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0"/>
  </p:notesMasterIdLst>
  <p:sldIdLst>
    <p:sldId id="256" r:id="rId2"/>
    <p:sldId id="297" r:id="rId3"/>
    <p:sldId id="298" r:id="rId4"/>
    <p:sldId id="301" r:id="rId5"/>
    <p:sldId id="302" r:id="rId6"/>
    <p:sldId id="303" r:id="rId7"/>
    <p:sldId id="257" r:id="rId8"/>
    <p:sldId id="305" r:id="rId9"/>
    <p:sldId id="306" r:id="rId10"/>
    <p:sldId id="259" r:id="rId11"/>
    <p:sldId id="311" r:id="rId12"/>
    <p:sldId id="260" r:id="rId13"/>
    <p:sldId id="258" r:id="rId14"/>
    <p:sldId id="307" r:id="rId15"/>
    <p:sldId id="308" r:id="rId16"/>
    <p:sldId id="309" r:id="rId17"/>
    <p:sldId id="312" r:id="rId18"/>
    <p:sldId id="261" r:id="rId19"/>
    <p:sldId id="263" r:id="rId20"/>
    <p:sldId id="266" r:id="rId21"/>
    <p:sldId id="268" r:id="rId22"/>
    <p:sldId id="313" r:id="rId23"/>
    <p:sldId id="262" r:id="rId24"/>
    <p:sldId id="264" r:id="rId25"/>
    <p:sldId id="314" r:id="rId26"/>
    <p:sldId id="315" r:id="rId27"/>
    <p:sldId id="316" r:id="rId28"/>
    <p:sldId id="317" r:id="rId29"/>
    <p:sldId id="310" r:id="rId30"/>
    <p:sldId id="318" r:id="rId31"/>
    <p:sldId id="319" r:id="rId32"/>
    <p:sldId id="320" r:id="rId33"/>
    <p:sldId id="321" r:id="rId34"/>
    <p:sldId id="324" r:id="rId35"/>
    <p:sldId id="323" r:id="rId36"/>
    <p:sldId id="325" r:id="rId37"/>
    <p:sldId id="322" r:id="rId38"/>
    <p:sldId id="330" r:id="rId39"/>
    <p:sldId id="326" r:id="rId40"/>
    <p:sldId id="331" r:id="rId41"/>
    <p:sldId id="327" r:id="rId42"/>
    <p:sldId id="332" r:id="rId43"/>
    <p:sldId id="269" r:id="rId44"/>
    <p:sldId id="329" r:id="rId45"/>
    <p:sldId id="333" r:id="rId46"/>
    <p:sldId id="277" r:id="rId47"/>
    <p:sldId id="350" r:id="rId48"/>
    <p:sldId id="276" r:id="rId49"/>
    <p:sldId id="334" r:id="rId50"/>
    <p:sldId id="335" r:id="rId51"/>
    <p:sldId id="336" r:id="rId52"/>
    <p:sldId id="337" r:id="rId53"/>
    <p:sldId id="272" r:id="rId54"/>
    <p:sldId id="273" r:id="rId55"/>
    <p:sldId id="274" r:id="rId56"/>
    <p:sldId id="275" r:id="rId57"/>
    <p:sldId id="351" r:id="rId58"/>
    <p:sldId id="35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38" r:id="rId67"/>
    <p:sldId id="279" r:id="rId68"/>
    <p:sldId id="281" r:id="rId69"/>
    <p:sldId id="280" r:id="rId70"/>
    <p:sldId id="282" r:id="rId71"/>
    <p:sldId id="283" r:id="rId72"/>
    <p:sldId id="340" r:id="rId73"/>
    <p:sldId id="339" r:id="rId74"/>
    <p:sldId id="341" r:id="rId75"/>
    <p:sldId id="342" r:id="rId76"/>
    <p:sldId id="285" r:id="rId77"/>
    <p:sldId id="278" r:id="rId78"/>
    <p:sldId id="267" r:id="rId79"/>
  </p:sldIdLst>
  <p:sldSz cx="9144000" cy="6858000" type="screen4x3"/>
  <p:notesSz cx="6858000" cy="9144000"/>
  <p:custDataLst>
    <p:tags r:id="rId81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>
      <p:cViewPr varScale="1">
        <p:scale>
          <a:sx n="109" d="100"/>
          <a:sy n="109" d="100"/>
        </p:scale>
        <p:origin x="477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 smtClean="0"/>
            <a:t>Животное</a:t>
          </a:r>
          <a:endParaRPr lang="ru-RU" dirty="0"/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 smtClean="0"/>
            <a:t>Млекопитающее</a:t>
          </a:r>
          <a:endParaRPr lang="ru-RU" dirty="0"/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 smtClean="0"/>
            <a:t>Собака</a:t>
          </a:r>
          <a:endParaRPr lang="ru-RU" dirty="0"/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 smtClean="0"/>
            <a:t>Кошка</a:t>
          </a:r>
          <a:endParaRPr lang="ru-RU" dirty="0"/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 smtClean="0"/>
            <a:t>Птица</a:t>
          </a:r>
          <a:endParaRPr lang="ru-RU" dirty="0"/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 smtClean="0"/>
            <a:t>Ястреб</a:t>
          </a:r>
          <a:endParaRPr lang="ru-RU" dirty="0"/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  <dgm:t>
        <a:bodyPr/>
        <a:lstStyle/>
        <a:p>
          <a:endParaRPr lang="ru-RU"/>
        </a:p>
      </dgm:t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  <dgm:t>
        <a:bodyPr/>
        <a:lstStyle/>
        <a:p>
          <a:endParaRPr lang="ru-RU"/>
        </a:p>
      </dgm:t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  <dgm:t>
        <a:bodyPr/>
        <a:lstStyle/>
        <a:p>
          <a:endParaRPr lang="ru-RU"/>
        </a:p>
      </dgm:t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  <dgm:t>
        <a:bodyPr/>
        <a:lstStyle/>
        <a:p>
          <a:endParaRPr lang="ru-RU"/>
        </a:p>
      </dgm:t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  <dgm:t>
        <a:bodyPr/>
        <a:lstStyle/>
        <a:p>
          <a:endParaRPr lang="ru-RU"/>
        </a:p>
      </dgm:t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3267217" y="2514345"/>
          <a:ext cx="91440" cy="1034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159753" y="731705"/>
          <a:ext cx="1153183" cy="106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38"/>
              </a:lnTo>
              <a:lnTo>
                <a:pt x="1153183" y="963938"/>
              </a:lnTo>
              <a:lnTo>
                <a:pt x="1153183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139832" y="2514345"/>
          <a:ext cx="894910" cy="1034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587"/>
              </a:lnTo>
              <a:lnTo>
                <a:pt x="894910" y="930587"/>
              </a:lnTo>
              <a:lnTo>
                <a:pt x="89491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589667" y="2514345"/>
          <a:ext cx="550165" cy="1034819"/>
        </a:xfrm>
        <a:custGeom>
          <a:avLst/>
          <a:gdLst/>
          <a:ahLst/>
          <a:cxnLst/>
          <a:rect l="0" t="0" r="0" b="0"/>
          <a:pathLst>
            <a:path>
              <a:moveTo>
                <a:pt x="550165" y="0"/>
              </a:moveTo>
              <a:lnTo>
                <a:pt x="550165" y="930587"/>
              </a:lnTo>
              <a:lnTo>
                <a:pt x="0" y="930587"/>
              </a:lnTo>
              <a:lnTo>
                <a:pt x="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139832" y="731705"/>
          <a:ext cx="1019920" cy="1068171"/>
        </a:xfrm>
        <a:custGeom>
          <a:avLst/>
          <a:gdLst/>
          <a:ahLst/>
          <a:cxnLst/>
          <a:rect l="0" t="0" r="0" b="0"/>
          <a:pathLst>
            <a:path>
              <a:moveTo>
                <a:pt x="1019920" y="0"/>
              </a:moveTo>
              <a:lnTo>
                <a:pt x="1019920" y="963938"/>
              </a:lnTo>
              <a:lnTo>
                <a:pt x="0" y="963938"/>
              </a:lnTo>
              <a:lnTo>
                <a:pt x="0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1597179" y="1723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1722196" y="13600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Животное</a:t>
          </a:r>
          <a:endParaRPr lang="ru-RU" sz="1600" kern="1200" dirty="0"/>
        </a:p>
      </dsp:txBody>
      <dsp:txXfrm>
        <a:off x="1743122" y="156927"/>
        <a:ext cx="1083296" cy="672617"/>
      </dsp:txXfrm>
    </dsp:sp>
    <dsp:sp modelId="{F483B599-D2BD-454C-AE22-132E7458F843}">
      <dsp:nvSpPr>
        <dsp:cNvPr id="0" name=""/>
        <dsp:cNvSpPr/>
      </dsp:nvSpPr>
      <dsp:spPr>
        <a:xfrm>
          <a:off x="255263" y="1799876"/>
          <a:ext cx="176913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380280" y="1918642"/>
          <a:ext cx="176913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Млекопитающее</a:t>
          </a:r>
          <a:endParaRPr lang="ru-RU" sz="1600" kern="1200" dirty="0"/>
        </a:p>
      </dsp:txBody>
      <dsp:txXfrm>
        <a:off x="401206" y="1939568"/>
        <a:ext cx="1727286" cy="672617"/>
      </dsp:txXfrm>
    </dsp:sp>
    <dsp:sp modelId="{8DB66811-4926-45BB-8412-38F478B3CB52}">
      <dsp:nvSpPr>
        <dsp:cNvPr id="0" name=""/>
        <dsp:cNvSpPr/>
      </dsp:nvSpPr>
      <dsp:spPr>
        <a:xfrm>
          <a:off x="27093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52110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Собака</a:t>
          </a:r>
          <a:endParaRPr lang="ru-RU" sz="1600" kern="1200" dirty="0"/>
        </a:p>
      </dsp:txBody>
      <dsp:txXfrm>
        <a:off x="173036" y="3688857"/>
        <a:ext cx="1083296" cy="672617"/>
      </dsp:txXfrm>
    </dsp:sp>
    <dsp:sp modelId="{85C50833-7D3C-427F-95D9-EDE9F06E3862}">
      <dsp:nvSpPr>
        <dsp:cNvPr id="0" name=""/>
        <dsp:cNvSpPr/>
      </dsp:nvSpPr>
      <dsp:spPr>
        <a:xfrm>
          <a:off x="1472169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1597185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Кошка</a:t>
          </a:r>
          <a:endParaRPr lang="ru-RU" sz="1600" kern="1200" dirty="0"/>
        </a:p>
      </dsp:txBody>
      <dsp:txXfrm>
        <a:off x="1618111" y="3688857"/>
        <a:ext cx="1083296" cy="672617"/>
      </dsp:txXfrm>
    </dsp:sp>
    <dsp:sp modelId="{3A6558B6-1F14-422D-9777-40D93BDABB70}">
      <dsp:nvSpPr>
        <dsp:cNvPr id="0" name=""/>
        <dsp:cNvSpPr/>
      </dsp:nvSpPr>
      <dsp:spPr>
        <a:xfrm>
          <a:off x="2750362" y="179987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2875379" y="1918642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Птица</a:t>
          </a:r>
          <a:endParaRPr lang="ru-RU" sz="1600" kern="1200" dirty="0"/>
        </a:p>
      </dsp:txBody>
      <dsp:txXfrm>
        <a:off x="2896305" y="1939568"/>
        <a:ext cx="1083296" cy="672617"/>
      </dsp:txXfrm>
    </dsp:sp>
    <dsp:sp modelId="{F22DB06A-7A73-46C6-B354-2BAB2D242E56}">
      <dsp:nvSpPr>
        <dsp:cNvPr id="0" name=""/>
        <dsp:cNvSpPr/>
      </dsp:nvSpPr>
      <dsp:spPr>
        <a:xfrm>
          <a:off x="2750362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2875379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Ястреб</a:t>
          </a:r>
          <a:endParaRPr lang="ru-RU" sz="1600" kern="1200" dirty="0"/>
        </a:p>
      </dsp:txBody>
      <dsp:txXfrm>
        <a:off x="2896305" y="3688857"/>
        <a:ext cx="1083296" cy="672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 smtClean="0"/>
              <a:t>Публичное (открытое) </a:t>
            </a:r>
            <a:r>
              <a:rPr lang="ru-RU" dirty="0"/>
              <a:t>наследование</a:t>
            </a:r>
          </a:p>
          <a:p>
            <a:pPr lvl="1"/>
            <a:r>
              <a:rPr lang="ru-RU" dirty="0"/>
              <a:t>Приватное </a:t>
            </a:r>
            <a:r>
              <a:rPr lang="ru-RU" dirty="0" smtClean="0"/>
              <a:t>(закрытое) наследование</a:t>
            </a:r>
            <a:endParaRPr lang="ru-RU" dirty="0"/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</a:t>
            </a:r>
            <a:r>
              <a:rPr lang="ru-RU" dirty="0" smtClean="0"/>
              <a:t>наследование (один базовый класс)</a:t>
            </a:r>
            <a:endParaRPr lang="en-US" dirty="0" smtClean="0"/>
          </a:p>
          <a:p>
            <a:pPr lvl="1"/>
            <a:r>
              <a:rPr lang="ru-RU" dirty="0" smtClean="0"/>
              <a:t>Множественное наследование (два и более базовых классов)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Открытое</a:t>
            </a:r>
            <a:r>
              <a:rPr lang="en-US" dirty="0" smtClean="0"/>
              <a:t> (</a:t>
            </a:r>
            <a:r>
              <a:rPr lang="ru-RU" dirty="0" smtClean="0"/>
              <a:t>публичное) наследование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Публичное наследование – </a:t>
            </a:r>
            <a:r>
              <a:rPr lang="ru-RU" sz="2800" dirty="0" smtClean="0"/>
              <a:t>это </a:t>
            </a:r>
            <a:r>
              <a:rPr lang="ru-RU" sz="2800" b="1" dirty="0" smtClean="0"/>
              <a:t>наследование </a:t>
            </a:r>
            <a:r>
              <a:rPr lang="ru-RU" sz="2800" b="1" dirty="0"/>
              <a:t>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sz="2400" dirty="0" smtClean="0"/>
              <a:t>При </a:t>
            </a:r>
            <a:r>
              <a:rPr lang="ru-RU" sz="2400" dirty="0"/>
              <a:t>публичном наследовании </a:t>
            </a:r>
            <a:r>
              <a:rPr lang="ru-RU" sz="2400" dirty="0" smtClean="0"/>
              <a:t>открытые (публичные) </a:t>
            </a:r>
            <a:r>
              <a:rPr lang="ru-RU" sz="2400" dirty="0"/>
              <a:t>поля и методы родительского класса остаются </a:t>
            </a:r>
            <a:r>
              <a:rPr lang="ru-RU" sz="2400" dirty="0" smtClean="0"/>
              <a:t>открытыми</a:t>
            </a:r>
            <a:endParaRPr lang="ru-RU" sz="2400" dirty="0"/>
          </a:p>
          <a:p>
            <a:pPr lvl="1"/>
            <a:r>
              <a:rPr lang="ru-RU" sz="2400" dirty="0"/>
              <a:t>Производный класс является </a:t>
            </a:r>
            <a:r>
              <a:rPr lang="ru-RU" sz="2400" b="1" dirty="0">
                <a:solidFill>
                  <a:srgbClr val="FF0000"/>
                </a:solidFill>
              </a:rPr>
              <a:t>подтипом</a:t>
            </a:r>
            <a:r>
              <a:rPr lang="ru-RU" sz="2400" dirty="0"/>
              <a:t> </a:t>
            </a:r>
            <a:r>
              <a:rPr lang="ru-RU" sz="2400" dirty="0" smtClean="0"/>
              <a:t>родительского</a:t>
            </a:r>
          </a:p>
          <a:p>
            <a:pPr lvl="1"/>
            <a:r>
              <a:rPr lang="ru-RU" sz="2400" dirty="0" smtClean="0"/>
              <a:t>Производный </a:t>
            </a:r>
            <a:r>
              <a:rPr lang="ru-RU" sz="2400" dirty="0"/>
              <a:t>класс служит примером отношения «</a:t>
            </a:r>
            <a:r>
              <a:rPr lang="ru-RU" sz="2400" b="1" dirty="0"/>
              <a:t>является</a:t>
            </a:r>
            <a:r>
              <a:rPr lang="ru-RU" sz="2400" dirty="0"/>
              <a:t>» (</a:t>
            </a:r>
            <a:r>
              <a:rPr lang="en-US" sz="2400" dirty="0"/>
              <a:t>is a</a:t>
            </a:r>
            <a:r>
              <a:rPr lang="ru-RU" sz="2400" dirty="0"/>
              <a:t>)</a:t>
            </a:r>
          </a:p>
          <a:p>
            <a:pPr lvl="2"/>
            <a:r>
              <a:rPr lang="ru-RU" sz="2000" dirty="0"/>
              <a:t>Производный класс </a:t>
            </a:r>
            <a:r>
              <a:rPr lang="ru-RU" sz="2000" b="1" dirty="0"/>
              <a:t>является</a:t>
            </a:r>
            <a:r>
              <a:rPr lang="ru-RU" sz="2000" dirty="0"/>
              <a:t> объектом </a:t>
            </a:r>
            <a:r>
              <a:rPr lang="ru-RU" sz="2000" dirty="0" smtClean="0"/>
              <a:t>родительского</a:t>
            </a:r>
          </a:p>
          <a:p>
            <a:pPr lvl="2"/>
            <a:r>
              <a:rPr lang="ru-RU" sz="2000" dirty="0" smtClean="0"/>
              <a:t>Примеры: «Собака </a:t>
            </a:r>
            <a:r>
              <a:rPr lang="ru-RU" sz="2000" b="1" dirty="0" smtClean="0"/>
              <a:t>является</a:t>
            </a:r>
            <a:r>
              <a:rPr lang="ru-RU" sz="2000" dirty="0" smtClean="0"/>
              <a:t> животным», «Прямоугольник </a:t>
            </a:r>
            <a:r>
              <a:rPr lang="ru-RU" sz="2000" b="1" dirty="0" smtClean="0"/>
              <a:t>является</a:t>
            </a:r>
            <a:r>
              <a:rPr lang="ru-RU" sz="2000" dirty="0" smtClean="0"/>
              <a:t> замкнутой фигурой»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иерархия в человеческом обществе</a:t>
            </a:r>
            <a:endParaRPr lang="ru-RU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8596" y="1736725"/>
            <a:ext cx="53578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err="1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 smtClean="0">
              <a:latin typeface="Courier New" pitchFamily="49" charset="0"/>
            </a:endParaRPr>
          </a:p>
          <a:p>
            <a:pPr defTabSz="363538"/>
            <a:r>
              <a:rPr lang="ru-RU" sz="1400" b="1" dirty="0" err="1" smtClean="0">
                <a:latin typeface="Courier New" pitchFamily="49" charset="0"/>
              </a:rPr>
              <a:t>class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GetUniversityName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ru-RU" sz="1400" b="1" dirty="0" err="1" smtClean="0">
                <a:latin typeface="Courier New" pitchFamily="49" charset="0"/>
              </a:rPr>
              <a:t>std::string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GetGroupName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unsigned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GetGrade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  <a:r>
              <a:rPr lang="en-US" sz="1400" b="1" dirty="0" smtClean="0">
                <a:latin typeface="Courier New" pitchFamily="49" charset="0"/>
              </a:rPr>
              <a:t>	// </a:t>
            </a:r>
            <a:r>
              <a:rPr lang="ru-RU" sz="1400" b="1" dirty="0" smtClean="0">
                <a:latin typeface="Courier New" pitchFamily="49" charset="0"/>
              </a:rPr>
              <a:t>год обучения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Get</a:t>
            </a:r>
            <a:r>
              <a:rPr lang="en-US" sz="1400" b="1" dirty="0" err="1" smtClean="0">
                <a:latin typeface="Courier New" pitchFamily="49" charset="0"/>
              </a:rPr>
              <a:t>JobPosition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Get</a:t>
            </a:r>
            <a:r>
              <a:rPr lang="en-US" sz="1400" b="1" dirty="0" smtClean="0">
                <a:latin typeface="Courier New" pitchFamily="49" charset="0"/>
              </a:rPr>
              <a:t>Experience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143636" y="207167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CPerson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214942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CStudent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43768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CWorker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5" idx="2"/>
            <a:endCxn id="16" idx="0"/>
          </p:cNvCxnSpPr>
          <p:nvPr/>
        </p:nvCxnSpPr>
        <p:spPr>
          <a:xfrm rot="5400000">
            <a:off x="6250793" y="2214554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Прямая соединительная линия 18"/>
          <p:cNvCxnSpPr>
            <a:stCxn id="15" idx="2"/>
            <a:endCxn id="17" idx="0"/>
          </p:cNvCxnSpPr>
          <p:nvPr/>
        </p:nvCxnSpPr>
        <p:spPr>
          <a:xfrm rot="16200000" flipH="1">
            <a:off x="7215206" y="2178835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Публичное наследование как наследование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 smtClean="0"/>
              <a:t>С объектами класса-наследника можно обращаться так же как с объектами базового класса</a:t>
            </a:r>
            <a:endParaRPr lang="en-US" dirty="0" smtClean="0"/>
          </a:p>
          <a:p>
            <a:pPr lvl="2"/>
            <a:r>
              <a:rPr lang="ru-RU" dirty="0" smtClean="0"/>
              <a:t>Если это не так, то, вероятно, открытое наследование использовать не следует</a:t>
            </a:r>
          </a:p>
          <a:p>
            <a:pPr lvl="1"/>
            <a:r>
              <a:rPr lang="ru-RU" dirty="0" smtClean="0"/>
              <a:t>Указатели и ссылки на класс-потомок могут приводиться к указателям и ссылкам на базовый класс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публичного наследования</a:t>
            </a:r>
            <a:r>
              <a:rPr lang="en-US" dirty="0" smtClean="0"/>
              <a:t> – </a:t>
            </a:r>
            <a:r>
              <a:rPr lang="ru-RU" dirty="0" smtClean="0"/>
              <a:t>иерархия фигур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00232" y="185736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CShape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C2DShape</a:t>
            </a:r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C3DShape</a:t>
            </a:r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+mj-lt"/>
              </a:rPr>
              <a:t>CCircle</a:t>
            </a:r>
            <a:endParaRPr lang="ru-RU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CTriangle</a:t>
            </a:r>
            <a:endParaRPr lang="ru-RU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488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CCube</a:t>
            </a:r>
            <a:endParaRPr lang="ru-RU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00562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CSphere</a:t>
            </a:r>
            <a:endParaRPr lang="ru-RU" dirty="0">
              <a:latin typeface="+mj-lt"/>
            </a:endParaRP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 rot="5400000">
            <a:off x="2107389" y="2000240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Прямая соединительная линия 15"/>
          <p:cNvCxnSpPr>
            <a:stCxn id="6" idx="2"/>
            <a:endCxn id="8" idx="0"/>
          </p:cNvCxnSpPr>
          <p:nvPr/>
        </p:nvCxnSpPr>
        <p:spPr>
          <a:xfrm rot="16200000" flipH="1">
            <a:off x="3071802" y="1964521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Прямая соединительная линия 17"/>
          <p:cNvCxnSpPr>
            <a:stCxn id="7" idx="2"/>
            <a:endCxn id="9" idx="0"/>
          </p:cNvCxnSpPr>
          <p:nvPr/>
        </p:nvCxnSpPr>
        <p:spPr>
          <a:xfrm rot="5400000">
            <a:off x="1023913" y="2774152"/>
            <a:ext cx="500066" cy="109538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Прямая соединительная линия 19"/>
          <p:cNvCxnSpPr>
            <a:stCxn id="7" idx="2"/>
            <a:endCxn id="10" idx="0"/>
          </p:cNvCxnSpPr>
          <p:nvPr/>
        </p:nvCxnSpPr>
        <p:spPr>
          <a:xfrm rot="16200000" flipH="1">
            <a:off x="1702574" y="3190873"/>
            <a:ext cx="500066" cy="26194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единительная линия 21"/>
          <p:cNvCxnSpPr>
            <a:stCxn id="8" idx="2"/>
            <a:endCxn id="11" idx="0"/>
          </p:cNvCxnSpPr>
          <p:nvPr/>
        </p:nvCxnSpPr>
        <p:spPr>
          <a:xfrm rot="5400000">
            <a:off x="3428992" y="3250405"/>
            <a:ext cx="500066" cy="142876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Прямая соединительная линия 23"/>
          <p:cNvCxnSpPr>
            <a:stCxn id="8" idx="2"/>
            <a:endCxn id="12" idx="0"/>
          </p:cNvCxnSpPr>
          <p:nvPr/>
        </p:nvCxnSpPr>
        <p:spPr>
          <a:xfrm rot="16200000" flipH="1">
            <a:off x="4250529" y="2571744"/>
            <a:ext cx="500066" cy="150019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4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 smtClean="0">
                <a:latin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</a:rPr>
              <a:t>ProcessShape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CShape</a:t>
            </a:r>
            <a:r>
              <a:rPr lang="en-US" sz="1400" b="1" dirty="0" smtClean="0">
                <a:latin typeface="Courier New" pitchFamily="49" charset="0"/>
              </a:rPr>
              <a:t> &amp; shape)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CCircle</a:t>
            </a:r>
            <a:r>
              <a:rPr lang="en-US" sz="1400" b="1" dirty="0" smtClean="0">
                <a:latin typeface="Courier New" pitchFamily="49" charset="0"/>
              </a:rPr>
              <a:t>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 smtClean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6182" y="5857892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CCircle</a:t>
            </a:r>
            <a:r>
              <a:rPr lang="en-US" sz="1400" dirty="0" smtClean="0"/>
              <a:t> </a:t>
            </a:r>
            <a:r>
              <a:rPr lang="ru-RU" sz="1400" dirty="0" smtClean="0"/>
              <a:t>можно использовать везде, где используется </a:t>
            </a:r>
            <a:r>
              <a:rPr lang="en-US" sz="1400" dirty="0" err="1" smtClean="0"/>
              <a:t>CShape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86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Указатель на производный класс проводится к указателю на базовый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Пример неправильного использования публичного наследования</a:t>
            </a:r>
            <a:endParaRPr lang="ru-RU" sz="36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00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0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821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500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857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357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Неправильный ход мыслей:</a:t>
            </a:r>
          </a:p>
          <a:p>
            <a:r>
              <a:rPr lang="ru-RU" dirty="0" smtClean="0"/>
              <a:t>«Окружность можно получить, добавив к точке радиус, а цилиндр – добавив к окружности высоту»</a:t>
            </a:r>
            <a:endParaRPr lang="ru-RU" dirty="0"/>
          </a:p>
        </p:txBody>
      </p:sp>
      <p:sp>
        <p:nvSpPr>
          <p:cNvPr id="55" name="Умножение 54"/>
          <p:cNvSpPr/>
          <p:nvPr/>
        </p:nvSpPr>
        <p:spPr>
          <a:xfrm>
            <a:off x="1071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1071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357422" y="3286124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Неправильный контекст использования открытого наследования:</a:t>
            </a:r>
          </a:p>
          <a:p>
            <a:r>
              <a:rPr lang="ru-RU" dirty="0" smtClean="0"/>
              <a:t>Открытое наследование должно использоваться </a:t>
            </a:r>
            <a:r>
              <a:rPr lang="ru-RU" b="1" dirty="0" smtClean="0">
                <a:solidFill>
                  <a:srgbClr val="FF0000"/>
                </a:solidFill>
              </a:rPr>
              <a:t>не для </a:t>
            </a:r>
            <a:r>
              <a:rPr lang="ru-RU" dirty="0" smtClean="0"/>
              <a:t>того, чтобы производный класс мог использовать код базового для </a:t>
            </a:r>
            <a:r>
              <a:rPr lang="ru-RU" b="1" dirty="0" smtClean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Класс-наследник должен представлять собой </a:t>
            </a:r>
            <a:r>
              <a:rPr lang="ru-RU" b="1" dirty="0" smtClean="0">
                <a:solidFill>
                  <a:srgbClr val="FF0000"/>
                </a:solidFill>
              </a:rPr>
              <a:t>частный случай более общей абстракции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28860" y="550070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Здесь:</a:t>
            </a:r>
          </a:p>
          <a:p>
            <a:r>
              <a:rPr lang="ru-RU" dirty="0" smtClean="0"/>
              <a:t>Окружность </a:t>
            </a:r>
            <a:r>
              <a:rPr lang="ru-RU" b="1" dirty="0" smtClean="0"/>
              <a:t>не является </a:t>
            </a:r>
            <a:r>
              <a:rPr lang="ru-RU" dirty="0" smtClean="0"/>
              <a:t>частным случаем точки</a:t>
            </a:r>
          </a:p>
          <a:p>
            <a:r>
              <a:rPr lang="ru-RU" dirty="0" smtClean="0"/>
              <a:t>Цилиндр </a:t>
            </a:r>
            <a:r>
              <a:rPr lang="ru-RU" b="1" dirty="0" smtClean="0"/>
              <a:t>не является</a:t>
            </a:r>
            <a:r>
              <a:rPr lang="ru-RU" dirty="0" smtClean="0"/>
              <a:t> частным случаем окружности, и, тем более, точки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Закрытое (приватное)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</a:t>
            </a:r>
            <a:r>
              <a:rPr lang="ru-RU" sz="2800" dirty="0" smtClean="0"/>
              <a:t>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приватном наследовании </a:t>
            </a:r>
            <a:r>
              <a:rPr lang="ru-RU" sz="2400" dirty="0" smtClean="0"/>
              <a:t>открытые и защищенные </a:t>
            </a:r>
            <a:r>
              <a:rPr lang="ru-RU" sz="2400" dirty="0"/>
              <a:t>поля и методы родительского класса становятся </a:t>
            </a:r>
            <a:r>
              <a:rPr lang="ru-RU" sz="2400" b="1" dirty="0"/>
              <a:t>закрытыми</a:t>
            </a:r>
            <a:r>
              <a:rPr lang="ru-RU" sz="2400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напрямую не поддерживает открытый интерфейс базового, но </a:t>
            </a:r>
            <a:r>
              <a:rPr lang="ru-RU" sz="2400" b="1" dirty="0"/>
              <a:t>пользуется его реализацией</a:t>
            </a:r>
            <a:r>
              <a:rPr lang="ru-RU" sz="2400" dirty="0"/>
              <a:t>, предоставляя </a:t>
            </a:r>
            <a:r>
              <a:rPr lang="ru-RU" sz="2400" b="1" dirty="0"/>
              <a:t>собственный</a:t>
            </a:r>
            <a:r>
              <a:rPr lang="ru-RU" sz="2400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реализован на основе</a:t>
            </a:r>
            <a:r>
              <a:rPr lang="ru-RU" sz="2400" dirty="0"/>
              <a:t>» (</a:t>
            </a:r>
            <a:r>
              <a:rPr lang="en-US" sz="2400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</a:t>
            </a:r>
            <a:r>
              <a:rPr lang="ru-RU" sz="2000" dirty="0" smtClean="0"/>
              <a:t>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 smtClean="0"/>
              <a:t>Примеры: «Класс </a:t>
            </a:r>
            <a:r>
              <a:rPr lang="en-US" sz="2000" dirty="0" smtClean="0"/>
              <a:t>Stack </a:t>
            </a:r>
            <a:r>
              <a:rPr lang="ru-RU" sz="2000" b="1" dirty="0" smtClean="0"/>
              <a:t>реализован</a:t>
            </a:r>
            <a:r>
              <a:rPr lang="ru-RU" sz="2000" dirty="0" smtClean="0"/>
              <a:t> на основе класса</a:t>
            </a:r>
            <a:r>
              <a:rPr lang="en-US" sz="2000" dirty="0" smtClean="0"/>
              <a:t> Array</a:t>
            </a:r>
            <a:r>
              <a:rPr lang="ru-RU" sz="2000" dirty="0" smtClean="0"/>
              <a:t>»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–</a:t>
            </a:r>
            <a:r>
              <a:rPr lang="ru-RU" dirty="0" smtClean="0"/>
              <a:t> стек целых чисел</a:t>
            </a:r>
            <a:endParaRPr lang="ru-RU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2000240"/>
            <a:ext cx="532581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InsertItem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index,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 smtClean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 стеку не применимы операции индексированного доступа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композиция?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Композиция</a:t>
            </a:r>
            <a:r>
              <a:rPr lang="ru-RU" dirty="0" smtClean="0"/>
              <a:t> (агрегирование, включение) – простейший механизм для создания нового класса путем </a:t>
            </a:r>
            <a:r>
              <a:rPr lang="ru-RU" b="1" dirty="0" smtClean="0"/>
              <a:t>объединения</a:t>
            </a:r>
            <a:r>
              <a:rPr lang="ru-RU" dirty="0" smtClean="0"/>
              <a:t> нескольких объектов существующих классов в единое целое</a:t>
            </a:r>
          </a:p>
          <a:p>
            <a:pPr lvl="1"/>
            <a:r>
              <a:rPr lang="ru-RU" dirty="0" smtClean="0"/>
              <a:t>При композиции между классами действует «</a:t>
            </a:r>
            <a:r>
              <a:rPr lang="ru-RU" b="1" dirty="0" smtClean="0"/>
              <a:t>отношение принадлежности</a:t>
            </a:r>
            <a:r>
              <a:rPr lang="ru-RU" dirty="0" smtClean="0"/>
              <a:t>»</a:t>
            </a:r>
          </a:p>
          <a:p>
            <a:pPr lvl="2"/>
            <a:r>
              <a:rPr lang="ru-RU" dirty="0" smtClean="0"/>
              <a:t>У машины есть кузов, колеса и двигатель</a:t>
            </a:r>
          </a:p>
          <a:p>
            <a:pPr lvl="2"/>
            <a:r>
              <a:rPr lang="ru-RU" dirty="0" smtClean="0"/>
              <a:t>У человека есть голова, руки, ноги и тело</a:t>
            </a:r>
          </a:p>
          <a:p>
            <a:pPr lvl="2"/>
            <a:r>
              <a:rPr lang="ru-RU" dirty="0" smtClean="0"/>
              <a:t>У треугольника есть вершины</a:t>
            </a:r>
          </a:p>
          <a:p>
            <a:pPr lvl="1"/>
            <a:r>
              <a:rPr lang="ru-RU" dirty="0" smtClean="0"/>
              <a:t>Вложенные объекты обычно объявляются закрытыми (</a:t>
            </a:r>
            <a:r>
              <a:rPr lang="en-US" dirty="0" smtClean="0"/>
              <a:t>private)</a:t>
            </a:r>
            <a:r>
              <a:rPr lang="ru-RU" dirty="0" smtClean="0"/>
              <a:t> внутри класса-агрегата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Композиция – </a:t>
            </a:r>
            <a:r>
              <a:rPr lang="ru-RU" sz="3600" dirty="0"/>
              <a:t>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 smtClean="0">
                <a:solidFill>
                  <a:srgbClr val="FF0000"/>
                </a:solidFill>
              </a:rPr>
              <a:t>композицию</a:t>
            </a:r>
            <a:endParaRPr lang="ru-RU" sz="24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ru-RU" sz="2000" dirty="0"/>
              <a:t>При </a:t>
            </a:r>
            <a:r>
              <a:rPr lang="ru-RU" sz="2000" dirty="0" smtClean="0"/>
              <a:t>композиции новый </a:t>
            </a:r>
            <a:r>
              <a:rPr lang="ru-RU" sz="2000" dirty="0"/>
              <a:t>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Композиция делает </a:t>
            </a:r>
            <a:r>
              <a:rPr lang="ru-RU" sz="2000" dirty="0"/>
              <a:t>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</a:t>
            </a:r>
            <a:r>
              <a:rPr lang="ru-RU" sz="2400" dirty="0" smtClean="0"/>
              <a:t>предпочтительным</a:t>
            </a:r>
            <a:endParaRPr lang="ru-RU" sz="2400" dirty="0"/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58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 smtClean="0">
                <a:latin typeface="Courier New" pitchFamily="49" charset="0"/>
              </a:rPr>
              <a:t>class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CIntArray</a:t>
            </a:r>
            <a:endParaRPr lang="ru-RU" sz="1600" b="1" dirty="0" smtClean="0">
              <a:latin typeface="Courier New" pitchFamily="49" charset="0"/>
            </a:endParaRP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 smtClean="0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operator</a:t>
            </a:r>
            <a:r>
              <a:rPr lang="ru-RU" sz="1600" b="1" dirty="0" smtClean="0">
                <a:latin typeface="Courier New" pitchFamily="49" charset="0"/>
              </a:rPr>
              <a:t>[](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index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r>
              <a:rPr lang="ru-RU" sz="1600" b="1" dirty="0" err="1" smtClean="0">
                <a:latin typeface="Courier New" pitchFamily="49" charset="0"/>
              </a:rPr>
              <a:t>const</a:t>
            </a:r>
            <a:r>
              <a:rPr lang="ru-RU" sz="1600" b="1" dirty="0" smtClean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int&amp;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operator</a:t>
            </a:r>
            <a:r>
              <a:rPr lang="ru-RU" sz="1600" b="1" dirty="0" smtClean="0">
                <a:latin typeface="Courier New" pitchFamily="49" charset="0"/>
              </a:rPr>
              <a:t>[](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index</a:t>
            </a:r>
            <a:r>
              <a:rPr lang="ru-RU" sz="1600" b="1" dirty="0" smtClean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GetLength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ru-RU" sz="1600" b="1" dirty="0" err="1" smtClean="0">
                <a:latin typeface="Courier New" pitchFamily="49" charset="0"/>
              </a:rPr>
              <a:t>const</a:t>
            </a:r>
            <a:r>
              <a:rPr lang="ru-RU" sz="1600" b="1" dirty="0" smtClean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InsertItem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index,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	...</a:t>
            </a:r>
            <a:endParaRPr lang="ru-RU" sz="1600" b="1" dirty="0" smtClean="0">
              <a:latin typeface="Courier New" pitchFamily="49" charset="0"/>
            </a:endParaRP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</a:rPr>
              <a:t>CIntStack</a:t>
            </a:r>
            <a:r>
              <a:rPr lang="ru-RU" sz="1600" b="1" dirty="0" smtClean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</a:t>
            </a:r>
            <a:r>
              <a:rPr lang="en-US" sz="1600" b="1" dirty="0" smtClean="0">
                <a:latin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Защищенное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sz="2400" dirty="0"/>
              <a:t>При защищенном наследовании открытые </a:t>
            </a:r>
            <a:r>
              <a:rPr lang="ru-RU" sz="2400" dirty="0" smtClean="0"/>
              <a:t>поля </a:t>
            </a:r>
            <a:r>
              <a:rPr lang="ru-RU" sz="2400" dirty="0"/>
              <a:t>и методы родительского класса становятся </a:t>
            </a:r>
            <a:r>
              <a:rPr lang="ru-RU" sz="2400" b="1" dirty="0"/>
              <a:t>защищенными</a:t>
            </a:r>
            <a:r>
              <a:rPr lang="ru-RU" sz="2400" dirty="0"/>
              <a:t> полями и методами производного</a:t>
            </a:r>
          </a:p>
          <a:p>
            <a:pPr lvl="1"/>
            <a:r>
              <a:rPr lang="ru-RU" sz="2400" dirty="0"/>
              <a:t>Данные методы могут использоваться классами, порожденными от </a:t>
            </a:r>
            <a:r>
              <a:rPr lang="ru-RU" sz="2400" dirty="0" smtClean="0"/>
              <a:t>производного</a:t>
            </a:r>
            <a:endParaRPr lang="en-US" sz="2400" dirty="0" smtClean="0"/>
          </a:p>
          <a:p>
            <a:pPr lvl="1"/>
            <a:r>
              <a:rPr lang="ru-RU" dirty="0" smtClean="0"/>
              <a:t>Как и в случае закрытого наследования, порожденный класс должен предоставить собственный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1736725"/>
            <a:ext cx="609919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 smtClean="0">
                <a:latin typeface="Courier New" pitchFamily="49" charset="0"/>
              </a:rPr>
              <a:t>InsertItem</a:t>
            </a:r>
            <a:r>
              <a:rPr lang="en-US" sz="1500" b="1" dirty="0" smtClean="0">
                <a:latin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</a:rPr>
              <a:t> index, </a:t>
            </a:r>
            <a:r>
              <a:rPr lang="en-US" sz="1500" b="1" dirty="0" err="1" smtClean="0">
                <a:latin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 smtClean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Различия между защищенным и закрытым наследованием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 smtClean="0"/>
              <a:t>При закрытом наследовании – они доступны только самому производному классу</a:t>
            </a:r>
          </a:p>
          <a:p>
            <a:pPr lvl="1"/>
            <a:r>
              <a:rPr lang="ru-RU" dirty="0" smtClean="0"/>
              <a:t>Разницу между защищенным и закрытым наследованием почувствуют лишь наследники производного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типов наследования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типов наследования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428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842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842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7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2571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: public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9156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69156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4714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: protected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6858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 : private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57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57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57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57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834707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29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71461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85775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929454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643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Публичное</a:t>
            </a:r>
            <a:endParaRPr lang="ru-RU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4714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Защищенное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6858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Закрытое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271461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485775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6929454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наследования в других языках программирования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 smtClean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 smtClean="0"/>
              <a:t>Вместо приватного наследования используют композицию</a:t>
            </a:r>
          </a:p>
          <a:p>
            <a:pPr lvl="1"/>
            <a:r>
              <a:rPr lang="ru-RU" dirty="0" smtClean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Вызов конструкторов и деструкторов при наследовании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1 - Треугольник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714876" y="2214554"/>
            <a:ext cx="3143272" cy="2214578"/>
            <a:chOff x="571472" y="2285992"/>
            <a:chExt cx="4214842" cy="2857520"/>
          </a:xfrm>
        </p:grpSpPr>
        <p:sp>
          <p:nvSpPr>
            <p:cNvPr id="5" name="Равнобедренный треугольник 4"/>
            <p:cNvSpPr/>
            <p:nvPr/>
          </p:nvSpPr>
          <p:spPr>
            <a:xfrm>
              <a:off x="714348" y="2428868"/>
              <a:ext cx="4000528" cy="2571768"/>
            </a:xfrm>
            <a:prstGeom prst="triangle">
              <a:avLst>
                <a:gd name="adj" fmla="val 3205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Треугольник</a:t>
              </a:r>
              <a:endParaRPr lang="ru-RU" sz="1600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1857356" y="228599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71472" y="485776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4500562" y="485776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929058" y="2071678"/>
            <a:ext cx="1071570" cy="369332"/>
            <a:chOff x="1428728" y="2357430"/>
            <a:chExt cx="1071570" cy="369332"/>
          </a:xfrm>
        </p:grpSpPr>
        <p:sp>
          <p:nvSpPr>
            <p:cNvPr id="9" name="Овал 8"/>
            <p:cNvSpPr/>
            <p:nvPr/>
          </p:nvSpPr>
          <p:spPr>
            <a:xfrm>
              <a:off x="1428728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3042" y="23574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Точка</a:t>
              </a:r>
              <a:endParaRPr lang="ru-RU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2844" y="2285992"/>
            <a:ext cx="39290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pPr>
              <a:tabLst>
                <a:tab pos="2651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44" y="4714884"/>
            <a:ext cx="8786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CTriangle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CTriangle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p1,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p2,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p3);</a:t>
            </a:r>
          </a:p>
          <a:p>
            <a:pPr>
              <a:tabLst>
                <a:tab pos="2651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GetVertex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(unsigned index)const;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m_p1, m_p2, m_p3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вызова конструкторов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при конструировании экземпляра класса-наследника </a:t>
            </a:r>
            <a:r>
              <a:rPr lang="ru-RU" b="1" dirty="0" smtClean="0"/>
              <a:t>всегда</a:t>
            </a:r>
            <a:r>
              <a:rPr lang="ru-RU" dirty="0" smtClean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вызов конструктора базового класса происходит </a:t>
            </a:r>
            <a:r>
              <a:rPr lang="ru-RU" b="1" dirty="0" smtClean="0"/>
              <a:t>до</a:t>
            </a:r>
            <a:r>
              <a:rPr lang="ru-RU" dirty="0" smtClean="0"/>
              <a:t> инициализации полей класса наследника</a:t>
            </a:r>
          </a:p>
          <a:p>
            <a:r>
              <a:rPr lang="ru-RU" dirty="0" smtClean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 smtClean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 smtClean="0"/>
              <a:t>конструктор по умолчанию </a:t>
            </a:r>
            <a:r>
              <a:rPr lang="ru-RU" dirty="0" smtClean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7149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GetName</a:t>
            </a:r>
            <a:r>
              <a:rPr lang="en-US" sz="1200" b="1" dirty="0" smtClean="0">
                <a:latin typeface="Courier New" pitchFamily="49" charset="0"/>
              </a:rPr>
              <a:t>()const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return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18097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200" b="1" dirty="0" smtClean="0">
                <a:latin typeface="Courier New" pitchFamily="49" charset="0"/>
              </a:rPr>
              <a:t>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r>
              <a:rPr lang="en-US" sz="1200" b="1" dirty="0" smtClean="0">
                <a:latin typeface="Courier New" pitchFamily="49" charset="0"/>
              </a:rPr>
              <a:t>(std::string const&amp; name)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: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r>
              <a:rPr lang="en-US" sz="1200" b="1" dirty="0" smtClean="0">
                <a:latin typeface="Courier New" pitchFamily="49" charset="0"/>
              </a:rPr>
              <a:t>() " &lt;&lt; name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08" y="2149019"/>
            <a:ext cx="40005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enum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C_PLUS_PLUS,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C_SHARP,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VB_NET,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(std::string const&amp; name,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	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language)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CEmployee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(language)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()\n";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GetLanguage</a:t>
            </a:r>
            <a:r>
              <a:rPr lang="en-US" sz="1200" b="1" dirty="0" smtClean="0">
                <a:latin typeface="Courier New" pitchFamily="49" charset="0"/>
              </a:rPr>
              <a:t>()const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928670"/>
            <a:ext cx="442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Конструктор класса </a:t>
            </a:r>
            <a:r>
              <a:rPr lang="en-US" sz="1400" dirty="0" err="1" smtClean="0"/>
              <a:t>CEmployee</a:t>
            </a:r>
            <a:r>
              <a:rPr lang="en-US" sz="1400" dirty="0" smtClean="0"/>
              <a:t> (</a:t>
            </a:r>
            <a:r>
              <a:rPr lang="ru-RU" sz="1400" dirty="0" smtClean="0"/>
              <a:t>служащий)</a:t>
            </a:r>
            <a:r>
              <a:rPr lang="en-US" sz="1400" dirty="0" smtClean="0"/>
              <a:t> </a:t>
            </a:r>
            <a:r>
              <a:rPr lang="ru-RU" sz="1400" dirty="0" smtClean="0"/>
              <a:t>объявлен защищенным, чтобы не допустить бессмысленное создание абстрактных «служащих» (на работу берут конкретных специалистов)</a:t>
            </a:r>
            <a:endParaRPr lang="ru-RU" sz="1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6143644"/>
            <a:ext cx="4714908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CEmployee</a:t>
            </a:r>
            <a:r>
              <a:rPr lang="en-US" sz="1200" dirty="0" smtClean="0">
                <a:latin typeface="Courier New" pitchFamily="49" charset="0"/>
              </a:rPr>
              <a:t>() Bill Gates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CProgrammer</a:t>
            </a:r>
            <a:r>
              <a:rPr lang="en-US" sz="1200" dirty="0" smtClean="0">
                <a:latin typeface="Courier New" pitchFamily="49" charset="0"/>
              </a:rPr>
              <a:t>()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44" y="5072074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 programmer("Bill Gates", C_PLUS_PLUS);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572100" y="4357694"/>
            <a:ext cx="178598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00034" y="350043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0034" y="3857628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2132" y="4500570"/>
            <a:ext cx="2000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00694" y="4929198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7504" y="1844824"/>
            <a:ext cx="46805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8064" y="3429000"/>
            <a:ext cx="3923928" cy="335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вызова деструкторов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 порядок вызова деструкторов </a:t>
            </a:r>
            <a:r>
              <a:rPr lang="ru-RU" b="1" dirty="0" smtClean="0"/>
              <a:t>всегда</a:t>
            </a:r>
            <a:r>
              <a:rPr lang="ru-RU" dirty="0" smtClean="0"/>
              <a:t> </a:t>
            </a:r>
            <a:r>
              <a:rPr lang="ru-RU" dirty="0" err="1" smtClean="0"/>
              <a:t>обратен</a:t>
            </a:r>
            <a:r>
              <a:rPr lang="ru-RU" dirty="0" smtClean="0"/>
              <a:t> порядку вызова конструкторов</a:t>
            </a:r>
          </a:p>
          <a:p>
            <a:pPr lvl="1"/>
            <a:r>
              <a:rPr lang="ru-RU" dirty="0" smtClean="0"/>
              <a:t>сначала вызывается деструктор класса-наследника, затем деструктор базового класса и т.д. вверх по иерархии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14340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(std::string const&amp; 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m_tableFile.Open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"Table constructed\n";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virtual ~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m_tableFile.Close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"Table destroyed\n";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m_tableFile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49291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(std::string const&amp; 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std::string const&amp; </a:t>
            </a:r>
            <a:r>
              <a:rPr lang="en-US" sz="1200" b="1" dirty="0" err="1" smtClean="0">
                <a:latin typeface="Courier New" pitchFamily="49" charset="0"/>
              </a:rPr>
              <a:t>indexFileName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m_indexFile.Open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indexFileName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"Indexed table created\n";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~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m_indexFile.Close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"Indexed table destroyed\n";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m_indexFile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 table("users.dat", "users.idx");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643578"/>
            <a:ext cx="3929058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Table constructed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Indexed table created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Indexed table destroyed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Table destroyed</a:t>
            </a:r>
            <a:endParaRPr lang="ru-RU" sz="1200" dirty="0" smtClean="0"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381642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844824"/>
            <a:ext cx="44644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5517232"/>
            <a:ext cx="468052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методов в классе-наследнике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методов в классе наследнике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метод производного класса замещает собой</a:t>
            </a:r>
            <a:r>
              <a:rPr lang="ru-RU" b="1" dirty="0" smtClean="0"/>
              <a:t> все методы</a:t>
            </a:r>
            <a:r>
              <a:rPr lang="ru-RU" dirty="0" smtClean="0"/>
              <a:t> родительского класса </a:t>
            </a:r>
            <a:r>
              <a:rPr lang="ru-RU" b="1" dirty="0" smtClean="0"/>
              <a:t>с тем же именем</a:t>
            </a:r>
          </a:p>
          <a:p>
            <a:pPr lvl="1"/>
            <a:r>
              <a:rPr lang="ru-RU" dirty="0" smtClean="0"/>
              <a:t>Количество и типы аргументов значения не имеют</a:t>
            </a:r>
          </a:p>
          <a:p>
            <a:r>
              <a:rPr lang="ru-RU" dirty="0" smtClean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 smtClean="0"/>
              <a:t>БазовыйКласс</a:t>
            </a:r>
            <a:r>
              <a:rPr lang="en-US" dirty="0" smtClean="0"/>
              <a:t>::</a:t>
            </a:r>
            <a:r>
              <a:rPr lang="ru-RU" dirty="0" smtClean="0"/>
              <a:t>Метод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857364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Print(std::string const&amp;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 " &lt;&lt;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Print(std::string const&amp;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::Print(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::Print " &lt;&lt;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Print()</a:t>
            </a:r>
            <a:r>
              <a:rPr lang="ru-RU" sz="1200" b="1" dirty="0" smtClean="0">
                <a:latin typeface="Courier New" pitchFamily="49" charset="0"/>
              </a:rPr>
              <a:t> наследника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derived.Print</a:t>
            </a:r>
            <a:r>
              <a:rPr lang="en-US" sz="1200" b="1" dirty="0" smtClean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Print() </a:t>
            </a:r>
            <a:r>
              <a:rPr lang="ru-RU" sz="1200" b="1" dirty="0" smtClean="0">
                <a:latin typeface="Courier New" pitchFamily="49" charset="0"/>
              </a:rPr>
              <a:t>базового класса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derived.CBase</a:t>
            </a:r>
            <a:r>
              <a:rPr lang="en-US" sz="1200" b="1" dirty="0" smtClean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</a:t>
            </a:r>
            <a:r>
              <a:rPr lang="ru-RU" sz="1200" b="1" dirty="0" smtClean="0">
                <a:latin typeface="Courier New" pitchFamily="49" charset="0"/>
              </a:rPr>
              <a:t> базового класса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derived.CBase</a:t>
            </a:r>
            <a:r>
              <a:rPr lang="en-US" sz="1200" b="1" dirty="0" smtClean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80112" y="5429264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CDerived</a:t>
            </a:r>
            <a:r>
              <a:rPr lang="en-US" sz="1200" dirty="0" smtClean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 test1</a:t>
            </a:r>
            <a:endParaRPr lang="ru-RU" sz="1200" dirty="0" smtClean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86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386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86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386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386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5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функции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– иерархия геометрических фигур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 smtClean="0"/>
              <a:t>CShape</a:t>
            </a:r>
            <a:r>
              <a:rPr lang="en-US" dirty="0" smtClean="0"/>
              <a:t> – </a:t>
            </a:r>
            <a:r>
              <a:rPr lang="ru-RU" dirty="0" smtClean="0"/>
              <a:t>базовый класс «фигура»</a:t>
            </a:r>
          </a:p>
          <a:p>
            <a:pPr lvl="2"/>
            <a:r>
              <a:rPr lang="en-US" dirty="0" err="1" smtClean="0"/>
              <a:t>CCircle</a:t>
            </a:r>
            <a:r>
              <a:rPr lang="en-US" dirty="0" smtClean="0"/>
              <a:t> </a:t>
            </a:r>
            <a:r>
              <a:rPr lang="ru-RU" dirty="0" smtClean="0"/>
              <a:t>– класс, моделирующий окружность</a:t>
            </a:r>
          </a:p>
          <a:p>
            <a:pPr lvl="2"/>
            <a:r>
              <a:rPr lang="en-US" dirty="0" err="1" smtClean="0"/>
              <a:t>CRectangle</a:t>
            </a:r>
            <a:r>
              <a:rPr lang="en-US" dirty="0" smtClean="0"/>
              <a:t>  - </a:t>
            </a:r>
            <a:r>
              <a:rPr lang="ru-RU" dirty="0" smtClean="0"/>
              <a:t>класс, моделирующий прямоугольник</a:t>
            </a:r>
          </a:p>
          <a:p>
            <a:r>
              <a:rPr lang="ru-RU" dirty="0" smtClean="0"/>
              <a:t>Каждая фигура обладает следующими свойствами:</a:t>
            </a:r>
          </a:p>
          <a:p>
            <a:pPr lvl="1"/>
            <a:r>
              <a:rPr lang="ru-RU" dirty="0" smtClean="0"/>
              <a:t>Имя</a:t>
            </a:r>
            <a:r>
              <a:rPr lang="en-US" dirty="0" smtClean="0"/>
              <a:t>: </a:t>
            </a:r>
            <a:r>
              <a:rPr lang="ru-RU" dirty="0" smtClean="0"/>
              <a:t>«</a:t>
            </a:r>
            <a:r>
              <a:rPr lang="en-US" dirty="0" smtClean="0"/>
              <a:t>Shape</a:t>
            </a:r>
            <a:r>
              <a:rPr lang="ru-RU" dirty="0" smtClean="0"/>
              <a:t>», «</a:t>
            </a:r>
            <a:r>
              <a:rPr lang="en-US" dirty="0" smtClean="0"/>
              <a:t>Circle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либо «</a:t>
            </a:r>
            <a:r>
              <a:rPr lang="en-US" dirty="0" smtClean="0"/>
              <a:t>Rectangle</a:t>
            </a:r>
            <a:r>
              <a:rPr lang="ru-RU" dirty="0" smtClean="0"/>
              <a:t>»</a:t>
            </a:r>
          </a:p>
          <a:p>
            <a:pPr lvl="1"/>
            <a:r>
              <a:rPr lang="ru-RU" dirty="0" smtClean="0"/>
              <a:t>Площадь фигуры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88913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CRectangle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width, double height</a:t>
            </a:r>
            <a:r>
              <a:rPr lang="ru-RU" sz="1500" b="1" dirty="0" smtClean="0">
                <a:latin typeface="Courier New" pitchFamily="49" charset="0"/>
              </a:rPr>
              <a:t>)</a:t>
            </a:r>
            <a:endParaRPr lang="en-US" sz="1500" b="1" dirty="0" smtClean="0">
              <a:latin typeface="Courier New" pitchFamily="49" charset="0"/>
            </a:endParaRPr>
          </a:p>
          <a:p>
            <a:pPr defTabSz="363538"/>
            <a:r>
              <a:rPr lang="en-US" sz="1500" b="1" dirty="0" smtClean="0">
                <a:latin typeface="Courier New" pitchFamily="49" charset="0"/>
              </a:rPr>
              <a:t>		</a:t>
            </a:r>
            <a:r>
              <a:rPr lang="ru-RU" sz="1500" b="1" dirty="0" smtClean="0">
                <a:latin typeface="Courier New" pitchFamily="49" charset="0"/>
              </a:rPr>
              <a:t>:</a:t>
            </a:r>
            <a:r>
              <a:rPr lang="ru-RU" sz="1500" b="1" dirty="0" err="1" smtClean="0">
                <a:latin typeface="Courier New" pitchFamily="49" charset="0"/>
              </a:rPr>
              <a:t>m_width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width</a:t>
            </a:r>
            <a:r>
              <a:rPr lang="ru-RU" sz="1500" b="1" dirty="0" smtClean="0">
                <a:latin typeface="Courier New" pitchFamily="49" charset="0"/>
              </a:rPr>
              <a:t>), </a:t>
            </a:r>
            <a:r>
              <a:rPr lang="ru-RU" sz="1500" b="1" dirty="0" err="1" smtClean="0">
                <a:latin typeface="Courier New" pitchFamily="49" charset="0"/>
              </a:rPr>
              <a:t>m_height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height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CCircle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radius</a:t>
            </a:r>
            <a:r>
              <a:rPr lang="ru-RU" sz="1500" b="1" dirty="0" smtClean="0">
                <a:latin typeface="Courier New" pitchFamily="49" charset="0"/>
              </a:rPr>
              <a:t>):</a:t>
            </a:r>
            <a:r>
              <a:rPr lang="ru-RU" sz="1500" b="1" dirty="0" err="1" smtClean="0">
                <a:latin typeface="Courier New" pitchFamily="49" charset="0"/>
              </a:rPr>
              <a:t>m_radius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radius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5929322" y="1857364"/>
            <a:ext cx="3000396" cy="1000132"/>
            <a:chOff x="4000496" y="2000240"/>
            <a:chExt cx="3000396" cy="1000132"/>
          </a:xfrm>
        </p:grpSpPr>
        <p:sp>
          <p:nvSpPr>
            <p:cNvPr id="6" name="Прямоугольник с одним вырезанным скругленным углом 5"/>
            <p:cNvSpPr/>
            <p:nvPr/>
          </p:nvSpPr>
          <p:spPr>
            <a:xfrm>
              <a:off x="4000496" y="2000240"/>
              <a:ext cx="3000396" cy="1000132"/>
            </a:xfrm>
            <a:prstGeom prst="snipRoundRect">
              <a:avLst>
                <a:gd name="adj1" fmla="val 16667"/>
                <a:gd name="adj2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214810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786314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357818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929322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2 - Автомобиль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6143636" y="2571744"/>
            <a:ext cx="500066" cy="500066"/>
            <a:chOff x="4214810" y="2714620"/>
            <a:chExt cx="500066" cy="500066"/>
          </a:xfrm>
        </p:grpSpPr>
        <p:sp>
          <p:nvSpPr>
            <p:cNvPr id="3" name="Овал 2"/>
            <p:cNvSpPr/>
            <p:nvPr/>
          </p:nvSpPr>
          <p:spPr>
            <a:xfrm>
              <a:off x="4214810" y="2714620"/>
              <a:ext cx="500066" cy="5000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298692" y="2798502"/>
              <a:ext cx="332302" cy="3323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8143900" y="2571744"/>
            <a:ext cx="500066" cy="500066"/>
            <a:chOff x="4214810" y="2714620"/>
            <a:chExt cx="500066" cy="500066"/>
          </a:xfrm>
        </p:grpSpPr>
        <p:sp>
          <p:nvSpPr>
            <p:cNvPr id="16" name="Овал 15"/>
            <p:cNvSpPr/>
            <p:nvPr/>
          </p:nvSpPr>
          <p:spPr>
            <a:xfrm>
              <a:off x="4214810" y="2714620"/>
              <a:ext cx="500066" cy="5000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4298692" y="2798502"/>
              <a:ext cx="332302" cy="3323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2844" y="1857364"/>
            <a:ext cx="242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Колесо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CWheel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4214818"/>
            <a:ext cx="1928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 Кузов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CBody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1736" y="1857364"/>
            <a:ext cx="257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Двигатель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CEngine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6248" y="4071942"/>
            <a:ext cx="3214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Автомобиль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CAutomobile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CBody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m_body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CEngine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m_engine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CWheel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m_wheels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7000892" y="2643182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Так, вроде, все работает:</a:t>
            </a:r>
            <a:endParaRPr lang="ru-RU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28596" y="1989138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main(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CCircle</a:t>
            </a:r>
            <a:r>
              <a:rPr lang="en-US" sz="1600" b="1" dirty="0" smtClean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CRectangle</a:t>
            </a:r>
            <a:r>
              <a:rPr lang="en-US" sz="1600" b="1" dirty="0" smtClean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"Circle area: " &lt;&lt; </a:t>
            </a:r>
            <a:r>
              <a:rPr lang="en-US" sz="1600" b="1" dirty="0" err="1" smtClean="0">
                <a:latin typeface="Courier New" pitchFamily="49" charset="0"/>
              </a:rPr>
              <a:t>circle.GetArea</a:t>
            </a:r>
            <a:r>
              <a:rPr lang="en-US" sz="1600" b="1" dirty="0" smtClean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"Rectangle area: " &lt;&lt; </a:t>
            </a:r>
            <a:r>
              <a:rPr lang="en-US" sz="1600" b="1" dirty="0" err="1" smtClean="0">
                <a:latin typeface="Courier New" pitchFamily="49" charset="0"/>
              </a:rPr>
              <a:t>rectangle.GetArea</a:t>
            </a:r>
            <a:r>
              <a:rPr lang="en-US" sz="1600" b="1" dirty="0" smtClean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5357826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Rectangle area: 200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вот так - нет</a:t>
            </a:r>
            <a:endParaRPr lang="ru-RU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CShape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shape.GetType</a:t>
            </a:r>
            <a:r>
              <a:rPr lang="en-US" sz="1600" b="1" dirty="0" smtClean="0">
                <a:latin typeface="Courier New" pitchFamily="49" charset="0"/>
              </a:rPr>
              <a:t>() &lt;&lt; " area: " &lt;&lt; </a:t>
            </a:r>
            <a:r>
              <a:rPr lang="ru-RU" sz="1600" b="1" dirty="0" err="1" smtClean="0">
                <a:latin typeface="Courier New" pitchFamily="49" charset="0"/>
              </a:rPr>
              <a:t>shape.GetArea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en-US" sz="1600" b="1" dirty="0" smtClean="0">
                <a:latin typeface="Courier New" pitchFamily="49" charset="0"/>
              </a:rPr>
              <a:t> &lt;&lt; "\n"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main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en-US" sz="1600" b="1" dirty="0" smtClean="0">
                <a:latin typeface="Courier New" pitchFamily="49" charset="0"/>
              </a:rPr>
              <a:t>(10)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en-US" sz="1600" b="1" dirty="0" smtClean="0">
                <a:latin typeface="Courier New" pitchFamily="49" charset="0"/>
              </a:rPr>
              <a:t>(20, 10)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Shape area: 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же проблема?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 smtClean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 smtClean="0"/>
              <a:t>В нашем случае происходит вызов методов класса </a:t>
            </a:r>
            <a:r>
              <a:rPr lang="en-US" dirty="0" err="1" smtClean="0"/>
              <a:t>CShape</a:t>
            </a:r>
            <a:r>
              <a:rPr lang="ru-RU" dirty="0" smtClean="0"/>
              <a:t>, т.к. функция </a:t>
            </a:r>
            <a:r>
              <a:rPr lang="en-US" dirty="0" err="1" smtClean="0"/>
              <a:t>PrintShapeArea</a:t>
            </a:r>
            <a:r>
              <a:rPr lang="en-US" dirty="0" smtClean="0"/>
              <a:t> </a:t>
            </a:r>
            <a:r>
              <a:rPr lang="ru-RU" dirty="0" smtClean="0"/>
              <a:t>принимает ссылку данного типа</a:t>
            </a:r>
          </a:p>
          <a:p>
            <a:r>
              <a:rPr lang="ru-RU" dirty="0" smtClean="0"/>
              <a:t>Методы, при вызове которых необходимо руководствоваться </a:t>
            </a:r>
            <a:r>
              <a:rPr lang="ru-RU" b="1" dirty="0" smtClean="0">
                <a:solidFill>
                  <a:srgbClr val="FF0000"/>
                </a:solidFill>
              </a:rPr>
              <a:t>типом объекта</a:t>
            </a:r>
            <a:r>
              <a:rPr lang="ru-RU" dirty="0" smtClean="0"/>
              <a:t>, должны быть объявлены </a:t>
            </a:r>
            <a:r>
              <a:rPr lang="ru-RU" b="1" dirty="0" smtClean="0">
                <a:solidFill>
                  <a:srgbClr val="FF0000"/>
                </a:solidFill>
              </a:rPr>
              <a:t>виртуальными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Метод </a:t>
            </a:r>
            <a:r>
              <a:rPr lang="ru-RU" sz="2800" dirty="0" smtClean="0"/>
              <a:t>класса</a:t>
            </a:r>
            <a:r>
              <a:rPr lang="ru-RU" sz="2800" dirty="0" smtClean="0"/>
              <a:t>, для которого допускается альтернативная реализация в подклассе </a:t>
            </a:r>
            <a:r>
              <a:rPr lang="ru-RU" sz="2800" dirty="0" smtClean="0"/>
              <a:t>должен </a:t>
            </a:r>
            <a:r>
              <a:rPr lang="ru-RU" sz="2800" dirty="0"/>
              <a:t>быть </a:t>
            </a:r>
            <a:r>
              <a:rPr lang="ru-RU" sz="2800" dirty="0" smtClean="0"/>
              <a:t>объявлен </a:t>
            </a:r>
            <a:r>
              <a:rPr lang="ru-RU" sz="2800" b="1" dirty="0" smtClean="0"/>
              <a:t>виртуальным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Виртуальный метод позволяет вызвать реализацию класса-наследника через ссылку или указатель на родительский класс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Виртуальные функции обозначаются в объявлении класса при помощи ключевого слова </a:t>
            </a:r>
            <a:r>
              <a:rPr lang="en-US" b="1" dirty="0" smtClean="0">
                <a:solidFill>
                  <a:srgbClr val="FF0000"/>
                </a:solidFill>
              </a:rPr>
              <a:t>virtual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 smtClean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Полиморфизм позволяет осуществлять работу с разными реализациями через один и тот же интерфейс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1884" y="44624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CRectangle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width, double height</a:t>
            </a:r>
            <a:r>
              <a:rPr lang="ru-RU" sz="1500" b="1" dirty="0" smtClean="0">
                <a:latin typeface="Courier New" pitchFamily="49" charset="0"/>
              </a:rPr>
              <a:t>)</a:t>
            </a:r>
            <a:endParaRPr lang="en-US" sz="1500" b="1" dirty="0" smtClean="0">
              <a:latin typeface="Courier New" pitchFamily="49" charset="0"/>
            </a:endParaRPr>
          </a:p>
          <a:p>
            <a:pPr defTabSz="363538"/>
            <a:r>
              <a:rPr lang="en-US" sz="1500" b="1" dirty="0" smtClean="0">
                <a:latin typeface="Courier New" pitchFamily="49" charset="0"/>
              </a:rPr>
              <a:t>		</a:t>
            </a:r>
            <a:r>
              <a:rPr lang="ru-RU" sz="1500" b="1" dirty="0" smtClean="0">
                <a:latin typeface="Courier New" pitchFamily="49" charset="0"/>
              </a:rPr>
              <a:t>:</a:t>
            </a:r>
            <a:r>
              <a:rPr lang="ru-RU" sz="1500" b="1" dirty="0" err="1" smtClean="0">
                <a:latin typeface="Courier New" pitchFamily="49" charset="0"/>
              </a:rPr>
              <a:t>m_width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width</a:t>
            </a:r>
            <a:r>
              <a:rPr lang="ru-RU" sz="1500" b="1" dirty="0" smtClean="0">
                <a:latin typeface="Courier New" pitchFamily="49" charset="0"/>
              </a:rPr>
              <a:t>), </a:t>
            </a:r>
            <a:r>
              <a:rPr lang="ru-RU" sz="1500" b="1" dirty="0" err="1" smtClean="0">
                <a:latin typeface="Courier New" pitchFamily="49" charset="0"/>
              </a:rPr>
              <a:t>m_height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height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</a:rPr>
              <a:t>std</a:t>
            </a:r>
            <a:r>
              <a:rPr lang="en-US" sz="1500" b="1" dirty="0" smtClean="0">
                <a:latin typeface="Courier New" pitchFamily="49" charset="0"/>
              </a:rPr>
              <a:t>::string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 smtClean="0">
                <a:latin typeface="Courier New" pitchFamily="49" charset="0"/>
              </a:rPr>
              <a:t>{</a:t>
            </a:r>
            <a:r>
              <a:rPr lang="ru-RU" sz="1500" b="1" dirty="0" err="1" smtClean="0">
                <a:latin typeface="Courier New" pitchFamily="49" charset="0"/>
              </a:rPr>
              <a:t>return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>
                <a:latin typeface="Courier New" pitchFamily="49" charset="0"/>
              </a:rPr>
              <a:t>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double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 smtClean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CCircle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radius</a:t>
            </a:r>
            <a:r>
              <a:rPr lang="ru-RU" sz="1500" b="1" dirty="0" smtClean="0">
                <a:latin typeface="Courier New" pitchFamily="49" charset="0"/>
              </a:rPr>
              <a:t>):</a:t>
            </a:r>
            <a:r>
              <a:rPr lang="ru-RU" sz="1500" b="1" dirty="0" err="1" smtClean="0">
                <a:latin typeface="Courier New" pitchFamily="49" charset="0"/>
              </a:rPr>
              <a:t>m_radius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radius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</a:rPr>
              <a:t>std</a:t>
            </a:r>
            <a:r>
              <a:rPr lang="en-US" sz="1500" b="1" dirty="0" smtClean="0">
                <a:latin typeface="Courier New" pitchFamily="49" charset="0"/>
              </a:rPr>
              <a:t>::string </a:t>
            </a:r>
            <a:r>
              <a:rPr lang="ru-RU" sz="1500" b="1" dirty="0" err="1" smtClean="0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 smtClean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double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 smtClean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заработало как надо</a:t>
            </a:r>
            <a:endParaRPr lang="ru-RU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CShape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shape.GetType</a:t>
            </a:r>
            <a:r>
              <a:rPr lang="en-US" sz="1600" b="1" dirty="0" smtClean="0">
                <a:latin typeface="Courier New" pitchFamily="49" charset="0"/>
              </a:rPr>
              <a:t>() &lt;&lt; " area: " &lt;&lt; </a:t>
            </a:r>
            <a:r>
              <a:rPr lang="ru-RU" sz="1600" b="1" dirty="0" err="1" smtClean="0">
                <a:latin typeface="Courier New" pitchFamily="49" charset="0"/>
              </a:rPr>
              <a:t>shape.GetArea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en-US" sz="1600" b="1" dirty="0" smtClean="0">
                <a:latin typeface="Courier New" pitchFamily="49" charset="0"/>
              </a:rPr>
              <a:t> &lt;&lt; "\n"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main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en-US" sz="1600" b="1" dirty="0" smtClean="0">
                <a:latin typeface="Courier New" pitchFamily="49" charset="0"/>
              </a:rPr>
              <a:t>(10)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en-US" sz="1600" b="1" dirty="0" smtClean="0">
                <a:latin typeface="Courier New" pitchFamily="49" charset="0"/>
              </a:rPr>
              <a:t>(20, 10)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Rectangle area: 200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реализации </a:t>
            </a:r>
            <a:r>
              <a:rPr lang="ru-RU" dirty="0"/>
              <a:t>виртуальных </a:t>
            </a:r>
            <a:r>
              <a:rPr lang="ru-RU" dirty="0" smtClean="0"/>
              <a:t>методов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методы, </a:t>
            </a:r>
            <a:r>
              <a:rPr lang="ru-RU" dirty="0"/>
              <a:t>объявленные в базовом классе виртуальными, остаются виртуальными в </a:t>
            </a:r>
            <a:r>
              <a:rPr lang="ru-RU" dirty="0" smtClean="0"/>
              <a:t>классах-потомках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Рекомендуется помечать переопределённые методы ключевым словом </a:t>
            </a:r>
            <a:r>
              <a:rPr lang="en-US" dirty="0" smtClean="0"/>
              <a:t>override</a:t>
            </a:r>
            <a:endParaRPr lang="ru-RU" dirty="0"/>
          </a:p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виртуальные методы ведут себя, как обычные методы, </a:t>
            </a:r>
            <a:r>
              <a:rPr lang="ru-RU" dirty="0"/>
              <a:t>если они вызваны </a:t>
            </a:r>
            <a:r>
              <a:rPr lang="ru-RU" b="1" dirty="0" smtClean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 smtClean="0"/>
              <a:t>разрушения</a:t>
            </a:r>
            <a:r>
              <a:rPr lang="ru-RU" dirty="0" smtClean="0"/>
              <a:t> экземпляра класса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 деструкторе и </a:t>
            </a:r>
            <a:r>
              <a:rPr lang="ru-RU" dirty="0" smtClean="0">
                <a:solidFill>
                  <a:srgbClr val="FF0000"/>
                </a:solidFill>
              </a:rPr>
              <a:t>конструкторе вызывается реализация текущего класса, а не класса-наследника</a:t>
            </a:r>
            <a:endParaRPr lang="ru-RU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В </a:t>
            </a:r>
            <a:r>
              <a:rPr lang="ru-RU" dirty="0" smtClean="0"/>
              <a:t>других языках программирования может быть по-другому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5643825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</a:rPr>
              <a:t>Output:</a:t>
            </a:r>
            <a:endParaRPr lang="ru-RU" sz="1400" b="1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Hello from </a:t>
            </a:r>
            <a:r>
              <a:rPr lang="en-US" sz="1400" dirty="0" err="1" smtClean="0">
                <a:latin typeface="Courier New" pitchFamily="49" charset="0"/>
              </a:rPr>
              <a:t>CBase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Hello from </a:t>
            </a:r>
            <a:r>
              <a:rPr lang="en-US" sz="1400" dirty="0" err="1" smtClean="0">
                <a:latin typeface="Courier New" pitchFamily="49" charset="0"/>
              </a:rPr>
              <a:t>CDerived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Goodbye from </a:t>
            </a:r>
            <a:r>
              <a:rPr lang="en-US" sz="1400" dirty="0" err="1" smtClean="0">
                <a:latin typeface="Courier New" pitchFamily="49" charset="0"/>
              </a:rPr>
              <a:t>CDerived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Goodbye from </a:t>
            </a:r>
            <a:r>
              <a:rPr lang="en-US" sz="1400" dirty="0" err="1" smtClean="0">
                <a:latin typeface="Courier New" pitchFamily="49" charset="0"/>
              </a:rPr>
              <a:t>CBase</a:t>
            </a:r>
            <a:endParaRPr lang="ru-RU" sz="1400" dirty="0" smtClean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47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572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Деструктор </a:t>
            </a:r>
            <a:r>
              <a:rPr lang="ru-RU" dirty="0"/>
              <a:t>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 smtClean="0"/>
              <a:t>Это обеспечивает корректный вызов </a:t>
            </a:r>
            <a:r>
              <a:rPr lang="ru-RU" dirty="0"/>
              <a:t>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 smtClean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 smtClean="0"/>
              <a:t>Классы стандартных коллекций </a:t>
            </a:r>
            <a:r>
              <a:rPr lang="en-US" dirty="0" smtClean="0"/>
              <a:t>STL </a:t>
            </a:r>
            <a:r>
              <a:rPr lang="ru-RU" dirty="0" smtClean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при использовании </a:t>
            </a:r>
            <a:r>
              <a:rPr lang="ru-RU" dirty="0" err="1" smtClean="0"/>
              <a:t>невиртуального</a:t>
            </a:r>
            <a:r>
              <a:rPr lang="ru-RU" dirty="0" smtClean="0"/>
              <a:t> деструктора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~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928802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main(</a:t>
            </a:r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</a:rPr>
              <a:t>argc</a:t>
            </a:r>
            <a:r>
              <a:rPr lang="en-US" sz="1100" b="1" dirty="0" smtClean="0">
                <a:latin typeface="Courier New" pitchFamily="49" charset="0"/>
              </a:rPr>
              <a:t>, char * </a:t>
            </a:r>
            <a:r>
              <a:rPr lang="en-US" sz="1100" b="1" dirty="0" err="1" smtClean="0">
                <a:latin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2198" y="4357694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 smtClean="0">
                <a:latin typeface="Courier New" pitchFamily="49" charset="0"/>
              </a:rPr>
              <a:t>Output:</a:t>
            </a:r>
            <a:endParaRPr lang="ru-RU" sz="1100" b="1" dirty="0" smtClean="0">
              <a:latin typeface="Courier New" pitchFamily="49" charset="0"/>
            </a:endParaRP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3 - Презентация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857364"/>
            <a:ext cx="242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Слайд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4500570"/>
            <a:ext cx="4572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Презентация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CPresentation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6050" y="1857364"/>
            <a:ext cx="6215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Слайд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ы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&amp; operator[](unsigned index);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const &amp; operator[](unsigned index)const;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std::vector&lt;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m_items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572132" y="4714884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500694" y="4643446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429256" y="4572008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57818" y="4500570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ирог 10"/>
          <p:cNvSpPr/>
          <p:nvPr/>
        </p:nvSpPr>
        <p:spPr>
          <a:xfrm>
            <a:off x="6929454" y="5072074"/>
            <a:ext cx="1000132" cy="1000132"/>
          </a:xfrm>
          <a:prstGeom prst="pi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ирог 11"/>
          <p:cNvSpPr/>
          <p:nvPr/>
        </p:nvSpPr>
        <p:spPr>
          <a:xfrm>
            <a:off x="7000892" y="5000636"/>
            <a:ext cx="1000132" cy="1000132"/>
          </a:xfrm>
          <a:prstGeom prst="pie">
            <a:avLst>
              <a:gd name="adj1" fmla="val 16106399"/>
              <a:gd name="adj2" fmla="val 13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 flipV="1">
            <a:off x="5572132" y="4643446"/>
            <a:ext cx="250033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 flipV="1">
            <a:off x="5572132" y="5000636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572132" y="5143512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572132" y="5286388"/>
            <a:ext cx="85725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572132" y="5572140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572132" y="5715016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 flipV="1">
            <a:off x="5572132" y="5857892"/>
            <a:ext cx="85725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 flipV="1">
            <a:off x="5572132" y="5429264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Исправляем проблему, объявив деструктор виртуальным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~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main(</a:t>
            </a:r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</a:rPr>
              <a:t>argc</a:t>
            </a:r>
            <a:r>
              <a:rPr lang="en-US" sz="1100" b="1" dirty="0" smtClean="0">
                <a:latin typeface="Courier New" pitchFamily="49" charset="0"/>
              </a:rPr>
              <a:t>, char * </a:t>
            </a:r>
            <a:r>
              <a:rPr lang="en-US" sz="1100" b="1" dirty="0" err="1" smtClean="0">
                <a:latin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0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 smtClean="0">
                <a:latin typeface="Courier New" pitchFamily="49" charset="0"/>
              </a:rPr>
              <a:t>Output:</a:t>
            </a:r>
            <a:endParaRPr lang="ru-RU" sz="1100" b="1" dirty="0" smtClean="0">
              <a:latin typeface="Courier New" pitchFamily="49" charset="0"/>
            </a:endParaRP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Подводим итоги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Всегда используем виртуальный деструктор:</a:t>
            </a:r>
          </a:p>
          <a:p>
            <a:pPr lvl="1"/>
            <a:r>
              <a:rPr lang="ru-RU" dirty="0" smtClean="0"/>
              <a:t>В базовых классах</a:t>
            </a:r>
          </a:p>
          <a:p>
            <a:pPr lvl="1"/>
            <a:r>
              <a:rPr lang="ru-RU" dirty="0" smtClean="0"/>
              <a:t>В классах, от которых возможно наследование в будущем</a:t>
            </a:r>
          </a:p>
          <a:p>
            <a:pPr lvl="2"/>
            <a:r>
              <a:rPr lang="ru-RU" dirty="0" smtClean="0"/>
              <a:t>Например, в классах с виртуальными методами</a:t>
            </a:r>
          </a:p>
          <a:p>
            <a:r>
              <a:rPr lang="ru-RU" dirty="0" smtClean="0"/>
              <a:t>Не используем виртуальные деструкторы</a:t>
            </a:r>
          </a:p>
          <a:p>
            <a:pPr lvl="1"/>
            <a:r>
              <a:rPr lang="ru-RU" dirty="0" smtClean="0"/>
              <a:t>В классах, от которых не планируется создавать производные классы в будущем</a:t>
            </a:r>
            <a:endParaRPr lang="en-US" dirty="0" smtClean="0"/>
          </a:p>
          <a:p>
            <a:r>
              <a:rPr lang="ru-RU" dirty="0" smtClean="0"/>
              <a:t>Также возможно в базовом классе объявить защищенный </a:t>
            </a:r>
            <a:r>
              <a:rPr lang="ru-RU" dirty="0" err="1" smtClean="0"/>
              <a:t>невиртуальный</a:t>
            </a:r>
            <a:r>
              <a:rPr lang="ru-RU" dirty="0" smtClean="0"/>
              <a:t> деструктор</a:t>
            </a:r>
          </a:p>
          <a:p>
            <a:pPr lvl="1"/>
            <a:r>
              <a:rPr lang="ru-RU" dirty="0" smtClean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 smtClean="0"/>
              <a:t>Данный деструктор будет доступен классам-наследникам</a:t>
            </a:r>
          </a:p>
          <a:p>
            <a:r>
              <a:rPr lang="ru-RU" dirty="0" smtClean="0"/>
              <a:t>Также можно объявить класс как </a:t>
            </a:r>
            <a:r>
              <a:rPr lang="en-US" dirty="0" smtClean="0"/>
              <a:t>final - </a:t>
            </a:r>
            <a:r>
              <a:rPr lang="ru-RU" dirty="0" smtClean="0"/>
              <a:t>в этом случае от него нельзя будет </a:t>
            </a:r>
            <a:r>
              <a:rPr lang="ru-RU" dirty="0" err="1" smtClean="0"/>
              <a:t>унаследоваться</a:t>
            </a:r>
            <a:r>
              <a:rPr lang="ru-RU" dirty="0" smtClean="0"/>
              <a:t> вообще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SomeClass</a:t>
            </a:r>
            <a:r>
              <a:rPr lang="en-US" dirty="0" smtClean="0"/>
              <a:t> final {…}</a:t>
            </a:r>
            <a:endParaRPr lang="ru-RU" dirty="0" smtClean="0"/>
          </a:p>
          <a:p>
            <a:pPr lvl="1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Иногда </a:t>
            </a:r>
            <a:r>
              <a:rPr lang="ru-RU" sz="2800" dirty="0"/>
              <a:t>базовый класс представляет собой </a:t>
            </a:r>
            <a:r>
              <a:rPr lang="ru-RU" sz="2800" b="1" i="1" dirty="0"/>
              <a:t>абстрактное понятие</a:t>
            </a:r>
            <a:r>
              <a:rPr lang="ru-RU" sz="2800" dirty="0"/>
              <a:t>, и </a:t>
            </a:r>
            <a:r>
              <a:rPr lang="ru-RU" sz="2800" dirty="0" smtClean="0"/>
              <a:t>выступает </a:t>
            </a:r>
            <a:r>
              <a:rPr lang="ru-RU" sz="2800" dirty="0"/>
              <a:t>лишь как базовый класс (интерфейс)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 err="1"/>
              <a:t>CShape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Такие виртуальные функции следует объявлять </a:t>
            </a:r>
            <a:r>
              <a:rPr lang="ru-RU" sz="2400" b="1" dirty="0">
                <a:solidFill>
                  <a:srgbClr val="FF0000"/>
                </a:solidFill>
              </a:rPr>
              <a:t>чисто виртуальными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</a:t>
            </a:r>
            <a:r>
              <a:rPr lang="en-US" sz="2400" dirty="0"/>
              <a:t>pure virtual</a:t>
            </a:r>
            <a:r>
              <a:rPr lang="ru-RU" sz="2400" dirty="0"/>
              <a:t>), добавив инициализатор </a:t>
            </a:r>
            <a:r>
              <a:rPr lang="en-US" sz="2400" b="1" dirty="0"/>
              <a:t>=</a:t>
            </a:r>
            <a:r>
              <a:rPr lang="en-US" sz="2400" b="1" dirty="0" smtClean="0"/>
              <a:t>0</a:t>
            </a:r>
            <a:r>
              <a:rPr lang="ru-RU" sz="2400" dirty="0" smtClean="0"/>
              <a:t>, опустив тело функции</a:t>
            </a: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</a:t>
            </a:r>
            <a:r>
              <a:rPr lang="ru-RU" sz="2500" dirty="0" smtClean="0"/>
              <a:t>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</a:t>
            </a:r>
            <a:r>
              <a:rPr lang="ru-RU" sz="2500" dirty="0" smtClean="0"/>
              <a:t>функция, либо он не реализует хотя бы одну чисто виртуальную функцию своего родителя</a:t>
            </a:r>
          </a:p>
          <a:p>
            <a:pPr lvl="1">
              <a:lnSpc>
                <a:spcPct val="80000"/>
              </a:lnSpc>
            </a:pPr>
            <a:r>
              <a:rPr lang="ru-RU" sz="2300" b="1" dirty="0" smtClean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  <a:endParaRPr lang="ru-RU" sz="23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87450" y="2708275"/>
            <a:ext cx="695645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2000" b="1" dirty="0" err="1">
                <a:latin typeface="Courier New" pitchFamily="49" charset="0"/>
              </a:rPr>
              <a:t>class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CShape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2000" b="1" dirty="0" err="1">
                <a:latin typeface="Courier New" pitchFamily="49" charset="0"/>
              </a:rPr>
              <a:t>public</a:t>
            </a:r>
            <a:r>
              <a:rPr lang="ru-RU" sz="20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std::string </a:t>
            </a:r>
            <a:r>
              <a:rPr lang="ru-RU" sz="2000" b="1" dirty="0" err="1" smtClean="0">
                <a:latin typeface="Courier New" pitchFamily="49" charset="0"/>
              </a:rPr>
              <a:t>GetType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double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GetArea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void Draw()const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</a:endParaRPr>
          </a:p>
          <a:p>
            <a:pPr defTabSz="446088"/>
            <a:r>
              <a:rPr lang="ru-RU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virtual ~</a:t>
            </a:r>
            <a:r>
              <a:rPr lang="en-US" sz="2000" b="1" dirty="0" err="1" smtClean="0">
                <a:latin typeface="Courier New" pitchFamily="49" charset="0"/>
              </a:rPr>
              <a:t>CShape</a:t>
            </a:r>
            <a:r>
              <a:rPr lang="en-US" sz="2000" b="1" dirty="0" smtClean="0">
                <a:latin typeface="Courier New" pitchFamily="49" charset="0"/>
              </a:rPr>
              <a:t>(){};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};</a:t>
            </a:r>
          </a:p>
          <a:p>
            <a:pPr defTabSz="446088">
              <a:spcBef>
                <a:spcPct val="50000"/>
              </a:spcBef>
            </a:pPr>
            <a:endParaRPr lang="ru-RU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Невозможно создать экземпляр абстрактного класса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b="1" dirty="0"/>
              <a:t>Все</a:t>
            </a:r>
            <a:r>
              <a:rPr lang="ru-RU" sz="2800" dirty="0"/>
              <a:t> </a:t>
            </a:r>
            <a:r>
              <a:rPr lang="ru-RU" sz="2800" dirty="0" smtClean="0"/>
              <a:t>чисто виртуальные методы </a:t>
            </a:r>
            <a:r>
              <a:rPr lang="ru-RU" sz="2800" dirty="0"/>
              <a:t>абстрактного класса должны быть реализованы в </a:t>
            </a:r>
            <a:r>
              <a:rPr lang="ru-RU" sz="2800" dirty="0" smtClean="0"/>
              <a:t>производных классах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Иначе производные классы тоже будут абстрактные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Абстрактный класс, содержащий только чисто виртуальные </a:t>
            </a:r>
            <a:r>
              <a:rPr lang="ru-RU" sz="2800" dirty="0" smtClean="0"/>
              <a:t>методы</a:t>
            </a:r>
            <a:r>
              <a:rPr lang="en-US" sz="2800" dirty="0" smtClean="0"/>
              <a:t> </a:t>
            </a:r>
            <a:r>
              <a:rPr lang="ru-RU" sz="2800" dirty="0" smtClean="0"/>
              <a:t>еще </a:t>
            </a:r>
            <a:r>
              <a:rPr lang="ru-RU" sz="2800" dirty="0"/>
              <a:t>называют </a:t>
            </a:r>
            <a:r>
              <a:rPr lang="ru-RU" sz="2800" b="1" dirty="0">
                <a:solidFill>
                  <a:srgbClr val="FF0000"/>
                </a:solidFill>
              </a:rPr>
              <a:t>интерфейсом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Деструктор такого класса обязательно должен быть виртуальным (не обязательно чисто виртуальным)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В </a:t>
            </a:r>
            <a:r>
              <a:rPr lang="ru-RU" sz="2400" dirty="0" smtClean="0"/>
              <a:t>других ЯП </a:t>
            </a:r>
            <a:r>
              <a:rPr lang="ru-RU" sz="2400" dirty="0"/>
              <a:t>для объявления интерфейсов могут </a:t>
            </a:r>
            <a:r>
              <a:rPr lang="ru-RU" sz="2400" dirty="0" smtClean="0"/>
              <a:t>использоваться </a:t>
            </a:r>
            <a:r>
              <a:rPr lang="ru-RU" sz="2400" dirty="0"/>
              <a:t>отдельные конструкции </a:t>
            </a:r>
            <a:r>
              <a:rPr lang="ru-RU" sz="2400" dirty="0" smtClean="0"/>
              <a:t>языка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85720" y="1804987"/>
            <a:ext cx="4357718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: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IShape</a:t>
            </a:r>
            <a:r>
              <a:rPr lang="en-US" sz="1300" b="1" dirty="0">
                <a:latin typeface="Courier New" pitchFamily="49" charset="0"/>
              </a:rPr>
              <a:t>(){}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};</a:t>
            </a:r>
          </a:p>
          <a:p>
            <a:pPr defTabSz="714375">
              <a:tabLst>
                <a:tab pos="363538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CRectangle</a:t>
            </a:r>
            <a:r>
              <a:rPr lang="ru-RU" sz="1300" b="1" dirty="0">
                <a:latin typeface="Courier New" pitchFamily="49" charset="0"/>
              </a:rPr>
              <a:t> 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86314" y="3564791"/>
            <a:ext cx="414343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CCircle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>
                <a:latin typeface="Courier New" pitchFamily="49" charset="0"/>
              </a:rPr>
              <a:t>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интерфейсов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 smtClean="0"/>
              <a:t>Интерфейс – один из вариантов обеспечения полиморфизма</a:t>
            </a:r>
          </a:p>
          <a:p>
            <a:r>
              <a:rPr lang="ru-RU" dirty="0" smtClean="0"/>
              <a:t>Все классы, реализующие некоторый интерфейс, представлены внешне одинаково, хотя могут иметь разную реализацию</a:t>
            </a:r>
          </a:p>
          <a:p>
            <a:pPr lvl="1"/>
            <a:r>
              <a:rPr lang="ru-RU" dirty="0" smtClean="0"/>
              <a:t>Возможность разработки обобщенного кода</a:t>
            </a:r>
          </a:p>
          <a:p>
            <a:pPr lvl="1"/>
            <a:r>
              <a:rPr lang="ru-RU" dirty="0" smtClean="0"/>
              <a:t>Уменьшение зависимостей между классами</a:t>
            </a:r>
          </a:p>
          <a:p>
            <a:pPr lvl="1"/>
            <a:r>
              <a:rPr lang="ru-RU" dirty="0" smtClean="0"/>
              <a:t>Облегчение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060848"/>
            <a:ext cx="3851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 = 0;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= 0;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(FILE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m_pFile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1810464"/>
            <a:ext cx="52920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(std::vector&lt;char&gt;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const&amp; data);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std::vector&lt;char&gt; const 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m_readPosition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ReadDataFromStream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&amp; s)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std::string data;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data +=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data;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Приведение типов вверх и вниз по иерархии классов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Приведение типов в пределах иерархии классов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0552" cy="443484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Приведение типов </a:t>
            </a:r>
            <a:r>
              <a:rPr lang="ru-RU" b="1" dirty="0" smtClean="0"/>
              <a:t>вверх</a:t>
            </a:r>
            <a:r>
              <a:rPr lang="ru-RU" dirty="0" smtClean="0"/>
              <a:t> по иерархии всегда возможно и может происходить неявно</a:t>
            </a:r>
          </a:p>
          <a:p>
            <a:pPr lvl="1"/>
            <a:r>
              <a:rPr lang="ru-RU" dirty="0" smtClean="0"/>
              <a:t>Всякая собака является животным</a:t>
            </a:r>
          </a:p>
          <a:p>
            <a:pPr lvl="1"/>
            <a:r>
              <a:rPr lang="ru-RU" dirty="0" smtClean="0"/>
              <a:t>Всякий ястреб является птицей</a:t>
            </a:r>
          </a:p>
          <a:p>
            <a:pPr lvl="1"/>
            <a:r>
              <a:rPr lang="ru-RU" dirty="0" smtClean="0"/>
              <a:t>Исключение – ромбовидное множественное наследование</a:t>
            </a:r>
          </a:p>
          <a:p>
            <a:r>
              <a:rPr lang="ru-RU" dirty="0" smtClean="0"/>
              <a:t>Приведение типов </a:t>
            </a:r>
            <a:r>
              <a:rPr lang="ru-RU" b="1" dirty="0" smtClean="0"/>
              <a:t>вниз </a:t>
            </a:r>
            <a:r>
              <a:rPr lang="ru-RU" dirty="0" smtClean="0"/>
              <a:t>по иерархии </a:t>
            </a:r>
            <a:r>
              <a:rPr lang="ru-RU" b="1" dirty="0" smtClean="0"/>
              <a:t>не всегда</a:t>
            </a:r>
            <a:r>
              <a:rPr lang="ru-RU" dirty="0" smtClean="0"/>
              <a:t> возможно </a:t>
            </a:r>
          </a:p>
          <a:p>
            <a:pPr lvl="1"/>
            <a:r>
              <a:rPr lang="ru-RU" dirty="0" smtClean="0"/>
              <a:t>Не всякое млекопитающее – собака, но </a:t>
            </a:r>
            <a:r>
              <a:rPr lang="ru-RU" b="1" dirty="0" smtClean="0"/>
              <a:t>некоторые</a:t>
            </a:r>
            <a:r>
              <a:rPr lang="ru-RU" dirty="0" smtClean="0"/>
              <a:t> млекопитающие могут быть собаками</a:t>
            </a:r>
            <a:endParaRPr lang="en-US" dirty="0" smtClean="0"/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для такого приведения типов используется  оператор </a:t>
            </a:r>
            <a:r>
              <a:rPr lang="en-US" b="1" dirty="0" err="1" smtClean="0">
                <a:solidFill>
                  <a:srgbClr val="FF0000"/>
                </a:solidFill>
              </a:rPr>
              <a:t>dynamic_cast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Приведение типа между </a:t>
            </a:r>
            <a:r>
              <a:rPr lang="ru-RU" b="1" dirty="0" smtClean="0"/>
              <a:t>несвязанными</a:t>
            </a:r>
            <a:r>
              <a:rPr lang="ru-RU" dirty="0" smtClean="0"/>
              <a:t> классами иерархии недопустимо</a:t>
            </a:r>
          </a:p>
          <a:p>
            <a:pPr lvl="1"/>
            <a:r>
              <a:rPr lang="ru-RU" dirty="0" smtClean="0"/>
              <a:t>Собаки не являются птицами</a:t>
            </a:r>
          </a:p>
          <a:p>
            <a:pPr lvl="1"/>
            <a:r>
              <a:rPr lang="ru-RU" dirty="0" smtClean="0"/>
              <a:t>Кошка – не ястреб и не собака</a:t>
            </a:r>
          </a:p>
          <a:p>
            <a:pPr lvl="1"/>
            <a:r>
              <a:rPr lang="ru-RU" dirty="0" smtClean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4929190" y="1920875"/>
          <a:ext cx="4000528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5677014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7494092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4962632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6348793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8016332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5960903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7175348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7741208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6109228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5252742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7270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7072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6072198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500958" y="5786454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6861643" y="4781617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Оператор приведения типа </a:t>
            </a:r>
            <a:r>
              <a:rPr lang="en-US" b="1" dirty="0" err="1" smtClean="0"/>
              <a:t>dynamic_cast</a:t>
            </a:r>
            <a:r>
              <a:rPr lang="ru-RU" dirty="0" smtClean="0"/>
              <a:t> позволяет выполнить </a:t>
            </a:r>
            <a:r>
              <a:rPr lang="ru-RU" b="1" dirty="0" smtClean="0"/>
              <a:t>безопасное</a:t>
            </a:r>
            <a:r>
              <a:rPr lang="ru-RU" dirty="0" smtClean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 smtClean="0"/>
              <a:t>Проверка допустимости приведения типа осуществляется во время выполнения программы</a:t>
            </a:r>
          </a:p>
          <a:p>
            <a:pPr lvl="2"/>
            <a:r>
              <a:rPr lang="ru-RU" dirty="0" smtClean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 smtClean="0"/>
              <a:t>std::</a:t>
            </a:r>
            <a:r>
              <a:rPr lang="en-US" dirty="0" err="1" smtClean="0"/>
              <a:t>bad_cast</a:t>
            </a:r>
            <a:r>
              <a:rPr lang="ru-RU" dirty="0" smtClean="0"/>
              <a:t> (при приведении типа ссылки)</a:t>
            </a:r>
          </a:p>
          <a:p>
            <a:pPr lvl="1"/>
            <a:r>
              <a:rPr lang="ru-RU" dirty="0" smtClean="0"/>
              <a:t>Для осуществления проверок времени выполнения используется информация о типах (</a:t>
            </a:r>
            <a:r>
              <a:rPr lang="en-US" dirty="0" smtClean="0"/>
              <a:t>RTTI – Run-Time Type Information)</a:t>
            </a:r>
          </a:p>
          <a:p>
            <a:pPr lvl="2"/>
            <a:r>
              <a:rPr lang="en-US" dirty="0" smtClean="0"/>
              <a:t>RTTI </a:t>
            </a:r>
            <a:r>
              <a:rPr lang="ru-RU" dirty="0" smtClean="0"/>
              <a:t>требует, чтобы в классе имелся хотя бы один виртуальный метод (хотя </a:t>
            </a:r>
            <a:r>
              <a:rPr lang="ru-RU" smtClean="0"/>
              <a:t>бы деструктор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1 – иерархия животных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1804987"/>
            <a:ext cx="2714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CEagle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824" y="1785926"/>
            <a:ext cx="6156176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const *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CDog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"dog\n";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CCat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"cat\n";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CEagle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"eagle\n";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of mammals\n";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CBird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birds\n";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of animals\n";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int main(int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(&amp;dog);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 = new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();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delete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2 – приведение ссылок</a:t>
            </a:r>
            <a:endParaRPr lang="ru-RU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804987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CAnimal</a:t>
            </a:r>
            <a:r>
              <a:rPr lang="en-US" sz="1200" b="1" dirty="0" smtClean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const&amp;&gt;(animal);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int main(int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CDog</a:t>
            </a:r>
            <a:r>
              <a:rPr lang="en-US" sz="1200" b="1" dirty="0" smtClean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dogAsMammal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(dog);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CCat</a:t>
            </a:r>
            <a:r>
              <a:rPr lang="en-US" sz="1200" b="1" dirty="0" smtClean="0">
                <a:latin typeface="Courier New" pitchFamily="49" charset="0"/>
              </a:rPr>
              <a:t> cat;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неявное приведение типов вверх по иерархии </a:t>
            </a:r>
            <a:r>
              <a:rPr lang="en-US" sz="1200" b="1" dirty="0" smtClean="0">
                <a:latin typeface="Courier New" pitchFamily="49" charset="0"/>
              </a:rPr>
              <a:t>Cat -&gt; Animal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CAnimal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catAsAnimal</a:t>
            </a:r>
            <a:r>
              <a:rPr lang="en-US" sz="1200" b="1" dirty="0" smtClean="0">
                <a:latin typeface="Courier New" pitchFamily="49" charset="0"/>
              </a:rPr>
              <a:t> = cat;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animalAsMammal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catAsAnimal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CEagle</a:t>
            </a:r>
            <a:r>
              <a:rPr lang="en-US" sz="1200" b="1" dirty="0" smtClean="0">
                <a:latin typeface="Courier New" pitchFamily="49" charset="0"/>
              </a:rPr>
              <a:t> eagle;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try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eagleAsMammal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(eagle);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catch(std::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bad_cast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const&amp; error)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</a:t>
            </a:r>
            <a:r>
              <a:rPr lang="en-US" sz="1200" b="1" dirty="0" err="1" smtClean="0">
                <a:latin typeface="Courier New" pitchFamily="49" charset="0"/>
              </a:rPr>
              <a:t>error.what</a:t>
            </a:r>
            <a:r>
              <a:rPr lang="en-US" sz="1200" b="1" dirty="0" smtClean="0">
                <a:latin typeface="Courier New" pitchFamily="49" charset="0"/>
              </a:rPr>
              <a:t>() &lt;&lt; "\n";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 злоупотребляйте использованием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Везде, где это можно, следует обходиться без использования данного оператора, отдавая предпочтение виртуальным (или чисто виртуальным функциям)</a:t>
            </a:r>
          </a:p>
          <a:p>
            <a:pPr lvl="1"/>
            <a:r>
              <a:rPr lang="ru-RU" dirty="0" smtClean="0"/>
              <a:t>В противном случае при добавлении нового класса в иерархию</a:t>
            </a:r>
            <a:r>
              <a:rPr lang="en-US" dirty="0" smtClean="0"/>
              <a:t> </a:t>
            </a:r>
            <a:r>
              <a:rPr lang="ru-RU" dirty="0" smtClean="0"/>
              <a:t>может понадобиться провести ревизию всего кода, использующего </a:t>
            </a:r>
            <a:r>
              <a:rPr lang="en-US" b="1" dirty="0" err="1" smtClean="0"/>
              <a:t>dynamic_cast</a:t>
            </a:r>
            <a:endParaRPr lang="ru-RU" b="1" dirty="0" smtClean="0"/>
          </a:p>
          <a:p>
            <a:pPr lvl="1"/>
            <a:r>
              <a:rPr lang="ru-RU" dirty="0" smtClean="0"/>
              <a:t>При использовании виртуальных функций ничего особенного делать не надо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57364"/>
            <a:ext cx="535781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()const = 0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virtual ~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(){}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// птицы и млекопитающие – абстрактные понятия</a:t>
            </a:r>
            <a:br>
              <a:rPr lang="ru-RU" sz="1300" b="1" dirty="0" smtClean="0">
                <a:latin typeface="Courier New" pitchFamily="49" charset="0"/>
              </a:rPr>
            </a:br>
            <a:r>
              <a:rPr lang="ru-RU" sz="1300" b="1" dirty="0" smtClean="0">
                <a:latin typeface="Courier New" pitchFamily="49" charset="0"/>
              </a:rPr>
              <a:t>// поэтому в них реализовывать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GetType</a:t>
            </a:r>
            <a:r>
              <a:rPr lang="en-US" sz="1300" b="1" dirty="0" smtClean="0">
                <a:latin typeface="Courier New" pitchFamily="49" charset="0"/>
              </a:rPr>
              <a:t>() </a:t>
            </a:r>
            <a:r>
              <a:rPr lang="ru-RU" sz="1300" b="1" dirty="0" smtClean="0">
                <a:latin typeface="Courier New" pitchFamily="49" charset="0"/>
              </a:rPr>
              <a:t>нет смысла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CEagle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"eagle";}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"dog";}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1968" y="4164955"/>
            <a:ext cx="4572032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override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"cat";}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animal.GetType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smtClean="0">
                <a:latin typeface="Courier New" pitchFamily="49" charset="0"/>
              </a:rPr>
              <a:t>&lt;&lt; "\n";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Множественное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sz="2400" dirty="0"/>
              <a:t>Такое наследование называют </a:t>
            </a:r>
            <a:r>
              <a:rPr lang="ru-RU" sz="2400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sz="2400" dirty="0"/>
              <a:t>Например, класс может реализовывать сразу несколько интерфейсов или </a:t>
            </a:r>
            <a:r>
              <a:rPr lang="ru-RU" sz="2400" dirty="0" err="1" smtClean="0"/>
              <a:t>использвоать</a:t>
            </a:r>
            <a:r>
              <a:rPr lang="ru-RU" sz="2400" dirty="0" smtClean="0"/>
              <a:t> несколько реализаций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иерархии классов</a:t>
            </a:r>
            <a:endParaRPr lang="ru-RU" dirty="0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427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276600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867400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900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4500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2339975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4105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5256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4105275" y="4292600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3168650" y="4292600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1728788" y="4292600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292725" y="1916113"/>
            <a:ext cx="3719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00034" y="4572008"/>
            <a:ext cx="33115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292080" y="4077072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 smtClean="0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smtClean="0"/>
              <a:t>наследование?</a:t>
            </a:r>
            <a:endParaRPr lang="ru-RU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Важнейший механизм ООП, </a:t>
            </a:r>
            <a:r>
              <a:rPr lang="ru-RU" sz="2800" dirty="0"/>
              <a:t>позволяющий описать новый класс на основе уже </a:t>
            </a:r>
            <a:r>
              <a:rPr lang="ru-RU" sz="2800" dirty="0" smtClean="0"/>
              <a:t>существующего</a:t>
            </a:r>
            <a:endParaRPr lang="ru-RU" sz="2800" dirty="0"/>
          </a:p>
          <a:p>
            <a:pPr lvl="1"/>
            <a:r>
              <a:rPr lang="ru-RU" sz="2400" dirty="0" smtClean="0"/>
              <a:t>При наследовании свойства </a:t>
            </a:r>
            <a:r>
              <a:rPr lang="ru-RU" sz="2400" dirty="0"/>
              <a:t>и функциональность родительского класса </a:t>
            </a:r>
            <a:r>
              <a:rPr lang="ru-RU" sz="2400" b="1" dirty="0"/>
              <a:t>наследуются</a:t>
            </a:r>
            <a:r>
              <a:rPr lang="ru-RU" sz="2400" dirty="0"/>
              <a:t> новым классом</a:t>
            </a:r>
          </a:p>
          <a:p>
            <a:pPr lvl="2"/>
            <a:r>
              <a:rPr lang="ru-RU" sz="2100" dirty="0" smtClean="0"/>
              <a:t>Класс-наследник имеет доступ к публичным </a:t>
            </a:r>
            <a:r>
              <a:rPr lang="ru-RU" sz="2100" dirty="0"/>
              <a:t>и </a:t>
            </a:r>
            <a:r>
              <a:rPr lang="ru-RU" sz="2100" dirty="0" smtClean="0"/>
              <a:t>защищенным методам </a:t>
            </a:r>
            <a:r>
              <a:rPr lang="ru-RU" sz="2100" dirty="0"/>
              <a:t>и </a:t>
            </a:r>
            <a:r>
              <a:rPr lang="ru-RU" sz="2100" dirty="0" smtClean="0"/>
              <a:t>полям </a:t>
            </a:r>
            <a:r>
              <a:rPr lang="ru-RU" sz="2100" dirty="0"/>
              <a:t>класса </a:t>
            </a:r>
            <a:r>
              <a:rPr lang="ru-RU" sz="2100" dirty="0" smtClean="0"/>
              <a:t>родительского класса</a:t>
            </a:r>
            <a:endParaRPr lang="ru-RU" sz="2100" dirty="0"/>
          </a:p>
          <a:p>
            <a:pPr lvl="1"/>
            <a:r>
              <a:rPr lang="ru-RU" sz="2400" dirty="0"/>
              <a:t>Класс-наследник может </a:t>
            </a:r>
            <a:r>
              <a:rPr lang="ru-RU" sz="2400" b="1" dirty="0" smtClean="0"/>
              <a:t>добавлять</a:t>
            </a:r>
            <a:r>
              <a:rPr lang="ru-RU" sz="2400" dirty="0" smtClean="0"/>
              <a:t> </a:t>
            </a:r>
            <a:r>
              <a:rPr lang="ru-RU" sz="2400" dirty="0"/>
              <a:t>свои данные и методы, а также </a:t>
            </a:r>
            <a:r>
              <a:rPr lang="ru-RU" sz="2400" b="1" dirty="0"/>
              <a:t>переопределять</a:t>
            </a:r>
            <a:r>
              <a:rPr lang="ru-RU" sz="2400" dirty="0"/>
              <a:t> методы базового класса</a:t>
            </a:r>
            <a:endParaRPr lang="en-US" sz="2400" dirty="0"/>
          </a:p>
          <a:p>
            <a:pPr lvl="1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Множественное </a:t>
            </a:r>
            <a:r>
              <a:rPr lang="ru-RU" sz="2800" dirty="0"/>
              <a:t>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Ярким примером является т.н. «</a:t>
            </a:r>
            <a:r>
              <a:rPr lang="ru-RU" sz="2400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sz="2400" dirty="0"/>
              <a:t>»</a:t>
            </a:r>
            <a:r>
              <a:rPr lang="en-US" sz="2400" dirty="0"/>
              <a:t> (</a:t>
            </a:r>
            <a:r>
              <a:rPr lang="ru-RU" sz="2400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Порождаемый класс может наследоваться только от одного базового </a:t>
            </a:r>
            <a:r>
              <a:rPr lang="ru-RU" sz="2400" dirty="0" smtClean="0"/>
              <a:t>класса, но </a:t>
            </a:r>
            <a:r>
              <a:rPr lang="ru-RU" sz="2400" dirty="0"/>
              <a:t>реализовывать несколько </a:t>
            </a:r>
            <a:r>
              <a:rPr lang="ru-RU" sz="2400" dirty="0" smtClean="0"/>
              <a:t>интерфейсов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563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83515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21970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3635375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2663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4392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2663825" y="4579938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4464050" y="4579938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проблемы ромбовидного наследования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 smtClean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r>
              <a:rPr lang="en-US" sz="1400" dirty="0" smtClean="0">
                <a:latin typeface="Courier New" pitchFamily="49" charset="0"/>
              </a:rPr>
              <a:t> : public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</a:t>
            </a:r>
            <a:r>
              <a:rPr lang="en-US" sz="1400" dirty="0" err="1" smtClean="0">
                <a:latin typeface="Courier New" pitchFamily="49" charset="0"/>
              </a:rPr>
              <a:t>FeedWithMilk</a:t>
            </a:r>
            <a:r>
              <a:rPr lang="en-US" sz="1400" dirty="0" smtClean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r>
              <a:rPr lang="en-US" sz="1400" dirty="0" smtClean="0">
                <a:latin typeface="Courier New" pitchFamily="49" charset="0"/>
              </a:rPr>
              <a:t> : public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, public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main(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 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// как ест летучая мышь: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</a:t>
            </a:r>
            <a:r>
              <a:rPr lang="ru-RU" sz="1400" dirty="0" smtClean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</a:t>
            </a:r>
            <a:r>
              <a:rPr lang="ru-RU" sz="1400" dirty="0" err="1" smtClean="0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</a:t>
            </a:r>
            <a:r>
              <a:rPr lang="ru-RU" sz="1400" dirty="0" err="1" smtClean="0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Возможное решение данной проблемы - виртуальное наследование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Проблема: класс </a:t>
            </a:r>
            <a:r>
              <a:rPr lang="en-US" dirty="0" err="1" smtClean="0"/>
              <a:t>CBat</a:t>
            </a:r>
            <a:r>
              <a:rPr lang="en-US" dirty="0" smtClean="0"/>
              <a:t> </a:t>
            </a:r>
            <a:r>
              <a:rPr lang="ru-RU" dirty="0" smtClean="0"/>
              <a:t>содержит в себе две копии данных объекта </a:t>
            </a:r>
            <a:r>
              <a:rPr lang="en-US" dirty="0" err="1" smtClean="0"/>
              <a:t>CAnimal</a:t>
            </a:r>
            <a:endParaRPr lang="en-US" dirty="0" smtClean="0"/>
          </a:p>
          <a:p>
            <a:pPr lvl="1"/>
            <a:r>
              <a:rPr lang="ru-RU" dirty="0" smtClean="0"/>
              <a:t>Копия, унаследованная от </a:t>
            </a:r>
            <a:r>
              <a:rPr lang="en-US" dirty="0" err="1" smtClean="0"/>
              <a:t>CMammal</a:t>
            </a:r>
            <a:endParaRPr lang="en-US" dirty="0" smtClean="0"/>
          </a:p>
          <a:p>
            <a:pPr lvl="1"/>
            <a:r>
              <a:rPr lang="ru-RU" dirty="0" smtClean="0"/>
              <a:t>Копия, унаследованная от </a:t>
            </a:r>
            <a:r>
              <a:rPr lang="en-US" dirty="0" err="1" smtClean="0"/>
              <a:t>CWingedAnimal</a:t>
            </a:r>
            <a:endParaRPr lang="ru-RU" dirty="0" smtClean="0"/>
          </a:p>
          <a:p>
            <a:r>
              <a:rPr lang="ru-RU" b="1" dirty="0" smtClean="0"/>
              <a:t>Виртуальное наследование</a:t>
            </a:r>
            <a:r>
              <a:rPr lang="ru-RU" dirty="0" smtClean="0"/>
              <a:t> в ряде случаев позволяет решить </a:t>
            </a:r>
            <a:r>
              <a:rPr lang="ru-RU" dirty="0" smtClean="0"/>
              <a:t>ряд неоднозначностей</a:t>
            </a:r>
            <a:endParaRPr lang="ru-RU" dirty="0" smtClean="0"/>
          </a:p>
          <a:p>
            <a:pPr lvl="1"/>
            <a:r>
              <a:rPr lang="ru-RU" dirty="0" smtClean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 smtClean="0"/>
          </a:p>
          <a:p>
            <a:pPr lvl="1"/>
            <a:r>
              <a:rPr lang="ru-RU" dirty="0" smtClean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 smtClean="0"/>
              <a:t>virtual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виртуального наследования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 smtClean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</a:t>
            </a:r>
            <a:r>
              <a:rPr lang="ru-RU" sz="1400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</a:t>
            </a:r>
            <a:r>
              <a:rPr lang="en-US" sz="1400" dirty="0" err="1" smtClean="0">
                <a:latin typeface="Courier New" pitchFamily="49" charset="0"/>
              </a:rPr>
              <a:t>FeedWithMilk</a:t>
            </a:r>
            <a:r>
              <a:rPr lang="en-US" sz="1400" dirty="0" smtClean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, public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main(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 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</a:t>
            </a:r>
            <a:r>
              <a:rPr lang="ru-RU" sz="1400" dirty="0" smtClean="0">
                <a:latin typeface="Courier New" pitchFamily="49" charset="0"/>
              </a:rPr>
              <a:t>Теперь нормально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виртуального наследования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Классы-предки не могут </a:t>
            </a:r>
            <a:r>
              <a:rPr lang="ru-RU" smtClean="0"/>
              <a:t>одновременно переопределять </a:t>
            </a:r>
            <a:r>
              <a:rPr lang="ru-RU" dirty="0" smtClean="0"/>
              <a:t>одни и те же методы своего родителя</a:t>
            </a:r>
          </a:p>
          <a:p>
            <a:pPr lvl="1"/>
            <a:r>
              <a:rPr lang="ru-RU" dirty="0" smtClean="0"/>
              <a:t>В нашем случае – нельзя переопределять метод </a:t>
            </a:r>
            <a:r>
              <a:rPr lang="en-US" dirty="0" smtClean="0"/>
              <a:t>Eat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одновременно и в  </a:t>
            </a:r>
            <a:r>
              <a:rPr lang="en-US" dirty="0" err="1" smtClean="0"/>
              <a:t>CMammal</a:t>
            </a:r>
            <a:r>
              <a:rPr lang="ru-RU" dirty="0" smtClean="0"/>
              <a:t>, и в </a:t>
            </a:r>
            <a:r>
              <a:rPr lang="en-US" dirty="0" err="1" smtClean="0"/>
              <a:t>CWingedAnimal</a:t>
            </a:r>
            <a:r>
              <a:rPr lang="ru-RU" dirty="0" smtClean="0"/>
              <a:t> – будет ошибка компиляции</a:t>
            </a:r>
            <a:endParaRPr lang="en-US" dirty="0" smtClean="0"/>
          </a:p>
          <a:p>
            <a:pPr lvl="1"/>
            <a:r>
              <a:rPr lang="ru-RU" dirty="0" smtClean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sz="2400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sz="2400" dirty="0"/>
              <a:t>Создание класса, реализующего несколько интерфейсов</a:t>
            </a:r>
          </a:p>
          <a:p>
            <a:r>
              <a:rPr lang="ru-RU" dirty="0"/>
              <a:t>Основное правило – </a:t>
            </a:r>
            <a:r>
              <a:rPr lang="ru-RU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</a:t>
            </a:r>
            <a:r>
              <a:rPr lang="ru-RU" dirty="0" smtClean="0"/>
              <a:t>(</a:t>
            </a:r>
            <a:r>
              <a:rPr lang="en-US" dirty="0" smtClean="0"/>
              <a:t>switch-case) </a:t>
            </a:r>
            <a:r>
              <a:rPr lang="ru-RU" dirty="0" smtClean="0"/>
              <a:t>полиморфизмом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Наследование – вторая по силе взаимосвязь между классами в </a:t>
            </a:r>
            <a:r>
              <a:rPr lang="en-US" sz="2800" dirty="0"/>
              <a:t>C++</a:t>
            </a:r>
            <a:r>
              <a:rPr lang="ru-RU" sz="2800" dirty="0"/>
              <a:t> (первая по силе – отношение дружбы)</a:t>
            </a:r>
          </a:p>
          <a:p>
            <a:pPr lvl="1"/>
            <a:r>
              <a:rPr lang="ru-RU" sz="2400" dirty="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 dirty="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 dirty="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Родительский</a:t>
            </a:r>
            <a:r>
              <a:rPr lang="ru-RU" dirty="0" smtClean="0"/>
              <a:t> или базовый класс (класс-родитель) – класс, выступающий в качестве основы при наследовании</a:t>
            </a:r>
          </a:p>
          <a:p>
            <a:r>
              <a:rPr lang="ru-RU" b="1" dirty="0" smtClean="0"/>
              <a:t>Класс-потомок</a:t>
            </a:r>
            <a:r>
              <a:rPr lang="ru-RU" dirty="0" smtClean="0"/>
              <a:t> (дочерний класс, класс-наследник) – класс, образованный в результате наследования от родительского класса</a:t>
            </a:r>
          </a:p>
          <a:p>
            <a:r>
              <a:rPr lang="ru-RU" b="1" dirty="0" smtClean="0"/>
              <a:t>Иерархия наследования</a:t>
            </a:r>
            <a:r>
              <a:rPr lang="ru-RU" dirty="0" smtClean="0"/>
              <a:t> – отношения между родительским классом и его потомками</a:t>
            </a:r>
          </a:p>
          <a:p>
            <a:r>
              <a:rPr lang="ru-RU" b="1" dirty="0" smtClean="0"/>
              <a:t>Интерфейс класса</a:t>
            </a:r>
            <a:r>
              <a:rPr lang="ru-RU" dirty="0" smtClean="0"/>
              <a:t> – совокупность публичных методов класса, доступная для использования вне класса</a:t>
            </a:r>
          </a:p>
          <a:p>
            <a:pPr lvl="1"/>
            <a:r>
              <a:rPr lang="ru-RU" dirty="0" smtClean="0"/>
              <a:t>В интерфейсной части данные обычно не размещают</a:t>
            </a:r>
          </a:p>
          <a:p>
            <a:r>
              <a:rPr lang="ru-RU" b="1" dirty="0" smtClean="0"/>
              <a:t>Реализация класса</a:t>
            </a:r>
            <a:r>
              <a:rPr lang="ru-RU" dirty="0" smtClean="0"/>
              <a:t> – совокупность приватных методов и данных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Графическое изображение иерархий наследования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85918" y="207167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Животное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3714752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Рыба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28926" y="3714752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Птица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4" idx="2"/>
            <a:endCxn id="5" idx="0"/>
          </p:cNvCxnSpPr>
          <p:nvPr/>
        </p:nvCxnSpPr>
        <p:spPr>
          <a:xfrm rot="5400000">
            <a:off x="1750199" y="2750339"/>
            <a:ext cx="785818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Прямая соединительная линия 9"/>
          <p:cNvCxnSpPr>
            <a:stCxn id="4" idx="2"/>
            <a:endCxn id="6" idx="0"/>
          </p:cNvCxnSpPr>
          <p:nvPr/>
        </p:nvCxnSpPr>
        <p:spPr>
          <a:xfrm rot="16200000" flipH="1">
            <a:off x="2893207" y="2750339"/>
            <a:ext cx="785818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000232" y="528638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Орел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071934" y="528638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Голубь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>
            <a:stCxn id="6" idx="2"/>
            <a:endCxn id="14" idx="0"/>
          </p:cNvCxnSpPr>
          <p:nvPr/>
        </p:nvCxnSpPr>
        <p:spPr>
          <a:xfrm rot="5400000">
            <a:off x="3036083" y="4464851"/>
            <a:ext cx="71438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Прямая соединительная линия 25"/>
          <p:cNvCxnSpPr>
            <a:stCxn id="6" idx="2"/>
            <a:endCxn id="19" idx="0"/>
          </p:cNvCxnSpPr>
          <p:nvPr/>
        </p:nvCxnSpPr>
        <p:spPr>
          <a:xfrm rot="16200000" flipH="1">
            <a:off x="4071934" y="4357694"/>
            <a:ext cx="714380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3857620" y="221455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Родительский класс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143504" y="392906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Классы-потомки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143636" y="550070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Классы-потомки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2494</TotalTime>
  <Words>2823</Words>
  <Application>Microsoft Office PowerPoint</Application>
  <PresentationFormat>On-screen Show (4:3)</PresentationFormat>
  <Paragraphs>1219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Constantia</vt:lpstr>
      <vt:lpstr>Courier New</vt:lpstr>
      <vt:lpstr>Tahoma</vt:lpstr>
      <vt:lpstr>Wingdings 2</vt:lpstr>
      <vt:lpstr>Поток</vt:lpstr>
      <vt:lpstr>Композиция</vt:lpstr>
      <vt:lpstr>Что такое композиция?</vt:lpstr>
      <vt:lpstr>Пример 1 - Треугольник</vt:lpstr>
      <vt:lpstr>Пример 2 - Автомобиль</vt:lpstr>
      <vt:lpstr>Пример 3 - Презентация</vt:lpstr>
      <vt:lpstr>Наследование</vt:lpstr>
      <vt:lpstr>Что такое наследование?</vt:lpstr>
      <vt:lpstr>Терминология</vt:lpstr>
      <vt:lpstr>Графическое изображение иерархий наследования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Пример</vt:lpstr>
      <vt:lpstr>Порядок вызова деструкторов</vt:lpstr>
      <vt:lpstr>Пример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PowerPoint Presentation</vt:lpstr>
      <vt:lpstr>Так, вроде, все работает:</vt:lpstr>
      <vt:lpstr>А вот так - нет</vt:lpstr>
      <vt:lpstr>В чем же проблема?</vt:lpstr>
      <vt:lpstr>Виртуальные методы</vt:lpstr>
      <vt:lpstr>PowerPoint Presentation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Пример</vt:lpstr>
      <vt:lpstr>Интерфейс</vt:lpstr>
      <vt:lpstr>Пример</vt:lpstr>
      <vt:lpstr>Применение интерфейсов</vt:lpstr>
      <vt:lpstr>Пример</vt:lpstr>
      <vt:lpstr>Приведение типов вверх и вниз по иерархии классов</vt:lpstr>
      <vt:lpstr>Приведение типов в пределах иерархии классов</vt:lpstr>
      <vt:lpstr>Оператор dynamic_cast</vt:lpstr>
      <vt:lpstr>Пример 1 – иерархия животных</vt:lpstr>
      <vt:lpstr>Пример 2 – приведение ссылок</vt:lpstr>
      <vt:lpstr>Не злоупотребляйте использованием dynamic_cast</vt:lpstr>
      <vt:lpstr>Решение без dynamic_cast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184</cp:revision>
  <dcterms:created xsi:type="dcterms:W3CDTF">2007-04-12T21:07:55Z</dcterms:created>
  <dcterms:modified xsi:type="dcterms:W3CDTF">2019-03-07T14:38:25Z</dcterms:modified>
</cp:coreProperties>
</file>