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tags/tag13.xml" ContentType="application/vnd.openxmlformats-officedocument.presentationml.tags+xml"/>
  <Override PartName="/ppt/notesSlides/notesSlide34.xml" ContentType="application/vnd.openxmlformats-officedocument.presentationml.notesSlide+xml"/>
  <Override PartName="/ppt/tags/tag14.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5.xml" ContentType="application/vnd.openxmlformats-officedocument.presentationml.tags+xml"/>
  <Override PartName="/ppt/notesSlides/notesSlide46.xml" ContentType="application/vnd.openxmlformats-officedocument.presentationml.notesSlide+xml"/>
  <Override PartName="/ppt/tags/tag16.xml" ContentType="application/vnd.openxmlformats-officedocument.presentationml.tags+xml"/>
  <Override PartName="/ppt/notesSlides/notesSlide47.xml" ContentType="application/vnd.openxmlformats-officedocument.presentationml.notesSlide+xml"/>
  <Override PartName="/ppt/tags/tag17.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8.xml" ContentType="application/vnd.openxmlformats-officedocument.presentationml.tags+xml"/>
  <Override PartName="/ppt/notesSlides/notesSlide50.xml" ContentType="application/vnd.openxmlformats-officedocument.presentationml.notesSlide+xml"/>
  <Override PartName="/ppt/tags/tag19.xml" ContentType="application/vnd.openxmlformats-officedocument.presentationml.tags+xml"/>
  <Override PartName="/ppt/notesSlides/notesSlide51.xml" ContentType="application/vnd.openxmlformats-officedocument.presentationml.notesSlide+xml"/>
  <Override PartName="/ppt/tags/tag20.xml" ContentType="application/vnd.openxmlformats-officedocument.presentationml.tags+xml"/>
  <Override PartName="/ppt/notesSlides/notesSlide52.xml" ContentType="application/vnd.openxmlformats-officedocument.presentationml.notesSlide+xml"/>
  <Override PartName="/ppt/tags/tag21.xml" ContentType="application/vnd.openxmlformats-officedocument.presentationml.tags+xml"/>
  <Override PartName="/ppt/notesSlides/notesSlide53.xml" ContentType="application/vnd.openxmlformats-officedocument.presentationml.notesSlide+xml"/>
  <Override PartName="/ppt/tags/tag22.xml" ContentType="application/vnd.openxmlformats-officedocument.presentationml.tags+xml"/>
  <Override PartName="/ppt/notesSlides/notesSlide54.xml" ContentType="application/vnd.openxmlformats-officedocument.presentationml.notesSlide+xml"/>
  <Override PartName="/ppt/tags/tag23.xml" ContentType="application/vnd.openxmlformats-officedocument.presentationml.tags+xml"/>
  <Override PartName="/ppt/notesSlides/notesSlide55.xml" ContentType="application/vnd.openxmlformats-officedocument.presentationml.notesSlide+xml"/>
  <Override PartName="/ppt/tags/tag24.xml" ContentType="application/vnd.openxmlformats-officedocument.presentationml.tags+xml"/>
  <Override PartName="/ppt/notesSlides/notesSlide56.xml" ContentType="application/vnd.openxmlformats-officedocument.presentationml.notesSlide+xml"/>
  <Override PartName="/ppt/tags/tag25.xml" ContentType="application/vnd.openxmlformats-officedocument.presentationml.tags+xml"/>
  <Override PartName="/ppt/notesSlides/notesSlide57.xml" ContentType="application/vnd.openxmlformats-officedocument.presentationml.notesSlide+xml"/>
  <Override PartName="/ppt/tags/tag26.xml" ContentType="application/vnd.openxmlformats-officedocument.presentationml.tags+xml"/>
  <Override PartName="/ppt/notesSlides/notesSlide58.xml" ContentType="application/vnd.openxmlformats-officedocument.presentationml.notesSlide+xml"/>
  <Override PartName="/ppt/tags/tag27.xml" ContentType="application/vnd.openxmlformats-officedocument.presentationml.tags+xml"/>
  <Override PartName="/ppt/notesSlides/notesSlide59.xml" ContentType="application/vnd.openxmlformats-officedocument.presentationml.notesSlide+xml"/>
  <Override PartName="/ppt/tags/tag28.xml" ContentType="application/vnd.openxmlformats-officedocument.presentationml.tags+xml"/>
  <Override PartName="/ppt/notesSlides/notesSlide60.xml" ContentType="application/vnd.openxmlformats-officedocument.presentationml.notesSlide+xml"/>
  <Override PartName="/ppt/tags/tag29.xml" ContentType="application/vnd.openxmlformats-officedocument.presentationml.tags+xml"/>
  <Override PartName="/ppt/notesSlides/notesSlide61.xml" ContentType="application/vnd.openxmlformats-officedocument.presentationml.notesSlide+xml"/>
  <Override PartName="/ppt/tags/tag30.xml" ContentType="application/vnd.openxmlformats-officedocument.presentationml.tags+xml"/>
  <Override PartName="/ppt/notesSlides/notesSlide62.xml" ContentType="application/vnd.openxmlformats-officedocument.presentationml.notesSlide+xml"/>
  <Override PartName="/ppt/tags/tag31.xml" ContentType="application/vnd.openxmlformats-officedocument.presentationml.tags+xml"/>
  <Override PartName="/ppt/notesSlides/notesSlide63.xml" ContentType="application/vnd.openxmlformats-officedocument.presentationml.notesSlide+xml"/>
  <Override PartName="/ppt/tags/tag32.xml" ContentType="application/vnd.openxmlformats-officedocument.presentationml.tags+xml"/>
  <Override PartName="/ppt/notesSlides/notesSlide64.xml" ContentType="application/vnd.openxmlformats-officedocument.presentationml.notesSlide+xml"/>
  <Override PartName="/ppt/tags/tag33.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34.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tags/tag35.xml" ContentType="application/vnd.openxmlformats-officedocument.presentationml.tags+xml"/>
  <Override PartName="/ppt/notesSlides/notesSlide74.xml" ContentType="application/vnd.openxmlformats-officedocument.presentationml.notesSlide+xml"/>
  <Override PartName="/ppt/tags/tag36.xml" ContentType="application/vnd.openxmlformats-officedocument.presentationml.tags+xml"/>
  <Override PartName="/ppt/notesSlides/notesSlide75.xml" ContentType="application/vnd.openxmlformats-officedocument.presentationml.notesSlide+xml"/>
  <Override PartName="/ppt/tags/tag37.xml" ContentType="application/vnd.openxmlformats-officedocument.presentationml.tags+xml"/>
  <Override PartName="/ppt/notesSlides/notesSlide76.xml" ContentType="application/vnd.openxmlformats-officedocument.presentationml.notesSlide+xml"/>
  <Override PartName="/ppt/tags/tag38.xml" ContentType="application/vnd.openxmlformats-officedocument.presentationml.tags+xml"/>
  <Override PartName="/ppt/notesSlides/notesSlide77.xml" ContentType="application/vnd.openxmlformats-officedocument.presentationml.notesSlide+xml"/>
  <Override PartName="/ppt/tags/tag39.xml" ContentType="application/vnd.openxmlformats-officedocument.presentationml.tags+xml"/>
  <Override PartName="/ppt/notesSlides/notesSlide78.xml" ContentType="application/vnd.openxmlformats-officedocument.presentationml.notesSlide+xml"/>
  <Override PartName="/ppt/tags/tag40.xml" ContentType="application/vnd.openxmlformats-officedocument.presentationml.tags+xml"/>
  <Override PartName="/ppt/notesSlides/notesSlide79.xml" ContentType="application/vnd.openxmlformats-officedocument.presentationml.notesSlide+xml"/>
  <Override PartName="/ppt/tags/tag41.xml" ContentType="application/vnd.openxmlformats-officedocument.presentationml.tags+xml"/>
  <Override PartName="/ppt/notesSlides/notesSlide80.xml" ContentType="application/vnd.openxmlformats-officedocument.presentationml.notesSlide+xml"/>
  <Override PartName="/ppt/tags/tag42.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tags/tag43.xml" ContentType="application/vnd.openxmlformats-officedocument.presentationml.tags+xml"/>
  <Override PartName="/ppt/notesSlides/notesSlide84.xml" ContentType="application/vnd.openxmlformats-officedocument.presentationml.notesSlide+xml"/>
  <Override PartName="/ppt/tags/tag44.xml" ContentType="application/vnd.openxmlformats-officedocument.presentationml.tags+xml"/>
  <Override PartName="/ppt/notesSlides/notesSlide85.xml" ContentType="application/vnd.openxmlformats-officedocument.presentationml.notesSlide+xml"/>
  <Override PartName="/ppt/tags/tag45.xml" ContentType="application/vnd.openxmlformats-officedocument.presentationml.tags+xml"/>
  <Override PartName="/ppt/notesSlides/notesSlide86.xml" ContentType="application/vnd.openxmlformats-officedocument.presentationml.notesSlide+xml"/>
  <Override PartName="/ppt/tags/tag46.xml" ContentType="application/vnd.openxmlformats-officedocument.presentationml.tags+xml"/>
  <Override PartName="/ppt/notesSlides/notesSlide87.xml" ContentType="application/vnd.openxmlformats-officedocument.presentationml.notesSlide+xml"/>
  <Override PartName="/ppt/tags/tag47.xml" ContentType="application/vnd.openxmlformats-officedocument.presentationml.tags+xml"/>
  <Override PartName="/ppt/notesSlides/notesSlide88.xml" ContentType="application/vnd.openxmlformats-officedocument.presentationml.notesSlide+xml"/>
  <Override PartName="/ppt/tags/tag48.xml" ContentType="application/vnd.openxmlformats-officedocument.presentationml.tags+xml"/>
  <Override PartName="/ppt/notesSlides/notesSlide89.xml" ContentType="application/vnd.openxmlformats-officedocument.presentationml.notesSlide+xml"/>
  <Override PartName="/ppt/tags/tag49.xml" ContentType="application/vnd.openxmlformats-officedocument.presentationml.tags+xml"/>
  <Override PartName="/ppt/notesSlides/notesSlide90.xml" ContentType="application/vnd.openxmlformats-officedocument.presentationml.notesSlide+xml"/>
  <Override PartName="/ppt/tags/tag50.xml" ContentType="application/vnd.openxmlformats-officedocument.presentationml.tags+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tags/tag51.xml" ContentType="application/vnd.openxmlformats-officedocument.presentationml.tags+xml"/>
  <Override PartName="/ppt/notesSlides/notesSlide93.xml" ContentType="application/vnd.openxmlformats-officedocument.presentationml.notesSlide+xml"/>
  <Override PartName="/ppt/tags/tag52.xml" ContentType="application/vnd.openxmlformats-officedocument.presentationml.tags+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tags/tag53.xml" ContentType="application/vnd.openxmlformats-officedocument.presentationml.tags+xml"/>
  <Override PartName="/ppt/notesSlides/notesSlide96.xml" ContentType="application/vnd.openxmlformats-officedocument.presentationml.notesSlide+xml"/>
  <Override PartName="/ppt/tags/tag54.xml" ContentType="application/vnd.openxmlformats-officedocument.presentationml.tags+xml"/>
  <Override PartName="/ppt/notesSlides/notesSlide97.xml" ContentType="application/vnd.openxmlformats-officedocument.presentationml.notesSlide+xml"/>
  <Override PartName="/ppt/tags/tag55.xml" ContentType="application/vnd.openxmlformats-officedocument.presentationml.tags+xml"/>
  <Override PartName="/ppt/notesSlides/notesSlide98.xml" ContentType="application/vnd.openxmlformats-officedocument.presentationml.notesSlide+xml"/>
  <Override PartName="/ppt/tags/tag56.xml" ContentType="application/vnd.openxmlformats-officedocument.presentationml.tags+xml"/>
  <Override PartName="/ppt/notesSlides/notesSlide99.xml" ContentType="application/vnd.openxmlformats-officedocument.presentationml.notesSlide+xml"/>
  <Override PartName="/ppt/tags/tag57.xml" ContentType="application/vnd.openxmlformats-officedocument.presentationml.tags+xml"/>
  <Override PartName="/ppt/notesSlides/notesSlide100.xml" ContentType="application/vnd.openxmlformats-officedocument.presentationml.notesSlide+xml"/>
  <Override PartName="/ppt/tags/tag58.xml" ContentType="application/vnd.openxmlformats-officedocument.presentationml.tags+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tags/tag59.xml" ContentType="application/vnd.openxmlformats-officedocument.presentationml.tags+xml"/>
  <Override PartName="/ppt/notesSlides/notesSlide103.xml" ContentType="application/vnd.openxmlformats-officedocument.presentationml.notesSlide+xml"/>
  <Override PartName="/ppt/tags/tag60.xml" ContentType="application/vnd.openxmlformats-officedocument.presentationml.tags+xml"/>
  <Override PartName="/ppt/notesSlides/notesSlide104.xml" ContentType="application/vnd.openxmlformats-officedocument.presentationml.notesSlide+xml"/>
  <Override PartName="/ppt/tags/tag61.xml" ContentType="application/vnd.openxmlformats-officedocument.presentationml.tags+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tags/tag62.xml" ContentType="application/vnd.openxmlformats-officedocument.presentationml.tags+xml"/>
  <Override PartName="/ppt/notesSlides/notesSlide115.xml" ContentType="application/vnd.openxmlformats-officedocument.presentationml.notesSlide+xml"/>
  <Override PartName="/ppt/tags/tag63.xml" ContentType="application/vnd.openxmlformats-officedocument.presentationml.tags+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tags/tag64.xml" ContentType="application/vnd.openxmlformats-officedocument.presentationml.tags+xml"/>
  <Override PartName="/ppt/notesSlides/notesSlide118.xml" ContentType="application/vnd.openxmlformats-officedocument.presentationml.notesSlide+xml"/>
  <Override PartName="/ppt/tags/tag65.xml" ContentType="application/vnd.openxmlformats-officedocument.presentationml.tags+xml"/>
  <Override PartName="/ppt/notesSlides/notesSlide119.xml" ContentType="application/vnd.openxmlformats-officedocument.presentationml.notesSlide+xml"/>
  <Override PartName="/ppt/tags/tag66.xml" ContentType="application/vnd.openxmlformats-officedocument.presentationml.tags+xml"/>
  <Override PartName="/ppt/notesSlides/notesSlide120.xml" ContentType="application/vnd.openxmlformats-officedocument.presentationml.notesSlide+xml"/>
  <Override PartName="/ppt/tags/tag67.xml" ContentType="application/vnd.openxmlformats-officedocument.presentationml.tags+xml"/>
  <Override PartName="/ppt/notesSlides/notesSlide121.xml" ContentType="application/vnd.openxmlformats-officedocument.presentationml.notesSlide+xml"/>
  <Override PartName="/ppt/tags/tag68.xml" ContentType="application/vnd.openxmlformats-officedocument.presentationml.tags+xml"/>
  <Override PartName="/ppt/notesSlides/notesSlide122.xml" ContentType="application/vnd.openxmlformats-officedocument.presentationml.notesSlide+xml"/>
  <Override PartName="/ppt/tags/tag69.xml" ContentType="application/vnd.openxmlformats-officedocument.presentationml.tags+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tags/tag70.xml" ContentType="application/vnd.openxmlformats-officedocument.presentationml.tags+xml"/>
  <Override PartName="/ppt/notesSlides/notesSlide125.xml" ContentType="application/vnd.openxmlformats-officedocument.presentationml.notesSlide+xml"/>
  <Override PartName="/ppt/tags/tag71.xml" ContentType="application/vnd.openxmlformats-officedocument.presentationml.tags+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tags/tag72.xml" ContentType="application/vnd.openxmlformats-officedocument.presentationml.tags+xml"/>
  <Override PartName="/ppt/notesSlides/notesSlide128.xml" ContentType="application/vnd.openxmlformats-officedocument.presentationml.notesSlide+xml"/>
  <Override PartName="/ppt/tags/tag73.xml" ContentType="application/vnd.openxmlformats-officedocument.presentationml.tags+xml"/>
  <Override PartName="/ppt/notesSlides/notesSlide129.xml" ContentType="application/vnd.openxmlformats-officedocument.presentationml.notesSlide+xml"/>
  <Override PartName="/ppt/tags/tag74.xml" ContentType="application/vnd.openxmlformats-officedocument.presentationml.tags+xml"/>
  <Override PartName="/ppt/notesSlides/notesSlide130.xml" ContentType="application/vnd.openxmlformats-officedocument.presentationml.notesSlide+xml"/>
  <Override PartName="/ppt/tags/tag75.xml" ContentType="application/vnd.openxmlformats-officedocument.presentationml.tags+xml"/>
  <Override PartName="/ppt/notesSlides/notesSlide131.xml" ContentType="application/vnd.openxmlformats-officedocument.presentationml.notesSlide+xml"/>
  <Override PartName="/ppt/tags/tag76.xml" ContentType="application/vnd.openxmlformats-officedocument.presentationml.tags+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tags/tag77.xml" ContentType="application/vnd.openxmlformats-officedocument.presentationml.tags+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tags/tag78.xml" ContentType="application/vnd.openxmlformats-officedocument.presentationml.tags+xml"/>
  <Override PartName="/ppt/notesSlides/notesSlide137.xml" ContentType="application/vnd.openxmlformats-officedocument.presentationml.notesSlide+xml"/>
  <Override PartName="/ppt/tags/tag79.xml" ContentType="application/vnd.openxmlformats-officedocument.presentationml.tags+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tags/tag80.xml" ContentType="application/vnd.openxmlformats-officedocument.presentationml.tags+xml"/>
  <Override PartName="/ppt/notesSlides/notesSlide140.xml" ContentType="application/vnd.openxmlformats-officedocument.presentationml.notesSlide+xml"/>
  <Override PartName="/ppt/tags/tag81.xml" ContentType="application/vnd.openxmlformats-officedocument.presentationml.tags+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tags/tag82.xml" ContentType="application/vnd.openxmlformats-officedocument.presentationml.tags+xml"/>
  <Override PartName="/ppt/notesSlides/notesSlide143.xml" ContentType="application/vnd.openxmlformats-officedocument.presentationml.notesSlide+xml"/>
  <Override PartName="/ppt/tags/tag83.xml" ContentType="application/vnd.openxmlformats-officedocument.presentationml.tags+xml"/>
  <Override PartName="/ppt/notesSlides/notesSlide144.xml" ContentType="application/vnd.openxmlformats-officedocument.presentationml.notesSlide+xml"/>
  <Override PartName="/ppt/tags/tag84.xml" ContentType="application/vnd.openxmlformats-officedocument.presentationml.tags+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3"/>
  </p:notesMasterIdLst>
  <p:sldIdLst>
    <p:sldId id="256" r:id="rId2"/>
    <p:sldId id="257" r:id="rId3"/>
    <p:sldId id="258" r:id="rId4"/>
    <p:sldId id="270" r:id="rId5"/>
    <p:sldId id="266" r:id="rId6"/>
    <p:sldId id="260" r:id="rId7"/>
    <p:sldId id="262" r:id="rId8"/>
    <p:sldId id="477" r:id="rId9"/>
    <p:sldId id="263" r:id="rId10"/>
    <p:sldId id="265" r:id="rId11"/>
    <p:sldId id="264" r:id="rId12"/>
    <p:sldId id="478" r:id="rId13"/>
    <p:sldId id="267" r:id="rId14"/>
    <p:sldId id="268" r:id="rId15"/>
    <p:sldId id="271" r:id="rId16"/>
    <p:sldId id="272" r:id="rId17"/>
    <p:sldId id="275" r:id="rId18"/>
    <p:sldId id="304" r:id="rId19"/>
    <p:sldId id="305" r:id="rId20"/>
    <p:sldId id="306" r:id="rId21"/>
    <p:sldId id="308" r:id="rId22"/>
    <p:sldId id="307" r:id="rId23"/>
    <p:sldId id="276" r:id="rId24"/>
    <p:sldId id="277" r:id="rId25"/>
    <p:sldId id="479" r:id="rId26"/>
    <p:sldId id="278" r:id="rId27"/>
    <p:sldId id="279" r:id="rId28"/>
    <p:sldId id="281" r:id="rId29"/>
    <p:sldId id="282" r:id="rId30"/>
    <p:sldId id="283" r:id="rId31"/>
    <p:sldId id="284" r:id="rId32"/>
    <p:sldId id="291" r:id="rId33"/>
    <p:sldId id="285" r:id="rId34"/>
    <p:sldId id="286" r:id="rId35"/>
    <p:sldId id="287" r:id="rId36"/>
    <p:sldId id="288" r:id="rId37"/>
    <p:sldId id="289" r:id="rId38"/>
    <p:sldId id="290" r:id="rId39"/>
    <p:sldId id="315" r:id="rId40"/>
    <p:sldId id="316" r:id="rId41"/>
    <p:sldId id="317" r:id="rId42"/>
    <p:sldId id="480" r:id="rId43"/>
    <p:sldId id="319" r:id="rId44"/>
    <p:sldId id="481" r:id="rId45"/>
    <p:sldId id="482" r:id="rId46"/>
    <p:sldId id="321" r:id="rId47"/>
    <p:sldId id="483" r:id="rId48"/>
    <p:sldId id="323" r:id="rId49"/>
    <p:sldId id="324" r:id="rId50"/>
    <p:sldId id="325" r:id="rId51"/>
    <p:sldId id="326"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8" r:id="rId73"/>
    <p:sldId id="347" r:id="rId74"/>
    <p:sldId id="353" r:id="rId75"/>
    <p:sldId id="354" r:id="rId76"/>
    <p:sldId id="355" r:id="rId77"/>
    <p:sldId id="356" r:id="rId78"/>
    <p:sldId id="357" r:id="rId79"/>
    <p:sldId id="358" r:id="rId80"/>
    <p:sldId id="359" r:id="rId81"/>
    <p:sldId id="370" r:id="rId82"/>
    <p:sldId id="371" r:id="rId83"/>
    <p:sldId id="372" r:id="rId84"/>
    <p:sldId id="360" r:id="rId85"/>
    <p:sldId id="373" r:id="rId86"/>
    <p:sldId id="374" r:id="rId87"/>
    <p:sldId id="362" r:id="rId88"/>
    <p:sldId id="364" r:id="rId89"/>
    <p:sldId id="375" r:id="rId90"/>
    <p:sldId id="367" r:id="rId91"/>
    <p:sldId id="368" r:id="rId92"/>
    <p:sldId id="269" r:id="rId93"/>
    <p:sldId id="292" r:id="rId94"/>
    <p:sldId id="293" r:id="rId95"/>
    <p:sldId id="296" r:id="rId96"/>
    <p:sldId id="297" r:id="rId97"/>
    <p:sldId id="298" r:id="rId98"/>
    <p:sldId id="294" r:id="rId99"/>
    <p:sldId id="295" r:id="rId100"/>
    <p:sldId id="299" r:id="rId101"/>
    <p:sldId id="300" r:id="rId102"/>
    <p:sldId id="301" r:id="rId103"/>
    <p:sldId id="302" r:id="rId104"/>
    <p:sldId id="303" r:id="rId105"/>
    <p:sldId id="432" r:id="rId106"/>
    <p:sldId id="309" r:id="rId107"/>
    <p:sldId id="311" r:id="rId108"/>
    <p:sldId id="312" r:id="rId109"/>
    <p:sldId id="313" r:id="rId110"/>
    <p:sldId id="314" r:id="rId111"/>
    <p:sldId id="352" r:id="rId112"/>
    <p:sldId id="349" r:id="rId113"/>
    <p:sldId id="350" r:id="rId114"/>
    <p:sldId id="351" r:id="rId115"/>
    <p:sldId id="389" r:id="rId116"/>
    <p:sldId id="390" r:id="rId117"/>
    <p:sldId id="391" r:id="rId118"/>
    <p:sldId id="392" r:id="rId119"/>
    <p:sldId id="393" r:id="rId120"/>
    <p:sldId id="394" r:id="rId121"/>
    <p:sldId id="395" r:id="rId122"/>
    <p:sldId id="396" r:id="rId123"/>
    <p:sldId id="397" r:id="rId124"/>
    <p:sldId id="398" r:id="rId125"/>
    <p:sldId id="399" r:id="rId126"/>
    <p:sldId id="400" r:id="rId127"/>
    <p:sldId id="401" r:id="rId128"/>
    <p:sldId id="402" r:id="rId129"/>
    <p:sldId id="403" r:id="rId130"/>
    <p:sldId id="404" r:id="rId131"/>
    <p:sldId id="408" r:id="rId132"/>
    <p:sldId id="409" r:id="rId133"/>
    <p:sldId id="410" r:id="rId134"/>
    <p:sldId id="411" r:id="rId135"/>
    <p:sldId id="412" r:id="rId136"/>
    <p:sldId id="413" r:id="rId137"/>
    <p:sldId id="414" r:id="rId138"/>
    <p:sldId id="415" r:id="rId139"/>
    <p:sldId id="416" r:id="rId140"/>
    <p:sldId id="417" r:id="rId141"/>
    <p:sldId id="418" r:id="rId142"/>
    <p:sldId id="419" r:id="rId143"/>
    <p:sldId id="420" r:id="rId144"/>
    <p:sldId id="421" r:id="rId145"/>
    <p:sldId id="422" r:id="rId146"/>
    <p:sldId id="423" r:id="rId147"/>
    <p:sldId id="424" r:id="rId148"/>
    <p:sldId id="425" r:id="rId149"/>
    <p:sldId id="426" r:id="rId150"/>
    <p:sldId id="427" r:id="rId151"/>
    <p:sldId id="428" r:id="rId152"/>
    <p:sldId id="429" r:id="rId153"/>
    <p:sldId id="430" r:id="rId154"/>
    <p:sldId id="431" r:id="rId155"/>
    <p:sldId id="376" r:id="rId156"/>
    <p:sldId id="377" r:id="rId157"/>
    <p:sldId id="378" r:id="rId158"/>
    <p:sldId id="379" r:id="rId159"/>
    <p:sldId id="380" r:id="rId160"/>
    <p:sldId id="381" r:id="rId161"/>
    <p:sldId id="382" r:id="rId162"/>
    <p:sldId id="383" r:id="rId163"/>
    <p:sldId id="384" r:id="rId164"/>
    <p:sldId id="385" r:id="rId165"/>
    <p:sldId id="386" r:id="rId166"/>
    <p:sldId id="405" r:id="rId167"/>
    <p:sldId id="387" r:id="rId168"/>
    <p:sldId id="388" r:id="rId169"/>
    <p:sldId id="433" r:id="rId170"/>
    <p:sldId id="434" r:id="rId171"/>
    <p:sldId id="435" r:id="rId172"/>
    <p:sldId id="436" r:id="rId173"/>
    <p:sldId id="437" r:id="rId174"/>
    <p:sldId id="465" r:id="rId175"/>
    <p:sldId id="471" r:id="rId176"/>
    <p:sldId id="466" r:id="rId177"/>
    <p:sldId id="467" r:id="rId178"/>
    <p:sldId id="468" r:id="rId179"/>
    <p:sldId id="469" r:id="rId180"/>
    <p:sldId id="470" r:id="rId181"/>
    <p:sldId id="472" r:id="rId182"/>
    <p:sldId id="473" r:id="rId183"/>
    <p:sldId id="474" r:id="rId184"/>
    <p:sldId id="475" r:id="rId185"/>
    <p:sldId id="439" r:id="rId186"/>
    <p:sldId id="440" r:id="rId187"/>
    <p:sldId id="460" r:id="rId188"/>
    <p:sldId id="441" r:id="rId189"/>
    <p:sldId id="442" r:id="rId190"/>
    <p:sldId id="443" r:id="rId191"/>
    <p:sldId id="444" r:id="rId192"/>
    <p:sldId id="445" r:id="rId193"/>
    <p:sldId id="446" r:id="rId194"/>
    <p:sldId id="461" r:id="rId195"/>
    <p:sldId id="462" r:id="rId196"/>
    <p:sldId id="463" r:id="rId197"/>
    <p:sldId id="464" r:id="rId198"/>
    <p:sldId id="476" r:id="rId199"/>
    <p:sldId id="447" r:id="rId200"/>
    <p:sldId id="448" r:id="rId201"/>
    <p:sldId id="449" r:id="rId202"/>
    <p:sldId id="450" r:id="rId203"/>
    <p:sldId id="451" r:id="rId204"/>
    <p:sldId id="452" r:id="rId205"/>
    <p:sldId id="453" r:id="rId206"/>
    <p:sldId id="454" r:id="rId207"/>
    <p:sldId id="455" r:id="rId208"/>
    <p:sldId id="456" r:id="rId209"/>
    <p:sldId id="457" r:id="rId210"/>
    <p:sldId id="458" r:id="rId211"/>
    <p:sldId id="459" r:id="rId212"/>
  </p:sldIdLst>
  <p:sldSz cx="9144000" cy="6858000" type="screen4x3"/>
  <p:notesSz cx="6858000" cy="9144000"/>
  <p:custDataLst>
    <p:tags r:id="rId214"/>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95" autoAdjust="0"/>
    <p:restoredTop sz="92774" autoAdjust="0"/>
  </p:normalViewPr>
  <p:slideViewPr>
    <p:cSldViewPr>
      <p:cViewPr>
        <p:scale>
          <a:sx n="100" d="100"/>
          <a:sy n="100" d="100"/>
        </p:scale>
        <p:origin x="1110" y="150"/>
      </p:cViewPr>
      <p:guideLst>
        <p:guide orient="horz" pos="2160"/>
        <p:guide pos="2880"/>
      </p:guideLst>
    </p:cSldViewPr>
  </p:slideViewPr>
  <p:notesTextViewPr>
    <p:cViewPr>
      <p:scale>
        <a:sx n="3" d="2"/>
        <a:sy n="3" d="2"/>
      </p:scale>
      <p:origin x="0" y="0"/>
    </p:cViewPr>
  </p:notesTextViewPr>
  <p:sorterViewPr>
    <p:cViewPr>
      <p:scale>
        <a:sx n="100" d="100"/>
        <a:sy n="100" d="100"/>
      </p:scale>
      <p:origin x="0" y="127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theme" Target="theme/theme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tableStyles" Target="tableStyle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ags" Target="tags/tag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presProps" Target="pres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t>13.02.2020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ru.wikipedia.org/wiki/ASCII" TargetMode="External"/><Relationship Id="rId2" Type="http://schemas.openxmlformats.org/officeDocument/2006/relationships/slide" Target="../slides/slide39.xml"/><Relationship Id="rId1" Type="http://schemas.openxmlformats.org/officeDocument/2006/relationships/notesMaster" Target="../notesMasters/notesMaster1.xml"/><Relationship Id="rId6" Type="http://schemas.openxmlformats.org/officeDocument/2006/relationships/hyperlink" Target="http://ru.wikipedia.org/wiki/%D0%9A%D0%BE%D0%B1%D0%BE%D0%BB" TargetMode="External"/><Relationship Id="rId5" Type="http://schemas.openxmlformats.org/officeDocument/2006/relationships/hyperlink" Target="http://ru.wikipedia.org/wiki/%D0%9B%D0%B8%D1%81%D0%BF" TargetMode="External"/><Relationship Id="rId4" Type="http://schemas.openxmlformats.org/officeDocument/2006/relationships/hyperlink" Target="http://ru.wikipedia.org/wiki/%D0%A4%D0%BE%D1%80%D1%82%D1%80%D0%B0%D0%BD"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3" Type="http://schemas.openxmlformats.org/officeDocument/2006/relationships/hyperlink" Target="http://ru.wikipedia.org/wiki/%D0%90%D0%BD%D0%B3%D0%BB%D0%B8%D0%B9%D1%81%D0%BA%D0%B8%D0%B9_%D1%8F%D0%B7%D1%8B%D0%BA" TargetMode="External"/><Relationship Id="rId7" Type="http://schemas.openxmlformats.org/officeDocument/2006/relationships/hyperlink" Target="http://ru.wikipedia.org/wiki/%D0%A1%D1%81%D1%8B%D0%BB%D0%BA%D0%B0" TargetMode="External"/><Relationship Id="rId2" Type="http://schemas.openxmlformats.org/officeDocument/2006/relationships/slide" Target="../slides/slide112.xml"/><Relationship Id="rId1" Type="http://schemas.openxmlformats.org/officeDocument/2006/relationships/notesMaster" Target="../notesMasters/notesMaster1.xml"/><Relationship Id="rId6" Type="http://schemas.openxmlformats.org/officeDocument/2006/relationships/hyperlink" Target="http://ru.wikipedia.org/wiki/%D0%90%D1%81%D1%81%D0%B5%D0%BC%D0%B1%D0%BB%D0%B5%D1%80" TargetMode="External"/><Relationship Id="rId5" Type="http://schemas.openxmlformats.org/officeDocument/2006/relationships/hyperlink" Target="http://ru.wikipedia.org/wiki/%D0%9E%D0%BF%D0%B5%D1%80%D0%B0%D1%82%D0%B8%D0%B2%D0%BD%D0%B0%D1%8F_%D0%BF%D0%B0%D0%BC%D1%8F%D1%82%D1%8C" TargetMode="External"/><Relationship Id="rId4" Type="http://schemas.openxmlformats.org/officeDocument/2006/relationships/hyperlink" Target="http://ru.wikipedia.org/wiki/%D0%9F%D0%B5%D1%80%D0%B5%D0%BC%D0%B5%D0%BD%D0%BD%D0%B0%D1%8F" TargetMode="Externa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114.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16</a:t>
            </a:fld>
            <a:endParaRPr lang="ru-RU"/>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141</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142</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143</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144</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145</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Образ слайда 1"/>
          <p:cNvSpPr>
            <a:spLocks noGrp="1" noRot="1" noChangeAspect="1" noTextEdit="1"/>
          </p:cNvSpPr>
          <p:nvPr>
            <p:ph type="sldImg"/>
          </p:nvPr>
        </p:nvSpPr>
        <p:spPr>
          <a:ln/>
        </p:spPr>
      </p:sp>
      <p:sp>
        <p:nvSpPr>
          <p:cNvPr id="208899" name="Заметки 2"/>
          <p:cNvSpPr>
            <a:spLocks noGrp="1"/>
          </p:cNvSpPr>
          <p:nvPr>
            <p:ph type="body" idx="1"/>
          </p:nvPr>
        </p:nvSpPr>
        <p:spPr>
          <a:noFill/>
          <a:ln/>
        </p:spPr>
        <p:txBody>
          <a:bodyPr/>
          <a:lstStyle/>
          <a:p>
            <a:pPr eaLnBrk="1" hangingPunct="1"/>
            <a:endParaRPr lang="ru-RU" dirty="0"/>
          </a:p>
        </p:txBody>
      </p:sp>
      <p:sp>
        <p:nvSpPr>
          <p:cNvPr id="208900" name="Номер слайда 3"/>
          <p:cNvSpPr>
            <a:spLocks noGrp="1"/>
          </p:cNvSpPr>
          <p:nvPr>
            <p:ph type="sldNum" sz="quarter" idx="5"/>
          </p:nvPr>
        </p:nvSpPr>
        <p:spPr>
          <a:noFill/>
        </p:spPr>
        <p:txBody>
          <a:bodyPr/>
          <a:lstStyle/>
          <a:p>
            <a:fld id="{5EAA10E2-8FA0-4061-81BC-5D3037DEB0F9}" type="slidenum">
              <a:rPr lang="ru-RU" smtClean="0"/>
              <a:pPr/>
              <a:t>146</a:t>
            </a:fld>
            <a:endParaRPr lang="ru-RU"/>
          </a:p>
        </p:txBody>
      </p:sp>
    </p:spTree>
    <p:extLst>
      <p:ext uri="{BB962C8B-B14F-4D97-AF65-F5344CB8AC3E}">
        <p14:creationId xmlns:p14="http://schemas.microsoft.com/office/powerpoint/2010/main" val="400589642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147</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148</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149</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150</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B7866E60-A23E-4406-9F15-9DE10F7C2046}" type="slidenum">
              <a:rPr lang="ru-RU" smtClean="0"/>
              <a:pPr/>
              <a:t>17</a:t>
            </a:fld>
            <a:endParaRPr lang="ru-RU"/>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xfrm>
            <a:off x="685800" y="4343400"/>
            <a:ext cx="5486400" cy="4405313"/>
          </a:xfrm>
          <a:noFill/>
          <a:ln/>
        </p:spPr>
        <p:txBody>
          <a:bodyPr/>
          <a:lstStyle/>
          <a:p>
            <a:pPr eaLnBrk="1" hangingPunct="1">
              <a:lnSpc>
                <a:spcPct val="80000"/>
              </a:lnSpc>
            </a:pPr>
            <a:r>
              <a:rPr lang="ru-RU" sz="900"/>
              <a:t>Все переменные должны быть объявлены раньше, чем будут использоваться, при этом некоторые объявления могут быть получены неявно - из контекста. Объявление специфицирует тип и содержит список из одной или нескольких переменных этого типа, как, например, в</a:t>
            </a:r>
          </a:p>
          <a:p>
            <a:pPr eaLnBrk="1" hangingPunct="1">
              <a:lnSpc>
                <a:spcPct val="80000"/>
              </a:lnSpc>
            </a:pPr>
            <a:r>
              <a:rPr lang="ru-RU" sz="900" b="1">
                <a:latin typeface="Courier New" pitchFamily="49" charset="0"/>
              </a:rPr>
              <a:t>int lower, upper, step; char с, line[1000];</a:t>
            </a:r>
            <a:endParaRPr lang="en-US" sz="900" b="1">
              <a:latin typeface="Courier New" pitchFamily="49" charset="0"/>
            </a:endParaRPr>
          </a:p>
          <a:p>
            <a:pPr eaLnBrk="1" hangingPunct="1">
              <a:lnSpc>
                <a:spcPct val="80000"/>
              </a:lnSpc>
            </a:pPr>
            <a:r>
              <a:rPr lang="ru-RU" sz="900"/>
              <a:t>Переменные можно распределять по объявлениям произвольным образом, так что указанные выше списки можно записать и в следующем виде:</a:t>
            </a:r>
          </a:p>
          <a:p>
            <a:pPr eaLnBrk="1" hangingPunct="1">
              <a:lnSpc>
                <a:spcPct val="80000"/>
              </a:lnSpc>
            </a:pPr>
            <a:r>
              <a:rPr lang="ru-RU" sz="900" b="1">
                <a:latin typeface="Courier New" pitchFamily="49" charset="0"/>
              </a:rPr>
              <a:t>int lower; int upper; int step; char c; char line[1000];</a:t>
            </a:r>
            <a:endParaRPr lang="en-US" sz="900" b="1">
              <a:latin typeface="Courier New" pitchFamily="49" charset="0"/>
            </a:endParaRPr>
          </a:p>
          <a:p>
            <a:pPr eaLnBrk="1" hangingPunct="1">
              <a:lnSpc>
                <a:spcPct val="80000"/>
              </a:lnSpc>
            </a:pPr>
            <a:r>
              <a:rPr lang="ru-RU" sz="900"/>
              <a:t>Последняя форма записи занимает больше места, тем не менее она лучше, поскольку позволяет добавлять к каждому объявлению комментарий. Кроме того, она более удобна для последующих модификаций.</a:t>
            </a:r>
          </a:p>
          <a:p>
            <a:pPr eaLnBrk="1" hangingPunct="1">
              <a:lnSpc>
                <a:spcPct val="80000"/>
              </a:lnSpc>
            </a:pPr>
            <a:r>
              <a:rPr lang="ru-RU" sz="900"/>
              <a:t>В своем объявлении переменная может быть инициализирована, как, например:</a:t>
            </a:r>
          </a:p>
          <a:p>
            <a:pPr eaLnBrk="1" hangingPunct="1">
              <a:lnSpc>
                <a:spcPct val="80000"/>
              </a:lnSpc>
            </a:pPr>
            <a:r>
              <a:rPr lang="ru-RU" sz="900" b="1">
                <a:latin typeface="Courier New" pitchFamily="49" charset="0"/>
              </a:rPr>
              <a:t>char esc = '\\';</a:t>
            </a:r>
            <a:endParaRPr lang="en-US" sz="900" b="1">
              <a:latin typeface="Courier New" pitchFamily="49" charset="0"/>
            </a:endParaRPr>
          </a:p>
          <a:p>
            <a:pPr eaLnBrk="1" hangingPunct="1">
              <a:lnSpc>
                <a:spcPct val="80000"/>
              </a:lnSpc>
            </a:pPr>
            <a:r>
              <a:rPr lang="ru-RU" sz="900" b="1">
                <a:latin typeface="Courier New" pitchFamily="49" charset="0"/>
              </a:rPr>
              <a:t>int i = 0;</a:t>
            </a:r>
            <a:endParaRPr lang="en-US" sz="900" b="1">
              <a:latin typeface="Courier New" pitchFamily="49" charset="0"/>
            </a:endParaRPr>
          </a:p>
          <a:p>
            <a:pPr eaLnBrk="1" hangingPunct="1">
              <a:lnSpc>
                <a:spcPct val="80000"/>
              </a:lnSpc>
            </a:pPr>
            <a:r>
              <a:rPr lang="ru-RU" sz="900" b="1">
                <a:latin typeface="Courier New" pitchFamily="49" charset="0"/>
              </a:rPr>
              <a:t>int limit = MAXLINE+1;</a:t>
            </a:r>
            <a:endParaRPr lang="en-US" sz="900" b="1">
              <a:latin typeface="Courier New" pitchFamily="49" charset="0"/>
            </a:endParaRPr>
          </a:p>
          <a:p>
            <a:pPr eaLnBrk="1" hangingPunct="1">
              <a:lnSpc>
                <a:spcPct val="80000"/>
              </a:lnSpc>
            </a:pPr>
            <a:r>
              <a:rPr lang="ru-RU" sz="900" b="1">
                <a:latin typeface="Courier New" pitchFamily="49" charset="0"/>
              </a:rPr>
              <a:t>float eps = 1.0e-5;</a:t>
            </a:r>
            <a:endParaRPr lang="en-US" sz="900" b="1">
              <a:latin typeface="Courier New" pitchFamily="49" charset="0"/>
            </a:endParaRPr>
          </a:p>
          <a:p>
            <a:pPr eaLnBrk="1" hangingPunct="1">
              <a:lnSpc>
                <a:spcPct val="80000"/>
              </a:lnSpc>
            </a:pPr>
            <a:r>
              <a:rPr lang="ru-RU" sz="900"/>
              <a:t>Инициализация неавтоматической переменной осуществляется только один раз - перед тем, как программа начнет выполняться, при этом начальное значение должно быть константным выражением. Явно инициализируемая автоматическая переменная получает начальное значение каждый раз при входе в функцию или блок, ее начальным значением может быть любое выражение. Внешние и статические переменные по умолчанию получают нулевые значения. Автоматические переменные, явным образом не инициализированные, содержат неопределенные значения ("мусор”).</a:t>
            </a:r>
          </a:p>
          <a:p>
            <a:pPr eaLnBrk="1" hangingPunct="1">
              <a:lnSpc>
                <a:spcPct val="80000"/>
              </a:lnSpc>
            </a:pPr>
            <a:r>
              <a:rPr lang="ru-RU" sz="900"/>
              <a:t>К любой переменной в объявлении может быть применен квалификатор </a:t>
            </a:r>
            <a:r>
              <a:rPr lang="ru-RU" sz="900" b="1"/>
              <a:t>const</a:t>
            </a:r>
            <a:r>
              <a:rPr lang="ru-RU" sz="900"/>
              <a:t> для указания того, что ее значение далее не будет изменяться. </a:t>
            </a:r>
          </a:p>
          <a:p>
            <a:pPr eaLnBrk="1" hangingPunct="1">
              <a:lnSpc>
                <a:spcPct val="80000"/>
              </a:lnSpc>
            </a:pPr>
            <a:r>
              <a:rPr lang="ru-RU" sz="900" b="1">
                <a:latin typeface="Courier New" pitchFamily="49" charset="0"/>
              </a:rPr>
              <a:t>const double е = 2.71828182845905;</a:t>
            </a:r>
            <a:endParaRPr lang="en-US" sz="900" b="1">
              <a:latin typeface="Courier New" pitchFamily="49" charset="0"/>
            </a:endParaRPr>
          </a:p>
          <a:p>
            <a:pPr eaLnBrk="1" hangingPunct="1">
              <a:lnSpc>
                <a:spcPct val="80000"/>
              </a:lnSpc>
            </a:pPr>
            <a:r>
              <a:rPr lang="ru-RU" sz="900" b="1">
                <a:latin typeface="Courier New" pitchFamily="49" charset="0"/>
              </a:rPr>
              <a:t>const char msg[] = "предупреждение: ";</a:t>
            </a:r>
            <a:endParaRPr lang="en-US" sz="900" b="1">
              <a:latin typeface="Courier New" pitchFamily="49" charset="0"/>
            </a:endParaRPr>
          </a:p>
          <a:p>
            <a:pPr eaLnBrk="1" hangingPunct="1">
              <a:lnSpc>
                <a:spcPct val="80000"/>
              </a:lnSpc>
            </a:pPr>
            <a:r>
              <a:rPr lang="ru-RU" sz="900"/>
              <a:t>Применительно к массиву квалификатор </a:t>
            </a:r>
            <a:r>
              <a:rPr lang="ru-RU" sz="900" b="1"/>
              <a:t>const</a:t>
            </a:r>
            <a:r>
              <a:rPr lang="ru-RU" sz="900"/>
              <a:t> указывает на то, что ни один из его элементов не будет меняться. Указание </a:t>
            </a:r>
            <a:r>
              <a:rPr lang="ru-RU" sz="900" b="1"/>
              <a:t>const</a:t>
            </a:r>
            <a:r>
              <a:rPr lang="ru-RU" sz="900"/>
              <a:t> можно также применять к аргументу- массиву, чтобы сообщить, что функция не изменяет этот массив: </a:t>
            </a:r>
          </a:p>
          <a:p>
            <a:pPr eaLnBrk="1" hangingPunct="1">
              <a:lnSpc>
                <a:spcPct val="80000"/>
              </a:lnSpc>
            </a:pPr>
            <a:r>
              <a:rPr lang="ru-RU" sz="900" b="1">
                <a:latin typeface="Courier New" pitchFamily="49" charset="0"/>
              </a:rPr>
              <a:t>int strlen(const char[]);</a:t>
            </a:r>
            <a:endParaRPr lang="en-US" sz="900" b="1">
              <a:latin typeface="Courier New" pitchFamily="49" charset="0"/>
            </a:endParaRPr>
          </a:p>
          <a:p>
            <a:pPr eaLnBrk="1" hangingPunct="1">
              <a:lnSpc>
                <a:spcPct val="80000"/>
              </a:lnSpc>
            </a:pPr>
            <a:r>
              <a:rPr lang="ru-RU" sz="900"/>
              <a:t>Реакция на попытку изменить переменную, помеченную квалификатором </a:t>
            </a:r>
            <a:r>
              <a:rPr lang="ru-RU" sz="900" b="1"/>
              <a:t>const</a:t>
            </a:r>
            <a:r>
              <a:rPr lang="ru-RU" sz="900"/>
              <a:t> зависит от реализации компилятора.</a:t>
            </a:r>
          </a:p>
        </p:txBody>
      </p:sp>
    </p:spTree>
    <p:extLst>
      <p:ext uri="{BB962C8B-B14F-4D97-AF65-F5344CB8AC3E}">
        <p14:creationId xmlns:p14="http://schemas.microsoft.com/office/powerpoint/2010/main" val="204125371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151</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152</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153</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154</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155</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156</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157</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158</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159</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160</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23</a:t>
            </a:fld>
            <a:endParaRPr lang="ru-RU"/>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161</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162</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163</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164</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165</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167</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168</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169</a:t>
            </a:fld>
            <a:endParaRPr lang="ru-RU"/>
          </a:p>
        </p:txBody>
      </p:sp>
    </p:spTree>
    <p:extLst>
      <p:ext uri="{BB962C8B-B14F-4D97-AF65-F5344CB8AC3E}">
        <p14:creationId xmlns:p14="http://schemas.microsoft.com/office/powerpoint/2010/main" val="355038692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170</a:t>
            </a:fld>
            <a:endParaRPr lang="ru-RU"/>
          </a:p>
        </p:txBody>
      </p:sp>
    </p:spTree>
    <p:extLst>
      <p:ext uri="{BB962C8B-B14F-4D97-AF65-F5344CB8AC3E}">
        <p14:creationId xmlns:p14="http://schemas.microsoft.com/office/powerpoint/2010/main" val="313494082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171</a:t>
            </a:fld>
            <a:endParaRPr lang="ru-RU"/>
          </a:p>
        </p:txBody>
      </p:sp>
    </p:spTree>
    <p:extLst>
      <p:ext uri="{BB962C8B-B14F-4D97-AF65-F5344CB8AC3E}">
        <p14:creationId xmlns:p14="http://schemas.microsoft.com/office/powerpoint/2010/main" val="666767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24</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172</a:t>
            </a:fld>
            <a:endParaRPr lang="ru-RU"/>
          </a:p>
        </p:txBody>
      </p:sp>
    </p:spTree>
    <p:extLst>
      <p:ext uri="{BB962C8B-B14F-4D97-AF65-F5344CB8AC3E}">
        <p14:creationId xmlns:p14="http://schemas.microsoft.com/office/powerpoint/2010/main" val="147150359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173</a:t>
            </a:fld>
            <a:endParaRPr lang="ru-RU"/>
          </a:p>
        </p:txBody>
      </p:sp>
    </p:spTree>
    <p:extLst>
      <p:ext uri="{BB962C8B-B14F-4D97-AF65-F5344CB8AC3E}">
        <p14:creationId xmlns:p14="http://schemas.microsoft.com/office/powerpoint/2010/main" val="299827373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185</a:t>
            </a:fld>
            <a:endParaRPr lang="ru-RU"/>
          </a:p>
        </p:txBody>
      </p:sp>
    </p:spTree>
    <p:extLst>
      <p:ext uri="{BB962C8B-B14F-4D97-AF65-F5344CB8AC3E}">
        <p14:creationId xmlns:p14="http://schemas.microsoft.com/office/powerpoint/2010/main" val="132716118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186</a:t>
            </a:fld>
            <a:endParaRPr lang="ru-RU"/>
          </a:p>
        </p:txBody>
      </p:sp>
    </p:spTree>
    <p:extLst>
      <p:ext uri="{BB962C8B-B14F-4D97-AF65-F5344CB8AC3E}">
        <p14:creationId xmlns:p14="http://schemas.microsoft.com/office/powerpoint/2010/main" val="304390219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188</a:t>
            </a:fld>
            <a:endParaRPr lang="ru-RU"/>
          </a:p>
        </p:txBody>
      </p:sp>
    </p:spTree>
    <p:extLst>
      <p:ext uri="{BB962C8B-B14F-4D97-AF65-F5344CB8AC3E}">
        <p14:creationId xmlns:p14="http://schemas.microsoft.com/office/powerpoint/2010/main" val="267847767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189</a:t>
            </a:fld>
            <a:endParaRPr lang="ru-RU"/>
          </a:p>
        </p:txBody>
      </p:sp>
    </p:spTree>
    <p:extLst>
      <p:ext uri="{BB962C8B-B14F-4D97-AF65-F5344CB8AC3E}">
        <p14:creationId xmlns:p14="http://schemas.microsoft.com/office/powerpoint/2010/main" val="133659230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190</a:t>
            </a:fld>
            <a:endParaRPr lang="ru-RU"/>
          </a:p>
        </p:txBody>
      </p:sp>
    </p:spTree>
    <p:extLst>
      <p:ext uri="{BB962C8B-B14F-4D97-AF65-F5344CB8AC3E}">
        <p14:creationId xmlns:p14="http://schemas.microsoft.com/office/powerpoint/2010/main" val="32545887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191</a:t>
            </a:fld>
            <a:endParaRPr lang="ru-RU"/>
          </a:p>
        </p:txBody>
      </p:sp>
    </p:spTree>
    <p:extLst>
      <p:ext uri="{BB962C8B-B14F-4D97-AF65-F5344CB8AC3E}">
        <p14:creationId xmlns:p14="http://schemas.microsoft.com/office/powerpoint/2010/main" val="142683773"/>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192</a:t>
            </a:fld>
            <a:endParaRPr lang="ru-RU"/>
          </a:p>
        </p:txBody>
      </p:sp>
    </p:spTree>
    <p:extLst>
      <p:ext uri="{BB962C8B-B14F-4D97-AF65-F5344CB8AC3E}">
        <p14:creationId xmlns:p14="http://schemas.microsoft.com/office/powerpoint/2010/main" val="752005719"/>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193</a:t>
            </a:fld>
            <a:endParaRPr lang="ru-RU"/>
          </a:p>
        </p:txBody>
      </p:sp>
    </p:spTree>
    <p:extLst>
      <p:ext uri="{BB962C8B-B14F-4D97-AF65-F5344CB8AC3E}">
        <p14:creationId xmlns:p14="http://schemas.microsoft.com/office/powerpoint/2010/main" val="1257046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26</a:t>
            </a:fld>
            <a:endParaRPr lang="ru-RU"/>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195</a:t>
            </a:fld>
            <a:endParaRPr lang="ru-RU"/>
          </a:p>
        </p:txBody>
      </p:sp>
    </p:spTree>
    <p:extLst>
      <p:ext uri="{BB962C8B-B14F-4D97-AF65-F5344CB8AC3E}">
        <p14:creationId xmlns:p14="http://schemas.microsoft.com/office/powerpoint/2010/main" val="374205316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199</a:t>
            </a:fld>
            <a:endParaRPr lang="ru-RU"/>
          </a:p>
        </p:txBody>
      </p:sp>
    </p:spTree>
    <p:extLst>
      <p:ext uri="{BB962C8B-B14F-4D97-AF65-F5344CB8AC3E}">
        <p14:creationId xmlns:p14="http://schemas.microsoft.com/office/powerpoint/2010/main" val="615749953"/>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200</a:t>
            </a:fld>
            <a:endParaRPr lang="ru-RU"/>
          </a:p>
        </p:txBody>
      </p:sp>
    </p:spTree>
    <p:extLst>
      <p:ext uri="{BB962C8B-B14F-4D97-AF65-F5344CB8AC3E}">
        <p14:creationId xmlns:p14="http://schemas.microsoft.com/office/powerpoint/2010/main" val="1962483657"/>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201</a:t>
            </a:fld>
            <a:endParaRPr lang="ru-RU"/>
          </a:p>
        </p:txBody>
      </p:sp>
    </p:spTree>
    <p:extLst>
      <p:ext uri="{BB962C8B-B14F-4D97-AF65-F5344CB8AC3E}">
        <p14:creationId xmlns:p14="http://schemas.microsoft.com/office/powerpoint/2010/main" val="90802540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202</a:t>
            </a:fld>
            <a:endParaRPr lang="ru-RU"/>
          </a:p>
        </p:txBody>
      </p:sp>
    </p:spTree>
    <p:extLst>
      <p:ext uri="{BB962C8B-B14F-4D97-AF65-F5344CB8AC3E}">
        <p14:creationId xmlns:p14="http://schemas.microsoft.com/office/powerpoint/2010/main" val="399302872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203</a:t>
            </a:fld>
            <a:endParaRPr lang="ru-RU"/>
          </a:p>
        </p:txBody>
      </p:sp>
    </p:spTree>
    <p:extLst>
      <p:ext uri="{BB962C8B-B14F-4D97-AF65-F5344CB8AC3E}">
        <p14:creationId xmlns:p14="http://schemas.microsoft.com/office/powerpoint/2010/main" val="686733802"/>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204</a:t>
            </a:fld>
            <a:endParaRPr lang="ru-RU"/>
          </a:p>
        </p:txBody>
      </p:sp>
    </p:spTree>
    <p:extLst>
      <p:ext uri="{BB962C8B-B14F-4D97-AF65-F5344CB8AC3E}">
        <p14:creationId xmlns:p14="http://schemas.microsoft.com/office/powerpoint/2010/main" val="235909276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205</a:t>
            </a:fld>
            <a:endParaRPr lang="ru-RU"/>
          </a:p>
        </p:txBody>
      </p:sp>
    </p:spTree>
    <p:extLst>
      <p:ext uri="{BB962C8B-B14F-4D97-AF65-F5344CB8AC3E}">
        <p14:creationId xmlns:p14="http://schemas.microsoft.com/office/powerpoint/2010/main" val="4234516349"/>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206</a:t>
            </a:fld>
            <a:endParaRPr lang="ru-RU"/>
          </a:p>
        </p:txBody>
      </p:sp>
    </p:spTree>
    <p:extLst>
      <p:ext uri="{BB962C8B-B14F-4D97-AF65-F5344CB8AC3E}">
        <p14:creationId xmlns:p14="http://schemas.microsoft.com/office/powerpoint/2010/main" val="1948806464"/>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207</a:t>
            </a:fld>
            <a:endParaRPr lang="ru-RU"/>
          </a:p>
        </p:txBody>
      </p:sp>
    </p:spTree>
    <p:extLst>
      <p:ext uri="{BB962C8B-B14F-4D97-AF65-F5344CB8AC3E}">
        <p14:creationId xmlns:p14="http://schemas.microsoft.com/office/powerpoint/2010/main" val="2735074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208</a:t>
            </a:fld>
            <a:endParaRPr lang="ru-RU"/>
          </a:p>
        </p:txBody>
      </p:sp>
    </p:spTree>
    <p:extLst>
      <p:ext uri="{BB962C8B-B14F-4D97-AF65-F5344CB8AC3E}">
        <p14:creationId xmlns:p14="http://schemas.microsoft.com/office/powerpoint/2010/main" val="917589057"/>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209</a:t>
            </a:fld>
            <a:endParaRPr lang="ru-RU"/>
          </a:p>
        </p:txBody>
      </p:sp>
    </p:spTree>
    <p:extLst>
      <p:ext uri="{BB962C8B-B14F-4D97-AF65-F5344CB8AC3E}">
        <p14:creationId xmlns:p14="http://schemas.microsoft.com/office/powerpoint/2010/main" val="162433497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210</a:t>
            </a:fld>
            <a:endParaRPr lang="ru-RU"/>
          </a:p>
        </p:txBody>
      </p:sp>
    </p:spTree>
    <p:extLst>
      <p:ext uri="{BB962C8B-B14F-4D97-AF65-F5344CB8AC3E}">
        <p14:creationId xmlns:p14="http://schemas.microsoft.com/office/powerpoint/2010/main" val="4070722375"/>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211</a:t>
            </a:fld>
            <a:endParaRPr lang="ru-RU"/>
          </a:p>
        </p:txBody>
      </p:sp>
    </p:spTree>
    <p:extLst>
      <p:ext uri="{BB962C8B-B14F-4D97-AF65-F5344CB8AC3E}">
        <p14:creationId xmlns:p14="http://schemas.microsoft.com/office/powerpoint/2010/main" val="3407878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30</a:t>
            </a:fld>
            <a:endParaRPr lang="ru-RU"/>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31</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6</a:t>
            </a:fld>
            <a:endParaRPr lang="ru-RU"/>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33</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34</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35</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37</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38</a:t>
            </a:fld>
            <a:endParaRPr lang="ru-RU"/>
          </a:p>
        </p:txBody>
      </p:sp>
    </p:spTree>
    <p:extLst>
      <p:ext uri="{BB962C8B-B14F-4D97-AF65-F5344CB8AC3E}">
        <p14:creationId xmlns:p14="http://schemas.microsoft.com/office/powerpoint/2010/main" val="3698146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8F9E081-63FD-45B8-818A-C476DE492AEB}" type="slidenum">
              <a:rPr lang="ru-RU" smtClean="0"/>
              <a:pPr/>
              <a:t>39</a:t>
            </a:fld>
            <a:endParaRPr lang="ru-RU"/>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r>
              <a:rPr lang="ru-RU"/>
              <a:t>Язык Си был создан уже после внедрения стандарта </a:t>
            </a:r>
            <a:r>
              <a:rPr lang="ru-RU">
                <a:hlinkClick r:id="rId3" tooltip="ASCII"/>
              </a:rPr>
              <a:t>ASCII</a:t>
            </a:r>
            <a:r>
              <a:rPr lang="ru-RU"/>
              <a:t>, поэтому использует почти все его графические символы (нет только $ @ `). Более старые языки вынуждены были обходиться более скромным набором — так, </a:t>
            </a:r>
            <a:r>
              <a:rPr lang="ru-RU">
                <a:hlinkClick r:id="rId4" tooltip="Фортран"/>
              </a:rPr>
              <a:t>Фортран</a:t>
            </a:r>
            <a:r>
              <a:rPr lang="ru-RU"/>
              <a:t>, </a:t>
            </a:r>
            <a:r>
              <a:rPr lang="ru-RU">
                <a:hlinkClick r:id="rId5" tooltip="Лисп"/>
              </a:rPr>
              <a:t>Лисп</a:t>
            </a:r>
            <a:r>
              <a:rPr lang="ru-RU"/>
              <a:t> и </a:t>
            </a:r>
            <a:r>
              <a:rPr lang="ru-RU">
                <a:hlinkClick r:id="rId6" tooltip="Кобол"/>
              </a:rPr>
              <a:t>Кобол</a:t>
            </a:r>
            <a:r>
              <a:rPr lang="ru-RU"/>
              <a:t> использовали только круглые скобки ( ), а в Си есть и круглые ( ), и квадратные [ ], и фигурные { }. Кроме того, в Си различаются заглавные и строчные буквы, а более старые языки использовали только заглавные. </a:t>
            </a:r>
          </a:p>
        </p:txBody>
      </p:sp>
    </p:spTree>
    <p:extLst>
      <p:ext uri="{BB962C8B-B14F-4D97-AF65-F5344CB8AC3E}">
        <p14:creationId xmlns:p14="http://schemas.microsoft.com/office/powerpoint/2010/main" val="1736332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40</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41</a:t>
            </a:fld>
            <a:endParaRPr lang="ru-RU"/>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r>
              <a:rPr lang="ru-RU" sz="1000"/>
              <a:t>Бинарными (т. е. с двумя операндами) арифметическими операторами являются </a:t>
            </a:r>
            <a:r>
              <a:rPr lang="ru-RU" sz="1000" b="1"/>
              <a:t>+</a:t>
            </a:r>
            <a:r>
              <a:rPr lang="ru-RU" sz="1000"/>
              <a:t>, </a:t>
            </a:r>
            <a:r>
              <a:rPr lang="ru-RU" sz="1000" b="1"/>
              <a:t>-</a:t>
            </a:r>
            <a:r>
              <a:rPr lang="ru-RU" sz="1000"/>
              <a:t>, </a:t>
            </a:r>
            <a:r>
              <a:rPr lang="ru-RU" sz="1000" b="1"/>
              <a:t>*</a:t>
            </a:r>
            <a:r>
              <a:rPr lang="ru-RU" sz="1000"/>
              <a:t>, </a:t>
            </a:r>
            <a:r>
              <a:rPr lang="ru-RU" sz="1000" b="1"/>
              <a:t>/</a:t>
            </a:r>
            <a:r>
              <a:rPr lang="ru-RU" sz="1000"/>
              <a:t>, а также оператор деления по модулю </a:t>
            </a:r>
            <a:r>
              <a:rPr lang="ru-RU" sz="1000" b="1"/>
              <a:t>%</a:t>
            </a:r>
            <a:r>
              <a:rPr lang="ru-RU" sz="1000"/>
              <a:t>.</a:t>
            </a:r>
          </a:p>
          <a:p>
            <a:pPr eaLnBrk="1" hangingPunct="1"/>
            <a:r>
              <a:rPr lang="ru-RU" sz="1000"/>
              <a:t>Деление целых сопровождается отбрасыванием дробной части, какой бы она ни была. Выражение</a:t>
            </a:r>
          </a:p>
          <a:p>
            <a:pPr eaLnBrk="1" hangingPunct="1"/>
            <a:r>
              <a:rPr lang="ru-RU" sz="1000"/>
              <a:t>x % y дает остаток от деления x на y и, следовательно, нуль, если x делится на y нацело.</a:t>
            </a:r>
          </a:p>
          <a:p>
            <a:pPr eaLnBrk="1" hangingPunct="1"/>
            <a:r>
              <a:rPr lang="ru-RU" sz="100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a:latin typeface="Courier New" pitchFamily="49" charset="0"/>
              </a:rPr>
              <a:t>if (</a:t>
            </a:r>
          </a:p>
          <a:p>
            <a:pPr eaLnBrk="1" hangingPunct="1"/>
            <a:r>
              <a:rPr lang="ru-RU" sz="1000" b="1">
                <a:latin typeface="Courier New" pitchFamily="49" charset="0"/>
              </a:rPr>
              <a:t>    ((year % 4 == 0) &amp;&amp; (year % 100 != 0)) || </a:t>
            </a:r>
          </a:p>
          <a:p>
            <a:pPr eaLnBrk="1" hangingPunct="1"/>
            <a:r>
              <a:rPr lang="ru-RU" sz="1000" b="1">
                <a:latin typeface="Courier New" pitchFamily="49" charset="0"/>
              </a:rPr>
              <a:t>    (year % 400 == 0)</a:t>
            </a:r>
          </a:p>
          <a:p>
            <a:pPr eaLnBrk="1" hangingPunct="1"/>
            <a:r>
              <a:rPr lang="ru-RU" sz="1000" b="1">
                <a:latin typeface="Courier New" pitchFamily="49" charset="0"/>
              </a:rPr>
              <a:t>    )</a:t>
            </a:r>
          </a:p>
          <a:p>
            <a:pPr eaLnBrk="1" hangingPunct="1"/>
            <a:r>
              <a:rPr lang="ru-RU" sz="1000" b="1">
                <a:latin typeface="Courier New" pitchFamily="49" charset="0"/>
              </a:rPr>
              <a:t>    printf("%d високосный год\n", year);</a:t>
            </a:r>
          </a:p>
          <a:p>
            <a:pPr eaLnBrk="1" hangingPunct="1"/>
            <a:r>
              <a:rPr lang="ru-RU" sz="1000" b="1">
                <a:latin typeface="Courier New" pitchFamily="49" charset="0"/>
              </a:rPr>
              <a:t>else </a:t>
            </a:r>
          </a:p>
          <a:p>
            <a:pPr eaLnBrk="1" hangingPunct="1"/>
            <a:r>
              <a:rPr lang="ru-RU" sz="1000" b="1">
                <a:latin typeface="Courier New" pitchFamily="49" charset="0"/>
              </a:rPr>
              <a:t>    printf("%d невисокосный год\n", year);</a:t>
            </a:r>
          </a:p>
          <a:p>
            <a:pPr eaLnBrk="1" hangingPunct="1"/>
            <a:r>
              <a:rPr lang="ru-RU" sz="1000"/>
              <a:t>Оператор </a:t>
            </a:r>
            <a:r>
              <a:rPr lang="ru-RU" sz="1000" b="1"/>
              <a:t>%</a:t>
            </a:r>
            <a:r>
              <a:rPr lang="ru-RU" sz="1000"/>
              <a:t> к операндам типов </a:t>
            </a:r>
            <a:r>
              <a:rPr lang="ru-RU" sz="1000" b="1"/>
              <a:t>float</a:t>
            </a:r>
            <a:r>
              <a:rPr lang="ru-RU" sz="1000"/>
              <a:t> и </a:t>
            </a:r>
            <a:r>
              <a:rPr lang="ru-RU" sz="1000" b="1"/>
              <a:t>double</a:t>
            </a:r>
            <a:r>
              <a:rPr lang="ru-RU" sz="1000"/>
              <a:t> не применяется. В какую сторону (в сторону увеличения или уменьшения числа) будет усечена дробная часть при выполнении </a:t>
            </a:r>
            <a:r>
              <a:rPr lang="ru-RU" sz="1000" b="1"/>
              <a:t>/</a:t>
            </a:r>
            <a:r>
              <a:rPr lang="ru-RU" sz="1000"/>
              <a:t> и каким будет знак результата операции </a:t>
            </a:r>
            <a:r>
              <a:rPr lang="ru-RU" sz="1000" b="1"/>
              <a:t>%</a:t>
            </a:r>
            <a:r>
              <a:rPr lang="ru-RU" sz="1000"/>
              <a:t> с отрицательными операндами, зависит от машины. </a:t>
            </a:r>
          </a:p>
          <a:p>
            <a:pPr eaLnBrk="1" hangingPunct="1"/>
            <a:r>
              <a:rPr lang="ru-RU" sz="1000"/>
              <a:t>Бинарные операторы </a:t>
            </a:r>
            <a:r>
              <a:rPr lang="ru-RU" sz="1000" b="1"/>
              <a:t>+</a:t>
            </a:r>
            <a:r>
              <a:rPr lang="ru-RU" sz="1000"/>
              <a:t> и </a:t>
            </a:r>
            <a:r>
              <a:rPr lang="ru-RU" sz="1000" b="1"/>
              <a:t>-</a:t>
            </a:r>
            <a:r>
              <a:rPr lang="ru-RU" sz="1000"/>
              <a:t> имеют одинаковый приоритет, который ниже приоритета операторов </a:t>
            </a:r>
            <a:r>
              <a:rPr lang="ru-RU" sz="1000" b="1"/>
              <a:t>*</a:t>
            </a:r>
            <a:r>
              <a:rPr lang="ru-RU" sz="1000"/>
              <a:t>, </a:t>
            </a:r>
            <a:r>
              <a:rPr lang="ru-RU" sz="1000" b="1"/>
              <a:t>/</a:t>
            </a:r>
            <a:r>
              <a:rPr lang="ru-RU" sz="1000"/>
              <a:t> и </a:t>
            </a:r>
            <a:r>
              <a:rPr lang="ru-RU" sz="1000" b="1"/>
              <a:t>%</a:t>
            </a:r>
            <a:r>
              <a:rPr lang="ru-RU" sz="1000"/>
              <a:t>, который в свою очередь ниже приоритета унарных операторов </a:t>
            </a:r>
            <a:r>
              <a:rPr lang="ru-RU" sz="1000" b="1"/>
              <a:t>+</a:t>
            </a:r>
            <a:r>
              <a:rPr lang="ru-RU" sz="1000"/>
              <a:t> и </a:t>
            </a:r>
            <a:r>
              <a:rPr lang="ru-RU" sz="1000" b="1"/>
              <a:t>-</a:t>
            </a:r>
            <a:r>
              <a:rPr lang="ru-RU" sz="100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43</a:t>
            </a:fld>
            <a:endParaRPr lang="ru-RU"/>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a:t>Операторами отношения являются </a:t>
            </a:r>
          </a:p>
          <a:p>
            <a:pPr eaLnBrk="1" hangingPunct="1">
              <a:lnSpc>
                <a:spcPct val="80000"/>
              </a:lnSpc>
            </a:pPr>
            <a:r>
              <a:rPr lang="ru-RU" sz="800"/>
              <a:t>&gt;</a:t>
            </a:r>
          </a:p>
          <a:p>
            <a:pPr eaLnBrk="1" hangingPunct="1">
              <a:lnSpc>
                <a:spcPct val="80000"/>
              </a:lnSpc>
            </a:pPr>
            <a:r>
              <a:rPr lang="ru-RU" sz="800"/>
              <a:t>&gt;=</a:t>
            </a:r>
          </a:p>
          <a:p>
            <a:pPr eaLnBrk="1" hangingPunct="1">
              <a:lnSpc>
                <a:spcPct val="80000"/>
              </a:lnSpc>
            </a:pPr>
            <a:r>
              <a:rPr lang="ru-RU" sz="800"/>
              <a:t>&lt;</a:t>
            </a:r>
          </a:p>
          <a:p>
            <a:pPr eaLnBrk="1" hangingPunct="1">
              <a:lnSpc>
                <a:spcPct val="80000"/>
              </a:lnSpc>
            </a:pPr>
            <a:r>
              <a:rPr lang="ru-RU" sz="800"/>
              <a:t>&lt;= </a:t>
            </a:r>
          </a:p>
          <a:p>
            <a:pPr eaLnBrk="1" hangingPunct="1">
              <a:lnSpc>
                <a:spcPct val="80000"/>
              </a:lnSpc>
            </a:pPr>
            <a:r>
              <a:rPr lang="ru-RU" sz="80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a:t>==</a:t>
            </a:r>
          </a:p>
          <a:p>
            <a:pPr eaLnBrk="1" hangingPunct="1">
              <a:lnSpc>
                <a:spcPct val="80000"/>
              </a:lnSpc>
            </a:pPr>
            <a:r>
              <a:rPr lang="ru-RU" sz="800"/>
              <a:t>!=</a:t>
            </a:r>
          </a:p>
          <a:p>
            <a:pPr eaLnBrk="1" hangingPunct="1">
              <a:lnSpc>
                <a:spcPct val="80000"/>
              </a:lnSpc>
            </a:pPr>
            <a:r>
              <a:rPr lang="ru-RU" sz="80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a:t>Более интересны логические операторы </a:t>
            </a:r>
            <a:r>
              <a:rPr lang="ru-RU" sz="800" b="1"/>
              <a:t>&amp;&amp;</a:t>
            </a:r>
            <a:r>
              <a:rPr lang="ru-RU" sz="800"/>
              <a:t> и </a:t>
            </a:r>
            <a:r>
              <a:rPr lang="ru-RU" sz="800" b="1"/>
              <a:t>||</a:t>
            </a:r>
            <a:r>
              <a:rPr lang="ru-RU" sz="80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a:latin typeface="Courier New" pitchFamily="49" charset="0"/>
              </a:rPr>
              <a:t>for (i = 0; i &lt; lim-1 &amp;&amp; (с = getchar()) != EOF &amp;&amp; с != '\n'; ++i)</a:t>
            </a:r>
          </a:p>
          <a:p>
            <a:pPr eaLnBrk="1" hangingPunct="1">
              <a:lnSpc>
                <a:spcPct val="80000"/>
              </a:lnSpc>
            </a:pPr>
            <a:r>
              <a:rPr lang="ru-RU" sz="800" b="1">
                <a:latin typeface="Courier New" pitchFamily="49" charset="0"/>
              </a:rPr>
              <a:t>    s[i] = c; </a:t>
            </a:r>
          </a:p>
          <a:p>
            <a:pPr eaLnBrk="1" hangingPunct="1">
              <a:lnSpc>
                <a:spcPct val="80000"/>
              </a:lnSpc>
            </a:pPr>
            <a:r>
              <a:rPr lang="ru-RU" sz="80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getchar; следовательно, и вызов getchar, и присваивание должны выполняться перед указанной проверкой. </a:t>
            </a:r>
          </a:p>
          <a:p>
            <a:pPr eaLnBrk="1" hangingPunct="1">
              <a:lnSpc>
                <a:spcPct val="80000"/>
              </a:lnSpc>
            </a:pPr>
            <a:r>
              <a:rPr lang="ru-RU" sz="800"/>
              <a:t>Приоритет оператора </a:t>
            </a:r>
            <a:r>
              <a:rPr lang="ru-RU" sz="800" b="1"/>
              <a:t>&amp;&amp;</a:t>
            </a:r>
            <a:r>
              <a:rPr lang="ru-RU" sz="800"/>
              <a:t> выше, чем таковой оператора </a:t>
            </a:r>
            <a:r>
              <a:rPr lang="ru-RU" sz="800" b="1"/>
              <a:t>||</a:t>
            </a:r>
            <a:r>
              <a:rPr lang="ru-RU" sz="80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a:t>i &lt; lim-1 &amp;&amp; (с = getchar()) != '\n' &amp;&amp; с != EOF </a:t>
            </a:r>
            <a:br>
              <a:rPr lang="ru-RU" sz="800"/>
            </a:br>
            <a:r>
              <a:rPr lang="ru-RU" sz="800"/>
              <a:t>не нуждается в дополнительных скобках. Но, так как приоритет </a:t>
            </a:r>
            <a:r>
              <a:rPr lang="ru-RU" sz="800" b="1"/>
              <a:t>!=</a:t>
            </a:r>
            <a:r>
              <a:rPr lang="ru-RU" sz="800"/>
              <a:t> выше, чем приоритет присваивания, в </a:t>
            </a:r>
            <a:br>
              <a:rPr lang="ru-RU" sz="800"/>
            </a:br>
            <a:r>
              <a:rPr lang="ru-RU" sz="800"/>
              <a:t>(с = getchar()) != '\n' </a:t>
            </a:r>
            <a:br>
              <a:rPr lang="ru-RU" sz="800"/>
            </a:br>
            <a:r>
              <a:rPr lang="ru-RU" sz="800"/>
              <a:t>скобки необходимы, чтобы сначала выполнить присваивание, а затем сравнение с '\n'. </a:t>
            </a:r>
          </a:p>
          <a:p>
            <a:pPr eaLnBrk="1" hangingPunct="1">
              <a:lnSpc>
                <a:spcPct val="80000"/>
              </a:lnSpc>
            </a:pPr>
            <a:r>
              <a:rPr lang="ru-RU" sz="80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a:t>Унарный оператор </a:t>
            </a:r>
            <a:r>
              <a:rPr lang="ru-RU" sz="800" b="1"/>
              <a:t>!</a:t>
            </a:r>
            <a:r>
              <a:rPr lang="ru-RU" sz="800"/>
              <a:t> преобразует ненулевой операнд в 0, а нуль в 1. Обычно оператор </a:t>
            </a:r>
            <a:r>
              <a:rPr lang="ru-RU" sz="800" b="1"/>
              <a:t>!</a:t>
            </a:r>
            <a:r>
              <a:rPr lang="ru-RU" sz="800"/>
              <a:t> используют в конструкциях вида </a:t>
            </a:r>
          </a:p>
          <a:p>
            <a:pPr eaLnBrk="1" hangingPunct="1">
              <a:lnSpc>
                <a:spcPct val="80000"/>
              </a:lnSpc>
            </a:pPr>
            <a:r>
              <a:rPr lang="ru-RU" sz="800"/>
              <a:t>if (!valid) что эквивалентно </a:t>
            </a:r>
          </a:p>
          <a:p>
            <a:pPr eaLnBrk="1" hangingPunct="1">
              <a:lnSpc>
                <a:spcPct val="80000"/>
              </a:lnSpc>
            </a:pPr>
            <a:r>
              <a:rPr lang="ru-RU" sz="800"/>
              <a:t>if (valid == 0) Трудно сказать, какая из форм записи лучше. Конструкция вида !valid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46</a:t>
            </a:fld>
            <a:endParaRPr lang="ru-RU"/>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48</a:t>
            </a:fld>
            <a:endParaRPr lang="ru-RU"/>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49</a:t>
            </a:fld>
            <a:endParaRPr lang="ru-RU"/>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50</a:t>
            </a:fld>
            <a:endParaRPr lang="ru-RU"/>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a:t>Выражение </a:t>
            </a:r>
          </a:p>
          <a:p>
            <a:pPr eaLnBrk="1" hangingPunct="1">
              <a:lnSpc>
                <a:spcPct val="80000"/>
              </a:lnSpc>
            </a:pPr>
            <a:r>
              <a:rPr lang="ru-RU" sz="800"/>
              <a:t>i = i + 2; </a:t>
            </a:r>
            <a:endParaRPr lang="en-US" sz="800"/>
          </a:p>
          <a:p>
            <a:pPr eaLnBrk="1" hangingPunct="1">
              <a:lnSpc>
                <a:spcPct val="80000"/>
              </a:lnSpc>
            </a:pPr>
            <a:r>
              <a:rPr lang="ru-RU" sz="800"/>
              <a:t>в котором стоящая слева переменная повторяется и справа, можно написать в сжатом виде: </a:t>
            </a:r>
          </a:p>
          <a:p>
            <a:pPr eaLnBrk="1" hangingPunct="1">
              <a:lnSpc>
                <a:spcPct val="80000"/>
              </a:lnSpc>
            </a:pPr>
            <a:r>
              <a:rPr lang="ru-RU" sz="800"/>
              <a:t>i += 2; </a:t>
            </a:r>
            <a:endParaRPr lang="en-US" sz="800"/>
          </a:p>
          <a:p>
            <a:pPr eaLnBrk="1" hangingPunct="1">
              <a:lnSpc>
                <a:spcPct val="80000"/>
              </a:lnSpc>
            </a:pPr>
            <a:r>
              <a:rPr lang="ru-RU" sz="800"/>
              <a:t>Оператор </a:t>
            </a:r>
            <a:r>
              <a:rPr lang="ru-RU" sz="800" b="1"/>
              <a:t>+=</a:t>
            </a:r>
            <a:r>
              <a:rPr lang="ru-RU" sz="800"/>
              <a:t>, как и </a:t>
            </a:r>
            <a:r>
              <a:rPr lang="ru-RU" sz="800" b="1"/>
              <a:t>=</a:t>
            </a:r>
            <a:r>
              <a:rPr lang="ru-RU" sz="800"/>
              <a:t>, называется </a:t>
            </a:r>
            <a:r>
              <a:rPr lang="ru-RU" sz="800" b="1"/>
              <a:t>оператором присваивания</a:t>
            </a:r>
            <a:r>
              <a:rPr lang="ru-RU" sz="800"/>
              <a:t>. </a:t>
            </a:r>
          </a:p>
          <a:p>
            <a:pPr eaLnBrk="1" hangingPunct="1">
              <a:lnSpc>
                <a:spcPct val="80000"/>
              </a:lnSpc>
            </a:pPr>
            <a:r>
              <a:rPr lang="ru-RU" sz="800"/>
              <a:t>Большинству бинарных операторов (аналогичных + и имеющих левый и правый операнды) соответствуют операторы присваивания </a:t>
            </a:r>
            <a:r>
              <a:rPr lang="ru-RU" sz="800" b="1"/>
              <a:t>op=</a:t>
            </a:r>
            <a:r>
              <a:rPr lang="ru-RU" sz="800"/>
              <a:t>, где op - один из операторов </a:t>
            </a:r>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&lt;&lt;</a:t>
            </a:r>
            <a:endParaRPr lang="en-US" sz="800"/>
          </a:p>
          <a:p>
            <a:pPr eaLnBrk="1" hangingPunct="1">
              <a:lnSpc>
                <a:spcPct val="80000"/>
              </a:lnSpc>
              <a:buFontTx/>
              <a:buChar char="•"/>
            </a:pPr>
            <a:r>
              <a:rPr lang="ru-RU" sz="800"/>
              <a:t>&gt;&gt;</a:t>
            </a:r>
            <a:endParaRPr lang="en-US" sz="800"/>
          </a:p>
          <a:p>
            <a:pPr eaLnBrk="1" hangingPunct="1">
              <a:lnSpc>
                <a:spcPct val="80000"/>
              </a:lnSpc>
              <a:buFontTx/>
              <a:buChar char="•"/>
            </a:pPr>
            <a:r>
              <a:rPr lang="ru-RU" sz="800"/>
              <a:t>&amp;</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pPr>
            <a:r>
              <a:rPr lang="ru-RU" sz="800"/>
              <a:t>Если </a:t>
            </a:r>
            <a:r>
              <a:rPr lang="ru-RU" sz="800" i="1"/>
              <a:t>выр1</a:t>
            </a:r>
            <a:r>
              <a:rPr lang="ru-RU" sz="800"/>
              <a:t> и </a:t>
            </a:r>
            <a:r>
              <a:rPr lang="ru-RU" sz="800" i="1"/>
              <a:t>выр2</a:t>
            </a:r>
            <a:r>
              <a:rPr lang="ru-RU" sz="800"/>
              <a:t> - выражения, то </a:t>
            </a:r>
            <a:endParaRPr lang="ru-RU" sz="800" i="1"/>
          </a:p>
          <a:p>
            <a:pPr eaLnBrk="1" hangingPunct="1">
              <a:lnSpc>
                <a:spcPct val="80000"/>
              </a:lnSpc>
            </a:pPr>
            <a:r>
              <a:rPr lang="ru-RU" sz="800" b="1" i="1"/>
              <a:t>выр1 op</a:t>
            </a:r>
            <a:r>
              <a:rPr lang="ru-RU" sz="800" b="1"/>
              <a:t>= </a:t>
            </a:r>
            <a:r>
              <a:rPr lang="ru-RU" sz="800" b="1" i="1"/>
              <a:t>выр2</a:t>
            </a:r>
            <a:r>
              <a:rPr lang="ru-RU" sz="800" b="1"/>
              <a:t> </a:t>
            </a:r>
            <a:endParaRPr lang="en-US" sz="800" b="1"/>
          </a:p>
          <a:p>
            <a:pPr eaLnBrk="1" hangingPunct="1">
              <a:lnSpc>
                <a:spcPct val="80000"/>
              </a:lnSpc>
            </a:pPr>
            <a:r>
              <a:rPr lang="ru-RU" sz="800"/>
              <a:t>Эквивалентно </a:t>
            </a:r>
          </a:p>
          <a:p>
            <a:pPr eaLnBrk="1" hangingPunct="1">
              <a:lnSpc>
                <a:spcPct val="80000"/>
              </a:lnSpc>
            </a:pPr>
            <a:r>
              <a:rPr lang="ru-RU" sz="800"/>
              <a:t>выр1 = (выр1) op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a:t>x *= y + 1 эквивалентно </a:t>
            </a:r>
          </a:p>
          <a:p>
            <a:pPr eaLnBrk="1" hangingPunct="1">
              <a:lnSpc>
                <a:spcPct val="80000"/>
              </a:lnSpc>
            </a:pPr>
            <a:r>
              <a:rPr lang="ru-RU" sz="800"/>
              <a:t>x = x * (y + 1) но не </a:t>
            </a:r>
          </a:p>
          <a:p>
            <a:pPr eaLnBrk="1" hangingPunct="1">
              <a:lnSpc>
                <a:spcPct val="80000"/>
              </a:lnSpc>
            </a:pPr>
            <a:r>
              <a:rPr lang="ru-RU" sz="800"/>
              <a:t>x=x*y+1</a:t>
            </a:r>
            <a:endParaRPr lang="en-US" sz="800"/>
          </a:p>
          <a:p>
            <a:pPr eaLnBrk="1" hangingPunct="1">
              <a:lnSpc>
                <a:spcPct val="80000"/>
              </a:lnSpc>
            </a:pPr>
            <a:r>
              <a:rPr lang="ru-RU" sz="80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a:t>yyval[yypv[p3+p4] + yypv[p1+p2]]+= 2</a:t>
            </a:r>
            <a:endParaRPr lang="en-US" sz="800"/>
          </a:p>
          <a:p>
            <a:pPr eaLnBrk="1" hangingPunct="1">
              <a:lnSpc>
                <a:spcPct val="80000"/>
              </a:lnSpc>
            </a:pPr>
            <a:r>
              <a:rPr lang="ru-RU" sz="80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a:t>while ((с = getchar())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51</a:t>
            </a:fld>
            <a:endParaRPr lang="ru-RU"/>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52</a:t>
            </a:fld>
            <a:endParaRPr lang="ru-RU"/>
          </a:p>
        </p:txBody>
      </p:sp>
      <p:sp>
        <p:nvSpPr>
          <p:cNvPr id="145411" name="Rectangle 2"/>
          <p:cNvSpPr>
            <a:spLocks noGrp="1" noRot="1" noChangeAspect="1" noChangeArrowheads="1" noTextEdit="1"/>
          </p:cNvSpPr>
          <p:nvPr>
            <p:ph type="sldImg"/>
          </p:nvPr>
        </p:nvSpPr>
        <p:spPr>
          <a:xfrm>
            <a:off x="1631950" y="214313"/>
            <a:ext cx="237966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53</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t>8</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63</a:t>
            </a:fld>
            <a:endParaRPr lang="ru-RU"/>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64</a:t>
            </a:fld>
            <a:endParaRPr lang="ru-RU"/>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a:t>Примечание. Унарные операторы </a:t>
            </a:r>
            <a:r>
              <a:rPr lang="ru-RU" sz="800" b="1"/>
              <a:t>+</a:t>
            </a:r>
            <a:r>
              <a:rPr lang="ru-RU" sz="800"/>
              <a:t>, </a:t>
            </a:r>
            <a:r>
              <a:rPr lang="ru-RU" sz="800" b="1"/>
              <a:t>-</a:t>
            </a:r>
            <a:r>
              <a:rPr lang="ru-RU" sz="800"/>
              <a:t>, </a:t>
            </a:r>
            <a:r>
              <a:rPr lang="ru-RU" sz="800" b="1"/>
              <a:t>*</a:t>
            </a:r>
            <a:r>
              <a:rPr lang="ru-RU" sz="800"/>
              <a:t> и </a:t>
            </a:r>
            <a:r>
              <a:rPr lang="ru-RU" sz="800" b="1"/>
              <a:t>&amp;</a:t>
            </a:r>
            <a:r>
              <a:rPr lang="ru-RU" sz="800"/>
              <a:t> имеют более высокий приоритет, чем те же бинарные операторы. </a:t>
            </a:r>
          </a:p>
          <a:p>
            <a:pPr eaLnBrk="1" hangingPunct="1">
              <a:lnSpc>
                <a:spcPct val="80000"/>
              </a:lnSpc>
            </a:pPr>
            <a:r>
              <a:rPr lang="ru-RU" sz="800"/>
              <a:t>Заметим, что приоритеты побитовых операторов </a:t>
            </a:r>
            <a:r>
              <a:rPr lang="ru-RU" sz="800" b="1"/>
              <a:t>&amp;</a:t>
            </a:r>
            <a:r>
              <a:rPr lang="ru-RU" sz="800"/>
              <a:t>, </a:t>
            </a:r>
            <a:r>
              <a:rPr lang="ru-RU" sz="800" b="1"/>
              <a:t>^</a:t>
            </a:r>
            <a:r>
              <a:rPr lang="ru-RU" sz="800"/>
              <a:t> и </a:t>
            </a:r>
            <a:r>
              <a:rPr lang="ru-RU" sz="800" b="1"/>
              <a:t>|</a:t>
            </a:r>
            <a:r>
              <a:rPr lang="ru-RU" sz="800"/>
              <a:t> ниже, чем приоритет </a:t>
            </a:r>
            <a:r>
              <a:rPr lang="ru-RU" sz="800" b="1"/>
              <a:t>==</a:t>
            </a:r>
            <a:r>
              <a:rPr lang="ru-RU" sz="800"/>
              <a:t> и </a:t>
            </a:r>
            <a:r>
              <a:rPr lang="ru-RU" sz="800" b="1"/>
              <a:t>!=</a:t>
            </a:r>
            <a:r>
              <a:rPr lang="ru-RU" sz="800"/>
              <a:t> , из-за чего в побитовых проверках, таких как </a:t>
            </a:r>
          </a:p>
          <a:p>
            <a:pPr eaLnBrk="1" hangingPunct="1">
              <a:lnSpc>
                <a:spcPct val="80000"/>
              </a:lnSpc>
            </a:pPr>
            <a:r>
              <a:rPr lang="ru-RU" sz="800"/>
              <a:t>if ((x &amp; MASK) == 0) </a:t>
            </a:r>
          </a:p>
          <a:p>
            <a:pPr eaLnBrk="1" hangingPunct="1">
              <a:lnSpc>
                <a:spcPct val="80000"/>
              </a:lnSpc>
            </a:pPr>
            <a:r>
              <a:rPr lang="ru-RU" sz="800"/>
              <a:t>    ...</a:t>
            </a:r>
          </a:p>
          <a:p>
            <a:pPr eaLnBrk="1" hangingPunct="1">
              <a:lnSpc>
                <a:spcPct val="80000"/>
              </a:lnSpc>
            </a:pPr>
            <a:r>
              <a:rPr lang="ru-RU" sz="80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a:t>&amp;&amp;</a:t>
            </a:r>
            <a:r>
              <a:rPr lang="ru-RU" sz="800"/>
              <a:t>, </a:t>
            </a:r>
            <a:r>
              <a:rPr lang="ru-RU" sz="800" b="1"/>
              <a:t>||</a:t>
            </a:r>
            <a:r>
              <a:rPr lang="ru-RU" sz="800"/>
              <a:t>, </a:t>
            </a:r>
            <a:r>
              <a:rPr lang="ru-RU" sz="800" b="1"/>
              <a:t>?:</a:t>
            </a:r>
            <a:r>
              <a:rPr lang="ru-RU" sz="800"/>
              <a:t> и </a:t>
            </a:r>
            <a:r>
              <a:rPr lang="ru-RU" sz="800" b="1"/>
              <a:t>,</a:t>
            </a:r>
            <a:r>
              <a:rPr lang="ru-RU" sz="800"/>
              <a:t>). Например, в инструкции вида </a:t>
            </a:r>
          </a:p>
          <a:p>
            <a:pPr eaLnBrk="1" hangingPunct="1">
              <a:lnSpc>
                <a:spcPct val="80000"/>
              </a:lnSpc>
            </a:pPr>
            <a:r>
              <a:rPr lang="ru-RU" sz="800"/>
              <a:t>x = f() + g(); </a:t>
            </a:r>
          </a:p>
          <a:p>
            <a:pPr eaLnBrk="1" hangingPunct="1">
              <a:lnSpc>
                <a:spcPct val="80000"/>
              </a:lnSpc>
            </a:pPr>
            <a:r>
              <a:rPr lang="ru-RU" sz="80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a:t>Очередность вычисления аргументов функции также не определена, поэтому на разных компиляторах </a:t>
            </a:r>
          </a:p>
          <a:p>
            <a:pPr eaLnBrk="1" hangingPunct="1">
              <a:lnSpc>
                <a:spcPct val="80000"/>
              </a:lnSpc>
            </a:pPr>
            <a:r>
              <a:rPr lang="ru-RU" sz="800"/>
              <a:t>printf("%d %d\n", ++n, power(2, n)); /* НЕВЕРНО*/ </a:t>
            </a:r>
          </a:p>
          <a:p>
            <a:pPr eaLnBrk="1" hangingPunct="1">
              <a:lnSpc>
                <a:spcPct val="80000"/>
              </a:lnSpc>
            </a:pPr>
            <a:r>
              <a:rPr lang="ru-RU" sz="80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power. Чтобы обезопасить себя от возможного побочного эффекта, достаточно написать </a:t>
            </a:r>
          </a:p>
          <a:p>
            <a:pPr eaLnBrk="1" hangingPunct="1">
              <a:lnSpc>
                <a:spcPct val="80000"/>
              </a:lnSpc>
            </a:pPr>
            <a:r>
              <a:rPr lang="ru-RU" sz="800"/>
              <a:t>++n; printf("%d %d\n", n, power(2, n)); </a:t>
            </a:r>
          </a:p>
          <a:p>
            <a:pPr eaLnBrk="1" hangingPunct="1">
              <a:lnSpc>
                <a:spcPct val="80000"/>
              </a:lnSpc>
            </a:pPr>
            <a:r>
              <a:rPr lang="ru-RU" sz="80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a:t>a[i] = i++; /* I.B.: doubtful example */ </a:t>
            </a:r>
          </a:p>
          <a:p>
            <a:pPr eaLnBrk="1" hangingPunct="1">
              <a:lnSpc>
                <a:spcPct val="80000"/>
              </a:lnSpc>
            </a:pPr>
            <a:r>
              <a:rPr lang="ru-RU" sz="80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printf это нам не поможет. </a:t>
            </a:r>
          </a:p>
          <a:p>
            <a:pPr eaLnBrk="1" hangingPunct="1">
              <a:lnSpc>
                <a:spcPct val="80000"/>
              </a:lnSpc>
            </a:pPr>
            <a:r>
              <a:rPr lang="ru-RU" sz="80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66</a:t>
            </a:fld>
            <a:endParaRPr lang="ru-RU"/>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r>
              <a:rPr lang="ru-RU"/>
              <a:t>Выражение, скажем </a:t>
            </a:r>
            <a:r>
              <a:rPr lang="ru-RU" i="1"/>
              <a:t>x = 0</a:t>
            </a:r>
            <a:r>
              <a:rPr lang="ru-RU"/>
              <a:t>, или </a:t>
            </a:r>
            <a:r>
              <a:rPr lang="ru-RU" i="1"/>
              <a:t>i++</a:t>
            </a:r>
            <a:r>
              <a:rPr lang="ru-RU"/>
              <a:t>, или </a:t>
            </a:r>
            <a:r>
              <a:rPr lang="ru-RU" i="1"/>
              <a:t>printf(…)</a:t>
            </a:r>
            <a:r>
              <a:rPr lang="ru-RU"/>
              <a:t>, становится </a:t>
            </a:r>
            <a:r>
              <a:rPr lang="ru-RU" i="1"/>
              <a:t>инструкцией</a:t>
            </a:r>
            <a:r>
              <a:rPr lang="ru-RU"/>
              <a:t>, если в конце его поставить точку с запятой, например:</a:t>
            </a:r>
          </a:p>
          <a:p>
            <a:pPr eaLnBrk="1" hangingPunct="1"/>
            <a:r>
              <a:rPr lang="ru-RU"/>
              <a:t>x = 0;</a:t>
            </a:r>
          </a:p>
          <a:p>
            <a:pPr eaLnBrk="1" hangingPunct="1"/>
            <a:r>
              <a:rPr lang="ru-RU"/>
              <a:t>i++;</a:t>
            </a:r>
          </a:p>
          <a:p>
            <a:pPr eaLnBrk="1" hangingPunct="1"/>
            <a:r>
              <a:rPr lang="ru-RU"/>
              <a:t>printf(...);</a:t>
            </a:r>
          </a:p>
          <a:p>
            <a:pPr eaLnBrk="1" hangingPunct="1"/>
            <a:r>
              <a:rPr lang="ru-RU"/>
              <a:t>В Си точка с запятой является заключающим символом инструкции, а не разделителем, как в языке Паскаль. </a:t>
            </a:r>
          </a:p>
          <a:p>
            <a:pPr eaLnBrk="1" hangingPunct="1"/>
            <a:r>
              <a:rPr lang="ru-RU"/>
              <a:t>Фигурные скобки </a:t>
            </a:r>
            <a:r>
              <a:rPr lang="ru-RU" b="1"/>
              <a:t>{</a:t>
            </a:r>
            <a:r>
              <a:rPr lang="ru-RU"/>
              <a:t> и </a:t>
            </a:r>
            <a:r>
              <a:rPr lang="ru-RU" b="1"/>
              <a:t>}</a:t>
            </a:r>
            <a:r>
              <a:rPr lang="ru-RU"/>
              <a:t> используются для объединения объявлений и инструкций в </a:t>
            </a:r>
            <a:r>
              <a:rPr lang="ru-RU" i="1"/>
              <a:t>составную инструкцию</a:t>
            </a:r>
            <a:r>
              <a:rPr lang="ru-RU"/>
              <a:t>, или </a:t>
            </a:r>
            <a:r>
              <a:rPr lang="ru-RU" i="1"/>
              <a:t>блок</a:t>
            </a:r>
            <a:r>
              <a:rPr lang="ru-RU"/>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a:t>if</a:t>
            </a:r>
            <a:r>
              <a:rPr lang="ru-RU"/>
              <a:t>, </a:t>
            </a:r>
            <a:r>
              <a:rPr lang="ru-RU" b="1"/>
              <a:t>else</a:t>
            </a:r>
            <a:r>
              <a:rPr lang="ru-RU"/>
              <a:t>, </a:t>
            </a:r>
            <a:r>
              <a:rPr lang="ru-RU" b="1"/>
              <a:t>while</a:t>
            </a:r>
            <a:r>
              <a:rPr lang="ru-RU"/>
              <a:t> или </a:t>
            </a:r>
            <a:r>
              <a:rPr lang="ru-RU" b="1"/>
              <a:t>for</a:t>
            </a:r>
            <a:r>
              <a:rPr lang="ru-RU"/>
              <a:t>.После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67</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9</a:t>
            </a:fld>
            <a:endParaRPr lang="ru-RU"/>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68</a:t>
            </a:fld>
            <a:endParaRPr lang="ru-RU"/>
          </a:p>
        </p:txBody>
      </p:sp>
      <p:sp>
        <p:nvSpPr>
          <p:cNvPr id="155651" name="Rectangle 2"/>
          <p:cNvSpPr>
            <a:spLocks noGrp="1" noRot="1" noChangeAspect="1" noChangeArrowheads="1" noTextEdit="1"/>
          </p:cNvSpPr>
          <p:nvPr>
            <p:ph type="sldImg"/>
          </p:nvPr>
        </p:nvSpPr>
        <p:spPr>
          <a:xfrm>
            <a:off x="1125538" y="107950"/>
            <a:ext cx="4572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a:t>Инструкция </a:t>
            </a:r>
            <a:r>
              <a:rPr lang="ru-RU" sz="800" b="1"/>
              <a:t>if-else</a:t>
            </a:r>
            <a:r>
              <a:rPr lang="ru-RU" sz="800"/>
              <a:t> используется для принятия решения. Формально ее синтаксисом является: </a:t>
            </a:r>
          </a:p>
          <a:p>
            <a:pPr eaLnBrk="1" hangingPunct="1">
              <a:lnSpc>
                <a:spcPct val="80000"/>
              </a:lnSpc>
            </a:pPr>
            <a:r>
              <a:rPr lang="ru-RU" sz="800" b="1"/>
              <a:t>if (</a:t>
            </a:r>
            <a:r>
              <a:rPr lang="ru-RU" sz="800" b="1" i="1"/>
              <a:t>выражение</a:t>
            </a:r>
            <a:r>
              <a:rPr lang="ru-RU" sz="800" b="1"/>
              <a:t>)</a:t>
            </a:r>
          </a:p>
          <a:p>
            <a:pPr eaLnBrk="1" hangingPunct="1">
              <a:lnSpc>
                <a:spcPct val="80000"/>
              </a:lnSpc>
            </a:pPr>
            <a:r>
              <a:rPr lang="ru-RU" sz="800" b="1" i="1"/>
              <a:t>    инструкция1</a:t>
            </a:r>
          </a:p>
          <a:p>
            <a:pPr eaLnBrk="1" hangingPunct="1">
              <a:lnSpc>
                <a:spcPct val="80000"/>
              </a:lnSpc>
            </a:pPr>
            <a:r>
              <a:rPr lang="ru-RU" sz="800" b="1"/>
              <a:t>else</a:t>
            </a:r>
          </a:p>
          <a:p>
            <a:pPr eaLnBrk="1" hangingPunct="1">
              <a:lnSpc>
                <a:spcPct val="80000"/>
              </a:lnSpc>
            </a:pPr>
            <a:r>
              <a:rPr lang="ru-RU" sz="800" b="1" i="1"/>
              <a:t>    инструкция2</a:t>
            </a:r>
          </a:p>
          <a:p>
            <a:pPr eaLnBrk="1" hangingPunct="1">
              <a:lnSpc>
                <a:spcPct val="80000"/>
              </a:lnSpc>
            </a:pPr>
            <a:r>
              <a:rPr lang="ru-RU" sz="800"/>
              <a:t>причем </a:t>
            </a:r>
            <a:r>
              <a:rPr lang="ru-RU" sz="800" b="1"/>
              <a:t>else</a:t>
            </a:r>
            <a:r>
              <a:rPr lang="ru-RU" sz="800"/>
              <a:t>-часть может и отсутствовать. Сначала вычисляется выражение, и, если оно истинно (т. е. отлично от нуля), выполняется </a:t>
            </a:r>
            <a:r>
              <a:rPr lang="ru-RU" sz="800" i="1"/>
              <a:t>инструкция1</a:t>
            </a:r>
            <a:r>
              <a:rPr lang="ru-RU" sz="800"/>
              <a:t>. Если выражение ложно (т. е. его значение равно нулю) и существует </a:t>
            </a:r>
            <a:r>
              <a:rPr lang="ru-RU" sz="800" b="1"/>
              <a:t>else</a:t>
            </a:r>
            <a:r>
              <a:rPr lang="ru-RU" sz="800"/>
              <a:t>-часть, то выполняется </a:t>
            </a:r>
            <a:r>
              <a:rPr lang="ru-RU" sz="800" i="1"/>
              <a:t>инструкция2</a:t>
            </a:r>
            <a:r>
              <a:rPr lang="ru-RU" sz="800"/>
              <a:t>. </a:t>
            </a:r>
          </a:p>
          <a:p>
            <a:pPr eaLnBrk="1" hangingPunct="1">
              <a:lnSpc>
                <a:spcPct val="80000"/>
              </a:lnSpc>
            </a:pPr>
            <a:r>
              <a:rPr lang="ru-RU" sz="800"/>
              <a:t>Так как </a:t>
            </a:r>
            <a:r>
              <a:rPr lang="ru-RU" sz="800" b="1"/>
              <a:t>if</a:t>
            </a:r>
            <a:r>
              <a:rPr lang="ru-RU" sz="80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a:t>if (</a:t>
            </a:r>
            <a:r>
              <a:rPr lang="ru-RU" sz="800" i="1"/>
              <a:t>выражение</a:t>
            </a:r>
            <a:r>
              <a:rPr lang="ru-RU" sz="800"/>
              <a:t>)</a:t>
            </a:r>
          </a:p>
          <a:p>
            <a:pPr eaLnBrk="1" hangingPunct="1">
              <a:lnSpc>
                <a:spcPct val="80000"/>
              </a:lnSpc>
            </a:pPr>
            <a:r>
              <a:rPr lang="ru-RU" sz="800"/>
              <a:t>короче, чем</a:t>
            </a:r>
          </a:p>
          <a:p>
            <a:pPr eaLnBrk="1" hangingPunct="1">
              <a:lnSpc>
                <a:spcPct val="80000"/>
              </a:lnSpc>
            </a:pPr>
            <a:r>
              <a:rPr lang="ru-RU" sz="800"/>
              <a:t>if ( </a:t>
            </a:r>
            <a:r>
              <a:rPr lang="ru-RU" sz="800" i="1"/>
              <a:t>выражение != 0 </a:t>
            </a:r>
            <a:r>
              <a:rPr lang="ru-RU" sz="800"/>
              <a:t>)</a:t>
            </a:r>
          </a:p>
          <a:p>
            <a:pPr eaLnBrk="1" hangingPunct="1">
              <a:lnSpc>
                <a:spcPct val="80000"/>
              </a:lnSpc>
            </a:pPr>
            <a:r>
              <a:rPr lang="ru-RU" sz="80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a:t>Отсутствие </a:t>
            </a:r>
            <a:r>
              <a:rPr lang="ru-RU" sz="800" b="1"/>
              <a:t>else</a:t>
            </a:r>
            <a:r>
              <a:rPr lang="ru-RU" sz="800"/>
              <a:t>-части в одной из вложенных друг в друга </a:t>
            </a:r>
            <a:r>
              <a:rPr lang="ru-RU" sz="800" b="1"/>
              <a:t>if</a:t>
            </a:r>
            <a:r>
              <a:rPr lang="ru-RU" sz="800"/>
              <a:t>-конструкций может привести к неоднозначному толкованию записи. Эту неоднозначность разрешают тем, что </a:t>
            </a:r>
            <a:r>
              <a:rPr lang="ru-RU" sz="800" b="1"/>
              <a:t>else</a:t>
            </a:r>
            <a:r>
              <a:rPr lang="ru-RU" sz="800"/>
              <a:t> связывают с ближайшим </a:t>
            </a:r>
            <a:r>
              <a:rPr lang="ru-RU" sz="800" b="1"/>
              <a:t>if</a:t>
            </a:r>
            <a:r>
              <a:rPr lang="ru-RU" sz="800"/>
              <a:t>, у которого нет своего </a:t>
            </a:r>
            <a:r>
              <a:rPr lang="ru-RU" sz="800" b="1"/>
              <a:t>else</a:t>
            </a:r>
            <a:r>
              <a:rPr lang="ru-RU" sz="800"/>
              <a:t>. Например, в</a:t>
            </a:r>
          </a:p>
          <a:p>
            <a:pPr eaLnBrk="1" hangingPunct="1">
              <a:lnSpc>
                <a:spcPct val="80000"/>
              </a:lnSpc>
            </a:pPr>
            <a:r>
              <a:rPr lang="ru-RU" sz="800" b="1"/>
              <a:t>if (n &gt; 0)</a:t>
            </a:r>
          </a:p>
          <a:p>
            <a:pPr eaLnBrk="1" hangingPunct="1">
              <a:lnSpc>
                <a:spcPct val="80000"/>
              </a:lnSpc>
            </a:pPr>
            <a:r>
              <a:rPr lang="ru-RU" sz="800" b="1"/>
              <a:t>    if (а &gt; b)</a:t>
            </a:r>
          </a:p>
          <a:p>
            <a:pPr eaLnBrk="1" hangingPunct="1">
              <a:lnSpc>
                <a:spcPct val="80000"/>
              </a:lnSpc>
            </a:pPr>
            <a:r>
              <a:rPr lang="ru-RU" sz="800" b="1"/>
              <a:t>        z = a;</a:t>
            </a:r>
          </a:p>
          <a:p>
            <a:pPr eaLnBrk="1" hangingPunct="1">
              <a:lnSpc>
                <a:spcPct val="80000"/>
              </a:lnSpc>
            </a:pPr>
            <a:r>
              <a:rPr lang="ru-RU" sz="800" b="1"/>
              <a:t>    else</a:t>
            </a:r>
          </a:p>
          <a:p>
            <a:pPr eaLnBrk="1" hangingPunct="1">
              <a:lnSpc>
                <a:spcPct val="80000"/>
              </a:lnSpc>
            </a:pPr>
            <a:r>
              <a:rPr lang="ru-RU" sz="800" b="1"/>
              <a:t>        z = b;</a:t>
            </a:r>
          </a:p>
          <a:p>
            <a:pPr eaLnBrk="1" hangingPunct="1">
              <a:lnSpc>
                <a:spcPct val="80000"/>
              </a:lnSpc>
            </a:pPr>
            <a:r>
              <a:rPr lang="ru-RU" sz="800" b="1"/>
              <a:t>else</a:t>
            </a:r>
            <a:r>
              <a:rPr lang="ru-RU" sz="800"/>
              <a:t> относится к внутреннему </a:t>
            </a:r>
            <a:r>
              <a:rPr lang="ru-RU" sz="800" b="1"/>
              <a:t>if</a:t>
            </a:r>
            <a:r>
              <a:rPr lang="ru-RU" sz="80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a:t>if (n &gt; 0)</a:t>
            </a:r>
          </a:p>
          <a:p>
            <a:pPr eaLnBrk="1" hangingPunct="1">
              <a:lnSpc>
                <a:spcPct val="80000"/>
              </a:lnSpc>
            </a:pPr>
            <a:r>
              <a:rPr lang="ru-RU" sz="800"/>
              <a:t>{</a:t>
            </a:r>
          </a:p>
          <a:p>
            <a:pPr eaLnBrk="1" hangingPunct="1">
              <a:lnSpc>
                <a:spcPct val="80000"/>
              </a:lnSpc>
            </a:pPr>
            <a:r>
              <a:rPr lang="ru-RU" sz="800"/>
              <a:t>    if (а &gt; b)</a:t>
            </a:r>
          </a:p>
          <a:p>
            <a:pPr eaLnBrk="1" hangingPunct="1">
              <a:lnSpc>
                <a:spcPct val="80000"/>
              </a:lnSpc>
            </a:pPr>
            <a:r>
              <a:rPr lang="ru-RU" sz="800"/>
              <a:t>        z = a;</a:t>
            </a:r>
          </a:p>
          <a:p>
            <a:pPr eaLnBrk="1" hangingPunct="1">
              <a:lnSpc>
                <a:spcPct val="80000"/>
              </a:lnSpc>
            </a:pPr>
            <a:r>
              <a:rPr lang="ru-RU" sz="800"/>
              <a:t>}</a:t>
            </a:r>
          </a:p>
          <a:p>
            <a:pPr eaLnBrk="1" hangingPunct="1">
              <a:lnSpc>
                <a:spcPct val="80000"/>
              </a:lnSpc>
            </a:pPr>
            <a:r>
              <a:rPr lang="ru-RU" sz="800"/>
              <a:t>else</a:t>
            </a:r>
          </a:p>
          <a:p>
            <a:pPr eaLnBrk="1" hangingPunct="1">
              <a:lnSpc>
                <a:spcPct val="80000"/>
              </a:lnSpc>
            </a:pPr>
            <a:r>
              <a:rPr lang="ru-RU" sz="800"/>
              <a:t>    z = b;</a:t>
            </a:r>
          </a:p>
          <a:p>
            <a:pPr eaLnBrk="1" hangingPunct="1">
              <a:lnSpc>
                <a:spcPct val="80000"/>
              </a:lnSpc>
            </a:pPr>
            <a:r>
              <a:rPr lang="ru-RU" sz="800"/>
              <a:t>Ниже приводится пример ситуации, когда неоднозначность особенно опасна: </a:t>
            </a:r>
          </a:p>
          <a:p>
            <a:pPr eaLnBrk="1" hangingPunct="1">
              <a:lnSpc>
                <a:spcPct val="80000"/>
              </a:lnSpc>
            </a:pPr>
            <a:r>
              <a:rPr lang="ru-RU" sz="800"/>
              <a:t>if (n &gt;= 0)</a:t>
            </a:r>
          </a:p>
          <a:p>
            <a:pPr eaLnBrk="1" hangingPunct="1">
              <a:lnSpc>
                <a:spcPct val="80000"/>
              </a:lnSpc>
            </a:pPr>
            <a:r>
              <a:rPr lang="ru-RU" sz="800"/>
              <a:t>    for (i=0; i &lt; n; i++)</a:t>
            </a:r>
          </a:p>
          <a:p>
            <a:pPr eaLnBrk="1" hangingPunct="1">
              <a:lnSpc>
                <a:spcPct val="80000"/>
              </a:lnSpc>
            </a:pPr>
            <a:r>
              <a:rPr lang="ru-RU" sz="800"/>
              <a:t>        if (s[i] &gt; 0)</a:t>
            </a:r>
          </a:p>
          <a:p>
            <a:pPr eaLnBrk="1" hangingPunct="1">
              <a:lnSpc>
                <a:spcPct val="80000"/>
              </a:lnSpc>
            </a:pPr>
            <a:r>
              <a:rPr lang="ru-RU" sz="800"/>
              <a:t>        {</a:t>
            </a:r>
          </a:p>
          <a:p>
            <a:pPr eaLnBrk="1" hangingPunct="1">
              <a:lnSpc>
                <a:spcPct val="80000"/>
              </a:lnSpc>
            </a:pPr>
            <a:r>
              <a:rPr lang="ru-RU" sz="800"/>
              <a:t>            printf ("…");</a:t>
            </a:r>
          </a:p>
          <a:p>
            <a:pPr eaLnBrk="1" hangingPunct="1">
              <a:lnSpc>
                <a:spcPct val="80000"/>
              </a:lnSpc>
            </a:pPr>
            <a:r>
              <a:rPr lang="ru-RU" sz="800"/>
              <a:t>            return i;</a:t>
            </a:r>
          </a:p>
          <a:p>
            <a:pPr eaLnBrk="1" hangingPunct="1">
              <a:lnSpc>
                <a:spcPct val="80000"/>
              </a:lnSpc>
            </a:pPr>
            <a:r>
              <a:rPr lang="ru-RU" sz="800"/>
              <a:t>        }</a:t>
            </a:r>
          </a:p>
          <a:p>
            <a:pPr eaLnBrk="1" hangingPunct="1">
              <a:lnSpc>
                <a:spcPct val="80000"/>
              </a:lnSpc>
            </a:pPr>
            <a:r>
              <a:rPr lang="ru-RU" sz="800"/>
              <a:t>else /* НЕВЕРНО */</a:t>
            </a:r>
          </a:p>
          <a:p>
            <a:pPr eaLnBrk="1" hangingPunct="1">
              <a:lnSpc>
                <a:spcPct val="80000"/>
              </a:lnSpc>
            </a:pPr>
            <a:r>
              <a:rPr lang="ru-RU" sz="800"/>
              <a:t>        printf("ошибка – отрицательное n\n");</a:t>
            </a:r>
          </a:p>
          <a:p>
            <a:pPr eaLnBrk="1" hangingPunct="1">
              <a:lnSpc>
                <a:spcPct val="80000"/>
              </a:lnSpc>
            </a:pPr>
            <a:r>
              <a:rPr lang="ru-RU" sz="800"/>
              <a:t>С помощью отступов мы недвусмысленно показали, что нам нужно, однако компилятор не воспримет эту информацию и отнесет </a:t>
            </a:r>
            <a:r>
              <a:rPr lang="ru-RU" sz="800" b="1"/>
              <a:t>else</a:t>
            </a:r>
            <a:r>
              <a:rPr lang="ru-RU" sz="800"/>
              <a:t> к внутреннему </a:t>
            </a:r>
            <a:r>
              <a:rPr lang="ru-RU" sz="800" b="1"/>
              <a:t>if</a:t>
            </a:r>
            <a:r>
              <a:rPr lang="ru-RU" sz="800"/>
              <a:t>. Искать такого рода ошибки особенно тяжело. Здесь уместен следующий совет: вложенные </a:t>
            </a:r>
            <a:r>
              <a:rPr lang="ru-RU" sz="800" b="1"/>
              <a:t>if</a:t>
            </a:r>
            <a:r>
              <a:rPr lang="ru-RU" sz="800"/>
              <a:t> обрамляйте фигурными скобками. Кстати, обратите внимание на точку с запятой после z = a в </a:t>
            </a:r>
          </a:p>
          <a:p>
            <a:pPr eaLnBrk="1" hangingPunct="1">
              <a:lnSpc>
                <a:spcPct val="80000"/>
              </a:lnSpc>
            </a:pPr>
            <a:r>
              <a:rPr lang="ru-RU" sz="800"/>
              <a:t>if (а &gt; b) z = а; else z = b; Здесь она обязательна, поскольку по правилам грамматики за </a:t>
            </a:r>
            <a:r>
              <a:rPr lang="ru-RU" sz="800" b="1"/>
              <a:t>if</a:t>
            </a:r>
            <a:r>
              <a:rPr lang="ru-RU" sz="80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69</a:t>
            </a:fld>
            <a:endParaRPr lang="ru-RU"/>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70</a:t>
            </a:fld>
            <a:endParaRPr lang="ru-RU"/>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71</a:t>
            </a:fld>
            <a:endParaRPr lang="ru-RU"/>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74</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75</a:t>
            </a:fld>
            <a:endParaRPr lang="ru-RU"/>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76</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77</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78</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79</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10</a:t>
            </a:fld>
            <a:endParaRPr lang="ru-RU"/>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a:t>Строковая константа</a:t>
            </a:r>
            <a:r>
              <a:rPr lang="ru-RU" sz="900"/>
              <a:t>, или </a:t>
            </a:r>
            <a:r>
              <a:rPr lang="ru-RU" sz="900" i="1"/>
              <a:t>строковый литерал</a:t>
            </a:r>
            <a:r>
              <a:rPr lang="ru-RU" sz="900"/>
              <a:t>, - это нуль или более символов, заключенных в двойные кавычки, как, например, </a:t>
            </a:r>
          </a:p>
          <a:p>
            <a:pPr eaLnBrk="1" hangingPunct="1">
              <a:lnSpc>
                <a:spcPct val="80000"/>
              </a:lnSpc>
            </a:pPr>
            <a:r>
              <a:rPr lang="ru-RU" sz="90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эскейп-последовательности;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a:t>"Здравствуй," " мир!" эквивалентна записи одной следующей строки:</a:t>
            </a:r>
          </a:p>
          <a:p>
            <a:pPr eaLnBrk="1" hangingPunct="1">
              <a:lnSpc>
                <a:spcPct val="80000"/>
              </a:lnSpc>
            </a:pPr>
            <a:r>
              <a:rPr lang="ru-RU" sz="90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a:t>Функция </a:t>
            </a:r>
            <a:r>
              <a:rPr lang="ru-RU" sz="900" b="1"/>
              <a:t>strlen(s)</a:t>
            </a:r>
            <a:r>
              <a:rPr lang="ru-RU" sz="90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a:latin typeface="Courier New" pitchFamily="49" charset="0"/>
              </a:rPr>
              <a:t>/* strlen: возвращает длину строки s */</a:t>
            </a:r>
          </a:p>
          <a:p>
            <a:pPr eaLnBrk="1" hangingPunct="1">
              <a:lnSpc>
                <a:spcPct val="80000"/>
              </a:lnSpc>
            </a:pPr>
            <a:r>
              <a:rPr lang="ru-RU" sz="900" b="1">
                <a:latin typeface="Courier New" pitchFamily="49" charset="0"/>
              </a:rPr>
              <a:t>int strlen(char s[])</a:t>
            </a:r>
          </a:p>
          <a:p>
            <a:pPr eaLnBrk="1" hangingPunct="1">
              <a:lnSpc>
                <a:spcPct val="80000"/>
              </a:lnSpc>
            </a:pPr>
            <a:r>
              <a:rPr lang="ru-RU" sz="900" b="1">
                <a:latin typeface="Courier New" pitchFamily="49" charset="0"/>
              </a:rPr>
              <a:t>{</a:t>
            </a:r>
          </a:p>
          <a:p>
            <a:pPr eaLnBrk="1" hangingPunct="1">
              <a:lnSpc>
                <a:spcPct val="80000"/>
              </a:lnSpc>
            </a:pPr>
            <a:r>
              <a:rPr lang="ru-RU" sz="900" b="1">
                <a:latin typeface="Courier New" pitchFamily="49" charset="0"/>
              </a:rPr>
              <a:t>    int i = 0;</a:t>
            </a:r>
          </a:p>
          <a:p>
            <a:pPr eaLnBrk="1" hangingPunct="1">
              <a:lnSpc>
                <a:spcPct val="80000"/>
              </a:lnSpc>
            </a:pPr>
            <a:r>
              <a:rPr lang="ru-RU" sz="900" b="1">
                <a:latin typeface="Courier New" pitchFamily="49" charset="0"/>
              </a:rPr>
              <a:t>    while (s[i] != '\0')</a:t>
            </a:r>
          </a:p>
          <a:p>
            <a:pPr eaLnBrk="1" hangingPunct="1">
              <a:lnSpc>
                <a:spcPct val="80000"/>
              </a:lnSpc>
            </a:pPr>
            <a:r>
              <a:rPr lang="ru-RU" sz="900" b="1">
                <a:latin typeface="Courier New" pitchFamily="49" charset="0"/>
              </a:rPr>
              <a:t>        ++i;</a:t>
            </a:r>
          </a:p>
          <a:p>
            <a:pPr eaLnBrk="1" hangingPunct="1">
              <a:lnSpc>
                <a:spcPct val="80000"/>
              </a:lnSpc>
            </a:pPr>
            <a:r>
              <a:rPr lang="ru-RU" sz="900" b="1">
                <a:latin typeface="Courier New" pitchFamily="49" charset="0"/>
              </a:rPr>
              <a:t>    return i;</a:t>
            </a:r>
          </a:p>
          <a:p>
            <a:pPr eaLnBrk="1" hangingPunct="1">
              <a:lnSpc>
                <a:spcPct val="80000"/>
              </a:lnSpc>
            </a:pPr>
            <a:r>
              <a:rPr lang="ru-RU" sz="900" b="1">
                <a:latin typeface="Courier New" pitchFamily="49" charset="0"/>
              </a:rPr>
              <a:t>}</a:t>
            </a:r>
          </a:p>
          <a:p>
            <a:pPr eaLnBrk="1" hangingPunct="1">
              <a:lnSpc>
                <a:spcPct val="80000"/>
              </a:lnSpc>
            </a:pPr>
            <a:r>
              <a:rPr lang="ru-RU" sz="900"/>
              <a:t>Функция </a:t>
            </a:r>
            <a:r>
              <a:rPr lang="ru-RU" sz="900" b="1"/>
              <a:t>strlen</a:t>
            </a:r>
            <a:r>
              <a:rPr lang="ru-RU" sz="900"/>
              <a:t> и некоторые другие, применяемые к строкам, описаны в стандартном заголовочном файле </a:t>
            </a:r>
            <a:r>
              <a:rPr lang="ru-RU" sz="900" b="1"/>
              <a:t>&lt;string.h&gt;</a:t>
            </a:r>
            <a:r>
              <a:rPr lang="ru-RU" sz="900"/>
              <a:t>.</a:t>
            </a:r>
          </a:p>
          <a:p>
            <a:pPr eaLnBrk="1" hangingPunct="1">
              <a:lnSpc>
                <a:spcPct val="80000"/>
              </a:lnSpc>
            </a:pPr>
            <a:r>
              <a:rPr lang="ru-RU" sz="90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80</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84</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87</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88</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90</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91</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93</a:t>
            </a:fld>
            <a:endParaRPr lang="ru-RU"/>
          </a:p>
        </p:txBody>
      </p:sp>
      <p:sp>
        <p:nvSpPr>
          <p:cNvPr id="131075" name="Rectangle 2"/>
          <p:cNvSpPr>
            <a:spLocks noGrp="1" noRot="1" noChangeAspect="1" noChangeArrowheads="1" noTextEdit="1"/>
          </p:cNvSpPr>
          <p:nvPr>
            <p:ph type="sldImg"/>
          </p:nvPr>
        </p:nvSpPr>
        <p:spPr>
          <a:xfrm>
            <a:off x="1004888" y="500063"/>
            <a:ext cx="32766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101</a:t>
            </a:fld>
            <a:endParaRPr lang="ru-RU"/>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102</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103</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t>12</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105</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112</a:t>
            </a:fld>
            <a:endParaRPr lang="ru-RU"/>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r>
              <a:rPr lang="ru-RU" b="1"/>
              <a:t>Указатель</a:t>
            </a:r>
            <a:r>
              <a:rPr lang="ru-RU"/>
              <a:t> (</a:t>
            </a:r>
            <a:r>
              <a:rPr lang="ru-RU">
                <a:hlinkClick r:id="rId3" tooltip="Английский язык"/>
              </a:rPr>
              <a:t>англ.</a:t>
            </a:r>
            <a:r>
              <a:rPr lang="ru-RU"/>
              <a:t> </a:t>
            </a:r>
            <a:r>
              <a:rPr lang="ru-RU" i="1"/>
              <a:t>pointer</a:t>
            </a:r>
            <a:r>
              <a:rPr lang="ru-RU"/>
              <a:t>) — </a:t>
            </a:r>
            <a:r>
              <a:rPr lang="ru-RU">
                <a:hlinkClick r:id="rId4" tooltip="Переменная"/>
              </a:rPr>
              <a:t>переменная</a:t>
            </a:r>
            <a:r>
              <a:rPr lang="ru-RU"/>
              <a:t>, диапазон значений которой состоит из адресов ячеек </a:t>
            </a:r>
            <a:r>
              <a:rPr lang="ru-RU">
                <a:hlinkClick r:id="rId5" tooltip="Оперативная память"/>
              </a:rPr>
              <a:t>памяти</a:t>
            </a:r>
            <a:r>
              <a:rPr lang="ru-RU"/>
              <a:t> и специального значения — </a:t>
            </a:r>
            <a:r>
              <a:rPr lang="ru-RU" i="1"/>
              <a:t>нулевого адреса</a:t>
            </a:r>
            <a:r>
              <a:rPr lang="ru-RU"/>
              <a:t>. Значение нулевого адреса не является реальным адресом и используется только для обозначения того, что указатель в данный момент не может использоваться для обращения ни к какой ячейке памяти.</a:t>
            </a:r>
          </a:p>
          <a:p>
            <a:pPr eaLnBrk="1" hangingPunct="1"/>
            <a:r>
              <a:rPr lang="ru-RU"/>
              <a:t>Указатели применяются в двух различных сферах. Во-первых, они позволяют использовать некоторые выгоды косвенной адресации, широко применяемой в программировании на языках </a:t>
            </a:r>
            <a:r>
              <a:rPr lang="ru-RU">
                <a:hlinkClick r:id="rId6" tooltip="Ассемблер"/>
              </a:rPr>
              <a:t>ассемблера</a:t>
            </a:r>
            <a:r>
              <a:rPr lang="ru-RU"/>
              <a:t>. Во-вторых, указатели предлагают метод динамического управления памятью: их можно использовать для доступа к области с динамическим размещением памяти, обычно называемой кучей, или динамической памятью. Переменные, размещаемые в куче, называются динамическими. Часто они не содержат связанных с ними идентификаторов, и ссылаться на них можно только с помощью указателей и </a:t>
            </a:r>
            <a:r>
              <a:rPr lang="ru-RU">
                <a:hlinkClick r:id="rId7" tooltip="Ссылка"/>
              </a:rPr>
              <a:t>ссылок</a:t>
            </a:r>
            <a:r>
              <a:rPr lang="ru-RU"/>
              <a:t>.</a:t>
            </a:r>
          </a:p>
        </p:txBody>
      </p:sp>
    </p:spTree>
    <p:extLst>
      <p:ext uri="{BB962C8B-B14F-4D97-AF65-F5344CB8AC3E}">
        <p14:creationId xmlns:p14="http://schemas.microsoft.com/office/powerpoint/2010/main" val="16658922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p:cNvSpPr>
            <a:spLocks noGrp="1" noRot="1" noChangeAspect="1" noTextEdit="1"/>
          </p:cNvSpPr>
          <p:nvPr>
            <p:ph type="sldImg"/>
          </p:nvPr>
        </p:nvSpPr>
        <p:spPr>
          <a:ln/>
        </p:spPr>
      </p:sp>
      <p:sp>
        <p:nvSpPr>
          <p:cNvPr id="138243" name="Заметки 2"/>
          <p:cNvSpPr>
            <a:spLocks noGrp="1"/>
          </p:cNvSpPr>
          <p:nvPr>
            <p:ph type="body" idx="1"/>
          </p:nvPr>
        </p:nvSpPr>
        <p:spPr>
          <a:noFill/>
          <a:ln/>
        </p:spPr>
        <p:txBody>
          <a:bodyPr/>
          <a:lstStyle/>
          <a:p>
            <a:pPr eaLnBrk="1" hangingPunct="1"/>
            <a:endParaRPr lang="ru-RU"/>
          </a:p>
        </p:txBody>
      </p:sp>
      <p:sp>
        <p:nvSpPr>
          <p:cNvPr id="138244" name="Номер слайда 3"/>
          <p:cNvSpPr>
            <a:spLocks noGrp="1"/>
          </p:cNvSpPr>
          <p:nvPr>
            <p:ph type="sldNum" sz="quarter" idx="5"/>
          </p:nvPr>
        </p:nvSpPr>
        <p:spPr>
          <a:noFill/>
        </p:spPr>
        <p:txBody>
          <a:bodyPr/>
          <a:lstStyle/>
          <a:p>
            <a:fld id="{8677231E-9368-4F06-AABD-4A8C03B66527}" type="slidenum">
              <a:rPr lang="ru-RU" smtClean="0"/>
              <a:pPr/>
              <a:t>113</a:t>
            </a:fld>
            <a:endParaRPr lang="ru-RU"/>
          </a:p>
        </p:txBody>
      </p:sp>
    </p:spTree>
    <p:extLst>
      <p:ext uri="{BB962C8B-B14F-4D97-AF65-F5344CB8AC3E}">
        <p14:creationId xmlns:p14="http://schemas.microsoft.com/office/powerpoint/2010/main" val="130366793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114</a:t>
            </a:fld>
            <a:endParaRPr lang="ru-RU"/>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a:t>Хранение данных</a:t>
            </a:r>
          </a:p>
          <a:p>
            <a:pPr eaLnBrk="1" hangingPunct="1">
              <a:lnSpc>
                <a:spcPct val="80000"/>
              </a:lnSpc>
            </a:pPr>
            <a:r>
              <a:rPr lang="ru-RU" sz="900"/>
              <a:t>Одной из самых важных функций любого языка программирования является предоставление возможностей для управления </a:t>
            </a:r>
            <a:r>
              <a:rPr lang="ru-RU" sz="900">
                <a:hlinkClick r:id="rId3" tooltip="Компьютерная память"/>
              </a:rPr>
              <a:t>памятью</a:t>
            </a:r>
            <a:r>
              <a:rPr lang="ru-RU" sz="900"/>
              <a:t> и объектами, хранящимися в ней.</a:t>
            </a:r>
          </a:p>
          <a:p>
            <a:pPr eaLnBrk="1" hangingPunct="1">
              <a:lnSpc>
                <a:spcPct val="80000"/>
              </a:lnSpc>
            </a:pPr>
            <a:r>
              <a:rPr lang="ru-RU" sz="900"/>
              <a:t>В Си есть три разных способа выделения памяти для объектов:</a:t>
            </a:r>
          </a:p>
          <a:p>
            <a:pPr eaLnBrk="1" hangingPunct="1">
              <a:lnSpc>
                <a:spcPct val="80000"/>
              </a:lnSpc>
            </a:pPr>
            <a:r>
              <a:rPr lang="ru-RU" sz="900" i="1"/>
              <a:t>Статическое выделение памяти</a:t>
            </a:r>
            <a:r>
              <a:rPr lang="ru-RU" sz="900"/>
              <a:t>: пространство для объектов создаётся в области хранения данных кода программы в момент компиляции; </a:t>
            </a:r>
            <a:r>
              <a:rPr lang="ru-RU" sz="900">
                <a:hlinkClick r:id="rId4" tooltip="Время жизни (программирование)"/>
              </a:rPr>
              <a:t>время жизни</a:t>
            </a:r>
            <a:r>
              <a:rPr lang="ru-RU" sz="900"/>
              <a:t> таких объектов совпадает со временем жизни этого кода. </a:t>
            </a:r>
          </a:p>
          <a:p>
            <a:pPr eaLnBrk="1" hangingPunct="1">
              <a:lnSpc>
                <a:spcPct val="80000"/>
              </a:lnSpc>
            </a:pPr>
            <a:r>
              <a:rPr lang="ru-RU" sz="900" i="1"/>
              <a:t>Автоматическое выделение памяти</a:t>
            </a:r>
            <a:r>
              <a:rPr lang="ru-RU" sz="900"/>
              <a:t>: объекты можно временно хранить в </a:t>
            </a:r>
            <a:r>
              <a:rPr lang="ru-RU" sz="900">
                <a:hlinkClick r:id="rId5" tooltip="Стек"/>
              </a:rPr>
              <a:t>стеке</a:t>
            </a:r>
            <a:r>
              <a:rPr lang="ru-RU" sz="90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a:t>Динамическое выделение памяти</a:t>
            </a:r>
            <a:r>
              <a:rPr lang="ru-RU" sz="900"/>
              <a:t>: блоки памяти нужного размера могут запрашиваться во время выполнения программы с помощью библиотечных функций malloc, realloc и free из области памяти, называемой </a:t>
            </a:r>
            <a:r>
              <a:rPr lang="ru-RU" sz="900">
                <a:hlinkClick r:id="rId6" tooltip="Куча (информатика)"/>
              </a:rPr>
              <a:t>кучей</a:t>
            </a:r>
            <a:r>
              <a:rPr lang="ru-RU" sz="900"/>
              <a:t>. Эти блоки освобождаются и могут быть использованы снова после вызова для них функции free. </a:t>
            </a:r>
          </a:p>
          <a:p>
            <a:pPr eaLnBrk="1" hangingPunct="1">
              <a:lnSpc>
                <a:spcPct val="80000"/>
              </a:lnSpc>
            </a:pPr>
            <a:r>
              <a:rPr lang="ru-RU" sz="90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a:hlinkClick r:id="rId7" tooltip="Компилятор"/>
              </a:rPr>
              <a:t>компилятором</a:t>
            </a:r>
            <a:r>
              <a:rPr lang="ru-RU" sz="90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a:hlinkClick r:id="rId8" tooltip="Баг"/>
              </a:rPr>
              <a:t>ошибок</a:t>
            </a:r>
            <a:r>
              <a:rPr lang="ru-RU" sz="90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115</a:t>
            </a:fld>
            <a:endParaRPr lang="ru-RU"/>
          </a:p>
        </p:txBody>
      </p:sp>
    </p:spTree>
    <p:extLst>
      <p:ext uri="{BB962C8B-B14F-4D97-AF65-F5344CB8AC3E}">
        <p14:creationId xmlns:p14="http://schemas.microsoft.com/office/powerpoint/2010/main" val="99627095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116</a:t>
            </a:fld>
            <a:endParaRPr lang="ru-RU"/>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287856908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117</a:t>
            </a:fld>
            <a:endParaRPr lang="ru-RU"/>
          </a:p>
        </p:txBody>
      </p:sp>
    </p:spTree>
    <p:extLst>
      <p:ext uri="{BB962C8B-B14F-4D97-AF65-F5344CB8AC3E}">
        <p14:creationId xmlns:p14="http://schemas.microsoft.com/office/powerpoint/2010/main" val="7944919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118</a:t>
            </a:fld>
            <a:endParaRPr lang="ru-RU"/>
          </a:p>
        </p:txBody>
      </p:sp>
    </p:spTree>
    <p:extLst>
      <p:ext uri="{BB962C8B-B14F-4D97-AF65-F5344CB8AC3E}">
        <p14:creationId xmlns:p14="http://schemas.microsoft.com/office/powerpoint/2010/main" val="274984826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119</a:t>
            </a:fld>
            <a:endParaRPr lang="ru-RU"/>
          </a:p>
        </p:txBody>
      </p:sp>
    </p:spTree>
    <p:extLst>
      <p:ext uri="{BB962C8B-B14F-4D97-AF65-F5344CB8AC3E}">
        <p14:creationId xmlns:p14="http://schemas.microsoft.com/office/powerpoint/2010/main" val="367634340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120</a:t>
            </a:fld>
            <a:endParaRPr lang="ru-RU"/>
          </a:p>
        </p:txBody>
      </p:sp>
    </p:spTree>
    <p:extLst>
      <p:ext uri="{BB962C8B-B14F-4D97-AF65-F5344CB8AC3E}">
        <p14:creationId xmlns:p14="http://schemas.microsoft.com/office/powerpoint/2010/main" val="1968184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121</a:t>
            </a:fld>
            <a:endParaRPr lang="ru-RU"/>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0905658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122</a:t>
            </a:fld>
            <a:endParaRPr lang="ru-RU"/>
          </a:p>
        </p:txBody>
      </p:sp>
    </p:spTree>
    <p:extLst>
      <p:ext uri="{BB962C8B-B14F-4D97-AF65-F5344CB8AC3E}">
        <p14:creationId xmlns:p14="http://schemas.microsoft.com/office/powerpoint/2010/main" val="4064980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123</a:t>
            </a:fld>
            <a:endParaRPr lang="ru-RU"/>
          </a:p>
        </p:txBody>
      </p:sp>
    </p:spTree>
    <p:extLst>
      <p:ext uri="{BB962C8B-B14F-4D97-AF65-F5344CB8AC3E}">
        <p14:creationId xmlns:p14="http://schemas.microsoft.com/office/powerpoint/2010/main" val="380967914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124</a:t>
            </a:fld>
            <a:endParaRPr lang="ru-RU"/>
          </a:p>
        </p:txBody>
      </p:sp>
    </p:spTree>
    <p:extLst>
      <p:ext uri="{BB962C8B-B14F-4D97-AF65-F5344CB8AC3E}">
        <p14:creationId xmlns:p14="http://schemas.microsoft.com/office/powerpoint/2010/main" val="211564580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125</a:t>
            </a:fld>
            <a:endParaRPr lang="ru-RU"/>
          </a:p>
        </p:txBody>
      </p:sp>
    </p:spTree>
    <p:extLst>
      <p:ext uri="{BB962C8B-B14F-4D97-AF65-F5344CB8AC3E}">
        <p14:creationId xmlns:p14="http://schemas.microsoft.com/office/powerpoint/2010/main" val="280420543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126</a:t>
            </a:fld>
            <a:endParaRPr lang="ru-RU"/>
          </a:p>
        </p:txBody>
      </p:sp>
    </p:spTree>
    <p:extLst>
      <p:ext uri="{BB962C8B-B14F-4D97-AF65-F5344CB8AC3E}">
        <p14:creationId xmlns:p14="http://schemas.microsoft.com/office/powerpoint/2010/main" val="122151597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127</a:t>
            </a:fld>
            <a:endParaRPr lang="ru-RU"/>
          </a:p>
        </p:txBody>
      </p:sp>
    </p:spTree>
    <p:extLst>
      <p:ext uri="{BB962C8B-B14F-4D97-AF65-F5344CB8AC3E}">
        <p14:creationId xmlns:p14="http://schemas.microsoft.com/office/powerpoint/2010/main" val="321524668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128</a:t>
            </a:fld>
            <a:endParaRPr lang="ru-RU"/>
          </a:p>
        </p:txBody>
      </p:sp>
    </p:spTree>
    <p:extLst>
      <p:ext uri="{BB962C8B-B14F-4D97-AF65-F5344CB8AC3E}">
        <p14:creationId xmlns:p14="http://schemas.microsoft.com/office/powerpoint/2010/main" val="208834244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129</a:t>
            </a:fld>
            <a:endParaRPr lang="ru-RU"/>
          </a:p>
        </p:txBody>
      </p:sp>
    </p:spTree>
    <p:extLst>
      <p:ext uri="{BB962C8B-B14F-4D97-AF65-F5344CB8AC3E}">
        <p14:creationId xmlns:p14="http://schemas.microsoft.com/office/powerpoint/2010/main" val="269590369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130</a:t>
            </a:fld>
            <a:endParaRPr lang="ru-RU"/>
          </a:p>
        </p:txBody>
      </p:sp>
    </p:spTree>
    <p:extLst>
      <p:ext uri="{BB962C8B-B14F-4D97-AF65-F5344CB8AC3E}">
        <p14:creationId xmlns:p14="http://schemas.microsoft.com/office/powerpoint/2010/main" val="2609166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15</a:t>
            </a:fld>
            <a:endParaRPr lang="ru-RU"/>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131</a:t>
            </a:fld>
            <a:endParaRPr lang="ru-RU"/>
          </a:p>
        </p:txBody>
      </p:sp>
    </p:spTree>
    <p:extLst>
      <p:ext uri="{BB962C8B-B14F-4D97-AF65-F5344CB8AC3E}">
        <p14:creationId xmlns:p14="http://schemas.microsoft.com/office/powerpoint/2010/main" val="148465989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132</a:t>
            </a:fld>
            <a:endParaRPr lang="ru-RU"/>
          </a:p>
        </p:txBody>
      </p:sp>
    </p:spTree>
    <p:extLst>
      <p:ext uri="{BB962C8B-B14F-4D97-AF65-F5344CB8AC3E}">
        <p14:creationId xmlns:p14="http://schemas.microsoft.com/office/powerpoint/2010/main" val="368631426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133</a:t>
            </a:fld>
            <a:endParaRPr lang="ru-RU"/>
          </a:p>
        </p:txBody>
      </p:sp>
    </p:spTree>
    <p:extLst>
      <p:ext uri="{BB962C8B-B14F-4D97-AF65-F5344CB8AC3E}">
        <p14:creationId xmlns:p14="http://schemas.microsoft.com/office/powerpoint/2010/main" val="407042202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134</a:t>
            </a:fld>
            <a:endParaRPr lang="ru-RU"/>
          </a:p>
        </p:txBody>
      </p:sp>
    </p:spTree>
    <p:extLst>
      <p:ext uri="{BB962C8B-B14F-4D97-AF65-F5344CB8AC3E}">
        <p14:creationId xmlns:p14="http://schemas.microsoft.com/office/powerpoint/2010/main" val="270213298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135</a:t>
            </a:fld>
            <a:endParaRPr lang="ru-RU"/>
          </a:p>
        </p:txBody>
      </p:sp>
    </p:spTree>
    <p:extLst>
      <p:ext uri="{BB962C8B-B14F-4D97-AF65-F5344CB8AC3E}">
        <p14:creationId xmlns:p14="http://schemas.microsoft.com/office/powerpoint/2010/main" val="377300399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136</a:t>
            </a:fld>
            <a:endParaRPr lang="ru-RU"/>
          </a:p>
        </p:txBody>
      </p:sp>
    </p:spTree>
    <p:extLst>
      <p:ext uri="{BB962C8B-B14F-4D97-AF65-F5344CB8AC3E}">
        <p14:creationId xmlns:p14="http://schemas.microsoft.com/office/powerpoint/2010/main" val="85292294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137</a:t>
            </a:fld>
            <a:endParaRPr lang="ru-RU"/>
          </a:p>
        </p:txBody>
      </p:sp>
    </p:spTree>
    <p:extLst>
      <p:ext uri="{BB962C8B-B14F-4D97-AF65-F5344CB8AC3E}">
        <p14:creationId xmlns:p14="http://schemas.microsoft.com/office/powerpoint/2010/main" val="158479382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138</a:t>
            </a:fld>
            <a:endParaRPr lang="ru-RU"/>
          </a:p>
        </p:txBody>
      </p:sp>
    </p:spTree>
    <p:extLst>
      <p:ext uri="{BB962C8B-B14F-4D97-AF65-F5344CB8AC3E}">
        <p14:creationId xmlns:p14="http://schemas.microsoft.com/office/powerpoint/2010/main" val="107103672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139</a:t>
            </a:fld>
            <a:endParaRPr lang="ru-RU"/>
          </a:p>
        </p:txBody>
      </p:sp>
    </p:spTree>
    <p:extLst>
      <p:ext uri="{BB962C8B-B14F-4D97-AF65-F5344CB8AC3E}">
        <p14:creationId xmlns:p14="http://schemas.microsoft.com/office/powerpoint/2010/main" val="206495034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140</a:t>
            </a:fld>
            <a:endParaRPr lang="ru-RU"/>
          </a:p>
        </p:txBody>
      </p:sp>
    </p:spTree>
    <p:extLst>
      <p:ext uri="{BB962C8B-B14F-4D97-AF65-F5344CB8AC3E}">
        <p14:creationId xmlns:p14="http://schemas.microsoft.com/office/powerpoint/2010/main" val="8675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a:t>Образец подзаголовка</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13.02.2020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13.02.2020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13.02.2020</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0938" y="214313"/>
            <a:ext cx="7793037" cy="1462087"/>
          </a:xfrm>
        </p:spPr>
        <p:txBody>
          <a:bodyPr/>
          <a:lstStyle/>
          <a:p>
            <a:r>
              <a:rPr lang="ru-RU"/>
              <a:t>Образец заголовка</a:t>
            </a:r>
          </a:p>
        </p:txBody>
      </p:sp>
      <p:sp>
        <p:nvSpPr>
          <p:cNvPr id="3" name="Таблица 2"/>
          <p:cNvSpPr>
            <a:spLocks noGrp="1"/>
          </p:cNvSpPr>
          <p:nvPr>
            <p:ph type="tbl" idx="1"/>
          </p:nvPr>
        </p:nvSpPr>
        <p:spPr>
          <a:xfrm>
            <a:off x="1182688" y="2017713"/>
            <a:ext cx="7772400" cy="4114800"/>
          </a:xfrm>
        </p:spPr>
        <p:txBody>
          <a:bodyPr>
            <a:normAutofit/>
          </a:bodyPr>
          <a:lstStyle/>
          <a:p>
            <a:pPr lvl="0"/>
            <a:endParaRPr lang="ru-RU" noProof="0"/>
          </a:p>
        </p:txBody>
      </p:sp>
      <p:sp>
        <p:nvSpPr>
          <p:cNvPr id="4" name="Дата 3"/>
          <p:cNvSpPr>
            <a:spLocks noGrp="1"/>
          </p:cNvSpPr>
          <p:nvPr>
            <p:ph type="dt" sz="half" idx="10"/>
          </p:nvPr>
        </p:nvSpPr>
        <p:spPr>
          <a:xfrm>
            <a:off x="1162050" y="6243638"/>
            <a:ext cx="1905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3657600" y="6243638"/>
            <a:ext cx="28956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7042150" y="6243638"/>
            <a:ext cx="1905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177504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13.02.2020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2590F9C9-AB92-4E86-B698-DEC9BF4350FF}" type="datetimeFigureOut">
              <a:rPr lang="ru-RU" smtClean="0"/>
              <a:t>13.02.2020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2590F9C9-AB92-4E86-B698-DEC9BF4350FF}" type="datetimeFigureOut">
              <a:rPr lang="ru-RU" smtClean="0"/>
              <a:t>13.02.2020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4" name="Объект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6" name="Объект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2590F9C9-AB92-4E86-B698-DEC9BF4350FF}" type="datetimeFigureOut">
              <a:rPr lang="ru-RU" smtClean="0"/>
              <a:t>13.02.2020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2590F9C9-AB92-4E86-B698-DEC9BF4350FF}" type="datetimeFigureOut">
              <a:rPr lang="ru-RU" smtClean="0"/>
              <a:t>13.02.2020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90F9C9-AB92-4E86-B698-DEC9BF4350FF}" type="datetimeFigureOut">
              <a:rPr lang="ru-RU" smtClean="0"/>
              <a:t>13.02.2020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a:t>Образец заголовка</a:t>
            </a:r>
            <a:endParaRPr kumimoji="0" lang="en-US"/>
          </a:p>
        </p:txBody>
      </p:sp>
      <p:sp>
        <p:nvSpPr>
          <p:cNvPr id="3" name="Объект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2590F9C9-AB92-4E86-B698-DEC9BF4350FF}" type="datetimeFigureOut">
              <a:rPr lang="ru-RU" smtClean="0"/>
              <a:t>13.02.2020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a:xfrm>
            <a:off x="164592" y="1170432"/>
            <a:ext cx="2523744" cy="201168"/>
          </a:xfrm>
        </p:spPr>
        <p:txBody>
          <a:bodyPr/>
          <a:lstStyle/>
          <a:p>
            <a:fld id="{2590F9C9-AB92-4E86-B698-DEC9BF4350FF}" type="datetimeFigureOut">
              <a:rPr lang="ru-RU" smtClean="0"/>
              <a:t>13.02.2020</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DFFDEFA0-FF01-4CA2-B8AA-E5F5B71BEE8D}"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ru-RU"/>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590F9C9-AB92-4E86-B698-DEC9BF4350FF}" type="datetimeFigureOut">
              <a:rPr lang="ru-RU" smtClean="0"/>
              <a:t>13.02.2020</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FFDEFA0-FF01-4CA2-B8AA-E5F5B71BEE8D}"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hyperlink" Target="http://ru.wikipedia.org/wiki/%D0%A1%D1%82%D0%B5%D0%BA"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hyperlink" Target="http://ru.wikipedia.org/w/index.php?title=%D0%9A%D1%83%D1%87%D0%B0_(%D0%B8%D0%BD%D1%84%D0%BE%D1%80%D0%BC%D0%B0%D1%82%D0%B8%D0%BA%D0%B0)&amp;action=edit" TargetMode="Externa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2.xml"/><Relationship Id="rId1" Type="http://schemas.openxmlformats.org/officeDocument/2006/relationships/tags" Target="../tags/tag41.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6.xml"/><Relationship Id="rId1" Type="http://schemas.openxmlformats.org/officeDocument/2006/relationships/tags" Target="../tags/tag51.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6.xml"/><Relationship Id="rId1" Type="http://schemas.openxmlformats.org/officeDocument/2006/relationships/tags" Target="../tags/tag60.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6.xml"/><Relationship Id="rId1" Type="http://schemas.openxmlformats.org/officeDocument/2006/relationships/tags" Target="../tags/tag6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6.xml"/><Relationship Id="rId1" Type="http://schemas.openxmlformats.org/officeDocument/2006/relationships/tags" Target="../tags/tag65.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6.xml"/><Relationship Id="rId1" Type="http://schemas.openxmlformats.org/officeDocument/2006/relationships/tags" Target="../tags/tag67.xml"/></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164.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6.xml"/><Relationship Id="rId1" Type="http://schemas.openxmlformats.org/officeDocument/2006/relationships/tags" Target="../tags/tag69.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168.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171.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72.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73.xml.rels><?xml version="1.0" encoding="UTF-8" standalone="yes"?>
<Relationships xmlns="http://schemas.openxmlformats.org/package/2006/relationships"><Relationship Id="rId3" Type="http://schemas.openxmlformats.org/officeDocument/2006/relationships/notesSlide" Target="../notesSlides/notesSlide131.xml"/><Relationship Id="rId2" Type="http://schemas.openxmlformats.org/officeDocument/2006/relationships/slideLayout" Target="../slideLayouts/slideLayout2.xml"/><Relationship Id="rId1" Type="http://schemas.openxmlformats.org/officeDocument/2006/relationships/tags" Target="../tags/tag75.xml"/><Relationship Id="rId4" Type="http://schemas.openxmlformats.org/officeDocument/2006/relationships/hyperlink" Target="http://en.cppreference.com/w/cpp/string/basic_string" TargetMode="Externa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hyperlink" Target="http://en.cppreference.com/w/cpp/string/basic_string_view" TargetMode="Externa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2.xml"/><Relationship Id="rId1" Type="http://schemas.openxmlformats.org/officeDocument/2006/relationships/tags" Target="../tags/tag76.xml"/><Relationship Id="rId4" Type="http://schemas.openxmlformats.org/officeDocument/2006/relationships/hyperlink" Target="http://msdn.microsoft.com/en-us/library/9xd04bzs(VS.80).aspx" TargetMode="Externa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2.xml"/><Relationship Id="rId1" Type="http://schemas.openxmlformats.org/officeDocument/2006/relationships/tags" Target="../tags/tag77.xml"/><Relationship Id="rId4" Type="http://schemas.openxmlformats.org/officeDocument/2006/relationships/hyperlink" Target="http://msdn.microsoft.com/en-us/library/9xd04bzs(VS.80).aspx" TargetMode="Externa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notesSlide" Target="../notesSlides/notesSlide137.xml"/><Relationship Id="rId2" Type="http://schemas.openxmlformats.org/officeDocument/2006/relationships/slideLayout" Target="../slideLayouts/slideLayout2.xml"/><Relationship Id="rId1" Type="http://schemas.openxmlformats.org/officeDocument/2006/relationships/tags" Target="../tags/tag78.xml"/><Relationship Id="rId4" Type="http://schemas.openxmlformats.org/officeDocument/2006/relationships/hyperlink" Target="http://www.cplusplus.com/reference/deque/deque/" TargetMode="External"/></Relationships>
</file>

<file path=ppt/slides/_rels/slide192.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2.xml"/><Relationship Id="rId1" Type="http://schemas.openxmlformats.org/officeDocument/2006/relationships/tags" Target="../tags/tag79.xml"/><Relationship Id="rId5" Type="http://schemas.openxmlformats.org/officeDocument/2006/relationships/hyperlink" Target="http://www.cplusplus.com/reference/map/multimap/" TargetMode="External"/><Relationship Id="rId4" Type="http://schemas.openxmlformats.org/officeDocument/2006/relationships/hyperlink" Target="http://www.cplusplus.com/reference/map/map/" TargetMode="Externa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2.xml"/><Relationship Id="rId1" Type="http://schemas.openxmlformats.org/officeDocument/2006/relationships/tags" Target="../tags/tag80.xml"/><Relationship Id="rId5" Type="http://schemas.openxmlformats.org/officeDocument/2006/relationships/hyperlink" Target="http://www.cplusplus.com/reference/unordered_map/unordered_multimap/" TargetMode="External"/><Relationship Id="rId4" Type="http://schemas.openxmlformats.org/officeDocument/2006/relationships/hyperlink" Target="http://www.cplusplus.com/reference/unordered_map/unordered_map/" TargetMode="Externa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2.xml"/><Relationship Id="rId1" Type="http://schemas.openxmlformats.org/officeDocument/2006/relationships/tags" Target="../tags/tag81.xml"/><Relationship Id="rId4" Type="http://schemas.openxmlformats.org/officeDocument/2006/relationships/hyperlink" Target="http://msdn.microsoft.com/en-us/library/e8wh7665(VS.80).asp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02.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03.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6.xml"/><Relationship Id="rId1" Type="http://schemas.openxmlformats.org/officeDocument/2006/relationships/tags" Target="../tags/tag84.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hyperlink" Target="http://habrahabr.ru/company/infopulse/blog/194726/" TargetMode="External"/><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9.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32.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wmf"/></Relationships>
</file>

<file path=ppt/slides/_rels/slide5.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Язык программирования </a:t>
            </a:r>
            <a:r>
              <a:rPr lang="en-US" dirty="0"/>
              <a:t>C++</a:t>
            </a:r>
            <a:endParaRPr lang="ru-RU" dirty="0"/>
          </a:p>
        </p:txBody>
      </p:sp>
      <p:sp>
        <p:nvSpPr>
          <p:cNvPr id="3" name="Подзаголовок 2"/>
          <p:cNvSpPr>
            <a:spLocks noGrp="1"/>
          </p:cNvSpPr>
          <p:nvPr>
            <p:ph type="subTitle" idx="1"/>
          </p:nvPr>
        </p:nvSpPr>
        <p:spPr/>
        <p:txBody>
          <a:bodyPr/>
          <a:lstStyle/>
          <a:p>
            <a:r>
              <a:rPr lang="ru-RU" dirty="0"/>
              <a:t>Лекция 1</a:t>
            </a: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Строковые константы (строковые литералы)</a:t>
            </a:r>
          </a:p>
        </p:txBody>
      </p:sp>
      <p:sp>
        <p:nvSpPr>
          <p:cNvPr id="14339" name="Rectangle 3"/>
          <p:cNvSpPr>
            <a:spLocks noGrp="1" noChangeArrowheads="1"/>
          </p:cNvSpPr>
          <p:nvPr>
            <p:ph type="body" idx="1"/>
          </p:nvPr>
        </p:nvSpPr>
        <p:spPr/>
        <p:txBody>
          <a:bodyPr>
            <a:normAutofit fontScale="92500" lnSpcReduction="20000"/>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r>
              <a:rPr lang="en-US" dirty="0"/>
              <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6228184" y="5949280"/>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0" y="0"/>
            <a:ext cx="9144000" cy="6924973"/>
          </a:xfrm>
          <a:prstGeom prst="rect">
            <a:avLst/>
          </a:prstGeom>
        </p:spPr>
        <p:txBody>
          <a:bodyPr wrap="square">
            <a:spAutoFit/>
          </a:bodyPr>
          <a:lstStyle/>
          <a:p>
            <a:pPr defTabSz="406400">
              <a:spcAft>
                <a:spcPts val="0"/>
              </a:spcAft>
            </a:pPr>
            <a:r>
              <a:rPr lang="en-US" sz="1200" dirty="0">
                <a:solidFill>
                  <a:srgbClr val="0000FF"/>
                </a:solidFill>
                <a:effectLst/>
                <a:latin typeface="Consolas"/>
                <a:ea typeface="Calibri"/>
                <a:cs typeface="Times New Roman"/>
              </a:rPr>
              <a:t>#include</a:t>
            </a:r>
            <a:r>
              <a:rPr lang="en-US" sz="1200" dirty="0">
                <a:solidFill>
                  <a:srgbClr val="000000"/>
                </a:solidFill>
                <a:effectLst/>
                <a:latin typeface="Consolas"/>
                <a:ea typeface="Calibri"/>
                <a:cs typeface="Times New Roman"/>
              </a:rPr>
              <a:t> </a:t>
            </a:r>
            <a:r>
              <a:rPr lang="en-US" sz="1200" dirty="0">
                <a:solidFill>
                  <a:srgbClr val="A31515"/>
                </a:solidFill>
                <a:effectLst/>
                <a:latin typeface="Consolas"/>
                <a:ea typeface="Calibri"/>
                <a:cs typeface="Times New Roman"/>
              </a:rPr>
              <a:t>&lt;</a:t>
            </a:r>
            <a:r>
              <a:rPr lang="en-US" sz="1200" dirty="0" err="1">
                <a:solidFill>
                  <a:srgbClr val="A31515"/>
                </a:solidFill>
                <a:effectLst/>
                <a:latin typeface="Consolas"/>
                <a:ea typeface="Calibri"/>
                <a:cs typeface="Times New Roman"/>
              </a:rPr>
              <a:t>iostream</a:t>
            </a:r>
            <a:r>
              <a:rPr lang="en-US" sz="1200" dirty="0">
                <a:solidFill>
                  <a:srgbClr val="A31515"/>
                </a:solidFill>
                <a:effectLst/>
                <a:latin typeface="Consolas"/>
                <a:ea typeface="Calibri"/>
                <a:cs typeface="Times New Roman"/>
              </a:rPr>
              <a:t>&gt;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enum</a:t>
            </a: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class</a:t>
            </a: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struct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union</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FF"/>
                </a:solidFill>
                <a:effectLst/>
                <a:latin typeface="Consolas"/>
                <a:ea typeface="Calibri"/>
                <a:cs typeface="Times New Roman"/>
              </a:rPr>
              <a:t>int</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double</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effectLst/>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err="1">
                <a:solidFill>
                  <a:srgbClr val="0000FF"/>
                </a:solidFill>
                <a:effectLst/>
                <a:latin typeface="Consolas"/>
                <a:ea typeface="Calibri"/>
                <a:cs typeface="Times New Roman"/>
              </a:rPr>
              <a:t>const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&amp; </a:t>
            </a:r>
            <a:r>
              <a:rPr lang="en-US" sz="1200" dirty="0">
                <a:solidFill>
                  <a:srgbClr val="000080"/>
                </a:solidFill>
                <a:effectLst/>
                <a:latin typeface="Consolas"/>
                <a:ea typeface="Calibri"/>
                <a:cs typeface="Times New Roman"/>
              </a:rPr>
              <a:t>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if</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else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i="1" dirty="0">
                <a:solidFill>
                  <a:srgbClr val="880000"/>
                </a:solidFill>
                <a:effectLst/>
                <a:latin typeface="Consolas"/>
                <a:ea typeface="Calibri"/>
                <a:cs typeface="Times New Roman"/>
              </a:rPr>
              <a:t>main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 5;</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 3.8;</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ru-RU" sz="1200" dirty="0">
                <a:solidFill>
                  <a:srgbClr val="000000"/>
                </a:solidFill>
                <a:effectLst/>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p:nvPr/>
        </p:nvSpPr>
        <p:spPr>
          <a:xfrm>
            <a:off x="5004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467544" y="1841242"/>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5076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5076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5004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5292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5580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5868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6228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6300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6300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6228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6516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6804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7092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7452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7524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7524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7452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7740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8028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8316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4932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5004048" y="1700808"/>
            <a:ext cx="1108637"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lnSpcReduction="10000"/>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392" y="0"/>
            <a:ext cx="9170392" cy="7094250"/>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r>
              <a:rPr lang="en-US" sz="13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a:t>
            </a:r>
            <a:r>
              <a:rPr lang="en-US" sz="13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0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begin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481703" y="2420888"/>
            <a:ext cx="6400800" cy="2817694"/>
          </a:xfrm>
          <a:prstGeom prst="rect">
            <a:avLst/>
          </a:prstGeom>
        </p:spPr>
        <p:txBody>
          <a:bodyPr wrap="square">
            <a:spAutoFit/>
          </a:bodyPr>
          <a:lstStyle/>
          <a:p>
            <a:pPr>
              <a:lnSpc>
                <a:spcPct val="115000"/>
              </a:lnSpc>
              <a:spcAft>
                <a:spcPts val="0"/>
              </a:spcAft>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9512" y="1424030"/>
            <a:ext cx="8295888" cy="5493812"/>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smtClean="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smtClean="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smtClean="0">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smtClean="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smtClean="0">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smtClean="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smtClean="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smtClean="0">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smtClean="0">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smtClean="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smtClean="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368660" y="1700808"/>
            <a:ext cx="8406680" cy="3323987"/>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0" y="0"/>
            <a:ext cx="8856984" cy="6750374"/>
          </a:xfrm>
          <a:prstGeom prst="rect">
            <a:avLst/>
          </a:prstGeom>
        </p:spPr>
        <p:txBody>
          <a:bodyPr wrap="square">
            <a:spAutoFit/>
          </a:bodyPr>
          <a:lstStyle/>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a:t>
            </a:r>
            <a:r>
              <a:rPr lang="en-US" sz="1300" dirty="0" err="1">
                <a:solidFill>
                  <a:srgbClr val="A31515"/>
                </a:solidFill>
                <a:effectLst/>
                <a:latin typeface="Consolas"/>
                <a:ea typeface="Calibri"/>
                <a:cs typeface="Times New Roman"/>
              </a:rPr>
              <a:t>iostream</a:t>
            </a:r>
            <a:r>
              <a:rPr lang="en-US"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&lt;string&gt;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void</a:t>
            </a:r>
            <a:r>
              <a:rPr lang="en-US" sz="1300" dirty="0">
                <a:solidFill>
                  <a:srgbClr val="000000"/>
                </a:solidFill>
                <a:effectLst/>
                <a:latin typeface="Consolas"/>
                <a:ea typeface="Calibri"/>
                <a:cs typeface="Times New Roman"/>
              </a:rPr>
              <a:t> </a:t>
            </a:r>
            <a:r>
              <a:rPr lang="en-US" sz="1300" i="1" dirty="0">
                <a:solidFill>
                  <a:srgbClr val="880000"/>
                </a:solidFill>
                <a:effectLst/>
                <a:latin typeface="Consolas"/>
                <a:ea typeface="Calibri"/>
                <a:cs typeface="Times New Roman"/>
              </a:rPr>
              <a:t>main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letterA</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'A'</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eol</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filePath</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8000"/>
                </a:solidFill>
                <a:effectLst/>
                <a:latin typeface="Consolas"/>
                <a:ea typeface="Calibri"/>
                <a:cs typeface="Times New Roman"/>
              </a:rPr>
              <a:t>// </a:t>
            </a:r>
            <a:r>
              <a:rPr lang="ru-RU" sz="1300" dirty="0">
                <a:solidFill>
                  <a:srgbClr val="008000"/>
                </a:solidFill>
                <a:effectLst/>
                <a:latin typeface="Consolas"/>
                <a:ea typeface="Calibri"/>
                <a:cs typeface="Times New Roman"/>
              </a:rPr>
              <a:t>Либо использовать</a:t>
            </a:r>
            <a:r>
              <a:rPr lang="en-US" sz="1300" dirty="0">
                <a:solidFill>
                  <a:srgbClr val="008000"/>
                </a:solidFill>
                <a:effectLst/>
                <a:latin typeface="Consolas"/>
                <a:ea typeface="Calibri"/>
                <a:cs typeface="Times New Roman"/>
              </a:rPr>
              <a:t> raw string literals</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a:solidFill>
                  <a:srgbClr val="000080"/>
                </a:solidFill>
                <a:effectLst/>
                <a:latin typeface="Consolas"/>
                <a:ea typeface="Calibri"/>
                <a:cs typeface="Times New Roman"/>
              </a:rPr>
              <a:t>filePath1</a:t>
            </a:r>
            <a:r>
              <a:rPr lang="en-US" sz="1300" dirty="0">
                <a:solidFill>
                  <a:srgbClr val="000000"/>
                </a:solidFill>
                <a:effectLst/>
                <a:latin typeface="Consolas"/>
                <a:ea typeface="Calibri"/>
                <a:cs typeface="Times New Roman"/>
              </a:rPr>
              <a:t> = </a:t>
            </a:r>
            <a:r>
              <a:rPr lang="en-US" sz="1300" i="1" dirty="0">
                <a:solidFill>
                  <a:srgbClr val="000080"/>
                </a:solidFill>
                <a:effectLst/>
                <a:latin typeface="Consolas"/>
                <a:ea typeface="Calibri"/>
                <a:cs typeface="Times New Roman"/>
              </a:rPr>
              <a:t>R</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multiLineString</a:t>
            </a: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"&lt;html&gt;\n"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"\t&lt;body&gt;\n"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"\t\t&lt;p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;\"&gt;&lt;/p&gt;"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При помощи </a:t>
            </a:r>
            <a:r>
              <a:rPr lang="ru-RU" sz="1300" dirty="0" err="1">
                <a:solidFill>
                  <a:srgbClr val="008000"/>
                </a:solidFill>
                <a:effectLst/>
                <a:latin typeface="Consolas"/>
                <a:ea typeface="Calibri"/>
                <a:cs typeface="Times New Roman"/>
              </a:rPr>
              <a:t>raw</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string</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literal</a:t>
            </a:r>
            <a:r>
              <a:rPr lang="ru-RU" sz="1300" dirty="0">
                <a:solidFill>
                  <a:srgbClr val="008000"/>
                </a:solidFill>
                <a:effectLst/>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htmlPage</a:t>
            </a:r>
            <a:r>
              <a:rPr lang="en-US" sz="1300" dirty="0">
                <a:solidFill>
                  <a:srgbClr val="000000"/>
                </a:solidFill>
                <a:effectLst/>
                <a:latin typeface="Consolas"/>
                <a:ea typeface="Calibri"/>
                <a:cs typeface="Times New Roman"/>
              </a:rPr>
              <a:t> = </a:t>
            </a:r>
            <a:r>
              <a:rPr lang="en-US" sz="1300" i="1" dirty="0" err="1">
                <a:solidFill>
                  <a:srgbClr val="000080"/>
                </a:solidFill>
                <a:effectLst/>
                <a:latin typeface="Consolas"/>
                <a:ea typeface="Calibri"/>
                <a:cs typeface="Times New Roman"/>
              </a:rPr>
              <a:t>R</a:t>
            </a:r>
            <a:r>
              <a:rPr lang="en-US" sz="1300" dirty="0" err="1">
                <a:solidFill>
                  <a:srgbClr val="A31515"/>
                </a:solidFill>
                <a:effectLst/>
                <a:latin typeface="Consolas"/>
                <a:ea typeface="Calibri"/>
                <a:cs typeface="Times New Roman"/>
              </a:rPr>
              <a:t>"marker</a:t>
            </a:r>
            <a:r>
              <a:rPr lang="en-US" sz="1300" dirty="0">
                <a:solidFill>
                  <a:srgbClr val="A31515"/>
                </a:solidFill>
                <a:effectLst/>
                <a:latin typeface="Consolas"/>
                <a:ea typeface="Calibri"/>
                <a:cs typeface="Times New Roman"/>
              </a:rPr>
              <a:t>(&lt;html&gt;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&lt;body&gt;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;"&gt;Hello, world&lt;/p&gt;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err="1">
                <a:solidFill>
                  <a:srgbClr val="A31515"/>
                </a:solidFill>
                <a:effectLst/>
                <a:latin typeface="Consolas"/>
                <a:ea typeface="Calibri"/>
                <a:cs typeface="Times New Roman"/>
              </a:rPr>
              <a:t>marker</a:t>
            </a:r>
            <a:r>
              <a:rPr lang="ru-RU" sz="1300" dirty="0">
                <a:solidFill>
                  <a:srgbClr val="A31515"/>
                </a:solidFill>
                <a:effectLst/>
                <a:latin typeface="Consolas"/>
                <a:ea typeface="Calibri"/>
                <a:cs typeface="Times New Roman"/>
              </a:rPr>
              <a: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effectLst/>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4427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 y="1484784"/>
            <a:ext cx="2843808" cy="3416320"/>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3059832" y="1484784"/>
            <a:ext cx="6084168" cy="4893647"/>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передаче структуры в функцию Fn2</a:t>
            </a:r>
          </a:p>
          <a:p>
            <a:pPr lvl="0"/>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будет передана копия структуры</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на оригинальный массив влияния не окажет</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19" end="19"/>
                                            </p:txEl>
                                          </p:spTgt>
                                        </p:tgtEl>
                                        <p:attrNameLst>
                                          <p:attrName>style.visibility</p:attrName>
                                        </p:attrNameLst>
                                      </p:cBhvr>
                                      <p:to>
                                        <p:strVal val="visible"/>
                                      </p:to>
                                    </p:set>
                                    <p:animEffect transition="in" filter="fade">
                                      <p:cBhvr>
                                        <p:cTn id="58" dur="500"/>
                                        <p:tgtEl>
                                          <p:spTgt spid="4">
                                            <p:txEl>
                                              <p:pRg st="19" end="19"/>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0" end="20"/>
                                            </p:txEl>
                                          </p:spTgt>
                                        </p:tgtEl>
                                        <p:attrNameLst>
                                          <p:attrName>style.visibility</p:attrName>
                                        </p:attrNameLst>
                                      </p:cBhvr>
                                      <p:to>
                                        <p:strVal val="visible"/>
                                      </p:to>
                                    </p:set>
                                    <p:animEffect transition="in" filter="fade">
                                      <p:cBhvr>
                                        <p:cTn id="61" dur="500"/>
                                        <p:tgtEl>
                                          <p:spTgt spid="4">
                                            <p:txEl>
                                              <p:pRg st="20" end="20"/>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1" end="21"/>
                                            </p:txEl>
                                          </p:spTgt>
                                        </p:tgtEl>
                                        <p:attrNameLst>
                                          <p:attrName>style.visibility</p:attrName>
                                        </p:attrNameLst>
                                      </p:cBhvr>
                                      <p:to>
                                        <p:strVal val="visible"/>
                                      </p:to>
                                    </p:set>
                                    <p:animEffect transition="in" filter="fade">
                                      <p:cBhvr>
                                        <p:cTn id="64" dur="500"/>
                                        <p:tgtEl>
                                          <p:spTgt spid="4">
                                            <p:txEl>
                                              <p:pRg st="21" end="2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2" end="22"/>
                                            </p:txEl>
                                          </p:spTgt>
                                        </p:tgtEl>
                                        <p:attrNameLst>
                                          <p:attrName>style.visibility</p:attrName>
                                        </p:attrNameLst>
                                      </p:cBhvr>
                                      <p:to>
                                        <p:strVal val="visible"/>
                                      </p:to>
                                    </p:set>
                                    <p:animEffect transition="in" filter="fade">
                                      <p:cBhvr>
                                        <p:cTn id="67" dur="500"/>
                                        <p:tgtEl>
                                          <p:spTgt spid="4">
                                            <p:txEl>
                                              <p:pRg st="22" end="22"/>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3" end="23"/>
                                            </p:txEl>
                                          </p:spTgt>
                                        </p:tgtEl>
                                        <p:attrNameLst>
                                          <p:attrName>style.visibility</p:attrName>
                                        </p:attrNameLst>
                                      </p:cBhvr>
                                      <p:to>
                                        <p:strVal val="visible"/>
                                      </p:to>
                                    </p:set>
                                    <p:animEffect transition="in" filter="fade">
                                      <p:cBhvr>
                                        <p:cTn id="70" dur="500"/>
                                        <p:tgtEl>
                                          <p:spTgt spid="4">
                                            <p:txEl>
                                              <p:pRg st="23" end="23"/>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4" end="24"/>
                                            </p:txEl>
                                          </p:spTgt>
                                        </p:tgtEl>
                                        <p:attrNameLst>
                                          <p:attrName>style.visibility</p:attrName>
                                        </p:attrNameLst>
                                      </p:cBhvr>
                                      <p:to>
                                        <p:strVal val="visible"/>
                                      </p:to>
                                    </p:set>
                                    <p:animEffect transition="in" filter="fade">
                                      <p:cBhvr>
                                        <p:cTn id="7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Указатели, динамическая память</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25141131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используются для хранения адресов переменных в памяти</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Передача параметров в функцию по ссылке</a:t>
            </a:r>
          </a:p>
          <a:p>
            <a:pPr lvl="1" eaLnBrk="1" hangingPunct="1">
              <a:lnSpc>
                <a:spcPct val="90000"/>
              </a:lnSpc>
            </a:pPr>
            <a:r>
              <a:rPr lang="ru-RU" dirty="0"/>
              <a:t>Организация связанных структур данных (списки, деревья)</a:t>
            </a:r>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500"/>
                                        <p:tgtEl>
                                          <p:spTgt spid="348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79388" y="188913"/>
            <a:ext cx="5184775" cy="6480175"/>
          </a:xfrm>
          <a:prstGeom prst="rect">
            <a:avLst/>
          </a:prstGeom>
          <a:solidFill>
            <a:schemeClr val="bg1"/>
          </a:solidFill>
          <a:ln w="9525">
            <a:solidFill>
              <a:schemeClr val="tx1"/>
            </a:solidFill>
            <a:miter lim="800000"/>
            <a:headEnd/>
            <a:tailEnd/>
          </a:ln>
        </p:spPr>
        <p:txBody>
          <a:bodyPr wrap="none" anchor="ctr"/>
          <a:lstStyle/>
          <a:p>
            <a:pPr>
              <a:tabLst>
                <a:tab pos="355600" algn="l"/>
              </a:tabLst>
            </a:pPr>
            <a:r>
              <a:rPr lang="ru-RU" sz="1100" b="1">
                <a:latin typeface="Courier New" pitchFamily="49" charset="0"/>
              </a:rPr>
              <a:t>#include &lt;stdio.h&gt;</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typedef struct tagPoint</a:t>
            </a:r>
          </a:p>
          <a:p>
            <a:pPr>
              <a:tabLst>
                <a:tab pos="355600" algn="l"/>
              </a:tabLst>
            </a:pPr>
            <a:r>
              <a:rPr lang="ru-RU" sz="1100" b="1">
                <a:latin typeface="Courier New" pitchFamily="49" charset="0"/>
              </a:rPr>
              <a:t>{</a:t>
            </a:r>
          </a:p>
          <a:p>
            <a:pPr>
              <a:tabLst>
                <a:tab pos="355600" algn="l"/>
              </a:tabLst>
            </a:pPr>
            <a:r>
              <a:rPr lang="ru-RU" sz="1100" b="1">
                <a:latin typeface="Courier New" pitchFamily="49" charset="0"/>
              </a:rPr>
              <a:t>	int x, y;</a:t>
            </a:r>
          </a:p>
          <a:p>
            <a:pPr>
              <a:tabLst>
                <a:tab pos="355600" algn="l"/>
              </a:tabLst>
            </a:pPr>
            <a:r>
              <a:rPr lang="ru-RU" sz="1100" b="1">
                <a:latin typeface="Courier New" pitchFamily="49" charset="0"/>
              </a:rPr>
              <a:t>}Point;</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void PrintPoint(Point *pPoint)</a:t>
            </a:r>
          </a:p>
          <a:p>
            <a:pPr>
              <a:tabLst>
                <a:tab pos="355600" algn="l"/>
              </a:tabLst>
            </a:pPr>
            <a:r>
              <a:rPr lang="ru-RU" sz="1100" b="1">
                <a:latin typeface="Courier New" pitchFamily="49" charset="0"/>
              </a:rPr>
              <a:t>{</a:t>
            </a:r>
          </a:p>
          <a:p>
            <a:pPr>
              <a:tabLst>
                <a:tab pos="355600" algn="l"/>
              </a:tabLst>
            </a:pPr>
            <a:r>
              <a:rPr lang="ru-RU" sz="1100" b="1">
                <a:latin typeface="Courier New" pitchFamily="49" charset="0"/>
              </a:rPr>
              <a:t>	printf("point is (%d, %d)\n", pPoint-&gt;x, (*pPoint).y);</a:t>
            </a:r>
          </a:p>
          <a:p>
            <a:pPr>
              <a:tabLst>
                <a:tab pos="355600" algn="l"/>
              </a:tabLst>
            </a:pPr>
            <a:r>
              <a:rPr lang="ru-RU" sz="1100" b="1">
                <a:latin typeface="Courier New" pitchFamily="49" charset="0"/>
              </a:rPr>
              <a:t>}</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void Swap(int *a, int *b)</a:t>
            </a:r>
          </a:p>
          <a:p>
            <a:pPr>
              <a:tabLst>
                <a:tab pos="355600" algn="l"/>
              </a:tabLst>
            </a:pPr>
            <a:r>
              <a:rPr lang="ru-RU" sz="1100" b="1">
                <a:latin typeface="Courier New" pitchFamily="49" charset="0"/>
              </a:rPr>
              <a:t>{</a:t>
            </a:r>
          </a:p>
          <a:p>
            <a:pPr>
              <a:tabLst>
                <a:tab pos="355600" algn="l"/>
              </a:tabLst>
            </a:pPr>
            <a:r>
              <a:rPr lang="ru-RU" sz="1100" b="1">
                <a:latin typeface="Courier New" pitchFamily="49" charset="0"/>
              </a:rPr>
              <a:t>	int temp = *a;</a:t>
            </a:r>
          </a:p>
          <a:p>
            <a:pPr>
              <a:tabLst>
                <a:tab pos="355600" algn="l"/>
              </a:tabLst>
            </a:pPr>
            <a:r>
              <a:rPr lang="ru-RU" sz="1100" b="1">
                <a:latin typeface="Courier New" pitchFamily="49" charset="0"/>
              </a:rPr>
              <a:t>	*a = *b;</a:t>
            </a:r>
          </a:p>
          <a:p>
            <a:pPr>
              <a:tabLst>
                <a:tab pos="355600" algn="l"/>
              </a:tabLst>
            </a:pPr>
            <a:r>
              <a:rPr lang="ru-RU" sz="1100" b="1">
                <a:latin typeface="Courier New" pitchFamily="49" charset="0"/>
              </a:rPr>
              <a:t>	*b = temp;</a:t>
            </a:r>
          </a:p>
          <a:p>
            <a:pPr>
              <a:tabLst>
                <a:tab pos="355600" algn="l"/>
              </a:tabLst>
            </a:pPr>
            <a:r>
              <a:rPr lang="ru-RU" sz="1100" b="1">
                <a:latin typeface="Courier New" pitchFamily="49" charset="0"/>
              </a:rPr>
              <a:t>}</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int main()</a:t>
            </a:r>
          </a:p>
          <a:p>
            <a:pPr>
              <a:tabLst>
                <a:tab pos="355600" algn="l"/>
              </a:tabLst>
            </a:pPr>
            <a:r>
              <a:rPr lang="ru-RU" sz="1100" b="1">
                <a:latin typeface="Courier New" pitchFamily="49" charset="0"/>
              </a:rPr>
              <a:t>{</a:t>
            </a:r>
          </a:p>
          <a:p>
            <a:pPr>
              <a:tabLst>
                <a:tab pos="355600" algn="l"/>
              </a:tabLst>
            </a:pPr>
            <a:r>
              <a:rPr lang="ru-RU" sz="1100" b="1">
                <a:latin typeface="Courier New" pitchFamily="49" charset="0"/>
              </a:rPr>
              <a:t>	int value = 0;</a:t>
            </a:r>
          </a:p>
          <a:p>
            <a:pPr>
              <a:tabLst>
                <a:tab pos="355600" algn="l"/>
              </a:tabLst>
            </a:pPr>
            <a:r>
              <a:rPr lang="ru-RU" sz="1100" b="1">
                <a:latin typeface="Courier New" pitchFamily="49" charset="0"/>
              </a:rPr>
              <a:t>	int one = 1, two = 2;</a:t>
            </a:r>
          </a:p>
          <a:p>
            <a:pPr>
              <a:tabLst>
                <a:tab pos="355600" algn="l"/>
              </a:tabLst>
            </a:pPr>
            <a:r>
              <a:rPr lang="ru-RU" sz="1100" b="1">
                <a:latin typeface="Courier New" pitchFamily="49" charset="0"/>
              </a:rPr>
              <a:t>	int *pValue = &amp;value;</a:t>
            </a:r>
          </a:p>
          <a:p>
            <a:pPr>
              <a:tabLst>
                <a:tab pos="355600" algn="l"/>
              </a:tabLst>
            </a:pPr>
            <a:r>
              <a:rPr lang="ru-RU" sz="1100" b="1">
                <a:latin typeface="Courier New" pitchFamily="49" charset="0"/>
              </a:rPr>
              <a:t>	Point pnt = {10, 20};</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	printf("value is %d\n", value);</a:t>
            </a:r>
          </a:p>
          <a:p>
            <a:pPr>
              <a:tabLst>
                <a:tab pos="355600" algn="l"/>
              </a:tabLst>
            </a:pPr>
            <a:r>
              <a:rPr lang="ru-RU" sz="1100" b="1">
                <a:latin typeface="Courier New" pitchFamily="49" charset="0"/>
              </a:rPr>
              <a:t>	*pValue = 1;</a:t>
            </a:r>
          </a:p>
          <a:p>
            <a:pPr>
              <a:tabLst>
                <a:tab pos="355600" algn="l"/>
              </a:tabLst>
            </a:pPr>
            <a:r>
              <a:rPr lang="ru-RU" sz="1100" b="1">
                <a:latin typeface="Courier New" pitchFamily="49" charset="0"/>
              </a:rPr>
              <a:t>	printf("now value is %d\n\n", value);</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	printf("one=%d, two=%d\n", one, two);</a:t>
            </a:r>
          </a:p>
          <a:p>
            <a:pPr>
              <a:tabLst>
                <a:tab pos="355600" algn="l"/>
              </a:tabLst>
            </a:pPr>
            <a:r>
              <a:rPr lang="ru-RU" sz="1100" b="1">
                <a:latin typeface="Courier New" pitchFamily="49" charset="0"/>
              </a:rPr>
              <a:t>	Swap(&amp;one, &amp;two);</a:t>
            </a:r>
          </a:p>
          <a:p>
            <a:pPr>
              <a:tabLst>
                <a:tab pos="355600" algn="l"/>
              </a:tabLst>
            </a:pPr>
            <a:r>
              <a:rPr lang="ru-RU" sz="1100" b="1">
                <a:latin typeface="Courier New" pitchFamily="49" charset="0"/>
              </a:rPr>
              <a:t>	printf("now one=%d, two=%d\n\n", one, two);</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	PrintPoint(&amp;pnt);</a:t>
            </a:r>
          </a:p>
          <a:p>
            <a:pPr>
              <a:tabLst>
                <a:tab pos="355600" algn="l"/>
              </a:tabLst>
            </a:pPr>
            <a:r>
              <a:rPr lang="ru-RU" sz="1100" b="1">
                <a:latin typeface="Courier New" pitchFamily="49" charset="0"/>
              </a:rPr>
              <a:t>	</a:t>
            </a:r>
          </a:p>
          <a:p>
            <a:pPr>
              <a:tabLst>
                <a:tab pos="355600" algn="l"/>
              </a:tabLst>
            </a:pPr>
            <a:r>
              <a:rPr lang="ru-RU" sz="1100" b="1">
                <a:latin typeface="Courier New" pitchFamily="49" charset="0"/>
              </a:rPr>
              <a:t>	return 0;</a:t>
            </a:r>
          </a:p>
          <a:p>
            <a:pPr>
              <a:tabLst>
                <a:tab pos="355600" algn="l"/>
              </a:tabLst>
            </a:pPr>
            <a:r>
              <a:rPr lang="ru-RU" sz="1100" b="1">
                <a:latin typeface="Courier New" pitchFamily="49" charset="0"/>
              </a:rPr>
              <a:t>}</a:t>
            </a:r>
          </a:p>
        </p:txBody>
      </p:sp>
      <p:sp>
        <p:nvSpPr>
          <p:cNvPr id="48133" name="Rectangle 5"/>
          <p:cNvSpPr>
            <a:spLocks noChangeArrowheads="1"/>
          </p:cNvSpPr>
          <p:nvPr/>
        </p:nvSpPr>
        <p:spPr bwMode="auto">
          <a:xfrm>
            <a:off x="5580063" y="3213100"/>
            <a:ext cx="3313112" cy="2160588"/>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value is 0</a:t>
            </a:r>
          </a:p>
          <a:p>
            <a:r>
              <a:rPr lang="en-US" b="1">
                <a:latin typeface="Courier New" pitchFamily="49" charset="0"/>
              </a:rPr>
              <a:t>now value is 1</a:t>
            </a:r>
          </a:p>
          <a:p>
            <a:endParaRPr lang="en-US" b="1">
              <a:latin typeface="Courier New" pitchFamily="49" charset="0"/>
            </a:endParaRPr>
          </a:p>
          <a:p>
            <a:r>
              <a:rPr lang="en-US" b="1">
                <a:latin typeface="Courier New" pitchFamily="49" charset="0"/>
              </a:rPr>
              <a:t>one=1, two=2</a:t>
            </a:r>
          </a:p>
          <a:p>
            <a:r>
              <a:rPr lang="en-US" b="1">
                <a:latin typeface="Courier New" pitchFamily="49" charset="0"/>
              </a:rPr>
              <a:t>now one=2, two=1</a:t>
            </a:r>
          </a:p>
          <a:p>
            <a:endParaRPr lang="en-US" b="1">
              <a:latin typeface="Courier New" pitchFamily="49" charset="0"/>
            </a:endParaRPr>
          </a:p>
          <a:p>
            <a:r>
              <a:rPr lang="en-US" b="1">
                <a:latin typeface="Courier New" pitchFamily="49" charset="0"/>
              </a:rPr>
              <a:t>point is (10, 20)</a:t>
            </a:r>
            <a:endParaRPr lang="ru-RU" b="1">
              <a:latin typeface="Courier New" pitchFamily="49" charset="0"/>
            </a:endParaRPr>
          </a:p>
        </p:txBody>
      </p:sp>
      <p:sp>
        <p:nvSpPr>
          <p:cNvPr id="48135" name="Rectangle 7"/>
          <p:cNvSpPr>
            <a:spLocks noChangeArrowheads="1"/>
          </p:cNvSpPr>
          <p:nvPr/>
        </p:nvSpPr>
        <p:spPr bwMode="auto">
          <a:xfrm>
            <a:off x="539750" y="459581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6" name="Rectangle 8"/>
          <p:cNvSpPr>
            <a:spLocks noChangeArrowheads="1"/>
          </p:cNvSpPr>
          <p:nvPr/>
        </p:nvSpPr>
        <p:spPr bwMode="auto">
          <a:xfrm>
            <a:off x="539750" y="47513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7" name="Rectangle 9"/>
          <p:cNvSpPr>
            <a:spLocks noChangeArrowheads="1"/>
          </p:cNvSpPr>
          <p:nvPr/>
        </p:nvSpPr>
        <p:spPr bwMode="auto">
          <a:xfrm>
            <a:off x="539750" y="490696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8" name="Rectangle 10"/>
          <p:cNvSpPr>
            <a:spLocks noChangeArrowheads="1"/>
          </p:cNvSpPr>
          <p:nvPr/>
        </p:nvSpPr>
        <p:spPr bwMode="auto">
          <a:xfrm>
            <a:off x="539750" y="530066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9" name="Rectangle 11"/>
          <p:cNvSpPr>
            <a:spLocks noChangeArrowheads="1"/>
          </p:cNvSpPr>
          <p:nvPr/>
        </p:nvSpPr>
        <p:spPr bwMode="auto">
          <a:xfrm>
            <a:off x="539750" y="5445125"/>
            <a:ext cx="4032250" cy="201613"/>
          </a:xfrm>
          <a:prstGeom prst="rect">
            <a:avLst/>
          </a:prstGeom>
          <a:noFill/>
          <a:ln w="19050">
            <a:solidFill>
              <a:schemeClr val="hlink"/>
            </a:solidFill>
            <a:miter lim="800000"/>
            <a:headEnd/>
            <a:tailEnd/>
          </a:ln>
        </p:spPr>
        <p:txBody>
          <a:bodyPr wrap="none" anchor="ctr"/>
          <a:lstStyle/>
          <a:p>
            <a:endParaRPr lang="ru-RU"/>
          </a:p>
        </p:txBody>
      </p:sp>
      <p:sp>
        <p:nvSpPr>
          <p:cNvPr id="48140" name="Rectangle 12"/>
          <p:cNvSpPr>
            <a:spLocks noChangeArrowheads="1"/>
          </p:cNvSpPr>
          <p:nvPr/>
        </p:nvSpPr>
        <p:spPr bwMode="auto">
          <a:xfrm>
            <a:off x="539750" y="55895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41" name="Rectangle 13"/>
          <p:cNvSpPr>
            <a:spLocks noChangeArrowheads="1"/>
          </p:cNvSpPr>
          <p:nvPr/>
        </p:nvSpPr>
        <p:spPr bwMode="auto">
          <a:xfrm>
            <a:off x="539750" y="5949950"/>
            <a:ext cx="4032250" cy="201613"/>
          </a:xfrm>
          <a:prstGeom prst="rect">
            <a:avLst/>
          </a:prstGeom>
          <a:noFill/>
          <a:ln w="19050">
            <a:solidFill>
              <a:schemeClr val="hlink"/>
            </a:solidFill>
            <a:miter lim="800000"/>
            <a:headEnd/>
            <a:tailEnd/>
          </a:ln>
        </p:spPr>
        <p:txBody>
          <a:bodyPr wrap="none" anchor="ctr"/>
          <a:lstStyle/>
          <a:p>
            <a:endParaRPr lang="ru-RU"/>
          </a:p>
        </p:txBody>
      </p:sp>
    </p:spTree>
    <p:extLst>
      <p:ext uri="{BB962C8B-B14F-4D97-AF65-F5344CB8AC3E}">
        <p14:creationId xmlns:p14="http://schemas.microsoft.com/office/powerpoint/2010/main" val="58191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animEffect transition="in" filter="fade">
                                      <p:cBhvr>
                                        <p:cTn id="7" dur="2000"/>
                                        <p:tgtEl>
                                          <p:spTgt spid="481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3" end="3"/>
                                            </p:txEl>
                                          </p:spTgt>
                                        </p:tgtEl>
                                        <p:attrNameLst>
                                          <p:attrName>style.visibility</p:attrName>
                                        </p:attrNameLst>
                                      </p:cBhvr>
                                      <p:to>
                                        <p:strVal val="visible"/>
                                      </p:to>
                                    </p:set>
                                    <p:animEffect transition="in" filter="fade">
                                      <p:cBhvr>
                                        <p:cTn id="10" dur="2000"/>
                                        <p:tgtEl>
                                          <p:spTgt spid="4813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animEffect transition="in" filter="fade">
                                      <p:cBhvr>
                                        <p:cTn id="13" dur="2000"/>
                                        <p:tgtEl>
                                          <p:spTgt spid="4813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5" end="5"/>
                                            </p:txEl>
                                          </p:spTgt>
                                        </p:tgtEl>
                                        <p:attrNameLst>
                                          <p:attrName>style.visibility</p:attrName>
                                        </p:attrNameLst>
                                      </p:cBhvr>
                                      <p:to>
                                        <p:strVal val="visible"/>
                                      </p:to>
                                    </p:set>
                                    <p:animEffect transition="in" filter="fade">
                                      <p:cBhvr>
                                        <p:cTn id="16" dur="2000"/>
                                        <p:tgtEl>
                                          <p:spTgt spid="4813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xEl>
                                              <p:pRg st="7" end="7"/>
                                            </p:txEl>
                                          </p:spTgt>
                                        </p:tgtEl>
                                        <p:attrNameLst>
                                          <p:attrName>style.visibility</p:attrName>
                                        </p:attrNameLst>
                                      </p:cBhvr>
                                      <p:to>
                                        <p:strVal val="visible"/>
                                      </p:to>
                                    </p:set>
                                    <p:animEffect transition="in" filter="fade">
                                      <p:cBhvr>
                                        <p:cTn id="21" dur="2000"/>
                                        <p:tgtEl>
                                          <p:spTgt spid="4813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8132">
                                            <p:txEl>
                                              <p:pRg st="8" end="8"/>
                                            </p:txEl>
                                          </p:spTgt>
                                        </p:tgtEl>
                                        <p:attrNameLst>
                                          <p:attrName>style.visibility</p:attrName>
                                        </p:attrNameLst>
                                      </p:cBhvr>
                                      <p:to>
                                        <p:strVal val="visible"/>
                                      </p:to>
                                    </p:set>
                                    <p:animEffect transition="in" filter="fade">
                                      <p:cBhvr>
                                        <p:cTn id="24" dur="2000"/>
                                        <p:tgtEl>
                                          <p:spTgt spid="481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132">
                                            <p:txEl>
                                              <p:pRg st="9" end="9"/>
                                            </p:txEl>
                                          </p:spTgt>
                                        </p:tgtEl>
                                        <p:attrNameLst>
                                          <p:attrName>style.visibility</p:attrName>
                                        </p:attrNameLst>
                                      </p:cBhvr>
                                      <p:to>
                                        <p:strVal val="visible"/>
                                      </p:to>
                                    </p:set>
                                    <p:animEffect transition="in" filter="fade">
                                      <p:cBhvr>
                                        <p:cTn id="27" dur="2000"/>
                                        <p:tgtEl>
                                          <p:spTgt spid="481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132">
                                            <p:txEl>
                                              <p:pRg st="10" end="10"/>
                                            </p:txEl>
                                          </p:spTgt>
                                        </p:tgtEl>
                                        <p:attrNameLst>
                                          <p:attrName>style.visibility</p:attrName>
                                        </p:attrNameLst>
                                      </p:cBhvr>
                                      <p:to>
                                        <p:strVal val="visible"/>
                                      </p:to>
                                    </p:set>
                                    <p:animEffect transition="in" filter="fade">
                                      <p:cBhvr>
                                        <p:cTn id="30" dur="2000"/>
                                        <p:tgtEl>
                                          <p:spTgt spid="4813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132">
                                            <p:txEl>
                                              <p:pRg st="12" end="12"/>
                                            </p:txEl>
                                          </p:spTgt>
                                        </p:tgtEl>
                                        <p:attrNameLst>
                                          <p:attrName>style.visibility</p:attrName>
                                        </p:attrNameLst>
                                      </p:cBhvr>
                                      <p:to>
                                        <p:strVal val="visible"/>
                                      </p:to>
                                    </p:set>
                                    <p:animEffect transition="in" filter="fade">
                                      <p:cBhvr>
                                        <p:cTn id="35" dur="2000"/>
                                        <p:tgtEl>
                                          <p:spTgt spid="4813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8132">
                                            <p:txEl>
                                              <p:pRg st="13" end="13"/>
                                            </p:txEl>
                                          </p:spTgt>
                                        </p:tgtEl>
                                        <p:attrNameLst>
                                          <p:attrName>style.visibility</p:attrName>
                                        </p:attrNameLst>
                                      </p:cBhvr>
                                      <p:to>
                                        <p:strVal val="visible"/>
                                      </p:to>
                                    </p:set>
                                    <p:animEffect transition="in" filter="fade">
                                      <p:cBhvr>
                                        <p:cTn id="38" dur="2000"/>
                                        <p:tgtEl>
                                          <p:spTgt spid="4813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animEffect transition="in" filter="fade">
                                      <p:cBhvr>
                                        <p:cTn id="41" dur="2000"/>
                                        <p:tgtEl>
                                          <p:spTgt spid="48132">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8132">
                                            <p:txEl>
                                              <p:pRg st="15" end="15"/>
                                            </p:txEl>
                                          </p:spTgt>
                                        </p:tgtEl>
                                        <p:attrNameLst>
                                          <p:attrName>style.visibility</p:attrName>
                                        </p:attrNameLst>
                                      </p:cBhvr>
                                      <p:to>
                                        <p:strVal val="visible"/>
                                      </p:to>
                                    </p:set>
                                    <p:animEffect transition="in" filter="fade">
                                      <p:cBhvr>
                                        <p:cTn id="44" dur="2000"/>
                                        <p:tgtEl>
                                          <p:spTgt spid="4813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8132">
                                            <p:txEl>
                                              <p:pRg st="16" end="16"/>
                                            </p:txEl>
                                          </p:spTgt>
                                        </p:tgtEl>
                                        <p:attrNameLst>
                                          <p:attrName>style.visibility</p:attrName>
                                        </p:attrNameLst>
                                      </p:cBhvr>
                                      <p:to>
                                        <p:strVal val="visible"/>
                                      </p:to>
                                    </p:set>
                                    <p:animEffect transition="in" filter="fade">
                                      <p:cBhvr>
                                        <p:cTn id="47" dur="2000"/>
                                        <p:tgtEl>
                                          <p:spTgt spid="48132">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8132">
                                            <p:txEl>
                                              <p:pRg st="17" end="17"/>
                                            </p:txEl>
                                          </p:spTgt>
                                        </p:tgtEl>
                                        <p:attrNameLst>
                                          <p:attrName>style.visibility</p:attrName>
                                        </p:attrNameLst>
                                      </p:cBhvr>
                                      <p:to>
                                        <p:strVal val="visible"/>
                                      </p:to>
                                    </p:set>
                                    <p:animEffect transition="in" filter="fade">
                                      <p:cBhvr>
                                        <p:cTn id="50" dur="2000"/>
                                        <p:tgtEl>
                                          <p:spTgt spid="48132">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132">
                                            <p:txEl>
                                              <p:pRg st="19" end="19"/>
                                            </p:txEl>
                                          </p:spTgt>
                                        </p:tgtEl>
                                        <p:attrNameLst>
                                          <p:attrName>style.visibility</p:attrName>
                                        </p:attrNameLst>
                                      </p:cBhvr>
                                      <p:to>
                                        <p:strVal val="visible"/>
                                      </p:to>
                                    </p:set>
                                    <p:animEffect transition="in" filter="fade">
                                      <p:cBhvr>
                                        <p:cTn id="55" dur="2000"/>
                                        <p:tgtEl>
                                          <p:spTgt spid="48132">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8132">
                                            <p:txEl>
                                              <p:pRg st="20" end="20"/>
                                            </p:txEl>
                                          </p:spTgt>
                                        </p:tgtEl>
                                        <p:attrNameLst>
                                          <p:attrName>style.visibility</p:attrName>
                                        </p:attrNameLst>
                                      </p:cBhvr>
                                      <p:to>
                                        <p:strVal val="visible"/>
                                      </p:to>
                                    </p:set>
                                    <p:animEffect transition="in" filter="fade">
                                      <p:cBhvr>
                                        <p:cTn id="58" dur="2000"/>
                                        <p:tgtEl>
                                          <p:spTgt spid="48132">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8132">
                                            <p:txEl>
                                              <p:pRg st="21" end="21"/>
                                            </p:txEl>
                                          </p:spTgt>
                                        </p:tgtEl>
                                        <p:attrNameLst>
                                          <p:attrName>style.visibility</p:attrName>
                                        </p:attrNameLst>
                                      </p:cBhvr>
                                      <p:to>
                                        <p:strVal val="visible"/>
                                      </p:to>
                                    </p:set>
                                    <p:animEffect transition="in" filter="fade">
                                      <p:cBhvr>
                                        <p:cTn id="61" dur="2000"/>
                                        <p:tgtEl>
                                          <p:spTgt spid="48132">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8132">
                                            <p:txEl>
                                              <p:pRg st="22" end="22"/>
                                            </p:txEl>
                                          </p:spTgt>
                                        </p:tgtEl>
                                        <p:attrNameLst>
                                          <p:attrName>style.visibility</p:attrName>
                                        </p:attrNameLst>
                                      </p:cBhvr>
                                      <p:to>
                                        <p:strVal val="visible"/>
                                      </p:to>
                                    </p:set>
                                    <p:animEffect transition="in" filter="fade">
                                      <p:cBhvr>
                                        <p:cTn id="64" dur="2000"/>
                                        <p:tgtEl>
                                          <p:spTgt spid="48132">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8132">
                                            <p:txEl>
                                              <p:pRg st="23" end="23"/>
                                            </p:txEl>
                                          </p:spTgt>
                                        </p:tgtEl>
                                        <p:attrNameLst>
                                          <p:attrName>style.visibility</p:attrName>
                                        </p:attrNameLst>
                                      </p:cBhvr>
                                      <p:to>
                                        <p:strVal val="visible"/>
                                      </p:to>
                                    </p:set>
                                    <p:animEffect transition="in" filter="fade">
                                      <p:cBhvr>
                                        <p:cTn id="67" dur="2000"/>
                                        <p:tgtEl>
                                          <p:spTgt spid="48132">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8132">
                                            <p:txEl>
                                              <p:pRg st="24" end="24"/>
                                            </p:txEl>
                                          </p:spTgt>
                                        </p:tgtEl>
                                        <p:attrNameLst>
                                          <p:attrName>style.visibility</p:attrName>
                                        </p:attrNameLst>
                                      </p:cBhvr>
                                      <p:to>
                                        <p:strVal val="visible"/>
                                      </p:to>
                                    </p:set>
                                    <p:animEffect transition="in" filter="fade">
                                      <p:cBhvr>
                                        <p:cTn id="70" dur="2000"/>
                                        <p:tgtEl>
                                          <p:spTgt spid="48132">
                                            <p:txEl>
                                              <p:pRg st="24" end="2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8132">
                                            <p:txEl>
                                              <p:pRg st="26" end="26"/>
                                            </p:txEl>
                                          </p:spTgt>
                                        </p:tgtEl>
                                        <p:attrNameLst>
                                          <p:attrName>style.visibility</p:attrName>
                                        </p:attrNameLst>
                                      </p:cBhvr>
                                      <p:to>
                                        <p:strVal val="visible"/>
                                      </p:to>
                                    </p:set>
                                    <p:animEffect transition="in" filter="fade">
                                      <p:cBhvr>
                                        <p:cTn id="75" dur="2000"/>
                                        <p:tgtEl>
                                          <p:spTgt spid="48132">
                                            <p:txEl>
                                              <p:pRg st="26" end="2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8132">
                                            <p:txEl>
                                              <p:pRg st="27" end="27"/>
                                            </p:txEl>
                                          </p:spTgt>
                                        </p:tgtEl>
                                        <p:attrNameLst>
                                          <p:attrName>style.visibility</p:attrName>
                                        </p:attrNameLst>
                                      </p:cBhvr>
                                      <p:to>
                                        <p:strVal val="visible"/>
                                      </p:to>
                                    </p:set>
                                    <p:animEffect transition="in" filter="fade">
                                      <p:cBhvr>
                                        <p:cTn id="78" dur="2000"/>
                                        <p:tgtEl>
                                          <p:spTgt spid="48132">
                                            <p:txEl>
                                              <p:pRg st="27" end="2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8132">
                                            <p:txEl>
                                              <p:pRg st="28" end="28"/>
                                            </p:txEl>
                                          </p:spTgt>
                                        </p:tgtEl>
                                        <p:attrNameLst>
                                          <p:attrName>style.visibility</p:attrName>
                                        </p:attrNameLst>
                                      </p:cBhvr>
                                      <p:to>
                                        <p:strVal val="visible"/>
                                      </p:to>
                                    </p:set>
                                    <p:animEffect transition="in" filter="fade">
                                      <p:cBhvr>
                                        <p:cTn id="81" dur="2000"/>
                                        <p:tgtEl>
                                          <p:spTgt spid="48132">
                                            <p:txEl>
                                              <p:pRg st="28" end="2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8132">
                                            <p:txEl>
                                              <p:pRg st="30" end="30"/>
                                            </p:txEl>
                                          </p:spTgt>
                                        </p:tgtEl>
                                        <p:attrNameLst>
                                          <p:attrName>style.visibility</p:attrName>
                                        </p:attrNameLst>
                                      </p:cBhvr>
                                      <p:to>
                                        <p:strVal val="visible"/>
                                      </p:to>
                                    </p:set>
                                    <p:animEffect transition="in" filter="fade">
                                      <p:cBhvr>
                                        <p:cTn id="86" dur="2000"/>
                                        <p:tgtEl>
                                          <p:spTgt spid="48132">
                                            <p:txEl>
                                              <p:pRg st="30" end="3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8132">
                                            <p:txEl>
                                              <p:pRg st="31" end="31"/>
                                            </p:txEl>
                                          </p:spTgt>
                                        </p:tgtEl>
                                        <p:attrNameLst>
                                          <p:attrName>style.visibility</p:attrName>
                                        </p:attrNameLst>
                                      </p:cBhvr>
                                      <p:to>
                                        <p:strVal val="visible"/>
                                      </p:to>
                                    </p:set>
                                    <p:animEffect transition="in" filter="fade">
                                      <p:cBhvr>
                                        <p:cTn id="89" dur="2000"/>
                                        <p:tgtEl>
                                          <p:spTgt spid="48132">
                                            <p:txEl>
                                              <p:pRg st="31" end="3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8132">
                                            <p:txEl>
                                              <p:pRg st="32" end="32"/>
                                            </p:txEl>
                                          </p:spTgt>
                                        </p:tgtEl>
                                        <p:attrNameLst>
                                          <p:attrName>style.visibility</p:attrName>
                                        </p:attrNameLst>
                                      </p:cBhvr>
                                      <p:to>
                                        <p:strVal val="visible"/>
                                      </p:to>
                                    </p:set>
                                    <p:animEffect transition="in" filter="fade">
                                      <p:cBhvr>
                                        <p:cTn id="92" dur="2000"/>
                                        <p:tgtEl>
                                          <p:spTgt spid="48132">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8132">
                                            <p:txEl>
                                              <p:pRg st="34" end="34"/>
                                            </p:txEl>
                                          </p:spTgt>
                                        </p:tgtEl>
                                        <p:attrNameLst>
                                          <p:attrName>style.visibility</p:attrName>
                                        </p:attrNameLst>
                                      </p:cBhvr>
                                      <p:to>
                                        <p:strVal val="visible"/>
                                      </p:to>
                                    </p:set>
                                    <p:animEffect transition="in" filter="fade">
                                      <p:cBhvr>
                                        <p:cTn id="97" dur="2000"/>
                                        <p:tgtEl>
                                          <p:spTgt spid="48132">
                                            <p:txEl>
                                              <p:pRg st="34" end="3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8132">
                                            <p:txEl>
                                              <p:pRg st="35" end="35"/>
                                            </p:txEl>
                                          </p:spTgt>
                                        </p:tgtEl>
                                        <p:attrNameLst>
                                          <p:attrName>style.visibility</p:attrName>
                                        </p:attrNameLst>
                                      </p:cBhvr>
                                      <p:to>
                                        <p:strVal val="visible"/>
                                      </p:to>
                                    </p:set>
                                    <p:animEffect transition="in" filter="fade">
                                      <p:cBhvr>
                                        <p:cTn id="100" dur="2000"/>
                                        <p:tgtEl>
                                          <p:spTgt spid="48132">
                                            <p:txEl>
                                              <p:pRg st="35" end="3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8132">
                                            <p:txEl>
                                              <p:pRg st="36" end="36"/>
                                            </p:txEl>
                                          </p:spTgt>
                                        </p:tgtEl>
                                        <p:attrNameLst>
                                          <p:attrName>style.visibility</p:attrName>
                                        </p:attrNameLst>
                                      </p:cBhvr>
                                      <p:to>
                                        <p:strVal val="visible"/>
                                      </p:to>
                                    </p:set>
                                    <p:animEffect transition="in" filter="fade">
                                      <p:cBhvr>
                                        <p:cTn id="103" dur="2000"/>
                                        <p:tgtEl>
                                          <p:spTgt spid="48132">
                                            <p:txEl>
                                              <p:pRg st="36" end="3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8132">
                                            <p:txEl>
                                              <p:pRg st="37" end="37"/>
                                            </p:txEl>
                                          </p:spTgt>
                                        </p:tgtEl>
                                        <p:attrNameLst>
                                          <p:attrName>style.visibility</p:attrName>
                                        </p:attrNameLst>
                                      </p:cBhvr>
                                      <p:to>
                                        <p:strVal val="visible"/>
                                      </p:to>
                                    </p:set>
                                    <p:animEffect transition="in" filter="fade">
                                      <p:cBhvr>
                                        <p:cTn id="106" dur="2000"/>
                                        <p:tgtEl>
                                          <p:spTgt spid="48132">
                                            <p:txEl>
                                              <p:pRg st="37" end="3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135"/>
                                        </p:tgtEl>
                                        <p:attrNameLst>
                                          <p:attrName>style.visibility</p:attrName>
                                        </p:attrNameLst>
                                      </p:cBhvr>
                                      <p:to>
                                        <p:strVal val="visible"/>
                                      </p:to>
                                    </p:set>
                                    <p:animEffect transition="in" filter="fade">
                                      <p:cBhvr>
                                        <p:cTn id="111" dur="500"/>
                                        <p:tgtEl>
                                          <p:spTgt spid="48135"/>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48133">
                                            <p:txEl>
                                              <p:pRg st="0" end="0"/>
                                            </p:txEl>
                                          </p:spTgt>
                                        </p:tgtEl>
                                        <p:attrNameLst>
                                          <p:attrName>style.visibility</p:attrName>
                                        </p:attrNameLst>
                                      </p:cBhvr>
                                      <p:to>
                                        <p:strVal val="visible"/>
                                      </p:to>
                                    </p:set>
                                    <p:animEffect transition="in" filter="fade">
                                      <p:cBhvr>
                                        <p:cTn id="115" dur="2000"/>
                                        <p:tgtEl>
                                          <p:spTgt spid="48133">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8136"/>
                                        </p:tgtEl>
                                        <p:attrNameLst>
                                          <p:attrName>style.visibility</p:attrName>
                                        </p:attrNameLst>
                                      </p:cBhvr>
                                      <p:to>
                                        <p:strVal val="visible"/>
                                      </p:to>
                                    </p:set>
                                    <p:animEffect transition="in" filter="fade">
                                      <p:cBhvr>
                                        <p:cTn id="120" dur="500"/>
                                        <p:tgtEl>
                                          <p:spTgt spid="48136"/>
                                        </p:tgtEl>
                                      </p:cBhvr>
                                    </p:animEffect>
                                  </p:childTnLst>
                                </p:cTn>
                              </p:par>
                              <p:par>
                                <p:cTn id="121" presetID="10" presetClass="exit" presetSubtype="0" fill="hold" grpId="1" nodeType="withEffect">
                                  <p:stCondLst>
                                    <p:cond delay="0"/>
                                  </p:stCondLst>
                                  <p:childTnLst>
                                    <p:animEffect transition="out" filter="fade">
                                      <p:cBhvr>
                                        <p:cTn id="122" dur="500"/>
                                        <p:tgtEl>
                                          <p:spTgt spid="48135"/>
                                        </p:tgtEl>
                                      </p:cBhvr>
                                    </p:animEffect>
                                    <p:set>
                                      <p:cBhvr>
                                        <p:cTn id="123" dur="1" fill="hold">
                                          <p:stCondLst>
                                            <p:cond delay="499"/>
                                          </p:stCondLst>
                                        </p:cTn>
                                        <p:tgtEl>
                                          <p:spTgt spid="4813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8137"/>
                                        </p:tgtEl>
                                        <p:attrNameLst>
                                          <p:attrName>style.visibility</p:attrName>
                                        </p:attrNameLst>
                                      </p:cBhvr>
                                      <p:to>
                                        <p:strVal val="visible"/>
                                      </p:to>
                                    </p:set>
                                    <p:animEffect transition="in" filter="fade">
                                      <p:cBhvr>
                                        <p:cTn id="128" dur="500"/>
                                        <p:tgtEl>
                                          <p:spTgt spid="48137"/>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8133">
                                            <p:txEl>
                                              <p:pRg st="1" end="1"/>
                                            </p:txEl>
                                          </p:spTgt>
                                        </p:tgtEl>
                                        <p:attrNameLst>
                                          <p:attrName>style.visibility</p:attrName>
                                        </p:attrNameLst>
                                      </p:cBhvr>
                                      <p:to>
                                        <p:strVal val="visible"/>
                                      </p:to>
                                    </p:set>
                                    <p:animEffect transition="in" filter="fade">
                                      <p:cBhvr>
                                        <p:cTn id="132" dur="2000"/>
                                        <p:tgtEl>
                                          <p:spTgt spid="48133">
                                            <p:txEl>
                                              <p:pRg st="1" end="1"/>
                                            </p:txEl>
                                          </p:spTgt>
                                        </p:tgtEl>
                                      </p:cBhvr>
                                    </p:animEffect>
                                  </p:childTnLst>
                                </p:cTn>
                              </p:par>
                              <p:par>
                                <p:cTn id="133" presetID="10" presetClass="exit" presetSubtype="0" fill="hold" grpId="1" nodeType="withEffect">
                                  <p:stCondLst>
                                    <p:cond delay="0"/>
                                  </p:stCondLst>
                                  <p:childTnLst>
                                    <p:animEffect transition="out" filter="fade">
                                      <p:cBhvr>
                                        <p:cTn id="134" dur="500"/>
                                        <p:tgtEl>
                                          <p:spTgt spid="48136"/>
                                        </p:tgtEl>
                                      </p:cBhvr>
                                    </p:animEffect>
                                    <p:set>
                                      <p:cBhvr>
                                        <p:cTn id="135" dur="1" fill="hold">
                                          <p:stCondLst>
                                            <p:cond delay="499"/>
                                          </p:stCondLst>
                                        </p:cTn>
                                        <p:tgtEl>
                                          <p:spTgt spid="4813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138"/>
                                        </p:tgtEl>
                                        <p:attrNameLst>
                                          <p:attrName>style.visibility</p:attrName>
                                        </p:attrNameLst>
                                      </p:cBhvr>
                                      <p:to>
                                        <p:strVal val="visible"/>
                                      </p:to>
                                    </p:set>
                                    <p:animEffect transition="in" filter="fade">
                                      <p:cBhvr>
                                        <p:cTn id="140" dur="500"/>
                                        <p:tgtEl>
                                          <p:spTgt spid="48138"/>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48133">
                                            <p:txEl>
                                              <p:pRg st="3" end="3"/>
                                            </p:txEl>
                                          </p:spTgt>
                                        </p:tgtEl>
                                        <p:attrNameLst>
                                          <p:attrName>style.visibility</p:attrName>
                                        </p:attrNameLst>
                                      </p:cBhvr>
                                      <p:to>
                                        <p:strVal val="visible"/>
                                      </p:to>
                                    </p:set>
                                    <p:animEffect transition="in" filter="fade">
                                      <p:cBhvr>
                                        <p:cTn id="144" dur="2000"/>
                                        <p:tgtEl>
                                          <p:spTgt spid="48133">
                                            <p:txEl>
                                              <p:pRg st="3" end="3"/>
                                            </p:txEl>
                                          </p:spTgt>
                                        </p:tgtEl>
                                      </p:cBhvr>
                                    </p:animEffect>
                                  </p:childTnLst>
                                </p:cTn>
                              </p:par>
                              <p:par>
                                <p:cTn id="145" presetID="10" presetClass="exit" presetSubtype="0" fill="hold" grpId="1" nodeType="withEffect">
                                  <p:stCondLst>
                                    <p:cond delay="0"/>
                                  </p:stCondLst>
                                  <p:childTnLst>
                                    <p:animEffect transition="out" filter="fade">
                                      <p:cBhvr>
                                        <p:cTn id="146" dur="500"/>
                                        <p:tgtEl>
                                          <p:spTgt spid="48137"/>
                                        </p:tgtEl>
                                      </p:cBhvr>
                                    </p:animEffect>
                                    <p:set>
                                      <p:cBhvr>
                                        <p:cTn id="147" dur="1" fill="hold">
                                          <p:stCondLst>
                                            <p:cond delay="499"/>
                                          </p:stCondLst>
                                        </p:cTn>
                                        <p:tgtEl>
                                          <p:spTgt spid="481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139"/>
                                        </p:tgtEl>
                                        <p:attrNameLst>
                                          <p:attrName>style.visibility</p:attrName>
                                        </p:attrNameLst>
                                      </p:cBhvr>
                                      <p:to>
                                        <p:strVal val="visible"/>
                                      </p:to>
                                    </p:set>
                                    <p:animEffect transition="in" filter="fade">
                                      <p:cBhvr>
                                        <p:cTn id="152" dur="500"/>
                                        <p:tgtEl>
                                          <p:spTgt spid="48139"/>
                                        </p:tgtEl>
                                      </p:cBhvr>
                                    </p:animEffect>
                                  </p:childTnLst>
                                </p:cTn>
                              </p:par>
                              <p:par>
                                <p:cTn id="153" presetID="10" presetClass="exit" presetSubtype="0" fill="hold" grpId="1" nodeType="withEffect">
                                  <p:stCondLst>
                                    <p:cond delay="0"/>
                                  </p:stCondLst>
                                  <p:childTnLst>
                                    <p:animEffect transition="out" filter="fade">
                                      <p:cBhvr>
                                        <p:cTn id="154" dur="500"/>
                                        <p:tgtEl>
                                          <p:spTgt spid="48138"/>
                                        </p:tgtEl>
                                      </p:cBhvr>
                                    </p:animEffect>
                                    <p:set>
                                      <p:cBhvr>
                                        <p:cTn id="155" dur="1" fill="hold">
                                          <p:stCondLst>
                                            <p:cond delay="499"/>
                                          </p:stCondLst>
                                        </p:cTn>
                                        <p:tgtEl>
                                          <p:spTgt spid="481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8140"/>
                                        </p:tgtEl>
                                        <p:attrNameLst>
                                          <p:attrName>style.visibility</p:attrName>
                                        </p:attrNameLst>
                                      </p:cBhvr>
                                      <p:to>
                                        <p:strVal val="visible"/>
                                      </p:to>
                                    </p:set>
                                    <p:animEffect transition="in" filter="fade">
                                      <p:cBhvr>
                                        <p:cTn id="160" dur="500"/>
                                        <p:tgtEl>
                                          <p:spTgt spid="4814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8133">
                                            <p:txEl>
                                              <p:pRg st="4" end="4"/>
                                            </p:txEl>
                                          </p:spTgt>
                                        </p:tgtEl>
                                        <p:attrNameLst>
                                          <p:attrName>style.visibility</p:attrName>
                                        </p:attrNameLst>
                                      </p:cBhvr>
                                      <p:to>
                                        <p:strVal val="visible"/>
                                      </p:to>
                                    </p:set>
                                    <p:animEffect transition="in" filter="fade">
                                      <p:cBhvr>
                                        <p:cTn id="164" dur="2000"/>
                                        <p:tgtEl>
                                          <p:spTgt spid="48133">
                                            <p:txEl>
                                              <p:pRg st="4" end="4"/>
                                            </p:txEl>
                                          </p:spTgt>
                                        </p:tgtEl>
                                      </p:cBhvr>
                                    </p:animEffect>
                                  </p:childTnLst>
                                </p:cTn>
                              </p:par>
                              <p:par>
                                <p:cTn id="165" presetID="10" presetClass="exit" presetSubtype="0" fill="hold" grpId="1" nodeType="withEffect">
                                  <p:stCondLst>
                                    <p:cond delay="0"/>
                                  </p:stCondLst>
                                  <p:childTnLst>
                                    <p:animEffect transition="out" filter="fade">
                                      <p:cBhvr>
                                        <p:cTn id="166" dur="500"/>
                                        <p:tgtEl>
                                          <p:spTgt spid="48139"/>
                                        </p:tgtEl>
                                      </p:cBhvr>
                                    </p:animEffect>
                                    <p:set>
                                      <p:cBhvr>
                                        <p:cTn id="167" dur="1" fill="hold">
                                          <p:stCondLst>
                                            <p:cond delay="499"/>
                                          </p:stCondLst>
                                        </p:cTn>
                                        <p:tgtEl>
                                          <p:spTgt spid="4813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141"/>
                                        </p:tgtEl>
                                        <p:attrNameLst>
                                          <p:attrName>style.visibility</p:attrName>
                                        </p:attrNameLst>
                                      </p:cBhvr>
                                      <p:to>
                                        <p:strVal val="visible"/>
                                      </p:to>
                                    </p:set>
                                    <p:animEffect transition="in" filter="fade">
                                      <p:cBhvr>
                                        <p:cTn id="172" dur="500"/>
                                        <p:tgtEl>
                                          <p:spTgt spid="48141"/>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48133">
                                            <p:txEl>
                                              <p:pRg st="6" end="6"/>
                                            </p:txEl>
                                          </p:spTgt>
                                        </p:tgtEl>
                                        <p:attrNameLst>
                                          <p:attrName>style.visibility</p:attrName>
                                        </p:attrNameLst>
                                      </p:cBhvr>
                                      <p:to>
                                        <p:strVal val="visible"/>
                                      </p:to>
                                    </p:set>
                                    <p:animEffect transition="in" filter="fade">
                                      <p:cBhvr>
                                        <p:cTn id="176" dur="2000"/>
                                        <p:tgtEl>
                                          <p:spTgt spid="48133">
                                            <p:txEl>
                                              <p:pRg st="6" end="6"/>
                                            </p:txEl>
                                          </p:spTgt>
                                        </p:tgtEl>
                                      </p:cBhvr>
                                    </p:animEffect>
                                  </p:childTnLst>
                                </p:cTn>
                              </p:par>
                              <p:par>
                                <p:cTn id="177" presetID="10" presetClass="exit" presetSubtype="0" fill="hold" grpId="1" nodeType="withEffect">
                                  <p:stCondLst>
                                    <p:cond delay="0"/>
                                  </p:stCondLst>
                                  <p:childTnLst>
                                    <p:animEffect transition="out" filter="fade">
                                      <p:cBhvr>
                                        <p:cTn id="178" dur="500"/>
                                        <p:tgtEl>
                                          <p:spTgt spid="48140"/>
                                        </p:tgtEl>
                                      </p:cBhvr>
                                    </p:animEffect>
                                    <p:set>
                                      <p:cBhvr>
                                        <p:cTn id="179" dur="1" fill="hold">
                                          <p:stCondLst>
                                            <p:cond delay="499"/>
                                          </p:stCondLst>
                                        </p:cTn>
                                        <p:tgtEl>
                                          <p:spTgt spid="48140"/>
                                        </p:tgtEl>
                                        <p:attrNameLst>
                                          <p:attrName>style.visibility</p:attrName>
                                        </p:attrNameLst>
                                      </p:cBhvr>
                                      <p:to>
                                        <p:strVal val="hidden"/>
                                      </p:to>
                                    </p:set>
                                  </p:childTnLst>
                                </p:cTn>
                              </p:par>
                            </p:childTnLst>
                          </p:cTn>
                        </p:par>
                        <p:par>
                          <p:cTn id="180" fill="hold">
                            <p:stCondLst>
                              <p:cond delay="2500"/>
                            </p:stCondLst>
                            <p:childTnLst>
                              <p:par>
                                <p:cTn id="181" presetID="10" presetClass="exit" presetSubtype="0" fill="hold" grpId="1" nodeType="afterEffect">
                                  <p:stCondLst>
                                    <p:cond delay="0"/>
                                  </p:stCondLst>
                                  <p:childTnLst>
                                    <p:animEffect transition="out" filter="fade">
                                      <p:cBhvr>
                                        <p:cTn id="182" dur="500"/>
                                        <p:tgtEl>
                                          <p:spTgt spid="48141"/>
                                        </p:tgtEl>
                                      </p:cBhvr>
                                    </p:animEffect>
                                    <p:set>
                                      <p:cBhvr>
                                        <p:cTn id="183" dur="1" fill="hold">
                                          <p:stCondLst>
                                            <p:cond delay="499"/>
                                          </p:stCondLst>
                                        </p:cTn>
                                        <p:tgtEl>
                                          <p:spTgt spid="48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5" grpId="1" animBg="1"/>
      <p:bldP spid="48136" grpId="0" animBg="1"/>
      <p:bldP spid="48136" grpId="1" animBg="1"/>
      <p:bldP spid="48137" grpId="0" animBg="1"/>
      <p:bldP spid="48137" grpId="1" animBg="1"/>
      <p:bldP spid="48138" grpId="0" animBg="1"/>
      <p:bldP spid="48138" grpId="1" animBg="1"/>
      <p:bldP spid="48139" grpId="0" animBg="1"/>
      <p:bldP spid="48139" grpId="1" animBg="1"/>
      <p:bldP spid="48140" grpId="0" animBg="1"/>
      <p:bldP spid="48140" grpId="1" animBg="1"/>
      <p:bldP spid="48141" grpId="0" animBg="1"/>
      <p:bldP spid="48141" grpId="1"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t>Хранение данных</a:t>
            </a:r>
          </a:p>
        </p:txBody>
      </p:sp>
      <p:sp>
        <p:nvSpPr>
          <p:cNvPr id="25603" name="Rectangle 3"/>
          <p:cNvSpPr>
            <a:spLocks noGrp="1" noChangeArrowheads="1"/>
          </p:cNvSpPr>
          <p:nvPr>
            <p:ph idx="1"/>
          </p:nvPr>
        </p:nvSpPr>
        <p:spPr/>
        <p:txBody>
          <a:bodyPr/>
          <a:lstStyle/>
          <a:p>
            <a:pPr eaLnBrk="1" hangingPunct="1">
              <a:lnSpc>
                <a:spcPct val="90000"/>
              </a:lnSpc>
            </a:pPr>
            <a:r>
              <a:rPr lang="ru-RU" sz="2400" dirty="0"/>
              <a:t>В </a:t>
            </a:r>
            <a:r>
              <a:rPr lang="en-US" sz="2400" dirty="0"/>
              <a:t>C</a:t>
            </a:r>
            <a:r>
              <a:rPr lang="ru-RU" sz="2400" dirty="0"/>
              <a:t>++ есть три разных способа выделения памяти для объектов</a:t>
            </a:r>
          </a:p>
          <a:p>
            <a:pPr lvl="1" eaLnBrk="1" hangingPunct="1">
              <a:lnSpc>
                <a:spcPct val="90000"/>
              </a:lnSpc>
            </a:pPr>
            <a:r>
              <a:rPr lang="ru-RU" sz="2000" b="1" i="1" dirty="0"/>
              <a:t>Статическое</a:t>
            </a:r>
            <a:r>
              <a:rPr lang="ru-RU" sz="2000" dirty="0"/>
              <a:t>: пространство для объектов создаётся в области хранения данных программы в момент компиляции;</a:t>
            </a:r>
          </a:p>
          <a:p>
            <a:pPr lvl="1" eaLnBrk="1" hangingPunct="1">
              <a:lnSpc>
                <a:spcPct val="90000"/>
              </a:lnSpc>
            </a:pPr>
            <a:r>
              <a:rPr lang="ru-RU" sz="2000" b="1" i="1" dirty="0"/>
              <a:t>Автоматическое</a:t>
            </a:r>
            <a:r>
              <a:rPr lang="ru-RU" sz="2000" dirty="0"/>
              <a:t>: объекты можно временно хранить в </a:t>
            </a:r>
            <a:r>
              <a:rPr lang="ru-RU" sz="2000" dirty="0">
                <a:solidFill>
                  <a:srgbClr val="FF0000"/>
                </a:solidFill>
                <a:hlinkClick r:id="rId3" tooltip="Стек"/>
              </a:rPr>
              <a:t>стеке</a:t>
            </a:r>
            <a:r>
              <a:rPr lang="ru-RU" sz="20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lvl="1" eaLnBrk="1" hangingPunct="1">
              <a:lnSpc>
                <a:spcPct val="90000"/>
              </a:lnSpc>
            </a:pPr>
            <a:r>
              <a:rPr lang="ru-RU" sz="2000" b="1" i="1" dirty="0"/>
              <a:t>Динамическое</a:t>
            </a:r>
            <a:r>
              <a:rPr lang="ru-RU" sz="2000" dirty="0"/>
              <a:t>: блоки памяти нужного размера могут запрашиваться во время выполнения программы с помощью оператора </a:t>
            </a:r>
            <a:r>
              <a:rPr lang="en-US" sz="2000" dirty="0"/>
              <a:t>new </a:t>
            </a:r>
            <a:r>
              <a:rPr lang="ru-RU" sz="2000" dirty="0"/>
              <a:t>в области памяти, называемой </a:t>
            </a:r>
            <a:r>
              <a:rPr lang="ru-RU" sz="2000" dirty="0">
                <a:solidFill>
                  <a:srgbClr val="FF0000"/>
                </a:solidFill>
                <a:hlinkClick r:id="rId4" tooltip="Куча (информатика)"/>
              </a:rPr>
              <a:t>кучей</a:t>
            </a:r>
            <a:r>
              <a:rPr lang="ru-RU" sz="2000" dirty="0"/>
              <a:t>. Эти блоки освобождаются и могут быть использованы снова после вызова для них оператора </a:t>
            </a:r>
            <a:r>
              <a:rPr lang="en-US" sz="2000" dirty="0"/>
              <a:t>delete</a:t>
            </a:r>
            <a:r>
              <a:rPr lang="ru-RU" sz="2000" dirty="0"/>
              <a:t>.</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lnSpcReduction="10000"/>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403910647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idx="1"/>
          </p:nvPr>
        </p:nvGraphicFramePr>
        <p:xfrm>
          <a:off x="1143000" y="2438400"/>
          <a:ext cx="7772400" cy="496888"/>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6638">
                  <a:extLst>
                    <a:ext uri="{9D8B030D-6E8A-4147-A177-3AD203B41FA5}">
                      <a16:colId xmlns:a16="http://schemas.microsoft.com/office/drawing/2014/main" val="20005"/>
                    </a:ext>
                  </a:extLst>
                </a:gridCol>
                <a:gridCol w="519112">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81012">
                  <a:extLst>
                    <a:ext uri="{9D8B030D-6E8A-4147-A177-3AD203B41FA5}">
                      <a16:colId xmlns:a16="http://schemas.microsoft.com/office/drawing/2014/main" val="20008"/>
                    </a:ext>
                  </a:extLst>
                </a:gridCol>
                <a:gridCol w="519113">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7">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31" name="AutoShape 41"/>
          <p:cNvSpPr>
            <a:spLocks/>
          </p:cNvSpPr>
          <p:nvPr/>
        </p:nvSpPr>
        <p:spPr bwMode="auto">
          <a:xfrm rot="5400000">
            <a:off x="2932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2398713" y="3621088"/>
            <a:ext cx="1455737" cy="36671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5370513" y="3544888"/>
            <a:ext cx="1452562" cy="36671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5942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1143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75951641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290611000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lnSpcReduction="10000"/>
          </a:bodyPr>
          <a:lstStyle/>
          <a:p>
            <a:pPr eaLnBrk="1" hangingPunct="1">
              <a:lnSpc>
                <a:spcPct val="90000"/>
              </a:lnSpc>
            </a:pPr>
            <a:r>
              <a:rPr lang="ru-RU" sz="2400" dirty="0"/>
              <a:t>Указатель на переменную определенного типа объявляется следующим образом:</a:t>
            </a:r>
            <a:r>
              <a:rPr lang="en-US" sz="2400" dirty="0"/>
              <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181436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fontAlgn="auto" hangingPunct="1">
              <a:spcAft>
                <a:spcPts val="0"/>
              </a:spcAft>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25168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456473"/>
            <a:ext cx="7272808" cy="3648691"/>
          </a:xfrm>
          <a:prstGeom prst="rect">
            <a:avLst/>
          </a:prstGeom>
        </p:spPr>
        <p:txBody>
          <a:bodyPr wrap="square">
            <a:spAutoFit/>
          </a:bodyPr>
          <a:lstStyle/>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smtClean="0"/>
              <a:t>Что выведет программа?</a:t>
            </a:r>
            <a:endParaRPr lang="ru-RU" dirty="0"/>
          </a:p>
        </p:txBody>
      </p:sp>
      <p:sp>
        <p:nvSpPr>
          <p:cNvPr id="4" name="Rectangle 3"/>
          <p:cNvSpPr/>
          <p:nvPr/>
        </p:nvSpPr>
        <p:spPr>
          <a:xfrm>
            <a:off x="5724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type="body"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33873013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1066800" y="2743200"/>
          <a:ext cx="7770813" cy="518160"/>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5050">
                  <a:extLst>
                    <a:ext uri="{9D8B030D-6E8A-4147-A177-3AD203B41FA5}">
                      <a16:colId xmlns:a16="http://schemas.microsoft.com/office/drawing/2014/main" val="20005"/>
                    </a:ext>
                  </a:extLst>
                </a:gridCol>
                <a:gridCol w="519113">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19112">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8">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51" name="AutoShape 65"/>
          <p:cNvSpPr>
            <a:spLocks/>
          </p:cNvSpPr>
          <p:nvPr/>
        </p:nvSpPr>
        <p:spPr bwMode="auto">
          <a:xfrm rot="5400000">
            <a:off x="2895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2971800" y="3810000"/>
            <a:ext cx="328613" cy="366713"/>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5829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5791200" y="3733800"/>
            <a:ext cx="304800" cy="366713"/>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762000" y="4191000"/>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2905125"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279248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ru-RU" dirty="0"/>
              <a:t>нулевое значение (или символическую константу </a:t>
            </a:r>
            <a:r>
              <a:rPr lang="en-US" b="1" dirty="0">
                <a:solidFill>
                  <a:srgbClr val="FF0000"/>
                </a:solidFill>
              </a:rPr>
              <a:t>NULL</a:t>
            </a:r>
            <a:r>
              <a:rPr lang="en-US" dirty="0"/>
              <a:t>)</a:t>
            </a:r>
            <a:r>
              <a:rPr lang="ru-RU" dirty="0"/>
              <a:t>, чтобы подчеркнуть, что он не ссылается ни на какую переменную:</a:t>
            </a:r>
          </a:p>
          <a:p>
            <a:pPr lvl="2" eaLnBrk="1" hangingPunct="1">
              <a:lnSpc>
                <a:spcPct val="80000"/>
              </a:lnSpc>
            </a:pPr>
            <a:r>
              <a:rPr lang="en-US" sz="2000" dirty="0"/>
              <a:t>char * p1 = 0;</a:t>
            </a:r>
            <a:br>
              <a:rPr lang="en-US" sz="2000" dirty="0"/>
            </a:br>
            <a:r>
              <a:rPr lang="en-US" sz="2000" dirty="0"/>
              <a:t>char * p2 = NULL;</a:t>
            </a:r>
            <a:endParaRPr lang="ru-RU" sz="2000" dirty="0"/>
          </a:p>
          <a:p>
            <a:pPr marL="668337" lvl="2" indent="0" eaLnBrk="1" hangingPunct="1">
              <a:lnSpc>
                <a:spcPct val="80000"/>
              </a:lnSpc>
              <a:buNone/>
            </a:pPr>
            <a:r>
              <a:rPr lang="ru-RU" sz="2000" dirty="0"/>
              <a:t>В стандарт </a:t>
            </a:r>
            <a:r>
              <a:rPr lang="en-US" sz="2000" dirty="0"/>
              <a:t>C++11 </a:t>
            </a:r>
            <a:r>
              <a:rPr lang="ru-RU" sz="2000" dirty="0"/>
              <a:t>введено специальное ключевое слово </a:t>
            </a:r>
            <a:r>
              <a:rPr lang="en-US" sz="2000" b="1" dirty="0" err="1"/>
              <a:t>nullptr</a:t>
            </a:r>
            <a:r>
              <a:rPr lang="ru-RU" sz="2000" dirty="0"/>
              <a:t>, обозначающее нулевой указатель</a:t>
            </a:r>
            <a:endParaRPr lang="en-US"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305456127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NULL</a:t>
            </a:r>
            <a:r>
              <a:rPr lang="ru-RU" dirty="0"/>
              <a:t> (или 0)</a:t>
            </a:r>
            <a:r>
              <a:rPr lang="en-US" dirty="0"/>
              <a:t> </a:t>
            </a:r>
            <a:r>
              <a:rPr lang="en-US" dirty="0" err="1"/>
              <a:t>vs</a:t>
            </a:r>
            <a:r>
              <a:rPr lang="ru-RU" dirty="0"/>
              <a:t> </a:t>
            </a:r>
            <a:r>
              <a:rPr lang="en-US" dirty="0" err="1"/>
              <a:t>nullptr</a:t>
            </a:r>
            <a:endParaRPr lang="ru-RU" dirty="0"/>
          </a:p>
        </p:txBody>
      </p:sp>
      <p:sp>
        <p:nvSpPr>
          <p:cNvPr id="3" name="Объект 2"/>
          <p:cNvSpPr>
            <a:spLocks noGrp="1"/>
          </p:cNvSpPr>
          <p:nvPr>
            <p:ph idx="1"/>
          </p:nvPr>
        </p:nvSpPr>
        <p:spPr/>
        <p:txBody>
          <a:bodyPr/>
          <a:lstStyle/>
          <a:p>
            <a:r>
              <a:rPr lang="ru-RU" dirty="0"/>
              <a:t>В программах на </a:t>
            </a:r>
            <a:r>
              <a:rPr lang="en-US" dirty="0"/>
              <a:t>C++11</a:t>
            </a:r>
            <a:r>
              <a:rPr lang="ru-RU" dirty="0"/>
              <a:t> следует использовать </a:t>
            </a:r>
            <a:r>
              <a:rPr lang="en-US" dirty="0" err="1"/>
              <a:t>nullptr</a:t>
            </a:r>
            <a:r>
              <a:rPr lang="ru-RU" dirty="0"/>
              <a:t> вместо </a:t>
            </a:r>
            <a:r>
              <a:rPr lang="en-US" dirty="0"/>
              <a:t>NULL </a:t>
            </a:r>
            <a:r>
              <a:rPr lang="ru-RU" dirty="0"/>
              <a:t>или </a:t>
            </a:r>
            <a:r>
              <a:rPr lang="en-US" dirty="0"/>
              <a:t>0</a:t>
            </a:r>
          </a:p>
          <a:p>
            <a:pPr lvl="1"/>
            <a:r>
              <a:rPr lang="ru-RU" dirty="0"/>
              <a:t>У </a:t>
            </a:r>
            <a:r>
              <a:rPr lang="en-US" dirty="0" err="1"/>
              <a:t>nullptr</a:t>
            </a:r>
            <a:r>
              <a:rPr lang="ru-RU" dirty="0"/>
              <a:t> отсутствует неявное преобразование к целочисленным типам</a:t>
            </a:r>
          </a:p>
          <a:p>
            <a:pPr lvl="2"/>
            <a:r>
              <a:rPr lang="ru-RU" dirty="0"/>
              <a:t>При этом сохраняется неявное преобразование к типу </a:t>
            </a:r>
            <a:r>
              <a:rPr lang="en-US" dirty="0" err="1"/>
              <a:t>bool</a:t>
            </a:r>
            <a:r>
              <a:rPr lang="en-US" dirty="0"/>
              <a:t> (</a:t>
            </a:r>
            <a:r>
              <a:rPr lang="ru-RU" dirty="0"/>
              <a:t>значение </a:t>
            </a:r>
            <a:r>
              <a:rPr lang="en-US" dirty="0"/>
              <a:t>false)</a:t>
            </a:r>
            <a:endParaRPr lang="ru-RU" dirty="0"/>
          </a:p>
        </p:txBody>
      </p:sp>
    </p:spTree>
    <p:extLst>
      <p:ext uri="{BB962C8B-B14F-4D97-AF65-F5344CB8AC3E}">
        <p14:creationId xmlns:p14="http://schemas.microsoft.com/office/powerpoint/2010/main" val="130078012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42927317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r>
              <a:rPr lang="en-US" sz="1800" b="1" dirty="0">
                <a:latin typeface="Courier New" pitchFamily="49" charset="0"/>
              </a:rPr>
              <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93640015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fontAlgn="auto" hangingPunct="1">
              <a:spcAft>
                <a:spcPts val="0"/>
              </a:spcAft>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В языке Си параметры в функцию передаются по значению.</a:t>
            </a:r>
            <a:endParaRPr lang="en-US" sz="2800" dirty="0"/>
          </a:p>
          <a:p>
            <a:pPr lvl="1" eaLnBrk="1" hangingPunct="1"/>
            <a:r>
              <a:rPr lang="ru-RU" dirty="0"/>
              <a:t>Указатели – единственный способ изменить значение параметра изнутри функции</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42844"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4357686"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6613753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fontScale="77500" lnSpcReduction="20000"/>
          </a:bodyPr>
          <a:lstStyle/>
          <a:p>
            <a:pPr eaLnBrk="1" hangingPunct="1"/>
            <a:r>
              <a:rPr lang="ru-RU" dirty="0"/>
              <a:t>В Си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93850603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008" y="44624"/>
            <a:ext cx="9036496" cy="6771084"/>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7762393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58610"/>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78130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Представление строковой константы в памяти</a:t>
            </a:r>
          </a:p>
        </p:txBody>
      </p:sp>
      <p:grpSp>
        <p:nvGrpSpPr>
          <p:cNvPr id="34" name="Группа 33"/>
          <p:cNvGrpSpPr/>
          <p:nvPr/>
        </p:nvGrpSpPr>
        <p:grpSpPr>
          <a:xfrm>
            <a:off x="395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0"/>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34266275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247332809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92804800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Адресная арифметика в действии</a:t>
            </a:r>
          </a:p>
        </p:txBody>
      </p:sp>
      <p:sp>
        <p:nvSpPr>
          <p:cNvPr id="4" name="Прямоугольник 3"/>
          <p:cNvSpPr/>
          <p:nvPr/>
        </p:nvSpPr>
        <p:spPr>
          <a:xfrm>
            <a:off x="1547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1547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1547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1547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1547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1547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1547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1547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4572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3059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4572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3059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3059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4572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4572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3059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6176" y="3284984"/>
            <a:ext cx="1319592"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6156176" y="2852936"/>
            <a:ext cx="1276311"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6156176" y="3717032"/>
            <a:ext cx="1361270"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6156176" y="4149080"/>
            <a:ext cx="1645002"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6156176" y="4581128"/>
            <a:ext cx="1715534"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6156176" y="5085184"/>
            <a:ext cx="1521570"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6156176" y="5589240"/>
            <a:ext cx="1604927"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6156176" y="1988840"/>
            <a:ext cx="1205779"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6156176" y="2420888"/>
            <a:ext cx="1205779"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6156176" y="6021288"/>
            <a:ext cx="2180405"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128443659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fontAlgn="auto" hangingPunct="1">
              <a:spcAft>
                <a:spcPts val="0"/>
              </a:spcAft>
              <a:defRPr/>
            </a:pPr>
            <a:r>
              <a:rPr lang="ru-RU"/>
              <a:t>Примеры</a:t>
            </a:r>
          </a:p>
        </p:txBody>
      </p:sp>
      <p:sp>
        <p:nvSpPr>
          <p:cNvPr id="92163" name="Text Box 5"/>
          <p:cNvSpPr txBox="1">
            <a:spLocks noChangeArrowheads="1"/>
          </p:cNvSpPr>
          <p:nvPr/>
        </p:nvSpPr>
        <p:spPr bwMode="auto">
          <a:xfrm>
            <a:off x="1050925" y="2262188"/>
            <a:ext cx="6804025" cy="3937000"/>
          </a:xfrm>
          <a:prstGeom prst="rect">
            <a:avLst/>
          </a:prstGeom>
          <a:noFill/>
          <a:ln w="9525">
            <a:noFill/>
            <a:miter lim="800000"/>
            <a:headEnd/>
            <a:tailEnd/>
          </a:ln>
        </p:spPr>
        <p:txBody>
          <a:bodyPr wrap="none">
            <a:spAutoFit/>
          </a:bodyPr>
          <a:lstStyle/>
          <a:p>
            <a:r>
              <a:rPr lang="en-US">
                <a:latin typeface="Courier New" pitchFamily="49" charset="0"/>
              </a:rPr>
              <a:t>int arr[10];</a:t>
            </a:r>
          </a:p>
          <a:p>
            <a:endParaRPr lang="ru-RU">
              <a:latin typeface="Courier New" pitchFamily="49" charset="0"/>
            </a:endParaRPr>
          </a:p>
          <a:p>
            <a:r>
              <a:rPr lang="en-US">
                <a:latin typeface="Courier New" pitchFamily="49" charset="0"/>
              </a:rPr>
              <a:t>// </a:t>
            </a:r>
            <a:r>
              <a:rPr lang="ru-RU">
                <a:latin typeface="Courier New" pitchFamily="49" charset="0"/>
              </a:rPr>
              <a:t>получаем указатель на начальный элемент массива</a:t>
            </a:r>
            <a:endParaRPr lang="en-US">
              <a:latin typeface="Courier New" pitchFamily="49" charset="0"/>
            </a:endParaRPr>
          </a:p>
          <a:p>
            <a:r>
              <a:rPr lang="en-US">
                <a:latin typeface="Courier New" pitchFamily="49" charset="0"/>
              </a:rPr>
              <a:t>int *p = arr;</a:t>
            </a:r>
            <a:r>
              <a:rPr lang="ru-RU">
                <a:latin typeface="Courier New" pitchFamily="49" charset="0"/>
              </a:rPr>
              <a:t> </a:t>
            </a:r>
            <a:r>
              <a:rPr lang="en-US">
                <a:latin typeface="Courier New" pitchFamily="49" charset="0"/>
              </a:rPr>
              <a:t>//</a:t>
            </a:r>
            <a:r>
              <a:rPr lang="ru-RU">
                <a:latin typeface="Courier New" pitchFamily="49" charset="0"/>
              </a:rPr>
              <a:t> эквивалентно </a:t>
            </a:r>
            <a:r>
              <a:rPr lang="en-US">
                <a:latin typeface="Courier New" pitchFamily="49" charset="0"/>
              </a:rPr>
              <a:t>int *p = &amp;arr[0];</a:t>
            </a:r>
          </a:p>
          <a:p>
            <a:endParaRPr lang="en-US">
              <a:latin typeface="Courier New" pitchFamily="49" charset="0"/>
            </a:endParaRPr>
          </a:p>
          <a:p>
            <a:r>
              <a:rPr lang="en-US">
                <a:latin typeface="Courier New" pitchFamily="49" charset="0"/>
              </a:rPr>
              <a:t>// </a:t>
            </a:r>
            <a:r>
              <a:rPr lang="ru-RU">
                <a:latin typeface="Courier New" pitchFamily="49" charset="0"/>
              </a:rPr>
              <a:t>следующие две строки эквивалентны</a:t>
            </a:r>
            <a:endParaRPr lang="en-US">
              <a:latin typeface="Courier New" pitchFamily="49" charset="0"/>
            </a:endParaRPr>
          </a:p>
          <a:p>
            <a:r>
              <a:rPr lang="en-US">
                <a:latin typeface="Courier New" pitchFamily="49" charset="0"/>
              </a:rPr>
              <a:t>*(p + 4) = 5;</a:t>
            </a:r>
          </a:p>
          <a:p>
            <a:r>
              <a:rPr lang="en-US">
                <a:latin typeface="Courier New" pitchFamily="49" charset="0"/>
              </a:rPr>
              <a:t>arr[4] = 5;</a:t>
            </a:r>
            <a:endParaRPr lang="ru-RU">
              <a:latin typeface="Courier New" pitchFamily="49" charset="0"/>
            </a:endParaRPr>
          </a:p>
          <a:p>
            <a:endParaRPr lang="en-US">
              <a:latin typeface="Courier New" pitchFamily="49" charset="0"/>
            </a:endParaRPr>
          </a:p>
          <a:p>
            <a:r>
              <a:rPr lang="ru-RU">
                <a:latin typeface="Courier New" pitchFamily="49" charset="0"/>
              </a:rPr>
              <a:t>/*</a:t>
            </a:r>
            <a:r>
              <a:rPr lang="en-US">
                <a:latin typeface="Courier New" pitchFamily="49" charset="0"/>
              </a:rPr>
              <a:t> </a:t>
            </a:r>
            <a:r>
              <a:rPr lang="ru-RU">
                <a:latin typeface="Courier New" pitchFamily="49" charset="0"/>
              </a:rPr>
              <a:t>несмотря на то, что в массиве всего 10 элементов,</a:t>
            </a:r>
          </a:p>
          <a:p>
            <a:r>
              <a:rPr lang="ru-RU">
                <a:latin typeface="Courier New" pitchFamily="49" charset="0"/>
              </a:rPr>
              <a:t>допускается получать указатель на ячейку, следующую </a:t>
            </a:r>
          </a:p>
          <a:p>
            <a:r>
              <a:rPr lang="ru-RU">
                <a:latin typeface="Courier New" pitchFamily="49" charset="0"/>
              </a:rPr>
              <a:t>за последним элементом массива */</a:t>
            </a:r>
          </a:p>
          <a:p>
            <a:r>
              <a:rPr lang="en-US">
                <a:latin typeface="Courier New" pitchFamily="49" charset="0"/>
              </a:rPr>
              <a:t>p = &amp;a[10];</a:t>
            </a:r>
          </a:p>
          <a:p>
            <a:r>
              <a:rPr lang="en-US">
                <a:latin typeface="Courier New" pitchFamily="49" charset="0"/>
              </a:rPr>
              <a:t>*(p – 1) = 3;	// </a:t>
            </a:r>
            <a:r>
              <a:rPr lang="ru-RU">
                <a:latin typeface="Courier New" pitchFamily="49" charset="0"/>
              </a:rPr>
              <a:t>эквивалентно </a:t>
            </a:r>
            <a:r>
              <a:rPr lang="en-US">
                <a:latin typeface="Courier New" pitchFamily="49" charset="0"/>
              </a:rPr>
              <a:t>arr[9] = 3;</a:t>
            </a:r>
            <a:endParaRPr lang="ru-RU">
              <a:latin typeface="Courier New" pitchFamily="49" charset="0"/>
            </a:endParaRPr>
          </a:p>
        </p:txBody>
      </p:sp>
    </p:spTree>
    <p:custDataLst>
      <p:tags r:id="rId1"/>
    </p:custDataLst>
    <p:extLst>
      <p:ext uri="{BB962C8B-B14F-4D97-AF65-F5344CB8AC3E}">
        <p14:creationId xmlns:p14="http://schemas.microsoft.com/office/powerpoint/2010/main" val="213946902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403743192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fontScale="77500" lnSpcReduction="20000"/>
          </a:bodyPr>
          <a:lstStyle/>
          <a:p>
            <a:r>
              <a:rPr lang="ru-RU" dirty="0"/>
              <a:t>Присваивание символьных указателей, </a:t>
            </a:r>
            <a:r>
              <a:rPr lang="ru-RU" b="1" dirty="0">
                <a:solidFill>
                  <a:srgbClr val="FF0000"/>
                </a:solidFill>
              </a:rPr>
              <a:t>не копирует строки</a:t>
            </a:r>
          </a:p>
          <a:p>
            <a:pPr lvl="1"/>
            <a:r>
              <a:rPr lang="en-US" dirty="0"/>
              <a:t>char * p = “Hello”;</a:t>
            </a:r>
            <a:r>
              <a:rPr lang="ru-RU" dirty="0"/>
              <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a:t>
            </a:r>
            <a:r>
              <a:rPr lang="en-US" dirty="0" err="1"/>
              <a:t>msg</a:t>
            </a:r>
            <a:r>
              <a:rPr lang="en-US" dirty="0"/>
              <a:t>[]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134749766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05321531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r>
              <a:rPr lang="en-US" dirty="0"/>
              <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400282175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Tree>
    <p:custDataLst>
      <p:tags r:id="rId1"/>
    </p:custDataLst>
    <p:extLst>
      <p:ext uri="{BB962C8B-B14F-4D97-AF65-F5344CB8AC3E}">
        <p14:creationId xmlns:p14="http://schemas.microsoft.com/office/powerpoint/2010/main" val="508280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0" y="0"/>
            <a:ext cx="9144000" cy="6986528"/>
          </a:xfrm>
          <a:prstGeom prst="rect">
            <a:avLst/>
          </a:prstGeom>
          <a:solidFill>
            <a:schemeClr val="bg1"/>
          </a:solidFill>
          <a:ln w="9525">
            <a:noFill/>
            <a:miter lim="800000"/>
            <a:headEnd/>
            <a:tailEnd/>
          </a:ln>
        </p:spPr>
        <p:txBody>
          <a:bodyPr>
            <a:spAutoFit/>
          </a:bodyPr>
          <a:lstStyle/>
          <a:p>
            <a:pPr defTabSz="481013"/>
            <a:r>
              <a:rPr lang="ru-RU" sz="1600" b="1" dirty="0">
                <a:latin typeface="Courier New" pitchFamily="49" charset="0"/>
              </a:rPr>
              <a:t>#</a:t>
            </a:r>
            <a:r>
              <a:rPr lang="ru-RU" sz="1600" b="1" dirty="0" err="1">
                <a:latin typeface="Courier New" pitchFamily="49" charset="0"/>
              </a:rPr>
              <a:t>include</a:t>
            </a:r>
            <a:r>
              <a:rPr lang="ru-RU" sz="1600" b="1" dirty="0">
                <a:latin typeface="Courier New" pitchFamily="49" charset="0"/>
              </a:rPr>
              <a:t> "</a:t>
            </a:r>
            <a:r>
              <a:rPr lang="ru-RU" sz="1600" b="1" dirty="0" err="1">
                <a:latin typeface="Courier New" pitchFamily="49" charset="0"/>
              </a:rPr>
              <a:t>stdio.h</a:t>
            </a:r>
            <a:r>
              <a:rPr lang="ru-RU" sz="1600" b="1" dirty="0">
                <a:latin typeface="Courier New" pitchFamily="49" charset="0"/>
              </a:rPr>
              <a:t>"</a:t>
            </a:r>
          </a:p>
          <a:p>
            <a:pPr defTabSz="481013"/>
            <a:endParaRPr lang="en-US" sz="1600" b="1" dirty="0">
              <a:latin typeface="Courier New" pitchFamily="49" charset="0"/>
            </a:endParaRPr>
          </a:p>
          <a:p>
            <a:pPr defTabSz="481013"/>
            <a:r>
              <a:rPr lang="en-US" sz="1600" i="1" dirty="0">
                <a:latin typeface="Courier New" pitchFamily="49" charset="0"/>
              </a:rPr>
              <a:t>// </a:t>
            </a:r>
            <a:r>
              <a:rPr lang="ru-RU" sz="1600" i="1" dirty="0">
                <a:latin typeface="Courier New" pitchFamily="49" charset="0"/>
              </a:rPr>
              <a:t>возвращаем адрес найденного символа в строке или </a:t>
            </a:r>
            <a:r>
              <a:rPr lang="en-US" sz="1600" b="1" i="1" dirty="0" err="1">
                <a:latin typeface="Courier New" pitchFamily="49" charset="0"/>
              </a:rPr>
              <a:t>nullptr</a:t>
            </a:r>
            <a:r>
              <a:rPr lang="en-US" sz="1600" b="1" i="1" dirty="0">
                <a:latin typeface="Courier New" pitchFamily="49" charset="0"/>
              </a:rPr>
              <a:t> </a:t>
            </a:r>
            <a:r>
              <a:rPr lang="ru-RU" sz="1600" i="1" dirty="0">
                <a:latin typeface="Courier New" pitchFamily="49" charset="0"/>
              </a:rPr>
              <a:t>в случае отсутствия</a:t>
            </a:r>
          </a:p>
          <a:p>
            <a:pPr defTabSz="481013"/>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str</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en-US" sz="1600" b="1" dirty="0">
                <a:latin typeface="Courier New" pitchFamily="49" charset="0"/>
              </a:rPr>
              <a:t>\</a:t>
            </a:r>
            <a:r>
              <a:rPr lang="ru-RU" sz="1600" b="1" dirty="0">
                <a:latin typeface="Courier New" pitchFamily="49" charset="0"/>
              </a:rPr>
              <a:t>0')</a:t>
            </a:r>
          </a:p>
          <a:p>
            <a:pPr defTabSz="481013"/>
            <a:r>
              <a:rPr lang="ru-RU" sz="1600" b="1" dirty="0">
                <a:latin typeface="Courier New" pitchFamily="49" charset="0"/>
              </a:rPr>
              <a:t>	{</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en-US" sz="1600" b="1" dirty="0" err="1">
                <a:latin typeface="Courier New" pitchFamily="49" charset="0"/>
              </a:rPr>
              <a:t>nullptr</a:t>
            </a:r>
            <a:r>
              <a:rPr lang="ru-RU" sz="1600" b="1" dirty="0">
                <a:latin typeface="Courier New" pitchFamily="49" charset="0"/>
              </a:rPr>
              <a:t>;</a:t>
            </a:r>
          </a:p>
          <a:p>
            <a:pPr defTabSz="481013"/>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main</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 "</a:t>
            </a:r>
            <a:r>
              <a:rPr lang="ru-RU" sz="1600" b="1" dirty="0" err="1">
                <a:latin typeface="Courier New" pitchFamily="49" charset="0"/>
              </a:rPr>
              <a:t>Hello</a:t>
            </a:r>
            <a:r>
              <a:rPr lang="ru-RU" sz="1600" b="1" dirty="0">
                <a:latin typeface="Courier New" pitchFamily="49" charset="0"/>
              </a:rPr>
              <a:t>, </a:t>
            </a:r>
            <a:r>
              <a:rPr lang="ru-RU" sz="1600" b="1" dirty="0" err="1">
                <a:latin typeface="Courier New" pitchFamily="49" charset="0"/>
              </a:rPr>
              <a:t>world!\n</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 =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s</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0;</a:t>
            </a:r>
          </a:p>
          <a:p>
            <a:pPr defTabSz="481013"/>
            <a:r>
              <a:rPr lang="ru-RU" sz="1600" b="1" dirty="0">
                <a:latin typeface="Courier New" pitchFamily="49" charset="0"/>
              </a:rPr>
              <a:t>}</a:t>
            </a:r>
          </a:p>
        </p:txBody>
      </p:sp>
      <p:sp>
        <p:nvSpPr>
          <p:cNvPr id="98307" name="Text Box 6"/>
          <p:cNvSpPr txBox="1">
            <a:spLocks noChangeArrowheads="1"/>
          </p:cNvSpPr>
          <p:nvPr/>
        </p:nvSpPr>
        <p:spPr bwMode="auto">
          <a:xfrm>
            <a:off x="6400800" y="5867400"/>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Tree>
    <p:custDataLst>
      <p:tags r:id="rId1"/>
    </p:custDataLst>
    <p:extLst>
      <p:ext uri="{BB962C8B-B14F-4D97-AF65-F5344CB8AC3E}">
        <p14:creationId xmlns:p14="http://schemas.microsoft.com/office/powerpoint/2010/main" val="422485248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lnSpcReduction="10000"/>
          </a:bodyPr>
          <a:lstStyle/>
          <a:p>
            <a:r>
              <a:rPr lang="ru-RU" dirty="0"/>
              <a:t>Часто возможны ситуации, когда размер и количество блоков памяти, необходимых программе, не известны заранее</a:t>
            </a:r>
          </a:p>
          <a:p>
            <a:r>
              <a:rPr lang="ru-RU" dirty="0"/>
              <a:t>В этом случае прибегают к использованию динамически распределяемой памяти</a:t>
            </a:r>
          </a:p>
          <a:p>
            <a:pPr lvl="1"/>
            <a:r>
              <a:rPr lang="ru-RU" dirty="0"/>
              <a:t>Приложение может запрашивать блоки памяти необходимого размера из области, называемой кучей (</a:t>
            </a:r>
            <a:r>
              <a:rPr lang="en-US" dirty="0"/>
              <a:t>heap)</a:t>
            </a:r>
            <a:endParaRPr lang="ru-RU" dirty="0"/>
          </a:p>
          <a:p>
            <a:pPr lvl="1"/>
            <a:r>
              <a:rPr lang="ru-RU" dirty="0"/>
              <a:t>Как только блок памяти становится не нужен, его освобождают, возвращая память в кучу</a:t>
            </a:r>
          </a:p>
        </p:txBody>
      </p:sp>
    </p:spTree>
    <p:custDataLst>
      <p:tags r:id="rId1"/>
    </p:custDataLst>
    <p:extLst>
      <p:ext uri="{BB962C8B-B14F-4D97-AF65-F5344CB8AC3E}">
        <p14:creationId xmlns:p14="http://schemas.microsoft.com/office/powerpoint/2010/main" val="224874918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a:bodyPr>
          <a:lstStyle/>
          <a:p>
            <a:pPr eaLnBrk="1" hangingPunct="1">
              <a:lnSpc>
                <a:spcPct val="80000"/>
              </a:lnSpc>
            </a:pPr>
            <a:r>
              <a:rPr lang="ru-RU" sz="2800" dirty="0"/>
              <a:t>В состав языка</a:t>
            </a:r>
            <a:r>
              <a:rPr lang="en-US" sz="2800" dirty="0"/>
              <a:t> C++</a:t>
            </a:r>
            <a:r>
              <a:rPr lang="ru-RU" sz="2800" dirty="0"/>
              <a:t> вошли операторы </a:t>
            </a:r>
            <a:r>
              <a:rPr lang="en-US" sz="2800" b="1" dirty="0"/>
              <a:t>new</a:t>
            </a:r>
            <a:r>
              <a:rPr lang="en-US" sz="2800" dirty="0"/>
              <a:t> </a:t>
            </a:r>
            <a:r>
              <a:rPr lang="ru-RU" sz="2800" dirty="0"/>
              <a:t>и </a:t>
            </a:r>
            <a:r>
              <a:rPr lang="en-US" sz="2800" b="1" dirty="0"/>
              <a:t>delete</a:t>
            </a:r>
            <a:r>
              <a:rPr lang="en-US" sz="2800" dirty="0"/>
              <a:t>, </a:t>
            </a:r>
            <a:r>
              <a:rPr lang="ru-RU" sz="2800" dirty="0"/>
              <a:t>осуществляющие работу с динамической памятью на уровне языка</a:t>
            </a:r>
          </a:p>
          <a:p>
            <a:pPr lvl="1" eaLnBrk="1" hangingPunct="1">
              <a:lnSpc>
                <a:spcPct val="80000"/>
              </a:lnSpc>
            </a:pPr>
            <a:r>
              <a:rPr lang="ru-RU" dirty="0"/>
              <a:t>Оператор </a:t>
            </a:r>
            <a:r>
              <a:rPr lang="en-US" dirty="0"/>
              <a:t>new </a:t>
            </a:r>
            <a:r>
              <a:rPr lang="ru-RU" dirty="0"/>
              <a:t>выделяет память под элемент или массив элементов</a:t>
            </a:r>
            <a:endParaRPr lang="en-US" dirty="0"/>
          </a:p>
          <a:p>
            <a:pPr lvl="2" eaLnBrk="1" hangingPunct="1">
              <a:lnSpc>
                <a:spcPct val="80000"/>
              </a:lnSpc>
            </a:pPr>
            <a:r>
              <a:rPr lang="ru-RU" sz="2000" dirty="0"/>
              <a:t>Тип </a:t>
            </a:r>
            <a:r>
              <a:rPr lang="en-US" sz="2000" dirty="0"/>
              <a:t>*p = new </a:t>
            </a:r>
            <a:r>
              <a:rPr lang="ru-RU" sz="2000" dirty="0"/>
              <a:t>Тип()</a:t>
            </a:r>
          </a:p>
          <a:p>
            <a:pPr lvl="2" eaLnBrk="1" hangingPunct="1">
              <a:lnSpc>
                <a:spcPct val="80000"/>
              </a:lnSpc>
            </a:pPr>
            <a:r>
              <a:rPr lang="ru-RU" sz="2000" dirty="0"/>
              <a:t>Тип </a:t>
            </a:r>
            <a:r>
              <a:rPr lang="en-US" sz="2000" dirty="0"/>
              <a:t>*p = new </a:t>
            </a:r>
            <a:r>
              <a:rPr lang="ru-RU" sz="2000" dirty="0"/>
              <a:t>Тип(инициализатор,...)</a:t>
            </a:r>
          </a:p>
          <a:p>
            <a:pPr lvl="2" eaLnBrk="1" hangingPunct="1">
              <a:lnSpc>
                <a:spcPct val="80000"/>
              </a:lnSpc>
            </a:pPr>
            <a:r>
              <a:rPr lang="ru-RU" sz="2000" dirty="0"/>
              <a:t>Тип </a:t>
            </a:r>
            <a:r>
              <a:rPr lang="en-US" sz="2000" dirty="0"/>
              <a:t>*p = new </a:t>
            </a:r>
            <a:r>
              <a:rPr lang="ru-RU" sz="2000" dirty="0"/>
              <a:t>Тип</a:t>
            </a:r>
            <a:r>
              <a:rPr lang="en-US" sz="2000" dirty="0"/>
              <a:t>[</a:t>
            </a:r>
            <a:r>
              <a:rPr lang="ru-RU" sz="2000" dirty="0"/>
              <a:t>кол-во элементов</a:t>
            </a:r>
            <a:r>
              <a:rPr lang="en-US" sz="2000" dirty="0"/>
              <a:t>]</a:t>
            </a:r>
            <a:endParaRPr lang="ru-RU" sz="2000" dirty="0"/>
          </a:p>
          <a:p>
            <a:pPr lvl="1" eaLnBrk="1" hangingPunct="1">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2" eaLnBrk="1" hangingPunct="1">
              <a:lnSpc>
                <a:spcPct val="80000"/>
              </a:lnSpc>
            </a:pPr>
            <a:r>
              <a:rPr lang="en-US" sz="2000" dirty="0"/>
              <a:t>delete </a:t>
            </a:r>
            <a:r>
              <a:rPr lang="en-US" sz="2000" dirty="0" err="1"/>
              <a:t>pObject</a:t>
            </a:r>
            <a:r>
              <a:rPr lang="en-US" sz="2000" dirty="0"/>
              <a:t>;</a:t>
            </a:r>
          </a:p>
          <a:p>
            <a:pPr lvl="2" eaLnBrk="1" hangingPunct="1">
              <a:lnSpc>
                <a:spcPct val="80000"/>
              </a:lnSpc>
            </a:pPr>
            <a:r>
              <a:rPr lang="en-US" sz="2000" dirty="0"/>
              <a:t>delete [] </a:t>
            </a:r>
            <a:r>
              <a:rPr lang="en-US" sz="2000" dirty="0" err="1"/>
              <a:t>pArray</a:t>
            </a:r>
            <a:r>
              <a:rPr lang="en-US" sz="2000" dirty="0"/>
              <a:t>;</a:t>
            </a:r>
            <a:endParaRPr lang="ru-RU" sz="2000" dirty="0"/>
          </a:p>
        </p:txBody>
      </p:sp>
    </p:spTree>
    <p:custDataLst>
      <p:tags r:id="rId1"/>
    </p:custDataLst>
    <p:extLst>
      <p:ext uri="{BB962C8B-B14F-4D97-AF65-F5344CB8AC3E}">
        <p14:creationId xmlns:p14="http://schemas.microsoft.com/office/powerpoint/2010/main" val="27427834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fontScale="92500"/>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type="body" idx="1"/>
          </p:nvPr>
        </p:nvSpPr>
        <p:spPr>
          <a:xfrm>
            <a:off x="990600" y="2017713"/>
            <a:ext cx="7964488"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105475" name="Text Box 4"/>
          <p:cNvSpPr txBox="1">
            <a:spLocks noChangeArrowheads="1"/>
          </p:cNvSpPr>
          <p:nvPr/>
        </p:nvSpPr>
        <p:spPr bwMode="auto">
          <a:xfrm>
            <a:off x="1219200" y="2225675"/>
            <a:ext cx="6042025" cy="3113088"/>
          </a:xfrm>
          <a:prstGeom prst="rect">
            <a:avLst/>
          </a:prstGeom>
          <a:noFill/>
          <a:ln w="9525">
            <a:noFill/>
            <a:miter lim="800000"/>
            <a:headEnd/>
            <a:tailEnd/>
          </a:ln>
        </p:spPr>
        <p:txBody>
          <a:bodyPr wrap="none">
            <a:spAutoFit/>
          </a:bodyPr>
          <a:lstStyle/>
          <a:p>
            <a:r>
              <a:rPr lang="en-US" b="1">
                <a:latin typeface="Courier New" pitchFamily="49" charset="0"/>
              </a:rPr>
              <a:t>int n = 30;</a:t>
            </a:r>
          </a:p>
          <a:p>
            <a:endParaRPr lang="en-US" i="1">
              <a:latin typeface="Courier New" pitchFamily="49" charset="0"/>
            </a:endParaRPr>
          </a:p>
          <a:p>
            <a:r>
              <a:rPr lang="en-US" i="1">
                <a:latin typeface="Courier New" pitchFamily="49" charset="0"/>
              </a:rPr>
              <a:t>// </a:t>
            </a:r>
            <a:r>
              <a:rPr lang="ru-RU" i="1">
                <a:latin typeface="Courier New" pitchFamily="49" charset="0"/>
              </a:rPr>
              <a:t>выделяем память</a:t>
            </a:r>
            <a:r>
              <a:rPr lang="en-US" i="1">
                <a:latin typeface="Courier New" pitchFamily="49" charset="0"/>
              </a:rPr>
              <a:t> </a:t>
            </a:r>
            <a:r>
              <a:rPr lang="ru-RU" i="1">
                <a:latin typeface="Courier New" pitchFamily="49" charset="0"/>
              </a:rPr>
              <a:t>под </a:t>
            </a:r>
            <a:r>
              <a:rPr lang="en-US" i="1">
                <a:latin typeface="Courier New" pitchFamily="49" charset="0"/>
              </a:rPr>
              <a:t>n </a:t>
            </a:r>
            <a:r>
              <a:rPr lang="ru-RU" i="1">
                <a:latin typeface="Courier New" pitchFamily="49" charset="0"/>
              </a:rPr>
              <a:t>элементов типа </a:t>
            </a:r>
            <a:r>
              <a:rPr lang="en-US" i="1">
                <a:latin typeface="Courier New" pitchFamily="49" charset="0"/>
              </a:rPr>
              <a:t>int</a:t>
            </a:r>
          </a:p>
          <a:p>
            <a:r>
              <a:rPr lang="en-US" b="1">
                <a:latin typeface="Courier New" pitchFamily="49" charset="0"/>
              </a:rPr>
              <a:t>int * arr = (int*)malloc(sizeof(int) * n);</a:t>
            </a:r>
          </a:p>
          <a:p>
            <a:endParaRPr lang="en-US" b="1">
              <a:latin typeface="Courier New" pitchFamily="49" charset="0"/>
            </a:endParaRPr>
          </a:p>
          <a:p>
            <a:r>
              <a:rPr lang="en-US" b="1">
                <a:latin typeface="Courier New" pitchFamily="49" charset="0"/>
              </a:rPr>
              <a:t>memset(arr, 1, sizeof(int) * n);</a:t>
            </a:r>
          </a:p>
          <a:p>
            <a:endParaRPr lang="en-US" b="1">
              <a:latin typeface="Courier New" pitchFamily="49" charset="0"/>
            </a:endParaRPr>
          </a:p>
          <a:p>
            <a:r>
              <a:rPr lang="en-US" b="1">
                <a:latin typeface="Courier New" pitchFamily="49" charset="0"/>
              </a:rPr>
              <a:t>arr[0] = 5;</a:t>
            </a:r>
          </a:p>
          <a:p>
            <a:endParaRPr lang="en-US" b="1">
              <a:latin typeface="Courier New" pitchFamily="49" charset="0"/>
            </a:endParaRPr>
          </a:p>
          <a:p>
            <a:r>
              <a:rPr lang="en-US" b="1">
                <a:latin typeface="Courier New" pitchFamily="49" charset="0"/>
              </a:rPr>
              <a:t>free(arr);</a:t>
            </a:r>
          </a:p>
          <a:p>
            <a:r>
              <a:rPr lang="en-US" b="1">
                <a:latin typeface="Courier New" pitchFamily="49" charset="0"/>
              </a:rPr>
              <a:t>arr = NULL;</a:t>
            </a:r>
            <a:endParaRPr lang="ru-RU" b="1">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fontAlgn="auto" hangingPunct="1">
              <a:spcAft>
                <a:spcPts val="0"/>
              </a:spcAft>
              <a:defRPr/>
            </a:pPr>
            <a:r>
              <a:rPr lang="ru-RU"/>
              <a:t>Указатели на структуры и объединения</a:t>
            </a:r>
          </a:p>
        </p:txBody>
      </p:sp>
      <p:sp>
        <p:nvSpPr>
          <p:cNvPr id="106499" name="Rectangle 3"/>
          <p:cNvSpPr>
            <a:spLocks noGrp="1" noChangeArrowheads="1"/>
          </p:cNvSpPr>
          <p:nvPr>
            <p:ph type="body" idx="1"/>
          </p:nvPr>
        </p:nvSpPr>
        <p:spPr/>
        <p:txBody>
          <a:bodyPr/>
          <a:lstStyle/>
          <a:p>
            <a:pPr eaLnBrk="1" hangingPunct="1">
              <a:lnSpc>
                <a:spcPct val="90000"/>
              </a:lnSpc>
            </a:pPr>
            <a:r>
              <a:rPr lang="ru-RU" sz="2400" dirty="0"/>
              <a:t>Указатели на структуры объявляются аналогично указателям на другие типы</a:t>
            </a:r>
            <a:endParaRPr lang="en-US" sz="2400" dirty="0"/>
          </a:p>
          <a:p>
            <a:pPr eaLnBrk="1" hangingPunct="1">
              <a:lnSpc>
                <a:spcPct val="90000"/>
              </a:lnSpc>
            </a:pPr>
            <a:r>
              <a:rPr lang="ru-RU" sz="2400" dirty="0"/>
              <a:t>Для доступа к элементам структуры может применяться оператор -</a:t>
            </a:r>
            <a:r>
              <a:rPr lang="en-US" sz="2400" dirty="0"/>
              <a:t>&gt;</a:t>
            </a:r>
            <a:endParaRPr lang="ru-RU" sz="2400" dirty="0"/>
          </a:p>
          <a:p>
            <a:pPr lvl="1" eaLnBrk="1" hangingPunct="1">
              <a:lnSpc>
                <a:spcPct val="90000"/>
              </a:lnSpc>
            </a:pPr>
            <a:r>
              <a:rPr lang="en-US" sz="2000" b="1" dirty="0" err="1">
                <a:latin typeface="Courier New" pitchFamily="49" charset="0"/>
              </a:rPr>
              <a:t>struct</a:t>
            </a:r>
            <a:r>
              <a:rPr lang="en-US" sz="2000" b="1" dirty="0">
                <a:latin typeface="Courier New" pitchFamily="49" charset="0"/>
              </a:rPr>
              <a:t> Point</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x, y;</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r>
              <a:rPr lang="en-US" sz="2000" b="1" dirty="0">
                <a:latin typeface="Courier New" pitchFamily="49" charset="0"/>
              </a:rPr>
              <a:t/>
            </a:r>
            <a:br>
              <a:rPr lang="en-US" sz="2000" b="1" dirty="0">
                <a:latin typeface="Courier New" pitchFamily="49" charset="0"/>
              </a:rPr>
            </a:br>
            <a:r>
              <a:rPr lang="en-US" sz="2000" b="1" dirty="0">
                <a:latin typeface="Courier New" pitchFamily="49" charset="0"/>
              </a:rPr>
              <a:t>Point p = {10, 20};</a:t>
            </a:r>
            <a:br>
              <a:rPr lang="en-US" sz="2000" b="1" dirty="0">
                <a:latin typeface="Courier New" pitchFamily="49" charset="0"/>
              </a:rPr>
            </a:br>
            <a:r>
              <a:rPr lang="en-US" sz="2000" b="1" dirty="0">
                <a:latin typeface="Courier New" pitchFamily="49" charset="0"/>
              </a:rPr>
              <a:t>Point *</a:t>
            </a:r>
            <a:r>
              <a:rPr lang="en-US" sz="2000" b="1" dirty="0" err="1">
                <a:latin typeface="Courier New" pitchFamily="49" charset="0"/>
              </a:rPr>
              <a:t>pPoint</a:t>
            </a:r>
            <a:r>
              <a:rPr lang="en-US" sz="2000" b="1" dirty="0">
                <a:latin typeface="Courier New" pitchFamily="49" charset="0"/>
              </a:rPr>
              <a:t> = &amp;p;</a:t>
            </a:r>
            <a:br>
              <a:rPr lang="en-US" sz="2000" b="1" dirty="0">
                <a:latin typeface="Courier New" pitchFamily="49" charset="0"/>
              </a:rPr>
            </a:br>
            <a:r>
              <a:rPr lang="en-US" sz="2000" b="1" dirty="0">
                <a:latin typeface="Courier New" pitchFamily="49" charset="0"/>
              </a:rPr>
              <a:t>(</a:t>
            </a:r>
            <a:r>
              <a:rPr lang="ru-RU" sz="2000" b="1" dirty="0">
                <a:latin typeface="Courier New" pitchFamily="49" charset="0"/>
              </a:rPr>
              <a:t>*</a:t>
            </a:r>
            <a:r>
              <a:rPr lang="en-US" sz="2000" b="1" dirty="0" err="1">
                <a:latin typeface="Courier New" pitchFamily="49" charset="0"/>
              </a:rPr>
              <a:t>pPoint</a:t>
            </a:r>
            <a:r>
              <a:rPr lang="en-US" sz="2000" b="1" dirty="0">
                <a:latin typeface="Courier New" pitchFamily="49" charset="0"/>
              </a:rPr>
              <a:t>).x = 1;</a:t>
            </a:r>
            <a:br>
              <a:rPr lang="en-US" sz="2000" b="1" dirty="0">
                <a:latin typeface="Courier New" pitchFamily="49" charset="0"/>
              </a:rPr>
            </a:br>
            <a:r>
              <a:rPr lang="en-US" sz="2000" b="1" dirty="0" err="1">
                <a:latin typeface="Courier New" pitchFamily="49" charset="0"/>
              </a:rPr>
              <a:t>pPoint</a:t>
            </a:r>
            <a:r>
              <a:rPr lang="en-US" sz="2000" b="1" dirty="0">
                <a:latin typeface="Courier New" pitchFamily="49" charset="0"/>
              </a:rPr>
              <a:t>-&gt;y = 2;</a:t>
            </a:r>
            <a:endParaRPr lang="ru-RU" sz="2000" b="1" dirty="0">
              <a:latin typeface="Courier New" pitchFamily="49" charset="0"/>
            </a:endParaRPr>
          </a:p>
        </p:txBody>
      </p:sp>
    </p:spTree>
    <p:custDataLst>
      <p:tags r:id="rId1"/>
    </p:custDataLst>
    <p:extLst>
      <p:ext uri="{BB962C8B-B14F-4D97-AF65-F5344CB8AC3E}">
        <p14:creationId xmlns:p14="http://schemas.microsoft.com/office/powerpoint/2010/main" val="90459030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70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ручного управления памятью</a:t>
            </a:r>
          </a:p>
        </p:txBody>
      </p:sp>
      <p:sp>
        <p:nvSpPr>
          <p:cNvPr id="3" name="Объект 2"/>
          <p:cNvSpPr>
            <a:spLocks noGrp="1"/>
          </p:cNvSpPr>
          <p:nvPr>
            <p:ph idx="1"/>
          </p:nvPr>
        </p:nvSpPr>
        <p:spPr/>
        <p:txBody>
          <a:bodyPr>
            <a:normAutofit fontScale="92500" lnSpcReduction="10000"/>
          </a:bodyPr>
          <a:lstStyle/>
          <a:p>
            <a:r>
              <a:rPr lang="ru-RU" dirty="0"/>
              <a:t>«Висячие ссылки» </a:t>
            </a:r>
            <a:r>
              <a:rPr lang="en-US" dirty="0"/>
              <a:t>(dangling pointer)</a:t>
            </a:r>
            <a:endParaRPr lang="ru-RU" dirty="0"/>
          </a:p>
          <a:p>
            <a:pPr lvl="1"/>
            <a:r>
              <a:rPr lang="ru-RU" dirty="0"/>
              <a:t>После удаления объекта все указатели на него становятся «висячими»</a:t>
            </a:r>
          </a:p>
          <a:p>
            <a:pPr lvl="2"/>
            <a:r>
              <a:rPr lang="ru-RU" dirty="0"/>
              <a:t>Область памяти может быть отдана ОС и стать недоступной, либо использоваться новым объектом</a:t>
            </a:r>
          </a:p>
          <a:p>
            <a:pPr lvl="2"/>
            <a:r>
              <a:rPr lang="ru-RU" dirty="0"/>
              <a:t>Разыменование или попытка повторного удаления приведет либо к аварийной остановке программы, либо к неопределенному поведению</a:t>
            </a:r>
          </a:p>
          <a:p>
            <a:pPr lvl="1"/>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a:t>Проблемы ручного управления памятью (продолжение)</a:t>
            </a:r>
          </a:p>
        </p:txBody>
      </p:sp>
      <p:sp>
        <p:nvSpPr>
          <p:cNvPr id="3" name="Объект 2"/>
          <p:cNvSpPr>
            <a:spLocks noGrp="1"/>
          </p:cNvSpPr>
          <p:nvPr>
            <p:ph idx="1"/>
          </p:nvPr>
        </p:nvSpPr>
        <p:spPr/>
        <p:txBody>
          <a:bodyPr>
            <a:normAutofit fontScale="92500" lnSpcReduction="10000"/>
          </a:bodyPr>
          <a:lstStyle/>
          <a:p>
            <a:r>
              <a:rPr lang="ru-RU" dirty="0"/>
              <a:t>Утечка памяти (</a:t>
            </a:r>
            <a:r>
              <a:rPr lang="en-US" dirty="0"/>
              <a:t>Memory Leak)</a:t>
            </a:r>
            <a:endParaRPr lang="ru-RU" dirty="0"/>
          </a:p>
          <a:p>
            <a:pPr lvl="1"/>
            <a:r>
              <a:rPr lang="ru-RU" dirty="0"/>
              <a:t>Причины:</a:t>
            </a:r>
          </a:p>
          <a:p>
            <a:pPr lvl="2"/>
            <a:r>
              <a:rPr lang="ru-RU" dirty="0"/>
              <a:t>Программист не удалил объект после завершения использования</a:t>
            </a:r>
          </a:p>
          <a:p>
            <a:pPr lvl="2"/>
            <a:r>
              <a:rPr lang="ru-RU" dirty="0"/>
              <a:t>Ссылающемуся на объект указателю присвоено новое значение, тогда как на объект нет других ссылок</a:t>
            </a:r>
          </a:p>
          <a:p>
            <a:pPr lvl="3"/>
            <a:r>
              <a:rPr lang="ru-RU" dirty="0"/>
              <a:t>Объект становится недоступен </a:t>
            </a:r>
            <a:r>
              <a:rPr lang="ru-RU" dirty="0" err="1"/>
              <a:t>программно</a:t>
            </a:r>
            <a:r>
              <a:rPr lang="ru-RU" dirty="0"/>
              <a:t>, но продолжает занимать память</a:t>
            </a:r>
          </a:p>
          <a:p>
            <a:pPr lvl="1"/>
            <a:r>
              <a:rPr lang="ru-RU" dirty="0"/>
              <a:t>Следствие</a:t>
            </a:r>
          </a:p>
          <a:p>
            <a:pPr lvl="2"/>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fontScale="92500" lnSpcReduction="1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Примеры </a:t>
            </a:r>
            <a:r>
              <a:rPr lang="ru-RU" b="1" dirty="0">
                <a:solidFill>
                  <a:srgbClr val="FF0000"/>
                </a:solidFill>
              </a:rPr>
              <a:t>некорректной</a:t>
            </a:r>
            <a:r>
              <a:rPr lang="ru-RU" dirty="0"/>
              <a:t> работы с динамической памятью</a:t>
            </a:r>
          </a:p>
        </p:txBody>
      </p:sp>
      <p:sp>
        <p:nvSpPr>
          <p:cNvPr id="5" name="Прямоугольник 4"/>
          <p:cNvSpPr/>
          <p:nvPr/>
        </p:nvSpPr>
        <p:spPr>
          <a:xfrm>
            <a:off x="457200" y="1964353"/>
            <a:ext cx="9011344" cy="4893647"/>
          </a:xfrm>
          <a:prstGeom prst="rect">
            <a:avLst/>
          </a:prstGeom>
        </p:spPr>
        <p:txBody>
          <a:bodyPr wrap="square">
            <a:spAutoFit/>
          </a:bodyPr>
          <a:lstStyle/>
          <a:p>
            <a:pPr defTabSz="179388"/>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argv</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pIntArray</a:t>
            </a:r>
            <a:r>
              <a:rPr lang="ru-RU" sz="1300" dirty="0">
                <a:solidFill>
                  <a:srgbClr val="FF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free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pAnotherIntArray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pAnotherIntArray</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8000"/>
                </a:solidFill>
                <a:highlight>
                  <a:srgbClr val="FFFFFF"/>
                </a:highlight>
                <a:latin typeface="Consolas" panose="020B0609020204030204" pitchFamily="49" charset="0"/>
              </a:rPr>
              <a:t>	// Выделяем в куче один объект </a:t>
            </a:r>
            <a:r>
              <a:rPr lang="ru-RU" sz="1300" dirty="0" err="1">
                <a:solidFill>
                  <a:srgbClr val="008000"/>
                </a:solidFill>
                <a:highlight>
                  <a:srgbClr val="FFFFFF"/>
                </a:highlight>
                <a:latin typeface="Consolas" panose="020B0609020204030204" pitchFamily="49" charset="0"/>
              </a:rPr>
              <a:t>float</a:t>
            </a:r>
            <a:r>
              <a:rPr lang="ru-RU" sz="1300" dirty="0">
                <a:solidFill>
                  <a:srgbClr val="008000"/>
                </a:solidFill>
                <a:highlight>
                  <a:srgbClr val="FFFFFF"/>
                </a:highlight>
                <a:latin typeface="Consolas" panose="020B0609020204030204" pitchFamily="49" charset="0"/>
              </a:rPr>
              <a:t>, инициализируя его значением 100</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pFloat</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(100); </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pFloat</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 вместо </a:t>
            </a:r>
            <a:r>
              <a:rPr lang="ru-RU" sz="1300" dirty="0" err="1">
                <a:solidFill>
                  <a:srgbClr val="008000"/>
                </a:solidFill>
                <a:highlight>
                  <a:srgbClr val="FFFFFF"/>
                </a:highlight>
                <a:latin typeface="Consolas" panose="020B0609020204030204" pitchFamily="49" charset="0"/>
              </a:rPr>
              <a:t>delete</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myString</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8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anotherString</a:t>
            </a:r>
            <a:r>
              <a:rPr lang="ru-RU" sz="1300" dirty="0">
                <a:solidFill>
                  <a:srgbClr val="FF0000"/>
                </a:solidFill>
                <a:highlight>
                  <a:srgbClr val="FFFFFF"/>
                </a:highlight>
                <a:latin typeface="Consolas" panose="020B0609020204030204" pitchFamily="49" charset="0"/>
              </a:rPr>
              <a:t>[0] = 'A';</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 = </a:t>
            </a:r>
            <a:r>
              <a:rPr lang="en-US" sz="1300" dirty="0" err="1">
                <a:solidFill>
                  <a:srgbClr val="6F008A"/>
                </a:solidFill>
                <a:highlight>
                  <a:srgbClr val="FFFFFF"/>
                </a:highlight>
                <a:latin typeface="Consolas" panose="020B0609020204030204" pitchFamily="49" charset="0"/>
              </a:rPr>
              <a:t>malloc</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en-US" sz="1300" dirty="0">
                <a:solidFill>
                  <a:srgbClr val="6F008A"/>
                </a:solidFill>
                <a:highlight>
                  <a:srgbClr val="FFFFFF"/>
                </a:highlight>
                <a:latin typeface="Consolas" panose="020B0609020204030204" pitchFamily="49" charset="0"/>
              </a:rPr>
              <a:t>free</a:t>
            </a:r>
            <a:r>
              <a:rPr lang="en-US" sz="1300" dirty="0">
                <a:solidFill>
                  <a:srgbClr val="000000"/>
                </a:solidFill>
                <a:highlight>
                  <a:srgbClr val="FFFFFF"/>
                </a:highlight>
                <a:latin typeface="Consolas" panose="020B0609020204030204" pitchFamily="49" charset="0"/>
              </a:rPr>
              <a:t>(</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pData</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00"/>
                </a:solidFill>
                <a:highlight>
                  <a:srgbClr val="FFFFFF"/>
                </a:highlight>
                <a:latin typeface="Consolas" panose="020B0609020204030204" pitchFamily="49" charset="0"/>
              </a:rPr>
              <a:t>}</a:t>
            </a:r>
            <a:endParaRPr lang="ru-RU" sz="1300" dirty="0"/>
          </a:p>
        </p:txBody>
      </p:sp>
    </p:spTree>
    <p:extLst>
      <p:ext uri="{BB962C8B-B14F-4D97-AF65-F5344CB8AC3E}">
        <p14:creationId xmlns:p14="http://schemas.microsoft.com/office/powerpoint/2010/main" val="257353194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Еще примеры </a:t>
            </a:r>
            <a:r>
              <a:rPr lang="ru-RU" b="1" dirty="0">
                <a:solidFill>
                  <a:srgbClr val="FF0000"/>
                </a:solidFill>
              </a:rPr>
              <a:t>некорректной</a:t>
            </a:r>
            <a:r>
              <a:rPr lang="ru-RU" dirty="0"/>
              <a:t> работы с динамической памятью</a:t>
            </a:r>
          </a:p>
        </p:txBody>
      </p:sp>
      <p:sp>
        <p:nvSpPr>
          <p:cNvPr id="3" name="Прямоугольник 2"/>
          <p:cNvSpPr/>
          <p:nvPr/>
        </p:nvSpPr>
        <p:spPr>
          <a:xfrm>
            <a:off x="107505" y="2924944"/>
            <a:ext cx="8856984" cy="3231654"/>
          </a:xfrm>
          <a:prstGeom prst="rect">
            <a:avLst/>
          </a:prstGeom>
        </p:spPr>
        <p:txBody>
          <a:bodyPr wrap="square">
            <a:spAutoFit/>
          </a:bodyPr>
          <a:lstStyle/>
          <a:p>
            <a:pPr defTabSz="179388"/>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argv</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(11);</a:t>
            </a:r>
          </a:p>
          <a:p>
            <a:pPr defTabSz="179388"/>
            <a:r>
              <a:rPr lang="ru-RU" sz="1200" dirty="0">
                <a:solidFill>
                  <a:srgbClr val="00008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someInt</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(12);</a:t>
            </a:r>
            <a:r>
              <a:rPr lang="ru-RU" sz="12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someValue</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(35)); </a:t>
            </a:r>
            <a:r>
              <a:rPr lang="ru-RU" sz="1200" dirty="0">
                <a:solidFill>
                  <a:srgbClr val="008000"/>
                </a:solidFill>
                <a:highlight>
                  <a:srgbClr val="FFFFFF"/>
                </a:highlight>
                <a:latin typeface="Consolas" panose="020B0609020204030204" pitchFamily="49" charset="0"/>
              </a:rPr>
              <a:t>// Утечка памяти: выделили в куче, </a:t>
            </a:r>
            <a:r>
              <a:rPr lang="ru-RU" sz="1200" dirty="0" err="1">
                <a:solidFill>
                  <a:srgbClr val="008000"/>
                </a:solidFill>
                <a:highlight>
                  <a:srgbClr val="FFFFFF"/>
                </a:highlight>
                <a:latin typeface="Consolas" panose="020B0609020204030204" pitchFamily="49" charset="0"/>
              </a:rPr>
              <a:t>разыменовали</a:t>
            </a:r>
            <a:r>
              <a:rPr lang="ru-RU" sz="1200" dirty="0">
                <a:solidFill>
                  <a:srgbClr val="008000"/>
                </a:solidFill>
                <a:highlight>
                  <a:srgbClr val="FFFFFF"/>
                </a:highlight>
                <a:latin typeface="Consolas" panose="020B0609020204030204" pitchFamily="49" charset="0"/>
              </a:rPr>
              <a:t>, адрес потеряли</a:t>
            </a:r>
            <a:endParaRPr lang="ru-RU" sz="1200" dirty="0">
              <a:solidFill>
                <a:srgbClr val="000000"/>
              </a:solidFill>
              <a:highlight>
                <a:srgbClr val="FFFFFF"/>
              </a:highlight>
              <a:latin typeface="Consolas" panose="020B0609020204030204" pitchFamily="49" charset="0"/>
            </a:endParaRP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(10);</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a:t>
            </a:r>
            <a:r>
              <a:rPr lang="en-US" sz="1200" dirty="0" err="1">
                <a:solidFill>
                  <a:srgbClr val="6F008A"/>
                </a:solidFill>
                <a:highlight>
                  <a:srgbClr val="FFFFFF"/>
                </a:highlight>
                <a:latin typeface="Consolas" panose="020B0609020204030204" pitchFamily="49" charset="0"/>
              </a:rPr>
              <a:t>getchar</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'A'</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return</a:t>
            </a:r>
            <a:r>
              <a:rPr lang="ru-RU" sz="1200" dirty="0">
                <a:solidFill>
                  <a:srgbClr val="000000"/>
                </a:solidFill>
                <a:highlight>
                  <a:srgbClr val="FFFFFF"/>
                </a:highlight>
                <a:latin typeface="Consolas" panose="020B0609020204030204" pitchFamily="49" charset="0"/>
              </a:rPr>
              <a:t> 0;</a:t>
            </a:r>
            <a:r>
              <a:rPr lang="ru-RU" sz="1200" dirty="0">
                <a:solidFill>
                  <a:srgbClr val="008000"/>
                </a:solidFill>
                <a:highlight>
                  <a:srgbClr val="FFFFFF"/>
                </a:highlight>
                <a:latin typeface="Consolas" panose="020B0609020204030204" pitchFamily="49" charset="0"/>
              </a:rPr>
              <a:t>// Утечка памяти: забыли вызывать </a:t>
            </a:r>
            <a:r>
              <a:rPr lang="ru-RU" sz="1200" dirty="0" err="1">
                <a:solidFill>
                  <a:srgbClr val="008000"/>
                </a:solidFill>
                <a:highlight>
                  <a:srgbClr val="FFFFFF"/>
                </a:highlight>
                <a:latin typeface="Consolas" panose="020B0609020204030204" pitchFamily="49" charset="0"/>
              </a:rPr>
              <a:t>delete</a:t>
            </a:r>
            <a:r>
              <a:rPr lang="ru-RU" sz="1200" dirty="0">
                <a:solidFill>
                  <a:srgbClr val="008000"/>
                </a:solidFill>
                <a:highlight>
                  <a:srgbClr val="FFFFFF"/>
                </a:highlight>
                <a:latin typeface="Consolas" panose="020B0609020204030204" pitchFamily="49" charset="0"/>
              </a:rPr>
              <a:t> p перед выходом из функции</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0;</a:t>
            </a:r>
          </a:p>
          <a:p>
            <a:pPr defTabSz="17938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32853046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fontScale="85000" lnSpcReduction="20000"/>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 как у них?</a:t>
            </a:r>
          </a:p>
        </p:txBody>
      </p:sp>
      <p:sp>
        <p:nvSpPr>
          <p:cNvPr id="3" name="Объект 2"/>
          <p:cNvSpPr>
            <a:spLocks noGrp="1"/>
          </p:cNvSpPr>
          <p:nvPr>
            <p:ph idx="1"/>
          </p:nvPr>
        </p:nvSpPr>
        <p:spPr/>
        <p:txBody>
          <a:bodyPr>
            <a:normAutofit fontScale="85000" lnSpcReduction="20000"/>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fontScale="77500" lnSpcReduction="2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fontAlgn="auto">
              <a:spcAft>
                <a:spcPts val="0"/>
              </a:spcAft>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lnSpcReduction="10000"/>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lstStyle/>
          <a:p>
            <a:r>
              <a:rPr lang="ru-RU" sz="2400" dirty="0"/>
              <a:t>Параметр, переданный в функцию по константной ссылке, доступен внутри нее только для чтения</a:t>
            </a:r>
          </a:p>
          <a:p>
            <a:r>
              <a:rPr lang="ru-RU" sz="2400" dirty="0"/>
              <a:t>Если функция не изменяет значение своего аргумента, то имеет смысл передавать его по константной ссылке</a:t>
            </a:r>
          </a:p>
          <a:p>
            <a:pPr lvl="1"/>
            <a:r>
              <a:rPr lang="ru-RU" dirty="0"/>
              <a:t>Простые типы данных следует передавать по значению</a:t>
            </a:r>
          </a:p>
        </p:txBody>
      </p:sp>
    </p:spTree>
    <p:extLst>
      <p:ext uri="{BB962C8B-B14F-4D97-AF65-F5344CB8AC3E}">
        <p14:creationId xmlns:p14="http://schemas.microsoft.com/office/powerpoint/2010/main" val="46591207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ru-RU"/>
              <a:t>Пример 1</a:t>
            </a:r>
          </a:p>
        </p:txBody>
      </p:sp>
      <p:sp>
        <p:nvSpPr>
          <p:cNvPr id="21507" name="Rectangle 4"/>
          <p:cNvSpPr>
            <a:spLocks noChangeArrowheads="1"/>
          </p:cNvSpPr>
          <p:nvPr/>
        </p:nvSpPr>
        <p:spPr bwMode="auto">
          <a:xfrm>
            <a:off x="1403350" y="1916113"/>
            <a:ext cx="6318250" cy="3495675"/>
          </a:xfrm>
          <a:prstGeom prst="rect">
            <a:avLst/>
          </a:prstGeom>
          <a:noFill/>
          <a:ln w="9525">
            <a:noFill/>
            <a:miter lim="800000"/>
            <a:headEnd/>
            <a:tailEnd/>
          </a:ln>
        </p:spPr>
        <p:txBody>
          <a:bodyPr>
            <a:spAutoFit/>
          </a:bodyPr>
          <a:lstStyle/>
          <a:p>
            <a:pPr>
              <a:tabLst>
                <a:tab pos="446088" algn="l"/>
              </a:tabLst>
            </a:pPr>
            <a:r>
              <a:rPr lang="en-US" sz="1400" b="1">
                <a:latin typeface="Courier New" pitchFamily="49" charset="0"/>
              </a:rPr>
              <a:t>#include &lt;stdio.h&gt;</a:t>
            </a:r>
            <a:endParaRPr lang="ru-RU" sz="1400" b="1">
              <a:latin typeface="Courier New" pitchFamily="49" charset="0"/>
            </a:endParaRPr>
          </a:p>
          <a:p>
            <a:pPr>
              <a:tabLst>
                <a:tab pos="446088" algn="l"/>
              </a:tabLst>
            </a:pPr>
            <a:endParaRPr lang="ru-RU" sz="1400" b="1">
              <a:latin typeface="Courier New" pitchFamily="49" charset="0"/>
            </a:endParaRPr>
          </a:p>
          <a:p>
            <a:pPr>
              <a:tabLst>
                <a:tab pos="446088" algn="l"/>
              </a:tabLst>
            </a:pPr>
            <a:r>
              <a:rPr lang="ru-RU" sz="1400" b="1">
                <a:latin typeface="Courier New" pitchFamily="49" charset="0"/>
              </a:rPr>
              <a:t>void Swap(int &amp; a, int &amp; b)</a:t>
            </a:r>
          </a:p>
          <a:p>
            <a:pPr>
              <a:tabLst>
                <a:tab pos="446088" algn="l"/>
              </a:tabLst>
            </a:pPr>
            <a:r>
              <a:rPr lang="ru-RU" sz="1400" b="1">
                <a:latin typeface="Courier New" pitchFamily="49" charset="0"/>
              </a:rPr>
              <a:t>{</a:t>
            </a:r>
          </a:p>
          <a:p>
            <a:pPr>
              <a:tabLst>
                <a:tab pos="446088" algn="l"/>
              </a:tabLst>
            </a:pPr>
            <a:r>
              <a:rPr lang="ru-RU" sz="1400" b="1">
                <a:latin typeface="Courier New" pitchFamily="49" charset="0"/>
              </a:rPr>
              <a:t>	int tmp = a;</a:t>
            </a:r>
          </a:p>
          <a:p>
            <a:pPr>
              <a:tabLst>
                <a:tab pos="446088" algn="l"/>
              </a:tabLst>
            </a:pPr>
            <a:r>
              <a:rPr lang="ru-RU" sz="1400" b="1">
                <a:latin typeface="Courier New" pitchFamily="49" charset="0"/>
              </a:rPr>
              <a:t>	a = b;</a:t>
            </a:r>
          </a:p>
          <a:p>
            <a:pPr>
              <a:tabLst>
                <a:tab pos="446088" algn="l"/>
              </a:tabLst>
            </a:pPr>
            <a:r>
              <a:rPr lang="ru-RU" sz="1400" b="1">
                <a:latin typeface="Courier New" pitchFamily="49" charset="0"/>
              </a:rPr>
              <a:t>	b = tmp;</a:t>
            </a:r>
          </a:p>
          <a:p>
            <a:pPr>
              <a:tabLst>
                <a:tab pos="446088" algn="l"/>
              </a:tabLst>
            </a:pPr>
            <a:r>
              <a:rPr lang="ru-RU" sz="1400" b="1">
                <a:latin typeface="Courier New" pitchFamily="49" charset="0"/>
              </a:rPr>
              <a:t>}</a:t>
            </a:r>
          </a:p>
          <a:p>
            <a:pPr>
              <a:tabLst>
                <a:tab pos="446088" algn="l"/>
              </a:tabLst>
            </a:pPr>
            <a:endParaRPr lang="ru-RU" sz="1400" b="1">
              <a:latin typeface="Courier New" pitchFamily="49" charset="0"/>
            </a:endParaRPr>
          </a:p>
          <a:p>
            <a:pPr>
              <a:tabLst>
                <a:tab pos="446088" algn="l"/>
              </a:tabLst>
            </a:pPr>
            <a:r>
              <a:rPr lang="en-US" sz="1400" b="1">
                <a:latin typeface="Courier New" pitchFamily="49" charset="0"/>
              </a:rPr>
              <a:t>int main()</a:t>
            </a:r>
          </a:p>
          <a:p>
            <a:pPr>
              <a:tabLst>
                <a:tab pos="446088" algn="l"/>
              </a:tabLst>
            </a:pPr>
            <a:r>
              <a:rPr lang="en-US" sz="1400" b="1">
                <a:latin typeface="Courier New" pitchFamily="49" charset="0"/>
              </a:rPr>
              <a:t>{</a:t>
            </a:r>
          </a:p>
          <a:p>
            <a:pPr>
              <a:tabLst>
                <a:tab pos="446088" algn="l"/>
              </a:tabLst>
            </a:pPr>
            <a:r>
              <a:rPr lang="en-US" sz="1400" b="1">
                <a:latin typeface="Courier New" pitchFamily="49" charset="0"/>
              </a:rPr>
              <a:t>	int a = 1, b = 3;</a:t>
            </a:r>
          </a:p>
          <a:p>
            <a:pPr>
              <a:tabLst>
                <a:tab pos="446088" algn="l"/>
              </a:tabLst>
            </a:pPr>
            <a:r>
              <a:rPr lang="en-US" sz="1400" b="1">
                <a:latin typeface="Courier New" pitchFamily="49" charset="0"/>
              </a:rPr>
              <a:t>	pritnf(“a=%d, b=%d\n”, a, b);</a:t>
            </a:r>
          </a:p>
          <a:p>
            <a:pPr>
              <a:tabLst>
                <a:tab pos="446088" algn="l"/>
              </a:tabLst>
            </a:pPr>
            <a:r>
              <a:rPr lang="en-US" sz="1400" b="1">
                <a:latin typeface="Courier New" pitchFamily="49" charset="0"/>
              </a:rPr>
              <a:t>	Swap(a, b);</a:t>
            </a:r>
          </a:p>
          <a:p>
            <a:pPr>
              <a:tabLst>
                <a:tab pos="446088" algn="l"/>
              </a:tabLst>
            </a:pPr>
            <a:r>
              <a:rPr lang="en-US" sz="1400" b="1">
                <a:latin typeface="Courier New" pitchFamily="49" charset="0"/>
              </a:rPr>
              <a:t>	pritnf(“a=%d, b=%d\n”, a, b);</a:t>
            </a:r>
          </a:p>
          <a:p>
            <a:pPr>
              <a:tabLst>
                <a:tab pos="446088" algn="l"/>
              </a:tabLst>
            </a:pPr>
            <a:r>
              <a:rPr lang="en-US" sz="1400" b="1">
                <a:latin typeface="Courier New" pitchFamily="49" charset="0"/>
              </a:rPr>
              <a:t>}</a:t>
            </a:r>
            <a:endParaRPr lang="ru-RU" sz="1400" b="1">
              <a:latin typeface="Courier New" pitchFamily="49" charset="0"/>
            </a:endParaRPr>
          </a:p>
        </p:txBody>
      </p:sp>
      <p:sp>
        <p:nvSpPr>
          <p:cNvPr id="21508" name="Rectangle 5"/>
          <p:cNvSpPr>
            <a:spLocks noChangeArrowheads="1"/>
          </p:cNvSpPr>
          <p:nvPr/>
        </p:nvSpPr>
        <p:spPr bwMode="auto">
          <a:xfrm>
            <a:off x="1476375" y="5589588"/>
            <a:ext cx="2592388" cy="1079500"/>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a=1, b=3</a:t>
            </a:r>
          </a:p>
          <a:p>
            <a:r>
              <a:rPr lang="en-US">
                <a:latin typeface="Courier New" pitchFamily="49" charset="0"/>
              </a:rPr>
              <a:t>a=3, b=1</a:t>
            </a:r>
            <a:endParaRPr lang="ru-RU">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a:t>Базовые типы данных</a:t>
            </a:r>
          </a:p>
        </p:txBody>
      </p:sp>
      <p:sp>
        <p:nvSpPr>
          <p:cNvPr id="7171" name="Rectangle 3"/>
          <p:cNvSpPr>
            <a:spLocks noGrp="1" noChangeArrowheads="1"/>
          </p:cNvSpPr>
          <p:nvPr>
            <p:ph idx="1"/>
          </p:nvPr>
        </p:nvSpPr>
        <p:spPr/>
        <p:txBody>
          <a:bodyPr>
            <a:normAutofit lnSpcReduction="10000"/>
          </a:bodyPr>
          <a:lstStyle/>
          <a:p>
            <a:pPr eaLnBrk="1" hangingPunct="1">
              <a:lnSpc>
                <a:spcPct val="90000"/>
              </a:lnSpc>
            </a:pPr>
            <a:r>
              <a:rPr lang="ru-RU" dirty="0"/>
              <a:t>Типы данных целых чисел</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1" eaLnBrk="1" hangingPunct="1">
              <a:lnSpc>
                <a:spcPct val="90000"/>
              </a:lnSpc>
            </a:pPr>
            <a:r>
              <a:rPr lang="ru-RU" dirty="0"/>
              <a:t>модификаторы</a:t>
            </a:r>
          </a:p>
          <a:p>
            <a:pPr lvl="2" eaLnBrk="1" hangingPunct="1">
              <a:lnSpc>
                <a:spcPct val="90000"/>
              </a:lnSpc>
            </a:pPr>
            <a:r>
              <a:rPr lang="en-US" dirty="0"/>
              <a:t>short/long</a:t>
            </a:r>
          </a:p>
          <a:p>
            <a:pPr lvl="2" eaLnBrk="1" hangingPunct="1">
              <a:lnSpc>
                <a:spcPct val="90000"/>
              </a:lnSpc>
            </a:pPr>
            <a:r>
              <a:rPr lang="en-US" dirty="0"/>
              <a:t>unsigned/signed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Типы данных вещественных чисел</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171">
                                            <p:txEl>
                                              <p:pRg st="5" end="5"/>
                                            </p:txEl>
                                          </p:spTgt>
                                        </p:tgtEl>
                                        <p:attrNameLst>
                                          <p:attrName>style.visibility</p:attrName>
                                        </p:attrNameLst>
                                      </p:cBhvr>
                                      <p:to>
                                        <p:strVal val="visible"/>
                                      </p:to>
                                    </p:set>
                                    <p:animEffect transition="in" filter="fade">
                                      <p:cBhvr>
                                        <p:cTn id="22" dur="500"/>
                                        <p:tgtEl>
                                          <p:spTgt spid="717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171">
                                            <p:txEl>
                                              <p:pRg st="7" end="7"/>
                                            </p:txEl>
                                          </p:spTgt>
                                        </p:tgtEl>
                                        <p:attrNameLst>
                                          <p:attrName>style.visibility</p:attrName>
                                        </p:attrNameLst>
                                      </p:cBhvr>
                                      <p:to>
                                        <p:strVal val="visible"/>
                                      </p:to>
                                    </p:set>
                                    <p:animEffect transition="in" filter="fade">
                                      <p:cBhvr>
                                        <p:cTn id="30" dur="500"/>
                                        <p:tgtEl>
                                          <p:spTgt spid="7171">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171">
                                            <p:txEl>
                                              <p:pRg st="10" end="10"/>
                                            </p:txEl>
                                          </p:spTgt>
                                        </p:tgtEl>
                                        <p:attrNameLst>
                                          <p:attrName>style.visibility</p:attrName>
                                        </p:attrNameLst>
                                      </p:cBhvr>
                                      <p:to>
                                        <p:strVal val="visible"/>
                                      </p:to>
                                    </p:set>
                                    <p:animEffect transition="in" filter="fade">
                                      <p:cBhvr>
                                        <p:cTn id="41" dur="500"/>
                                        <p:tgtEl>
                                          <p:spTgt spid="7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fontAlgn="auto">
              <a:spcAft>
                <a:spcPts val="0"/>
              </a:spcAft>
              <a:defRPr/>
            </a:pPr>
            <a:r>
              <a:rPr lang="ru-RU"/>
              <a:t>Пример 2</a:t>
            </a:r>
          </a:p>
        </p:txBody>
      </p:sp>
      <p:sp>
        <p:nvSpPr>
          <p:cNvPr id="22531" name="Rectangle 4"/>
          <p:cNvSpPr>
            <a:spLocks noChangeArrowheads="1"/>
          </p:cNvSpPr>
          <p:nvPr/>
        </p:nvSpPr>
        <p:spPr bwMode="auto">
          <a:xfrm>
            <a:off x="539552" y="1908175"/>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a:t>
            </a:r>
            <a:r>
              <a:rPr lang="ru-RU" b="1" dirty="0" err="1">
                <a:latin typeface="Courier New" pitchFamily="49" charset="0"/>
              </a:rPr>
              <a:t>Print</a:t>
            </a:r>
            <a:r>
              <a:rPr lang="ru-RU" b="1" dirty="0">
                <a:latin typeface="Courier New" pitchFamily="49" charset="0"/>
              </a:rPr>
              <a:t>(</a:t>
            </a:r>
            <a:r>
              <a:rPr lang="ru-RU" b="1" dirty="0" err="1">
                <a:latin typeface="Courier New" pitchFamily="49" charset="0"/>
              </a:rPr>
              <a:t>Point</a:t>
            </a:r>
            <a:r>
              <a:rPr lang="ru-RU" b="1" dirty="0">
                <a:latin typeface="Courier New" pitchFamily="49" charset="0"/>
              </a:rPr>
              <a:t> </a:t>
            </a:r>
            <a:r>
              <a:rPr lang="ru-RU" b="1" dirty="0" err="1">
                <a:solidFill>
                  <a:srgbClr val="FF0000"/>
                </a:solidFill>
                <a:latin typeface="Courier New" pitchFamily="49" charset="0"/>
              </a:rPr>
              <a:t>const</a:t>
            </a:r>
            <a:r>
              <a:rPr lang="ru-RU" b="1" dirty="0" err="1">
                <a:latin typeface="Courier New" pitchFamily="49" charset="0"/>
              </a:rPr>
              <a:t>&amp;</a:t>
            </a:r>
            <a:r>
              <a:rPr lang="ru-RU" b="1" dirty="0">
                <a:latin typeface="Courier New" pitchFamily="49" charset="0"/>
              </a:rPr>
              <a:t>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x:%d</a:t>
            </a:r>
            <a:r>
              <a:rPr lang="ru-RU" b="1" dirty="0">
                <a:latin typeface="Courier New" pitchFamily="49" charset="0"/>
              </a:rPr>
              <a:t>, y:%d)\n", </a:t>
            </a:r>
            <a:r>
              <a:rPr lang="ru-RU" b="1" dirty="0" err="1">
                <a:latin typeface="Courier New" pitchFamily="49" charset="0"/>
              </a:rPr>
              <a:t>pnt.x</a:t>
            </a:r>
            <a:r>
              <a:rPr lang="ru-RU" b="1" dirty="0">
                <a:latin typeface="Courier New" pitchFamily="49" charset="0"/>
              </a:rPr>
              <a:t>, </a:t>
            </a:r>
            <a:r>
              <a:rPr lang="ru-RU" b="1" dirty="0" err="1">
                <a:latin typeface="Courier New" pitchFamily="49" charset="0"/>
              </a:rPr>
              <a:t>pnt.y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a:t>Ссылка должна быть обязательно проинициализирована</a:t>
            </a:r>
          </a:p>
          <a:p>
            <a:pPr lvl="1">
              <a:lnSpc>
                <a:spcPct val="90000"/>
              </a:lnSpc>
            </a:pPr>
            <a:r>
              <a:rPr lang="ru-RU"/>
              <a:t>Должен существовать объект на который она ссылается</a:t>
            </a:r>
            <a:endParaRPr lang="en-US"/>
          </a:p>
          <a:p>
            <a:pPr lvl="1">
              <a:lnSpc>
                <a:spcPct val="90000"/>
              </a:lnSpc>
            </a:pPr>
            <a:r>
              <a:rPr lang="ru-RU"/>
              <a:t>Синтаксис</a:t>
            </a:r>
          </a:p>
          <a:p>
            <a:pPr lvl="2">
              <a:lnSpc>
                <a:spcPct val="90000"/>
              </a:lnSpc>
            </a:pPr>
            <a:r>
              <a:rPr lang="ru-RU" sz="2000"/>
              <a:t>Тип </a:t>
            </a:r>
            <a:r>
              <a:rPr lang="en-US" sz="2000"/>
              <a:t>&amp; </a:t>
            </a:r>
            <a:r>
              <a:rPr lang="ru-RU" sz="2000"/>
              <a:t>идентификатор = значение</a:t>
            </a:r>
            <a:r>
              <a:rPr lang="en-US" sz="2000"/>
              <a:t>;</a:t>
            </a:r>
            <a:endParaRPr lang="ru-RU" sz="2000"/>
          </a:p>
          <a:p>
            <a:pPr>
              <a:lnSpc>
                <a:spcPct val="90000"/>
              </a:lnSpc>
            </a:pPr>
            <a:r>
              <a:rPr lang="ru-RU" sz="2800"/>
              <a:t>Инициализация ссылки совершенно отличается от операции присваивания</a:t>
            </a:r>
          </a:p>
          <a:p>
            <a:pPr lvl="1">
              <a:lnSpc>
                <a:spcPct val="90000"/>
              </a:lnSpc>
            </a:pPr>
            <a:r>
              <a:rPr lang="ru-RU"/>
              <a:t>Будучи проинициализированной, присваивание ссылке нового значения </a:t>
            </a:r>
            <a:r>
              <a:rPr lang="ru-RU" b="1"/>
              <a:t>изменяет значение ссылаемого объекта, а не значение ссылки</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ru-RU"/>
              <a:t>Пример</a:t>
            </a:r>
          </a:p>
        </p:txBody>
      </p:sp>
      <p:sp>
        <p:nvSpPr>
          <p:cNvPr id="29700" name="Rectangle 4"/>
          <p:cNvSpPr>
            <a:spLocks noChangeArrowheads="1"/>
          </p:cNvSpPr>
          <p:nvPr/>
        </p:nvSpPr>
        <p:spPr bwMode="auto">
          <a:xfrm>
            <a:off x="251520" y="1844675"/>
            <a:ext cx="8713093" cy="4211638"/>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a:t>
            </a:r>
            <a:r>
              <a:rPr lang="en-US" b="1" dirty="0" err="1">
                <a:latin typeface="Courier New" pitchFamily="49" charset="0"/>
              </a:rPr>
              <a:t>stdio.h</a:t>
            </a:r>
            <a:r>
              <a:rPr lang="en-US" b="1" dirty="0">
                <a:latin typeface="Courier New" pitchFamily="49" charset="0"/>
              </a:rPr>
              <a:t>&gt;</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инициализация ссылки</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i=%d</a:t>
            </a:r>
            <a:r>
              <a:rPr lang="ru-RU" b="1" dirty="0">
                <a:latin typeface="Courier New" pitchFamily="49" charset="0"/>
              </a:rPr>
              <a:t>, </a:t>
            </a:r>
            <a:r>
              <a:rPr lang="ru-RU" b="1" dirty="0" err="1">
                <a:latin typeface="Courier New" pitchFamily="49" charset="0"/>
              </a:rPr>
              <a:t>j=%d\n</a:t>
            </a:r>
            <a:r>
              <a:rPr lang="ru-RU" b="1" dirty="0">
                <a:latin typeface="Courier New" pitchFamily="49" charset="0"/>
              </a:rPr>
              <a:t>", </a:t>
            </a:r>
            <a:r>
              <a:rPr lang="ru-RU" b="1" dirty="0" err="1">
                <a:latin typeface="Courier New" pitchFamily="49" charset="0"/>
              </a:rPr>
              <a:t>i</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присваивание значения объекту, на который ссылается</a:t>
            </a:r>
            <a:r>
              <a:rPr lang="ru-RU" b="1" dirty="0">
                <a:latin typeface="Courier New" pitchFamily="49" charset="0"/>
              </a:rPr>
              <a:t>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j</a:t>
            </a:r>
            <a:r>
              <a:rPr lang="ru-RU" b="1" dirty="0">
                <a:latin typeface="Courier New" pitchFamily="49" charset="0"/>
              </a:rPr>
              <a:t>;</a:t>
            </a:r>
          </a:p>
          <a:p>
            <a:pPr defTabSz="539750">
              <a:tabLst>
                <a:tab pos="363538" algn="l"/>
              </a:tabLst>
            </a:pPr>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i=%d</a:t>
            </a:r>
            <a:r>
              <a:rPr lang="ru-RU" b="1" dirty="0">
                <a:latin typeface="Courier New" pitchFamily="49" charset="0"/>
              </a:rPr>
              <a:t>, </a:t>
            </a:r>
            <a:r>
              <a:rPr lang="ru-RU" b="1" dirty="0" err="1">
                <a:latin typeface="Courier New" pitchFamily="49" charset="0"/>
              </a:rPr>
              <a:t>j=%d\n</a:t>
            </a:r>
            <a:r>
              <a:rPr lang="ru-RU" b="1" dirty="0">
                <a:latin typeface="Courier New" pitchFamily="49" charset="0"/>
              </a:rPr>
              <a:t>", </a:t>
            </a:r>
            <a:r>
              <a:rPr lang="ru-RU" b="1" dirty="0" err="1">
                <a:latin typeface="Courier New" pitchFamily="49" charset="0"/>
              </a:rPr>
              <a:t>i</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endParaRPr lang="en-US"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5292725" y="5922963"/>
            <a:ext cx="3024188"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700">
                                            <p:txEl>
                                              <p:pRg st="2" end="2"/>
                                            </p:txEl>
                                          </p:spTgt>
                                        </p:tgtEl>
                                        <p:attrNameLst>
                                          <p:attrName>style.visibility</p:attrName>
                                        </p:attrNameLst>
                                      </p:cBhvr>
                                      <p:to>
                                        <p:strVal val="visible"/>
                                      </p:to>
                                    </p:set>
                                    <p:animEffect transition="in" filter="fade">
                                      <p:cBhvr>
                                        <p:cTn id="10" dur="2000"/>
                                        <p:tgtEl>
                                          <p:spTgt spid="29700">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700">
                                            <p:txEl>
                                              <p:pRg st="3" end="3"/>
                                            </p:txEl>
                                          </p:spTgt>
                                        </p:tgtEl>
                                        <p:attrNameLst>
                                          <p:attrName>style.visibility</p:attrName>
                                        </p:attrNameLst>
                                      </p:cBhvr>
                                      <p:to>
                                        <p:strVal val="visible"/>
                                      </p:to>
                                    </p:set>
                                    <p:animEffect transition="in" filter="fade">
                                      <p:cBhvr>
                                        <p:cTn id="13" dur="2000"/>
                                        <p:tgtEl>
                                          <p:spTgt spid="29700">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9700">
                                            <p:txEl>
                                              <p:pRg st="4" end="4"/>
                                            </p:txEl>
                                          </p:spTgt>
                                        </p:tgtEl>
                                        <p:attrNameLst>
                                          <p:attrName>style.visibility</p:attrName>
                                        </p:attrNameLst>
                                      </p:cBhvr>
                                      <p:to>
                                        <p:strVal val="visible"/>
                                      </p:to>
                                    </p:set>
                                    <p:animEffect transition="in" filter="fade">
                                      <p:cBhvr>
                                        <p:cTn id="16" dur="2000"/>
                                        <p:tgtEl>
                                          <p:spTgt spid="29700">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9700">
                                            <p:txEl>
                                              <p:pRg st="5" end="5"/>
                                            </p:txEl>
                                          </p:spTgt>
                                        </p:tgtEl>
                                        <p:attrNameLst>
                                          <p:attrName>style.visibility</p:attrName>
                                        </p:attrNameLst>
                                      </p:cBhvr>
                                      <p:to>
                                        <p:strVal val="visible"/>
                                      </p:to>
                                    </p:set>
                                    <p:animEffect transition="in" filter="fade">
                                      <p:cBhvr>
                                        <p:cTn id="19" dur="2000"/>
                                        <p:tgtEl>
                                          <p:spTgt spid="29700">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9700">
                                            <p:txEl>
                                              <p:pRg st="6" end="6"/>
                                            </p:txEl>
                                          </p:spTgt>
                                        </p:tgtEl>
                                        <p:attrNameLst>
                                          <p:attrName>style.visibility</p:attrName>
                                        </p:attrNameLst>
                                      </p:cBhvr>
                                      <p:to>
                                        <p:strVal val="visible"/>
                                      </p:to>
                                    </p:set>
                                    <p:animEffect transition="in" filter="fade">
                                      <p:cBhvr>
                                        <p:cTn id="22" dur="2000"/>
                                        <p:tgtEl>
                                          <p:spTgt spid="29700">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9700">
                                            <p:txEl>
                                              <p:pRg st="7" end="7"/>
                                            </p:txEl>
                                          </p:spTgt>
                                        </p:tgtEl>
                                        <p:attrNameLst>
                                          <p:attrName>style.visibility</p:attrName>
                                        </p:attrNameLst>
                                      </p:cBhvr>
                                      <p:to>
                                        <p:strVal val="visible"/>
                                      </p:to>
                                    </p:set>
                                    <p:animEffect transition="in" filter="fade">
                                      <p:cBhvr>
                                        <p:cTn id="25" dur="2000"/>
                                        <p:tgtEl>
                                          <p:spTgt spid="29700">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9700">
                                            <p:txEl>
                                              <p:pRg st="8" end="8"/>
                                            </p:txEl>
                                          </p:spTgt>
                                        </p:tgtEl>
                                        <p:attrNameLst>
                                          <p:attrName>style.visibility</p:attrName>
                                        </p:attrNameLst>
                                      </p:cBhvr>
                                      <p:to>
                                        <p:strVal val="visible"/>
                                      </p:to>
                                    </p:set>
                                    <p:animEffect transition="in" filter="fade">
                                      <p:cBhvr>
                                        <p:cTn id="28" dur="2000"/>
                                        <p:tgtEl>
                                          <p:spTgt spid="29700">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9700">
                                            <p:txEl>
                                              <p:pRg st="9" end="9"/>
                                            </p:txEl>
                                          </p:spTgt>
                                        </p:tgtEl>
                                        <p:attrNameLst>
                                          <p:attrName>style.visibility</p:attrName>
                                        </p:attrNameLst>
                                      </p:cBhvr>
                                      <p:to>
                                        <p:strVal val="visible"/>
                                      </p:to>
                                    </p:set>
                                    <p:animEffect transition="in" filter="fade">
                                      <p:cBhvr>
                                        <p:cTn id="31" dur="2000"/>
                                        <p:tgtEl>
                                          <p:spTgt spid="29700">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9701">
                                            <p:txEl>
                                              <p:pRg st="1" end="1"/>
                                            </p:txEl>
                                          </p:spTgt>
                                        </p:tgtEl>
                                        <p:attrNameLst>
                                          <p:attrName>style.visibility</p:attrName>
                                        </p:attrNameLst>
                                      </p:cBhvr>
                                      <p:to>
                                        <p:strVal val="visible"/>
                                      </p:to>
                                    </p:set>
                                    <p:animEffect transition="in" filter="fade">
                                      <p:cBhvr>
                                        <p:cTn id="36" dur="2000"/>
                                        <p:tgtEl>
                                          <p:spTgt spid="29701">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0">
                                            <p:txEl>
                                              <p:pRg st="11" end="11"/>
                                            </p:txEl>
                                          </p:spTgt>
                                        </p:tgtEl>
                                        <p:attrNameLst>
                                          <p:attrName>style.visibility</p:attrName>
                                        </p:attrNameLst>
                                      </p:cBhvr>
                                      <p:to>
                                        <p:strVal val="visible"/>
                                      </p:to>
                                    </p:set>
                                    <p:animEffect transition="in" filter="fade">
                                      <p:cBhvr>
                                        <p:cTn id="41" dur="2000"/>
                                        <p:tgtEl>
                                          <p:spTgt spid="29700">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9700">
                                            <p:txEl>
                                              <p:pRg st="12" end="12"/>
                                            </p:txEl>
                                          </p:spTgt>
                                        </p:tgtEl>
                                        <p:attrNameLst>
                                          <p:attrName>style.visibility</p:attrName>
                                        </p:attrNameLst>
                                      </p:cBhvr>
                                      <p:to>
                                        <p:strVal val="visible"/>
                                      </p:to>
                                    </p:set>
                                    <p:animEffect transition="in" filter="fade">
                                      <p:cBhvr>
                                        <p:cTn id="44" dur="2000"/>
                                        <p:tgtEl>
                                          <p:spTgt spid="29700">
                                            <p:txEl>
                                              <p:pRg st="12" end="1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9700">
                                            <p:txEl>
                                              <p:pRg st="13" end="13"/>
                                            </p:txEl>
                                          </p:spTgt>
                                        </p:tgtEl>
                                        <p:attrNameLst>
                                          <p:attrName>style.visibility</p:attrName>
                                        </p:attrNameLst>
                                      </p:cBhvr>
                                      <p:to>
                                        <p:strVal val="visible"/>
                                      </p:to>
                                    </p:set>
                                    <p:animEffect transition="in" filter="fade">
                                      <p:cBhvr>
                                        <p:cTn id="47" dur="2000"/>
                                        <p:tgtEl>
                                          <p:spTgt spid="29700">
                                            <p:txEl>
                                              <p:pRg st="13" end="1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9700">
                                            <p:txEl>
                                              <p:pRg st="14" end="14"/>
                                            </p:txEl>
                                          </p:spTgt>
                                        </p:tgtEl>
                                        <p:attrNameLst>
                                          <p:attrName>style.visibility</p:attrName>
                                        </p:attrNameLst>
                                      </p:cBhvr>
                                      <p:to>
                                        <p:strVal val="visible"/>
                                      </p:to>
                                    </p:set>
                                    <p:animEffect transition="in" filter="fade">
                                      <p:cBhvr>
                                        <p:cTn id="50" dur="2000"/>
                                        <p:tgtEl>
                                          <p:spTgt spid="29700">
                                            <p:txEl>
                                              <p:pRg st="14" end="1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9701">
                                            <p:txEl>
                                              <p:pRg st="2" end="2"/>
                                            </p:txEl>
                                          </p:spTgt>
                                        </p:tgtEl>
                                        <p:attrNameLst>
                                          <p:attrName>style.visibility</p:attrName>
                                        </p:attrNameLst>
                                      </p:cBhvr>
                                      <p:to>
                                        <p:strVal val="visible"/>
                                      </p:to>
                                    </p:set>
                                    <p:animEffect transition="in" filter="fade">
                                      <p:cBhvr>
                                        <p:cTn id="55"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fontAlgn="auto">
              <a:spcAft>
                <a:spcPts val="0"/>
              </a:spcAft>
              <a:defRPr/>
            </a:pPr>
            <a:r>
              <a:rPr lang="ru-RU"/>
              <a:t>Ссылки на временные объекты</a:t>
            </a:r>
          </a:p>
        </p:txBody>
      </p:sp>
      <p:sp>
        <p:nvSpPr>
          <p:cNvPr id="25603" name="Rectangle 3"/>
          <p:cNvSpPr>
            <a:spLocks noGrp="1" noChangeArrowheads="1"/>
          </p:cNvSpPr>
          <p:nvPr>
            <p:ph idx="1"/>
          </p:nvPr>
        </p:nvSpPr>
        <p:spPr/>
        <p:txBody>
          <a:bodyPr>
            <a:normAutofit fontScale="92500" lnSpcReduction="10000"/>
          </a:bodyPr>
          <a:lstStyle/>
          <a:p>
            <a:r>
              <a:rPr lang="ru-RU" sz="2800" dirty="0"/>
              <a:t>При инициализации ссылки объектом  другого типа компилятор создает временный объект нужного типа и использует его для инициализации ссылки</a:t>
            </a:r>
          </a:p>
          <a:p>
            <a:pPr lvl="1"/>
            <a:r>
              <a:rPr lang="ru-RU" dirty="0"/>
              <a:t>На данный временный объект может ссылаться только константная ссылка</a:t>
            </a:r>
          </a:p>
          <a:p>
            <a:pPr lvl="1"/>
            <a:r>
              <a:rPr lang="ru-RU" dirty="0"/>
              <a:t>То же самое происходит при инициализации ссылки значением константы</a:t>
            </a:r>
          </a:p>
          <a:p>
            <a:pPr lvl="1"/>
            <a:r>
              <a:rPr lang="ru-RU" dirty="0"/>
              <a:t>Изменение значения объекта в данном случае не отражается на значении временного объекта</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fontAlgn="auto">
              <a:spcAft>
                <a:spcPts val="0"/>
              </a:spcAft>
              <a:defRPr/>
            </a:pPr>
            <a:r>
              <a:rPr lang="ru-RU" dirty="0"/>
              <a:t>Пример</a:t>
            </a:r>
            <a:r>
              <a:rPr lang="en-US" dirty="0"/>
              <a:t> 1</a:t>
            </a:r>
            <a:endParaRPr lang="ru-RU" dirty="0"/>
          </a:p>
        </p:txBody>
      </p:sp>
      <p:sp>
        <p:nvSpPr>
          <p:cNvPr id="23556" name="Rectangle 4"/>
          <p:cNvSpPr>
            <a:spLocks noChangeArrowheads="1"/>
          </p:cNvSpPr>
          <p:nvPr/>
        </p:nvSpPr>
        <p:spPr bwMode="auto">
          <a:xfrm>
            <a:off x="359025" y="1844824"/>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a</a:t>
            </a:r>
            <a:r>
              <a:rPr lang="ru-RU" sz="1600" b="1" dirty="0">
                <a:latin typeface="Courier New" pitchFamily="49" charset="0"/>
              </a:rPr>
              <a:t> = %</a:t>
            </a:r>
            <a:r>
              <a:rPr lang="ru-RU" sz="1600" b="1" dirty="0" err="1">
                <a:latin typeface="Courier New" pitchFamily="49" charset="0"/>
              </a:rPr>
              <a:t>d\n</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a:t>
            </a: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a:t>
            </a:r>
            <a:r>
              <a:rPr lang="ru-RU" sz="1600" b="1" dirty="0" err="1">
                <a:latin typeface="Courier New" pitchFamily="49" charset="0"/>
              </a:rPr>
              <a:t>d\n\n</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a:t>
            </a: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 &amp; </a:t>
            </a:r>
            <a:r>
              <a:rPr lang="ru-RU" sz="1600" b="1" dirty="0" err="1">
                <a:latin typeface="Courier New" pitchFamily="49" charset="0"/>
              </a:rPr>
              <a:t>refDoubleA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a:t>
            </a:r>
            <a:r>
              <a:rPr lang="en-US" sz="1600" b="1" dirty="0">
                <a:latin typeface="Courier New" pitchFamily="49" charset="0"/>
              </a:rPr>
              <a:t>	// </a:t>
            </a:r>
            <a:r>
              <a:rPr lang="ru-RU" sz="1600" b="1" dirty="0">
                <a:latin typeface="Courier New" pitchFamily="49" charset="0"/>
              </a:rPr>
              <a:t>ссылка на временный объект</a:t>
            </a: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ru-RU" sz="1600" b="1" dirty="0" err="1">
                <a:latin typeface="Courier New" pitchFamily="49" charset="0"/>
              </a:rPr>
              <a:t>f\n</a:t>
            </a:r>
            <a:r>
              <a:rPr lang="ru-RU" sz="1600" b="1" dirty="0">
                <a:latin typeface="Courier New" pitchFamily="49" charset="0"/>
              </a:rPr>
              <a:t>", </a:t>
            </a:r>
            <a:r>
              <a:rPr lang="ru-RU" sz="1600" b="1" dirty="0" err="1">
                <a:latin typeface="Courier New" pitchFamily="49" charset="0"/>
              </a:rPr>
              <a:t>refDoubleA</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printf</a:t>
            </a:r>
            <a:r>
              <a:rPr lang="en-US" sz="1600" b="1" dirty="0">
                <a:latin typeface="Courier New" pitchFamily="49" charset="0"/>
              </a:rPr>
              <a:t>("Now a = %d, </a:t>
            </a:r>
            <a:r>
              <a:rPr lang="en-US" sz="1600" b="1" dirty="0" err="1">
                <a:latin typeface="Courier New" pitchFamily="49" charset="0"/>
              </a:rPr>
              <a:t>refDoubleA</a:t>
            </a:r>
            <a:r>
              <a:rPr lang="en-US" sz="1600" b="1" dirty="0">
                <a:latin typeface="Courier New" pitchFamily="49" charset="0"/>
              </a:rPr>
              <a:t> = %f\n", a, </a:t>
            </a:r>
            <a:r>
              <a:rPr lang="en-US" sz="1600" b="1" dirty="0" err="1">
                <a:latin typeface="Courier New" pitchFamily="49" charset="0"/>
              </a:rPr>
              <a:t>refDoubleA</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1258888" y="5157788"/>
            <a:ext cx="4824412" cy="1700212"/>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a = 1</a:t>
            </a:r>
          </a:p>
          <a:p>
            <a:r>
              <a:rPr lang="en-US">
                <a:latin typeface="Courier New" pitchFamily="49" charset="0"/>
              </a:rPr>
              <a:t>Now a = 2</a:t>
            </a:r>
          </a:p>
          <a:p>
            <a:endParaRPr lang="en-US">
              <a:latin typeface="Courier New" pitchFamily="49" charset="0"/>
            </a:endParaRPr>
          </a:p>
          <a:p>
            <a:r>
              <a:rPr lang="en-US">
                <a:latin typeface="Courier New" pitchFamily="49" charset="0"/>
              </a:rPr>
              <a:t>refDoubleA = 2.00000</a:t>
            </a:r>
          </a:p>
          <a:p>
            <a:r>
              <a:rPr lang="en-US">
                <a:latin typeface="Courier New" pitchFamily="49" charset="0"/>
              </a:rPr>
              <a:t>Now a = 3, refDoubleA = 2.00000</a:t>
            </a:r>
            <a:endParaRPr lang="ru-RU"/>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556">
                                            <p:txEl>
                                              <p:pRg st="3" end="3"/>
                                            </p:txEl>
                                          </p:spTgt>
                                        </p:tgtEl>
                                        <p:attrNameLst>
                                          <p:attrName>style.visibility</p:attrName>
                                        </p:attrNameLst>
                                      </p:cBhvr>
                                      <p:to>
                                        <p:strVal val="visible"/>
                                      </p:to>
                                    </p:set>
                                    <p:animEffect transition="in" filter="fade">
                                      <p:cBhvr>
                                        <p:cTn id="15" dur="2000"/>
                                        <p:tgtEl>
                                          <p:spTgt spid="23556">
                                            <p:txEl>
                                              <p:pRg st="3" end="3"/>
                                            </p:txEl>
                                          </p:spTgt>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23557">
                                            <p:txEl>
                                              <p:pRg st="1" end="1"/>
                                            </p:txEl>
                                          </p:spTgt>
                                        </p:tgtEl>
                                        <p:attrNameLst>
                                          <p:attrName>style.visibility</p:attrName>
                                        </p:attrNameLst>
                                      </p:cBhvr>
                                      <p:to>
                                        <p:strVal val="visible"/>
                                      </p:to>
                                    </p:set>
                                    <p:animEffect transition="in" filter="fade">
                                      <p:cBhvr>
                                        <p:cTn id="19" dur="2000"/>
                                        <p:tgtEl>
                                          <p:spTgt spid="2355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3556">
                                            <p:txEl>
                                              <p:pRg st="4" end="4"/>
                                            </p:txEl>
                                          </p:spTgt>
                                        </p:tgtEl>
                                        <p:attrNameLst>
                                          <p:attrName>style.visibility</p:attrName>
                                        </p:attrNameLst>
                                      </p:cBhvr>
                                      <p:to>
                                        <p:strVal val="visible"/>
                                      </p:to>
                                    </p:set>
                                    <p:animEffect transition="in" filter="fade">
                                      <p:cBhvr>
                                        <p:cTn id="24" dur="2000"/>
                                        <p:tgtEl>
                                          <p:spTgt spid="23556">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3556">
                                            <p:txEl>
                                              <p:pRg st="5" end="5"/>
                                            </p:txEl>
                                          </p:spTgt>
                                        </p:tgtEl>
                                        <p:attrNameLst>
                                          <p:attrName>style.visibility</p:attrName>
                                        </p:attrNameLst>
                                      </p:cBhvr>
                                      <p:to>
                                        <p:strVal val="visible"/>
                                      </p:to>
                                    </p:set>
                                    <p:animEffect transition="in" filter="fade">
                                      <p:cBhvr>
                                        <p:cTn id="29" dur="2000"/>
                                        <p:tgtEl>
                                          <p:spTgt spid="23556">
                                            <p:txEl>
                                              <p:pRg st="5" end="5"/>
                                            </p:txEl>
                                          </p:spTgt>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23557">
                                            <p:txEl>
                                              <p:pRg st="2" end="2"/>
                                            </p:txEl>
                                          </p:spTgt>
                                        </p:tgtEl>
                                        <p:attrNameLst>
                                          <p:attrName>style.visibility</p:attrName>
                                        </p:attrNameLst>
                                      </p:cBhvr>
                                      <p:to>
                                        <p:strVal val="visible"/>
                                      </p:to>
                                    </p:set>
                                    <p:animEffect transition="in" filter="fade">
                                      <p:cBhvr>
                                        <p:cTn id="33" dur="2000"/>
                                        <p:tgtEl>
                                          <p:spTgt spid="2355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3556">
                                            <p:txEl>
                                              <p:pRg st="7" end="7"/>
                                            </p:txEl>
                                          </p:spTgt>
                                        </p:tgtEl>
                                        <p:attrNameLst>
                                          <p:attrName>style.visibility</p:attrName>
                                        </p:attrNameLst>
                                      </p:cBhvr>
                                      <p:to>
                                        <p:strVal val="visible"/>
                                      </p:to>
                                    </p:set>
                                    <p:animEffect transition="in" filter="fade">
                                      <p:cBhvr>
                                        <p:cTn id="38" dur="2000"/>
                                        <p:tgtEl>
                                          <p:spTgt spid="23556">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3556">
                                            <p:txEl>
                                              <p:pRg st="8" end="8"/>
                                            </p:txEl>
                                          </p:spTgt>
                                        </p:tgtEl>
                                        <p:attrNameLst>
                                          <p:attrName>style.visibility</p:attrName>
                                        </p:attrNameLst>
                                      </p:cBhvr>
                                      <p:to>
                                        <p:strVal val="visible"/>
                                      </p:to>
                                    </p:set>
                                    <p:animEffect transition="in" filter="fade">
                                      <p:cBhvr>
                                        <p:cTn id="41" dur="2000"/>
                                        <p:tgtEl>
                                          <p:spTgt spid="23556">
                                            <p:txEl>
                                              <p:pRg st="8" end="8"/>
                                            </p:txEl>
                                          </p:spTgt>
                                        </p:tgtEl>
                                      </p:cBhvr>
                                    </p:animEffect>
                                  </p:childTnLst>
                                </p:cTn>
                              </p:par>
                            </p:childTnLst>
                          </p:cTn>
                        </p:par>
                        <p:par>
                          <p:cTn id="42" fill="hold">
                            <p:stCondLst>
                              <p:cond delay="2000"/>
                            </p:stCondLst>
                            <p:childTnLst>
                              <p:par>
                                <p:cTn id="43" presetID="10" presetClass="entr" presetSubtype="0" fill="hold" nodeType="afterEffect">
                                  <p:stCondLst>
                                    <p:cond delay="0"/>
                                  </p:stCondLst>
                                  <p:childTnLst>
                                    <p:set>
                                      <p:cBhvr>
                                        <p:cTn id="44" dur="1" fill="hold">
                                          <p:stCondLst>
                                            <p:cond delay="0"/>
                                          </p:stCondLst>
                                        </p:cTn>
                                        <p:tgtEl>
                                          <p:spTgt spid="23557">
                                            <p:txEl>
                                              <p:pRg st="4" end="4"/>
                                            </p:txEl>
                                          </p:spTgt>
                                        </p:tgtEl>
                                        <p:attrNameLst>
                                          <p:attrName>style.visibility</p:attrName>
                                        </p:attrNameLst>
                                      </p:cBhvr>
                                      <p:to>
                                        <p:strVal val="visible"/>
                                      </p:to>
                                    </p:set>
                                    <p:animEffect transition="in" filter="fade">
                                      <p:cBhvr>
                                        <p:cTn id="45" dur="2000"/>
                                        <p:tgtEl>
                                          <p:spTgt spid="23557">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3556">
                                            <p:txEl>
                                              <p:pRg st="10" end="10"/>
                                            </p:txEl>
                                          </p:spTgt>
                                        </p:tgtEl>
                                        <p:attrNameLst>
                                          <p:attrName>style.visibility</p:attrName>
                                        </p:attrNameLst>
                                      </p:cBhvr>
                                      <p:to>
                                        <p:strVal val="visible"/>
                                      </p:to>
                                    </p:set>
                                    <p:animEffect transition="in" filter="fade">
                                      <p:cBhvr>
                                        <p:cTn id="50" dur="2000"/>
                                        <p:tgtEl>
                                          <p:spTgt spid="23556">
                                            <p:txEl>
                                              <p:pRg st="10" end="1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23556">
                                            <p:txEl>
                                              <p:pRg st="11" end="11"/>
                                            </p:txEl>
                                          </p:spTgt>
                                        </p:tgtEl>
                                        <p:attrNameLst>
                                          <p:attrName>style.visibility</p:attrName>
                                        </p:attrNameLst>
                                      </p:cBhvr>
                                      <p:to>
                                        <p:strVal val="visible"/>
                                      </p:to>
                                    </p:set>
                                    <p:animEffect transition="in" filter="fade">
                                      <p:cBhvr>
                                        <p:cTn id="53" dur="2000"/>
                                        <p:tgtEl>
                                          <p:spTgt spid="23556">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3556">
                                            <p:txEl>
                                              <p:pRg st="12" end="12"/>
                                            </p:txEl>
                                          </p:spTgt>
                                        </p:tgtEl>
                                        <p:attrNameLst>
                                          <p:attrName>style.visibility</p:attrName>
                                        </p:attrNameLst>
                                      </p:cBhvr>
                                      <p:to>
                                        <p:strVal val="visible"/>
                                      </p:to>
                                    </p:set>
                                    <p:animEffect transition="in" filter="fade">
                                      <p:cBhvr>
                                        <p:cTn id="58" dur="2000"/>
                                        <p:tgtEl>
                                          <p:spTgt spid="23556">
                                            <p:txEl>
                                              <p:pRg st="12" end="12"/>
                                            </p:txEl>
                                          </p:spTgt>
                                        </p:tgtEl>
                                      </p:cBhvr>
                                    </p:animEffect>
                                  </p:childTnLst>
                                </p:cTn>
                              </p:par>
                            </p:childTnLst>
                          </p:cTn>
                        </p:par>
                        <p:par>
                          <p:cTn id="59" fill="hold">
                            <p:stCondLst>
                              <p:cond delay="2000"/>
                            </p:stCondLst>
                            <p:childTnLst>
                              <p:par>
                                <p:cTn id="60" presetID="10" presetClass="entr" presetSubtype="0" fill="hold" nodeType="afterEffect">
                                  <p:stCondLst>
                                    <p:cond delay="0"/>
                                  </p:stCondLst>
                                  <p:childTnLst>
                                    <p:set>
                                      <p:cBhvr>
                                        <p:cTn id="61" dur="1" fill="hold">
                                          <p:stCondLst>
                                            <p:cond delay="0"/>
                                          </p:stCondLst>
                                        </p:cTn>
                                        <p:tgtEl>
                                          <p:spTgt spid="23557">
                                            <p:txEl>
                                              <p:pRg st="5" end="5"/>
                                            </p:txEl>
                                          </p:spTgt>
                                        </p:tgtEl>
                                        <p:attrNameLst>
                                          <p:attrName>style.visibility</p:attrName>
                                        </p:attrNameLst>
                                      </p:cBhvr>
                                      <p:to>
                                        <p:strVal val="visible"/>
                                      </p:to>
                                    </p:set>
                                    <p:animEffect transition="in" filter="fade">
                                      <p:cBhvr>
                                        <p:cTn id="62"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611560" y="2204864"/>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int</a:t>
            </a:r>
            <a:r>
              <a:rPr lang="en-US" dirty="0">
                <a:solidFill>
                  <a:srgbClr val="FF0000"/>
                </a:solidFill>
                <a:highlight>
                  <a:srgbClr val="FFFFFF"/>
                </a:highlight>
                <a:latin typeface="Consolas" panose="020B0609020204030204" pitchFamily="49" charset="0"/>
              </a:rPr>
              <a:t> &amp;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77500" lnSpcReduction="20000"/>
          </a:bodyPr>
          <a:lstStyle/>
          <a:p>
            <a:r>
              <a:rPr lang="ru-RU" b="1" dirty="0">
                <a:solidFill>
                  <a:srgbClr val="FF0000"/>
                </a:solidFill>
              </a:rPr>
              <a:t>Пространства имен</a:t>
            </a:r>
            <a:r>
              <a:rPr lang="ru-RU" dirty="0">
                <a:solidFill>
                  <a:srgbClr val="FF0000"/>
                </a:solidFill>
              </a:rPr>
              <a:t> </a:t>
            </a:r>
            <a:r>
              <a:rPr lang="ru-RU" dirty="0"/>
              <a:t>позволяют логически сгруппировать классы, переменные и функции в некоторые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1187450" y="0"/>
            <a:ext cx="6337300" cy="6863417"/>
          </a:xfrm>
          <a:prstGeom prst="rect">
            <a:avLst/>
          </a:prstGeom>
          <a:solidFill>
            <a:schemeClr val="bg1"/>
          </a:solidFill>
          <a:ln w="9525">
            <a:solidFill>
              <a:schemeClr val="tx1"/>
            </a:solidFill>
            <a:miter lim="800000"/>
            <a:headEnd/>
            <a:tailEnd/>
          </a:ln>
        </p:spPr>
        <p:txBody>
          <a:bodyPr>
            <a:spAutoFit/>
          </a:bodyPr>
          <a:lstStyle/>
          <a:p>
            <a:pPr defTabSz="350838">
              <a:tabLst>
                <a:tab pos="363538" algn="l"/>
              </a:tabLst>
            </a:pPr>
            <a:r>
              <a:rPr lang="ru-RU" sz="1000" b="1" dirty="0">
                <a:latin typeface="Courier New" pitchFamily="49" charset="0"/>
              </a:rPr>
              <a:t>#</a:t>
            </a:r>
            <a:r>
              <a:rPr lang="ru-RU" sz="1000" b="1" dirty="0" err="1">
                <a:latin typeface="Courier New" pitchFamily="49" charset="0"/>
              </a:rPr>
              <a:t>include</a:t>
            </a:r>
            <a:r>
              <a:rPr lang="ru-RU" sz="1000" b="1" dirty="0">
                <a:latin typeface="Courier New" pitchFamily="49" charset="0"/>
              </a:rPr>
              <a:t> &lt;</a:t>
            </a:r>
            <a:r>
              <a:rPr lang="ru-RU" sz="1000" b="1" dirty="0" err="1">
                <a:latin typeface="Courier New" pitchFamily="49" charset="0"/>
              </a:rPr>
              <a:t>stdio.h</a:t>
            </a:r>
            <a:r>
              <a:rPr lang="ru-RU" sz="1000" b="1" dirty="0">
                <a:latin typeface="Courier New" pitchFamily="49" charset="0"/>
              </a:rPr>
              <a:t>&gt;</a:t>
            </a:r>
          </a:p>
          <a:p>
            <a:pPr defTabSz="350838">
              <a:tabLst>
                <a:tab pos="363538" algn="l"/>
              </a:tabLst>
            </a:pPr>
            <a:endParaRPr lang="ru-RU" sz="1000" b="1" dirty="0">
              <a:latin typeface="Courier New" pitchFamily="49" charset="0"/>
            </a:endParaRP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math</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calculateX2(</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return</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 </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graphics</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shapes</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struct</a:t>
            </a:r>
            <a:r>
              <a:rPr lang="ru-RU" sz="1000" b="1" dirty="0">
                <a:latin typeface="Courier New" pitchFamily="49" charset="0"/>
              </a:rPr>
              <a:t> </a:t>
            </a:r>
            <a:r>
              <a:rPr lang="ru-RU" sz="1000" b="1" dirty="0" err="1">
                <a:latin typeface="Courier New" pitchFamily="49" charset="0"/>
              </a:rPr>
              <a:t>rectangle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a:t>
            </a:r>
            <a:r>
              <a:rPr lang="ru-RU" sz="1000" b="1" dirty="0" err="1">
                <a:latin typeface="Courier New" pitchFamily="49" charset="0"/>
              </a:rPr>
              <a:t>y</a:t>
            </a:r>
            <a:r>
              <a:rPr lang="ru-RU" sz="1000" b="1" dirty="0">
                <a:latin typeface="Courier New" pitchFamily="49" charset="0"/>
              </a:rPr>
              <a:t>, </a:t>
            </a:r>
            <a:r>
              <a:rPr lang="ru-RU" sz="1000" b="1" dirty="0" err="1">
                <a:latin typeface="Courier New" pitchFamily="49" charset="0"/>
              </a:rPr>
              <a:t>w</a:t>
            </a:r>
            <a:r>
              <a:rPr lang="ru-RU" sz="1000" b="1" dirty="0">
                <a:latin typeface="Courier New" pitchFamily="49" charset="0"/>
              </a:rPr>
              <a:t>, </a:t>
            </a:r>
            <a:r>
              <a:rPr lang="ru-RU" sz="1000" b="1" dirty="0" err="1">
                <a:latin typeface="Courier New" pitchFamily="49" charset="0"/>
              </a:rPr>
              <a:t>h</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struct</a:t>
            </a:r>
            <a:r>
              <a:rPr lang="ru-RU" sz="1000" b="1" dirty="0">
                <a:latin typeface="Courier New" pitchFamily="49" charset="0"/>
              </a:rPr>
              <a:t> </a:t>
            </a:r>
            <a:r>
              <a:rPr lang="ru-RU" sz="1000" b="1" dirty="0" err="1">
                <a:latin typeface="Courier New" pitchFamily="49" charset="0"/>
              </a:rPr>
              <a:t>circle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a:t>
            </a:r>
            <a:r>
              <a:rPr lang="ru-RU" sz="1000" b="1" dirty="0" err="1">
                <a:latin typeface="Courier New" pitchFamily="49" charset="0"/>
              </a:rPr>
              <a:t>y</a:t>
            </a:r>
            <a:r>
              <a:rPr lang="ru-RU" sz="1000" b="1" dirty="0">
                <a:latin typeface="Courier New" pitchFamily="49" charset="0"/>
              </a:rPr>
              <a:t>, </a:t>
            </a:r>
            <a:r>
              <a:rPr lang="ru-RU" sz="1000" b="1" dirty="0" err="1">
                <a:latin typeface="Courier New" pitchFamily="49" charset="0"/>
              </a:rPr>
              <a:t>r</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sound_player</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void</a:t>
            </a:r>
            <a:r>
              <a:rPr lang="ru-RU" sz="1000" b="1" dirty="0">
                <a:latin typeface="Courier New" pitchFamily="49" charset="0"/>
              </a:rPr>
              <a:t> </a:t>
            </a:r>
            <a:r>
              <a:rPr lang="ru-RU" sz="1000" b="1" dirty="0" err="1">
                <a:latin typeface="Courier New" pitchFamily="49" charset="0"/>
              </a:rPr>
              <a:t>PlaySound</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 </a:t>
            </a:r>
            <a:r>
              <a:rPr lang="ru-RU" sz="1000" b="1" dirty="0" err="1">
                <a:latin typeface="Courier New" pitchFamily="49" charset="0"/>
              </a:rPr>
              <a:t>sound</a:t>
            </a:r>
            <a:r>
              <a:rPr lang="ru-RU" sz="1000" b="1" dirty="0">
                <a:latin typeface="Courier New" pitchFamily="49" charset="0"/>
              </a:rPr>
              <a:t> </a:t>
            </a:r>
            <a:r>
              <a:rPr lang="en-US" sz="1000" b="1" dirty="0">
                <a:latin typeface="Courier New" pitchFamily="49" charset="0"/>
              </a:rPr>
              <a:t>playing </a:t>
            </a:r>
            <a:r>
              <a:rPr lang="ru-RU" sz="1000" b="1" dirty="0" err="1">
                <a:latin typeface="Courier New" pitchFamily="49" charset="0"/>
              </a:rPr>
              <a:t>code</a:t>
            </a:r>
            <a:r>
              <a:rPr lang="ru-RU" sz="1000" b="1" dirty="0">
                <a:latin typeface="Courier New" pitchFamily="49" charset="0"/>
              </a:rPr>
              <a:t> </a:t>
            </a:r>
            <a:r>
              <a:rPr lang="ru-RU" sz="1000" b="1" dirty="0" err="1">
                <a:latin typeface="Courier New" pitchFamily="49" charset="0"/>
              </a:rPr>
              <a:t>is</a:t>
            </a:r>
            <a:r>
              <a:rPr lang="ru-RU" sz="1000" b="1" dirty="0">
                <a:latin typeface="Courier New" pitchFamily="49" charset="0"/>
              </a:rPr>
              <a:t> </a:t>
            </a:r>
            <a:r>
              <a:rPr lang="ru-RU" sz="1000" b="1" dirty="0" err="1">
                <a:latin typeface="Courier New" pitchFamily="49" charset="0"/>
              </a:rPr>
              <a:t>placed</a:t>
            </a:r>
            <a:r>
              <a:rPr lang="ru-RU" sz="1000" b="1" dirty="0">
                <a:latin typeface="Courier New" pitchFamily="49" charset="0"/>
              </a:rPr>
              <a:t> </a:t>
            </a:r>
            <a:r>
              <a:rPr lang="ru-RU" sz="1000" b="1" dirty="0" err="1">
                <a:latin typeface="Courier New" pitchFamily="49" charset="0"/>
              </a:rPr>
              <a:t>here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endParaRPr lang="ru-RU" sz="1000" b="1" dirty="0">
              <a:latin typeface="Courier New" pitchFamily="49" charset="0"/>
            </a:endParaRPr>
          </a:p>
          <a:p>
            <a:pPr defTabSz="350838">
              <a:tabLst>
                <a:tab pos="363538" algn="l"/>
              </a:tabLst>
            </a:pPr>
            <a:r>
              <a:rPr lang="ru-RU" sz="1000" b="1" dirty="0" err="1">
                <a:solidFill>
                  <a:srgbClr val="FF0000"/>
                </a:solidFill>
                <a:latin typeface="Courier New" pitchFamily="49" charset="0"/>
              </a:rPr>
              <a:t>using</a:t>
            </a:r>
            <a:r>
              <a:rPr lang="ru-RU" sz="1000" b="1" dirty="0">
                <a:solidFill>
                  <a:srgbClr val="FF0000"/>
                </a:solidFill>
                <a:latin typeface="Courier New" pitchFamily="49" charset="0"/>
              </a:rPr>
              <a:t> </a:t>
            </a:r>
            <a:r>
              <a:rPr lang="ru-RU" sz="1000" b="1" dirty="0" err="1">
                <a:solidFill>
                  <a:srgbClr val="FF0000"/>
                </a:solidFill>
                <a:latin typeface="Courier New" pitchFamily="49" charset="0"/>
              </a:rPr>
              <a:t>namespace</a:t>
            </a:r>
            <a:r>
              <a:rPr lang="ru-RU" sz="1000" b="1" dirty="0">
                <a:solidFill>
                  <a:srgbClr val="FF0000"/>
                </a:solidFill>
                <a:latin typeface="Courier New" pitchFamily="49" charset="0"/>
              </a:rPr>
              <a:t> </a:t>
            </a:r>
            <a:r>
              <a:rPr lang="ru-RU" sz="1000" b="1" dirty="0" err="1">
                <a:latin typeface="Courier New" pitchFamily="49" charset="0"/>
              </a:rPr>
              <a:t>sound_player</a:t>
            </a:r>
            <a:r>
              <a:rPr lang="ru-RU" sz="1000" b="1" dirty="0">
                <a:solidFill>
                  <a:schemeClr val="hlink"/>
                </a:solidFill>
                <a:latin typeface="Courier New" pitchFamily="49" charset="0"/>
              </a:rPr>
              <a:t>;</a:t>
            </a:r>
            <a:endParaRPr lang="en-US" sz="1000" b="1" dirty="0">
              <a:solidFill>
                <a:schemeClr val="hlink"/>
              </a:solidFill>
              <a:latin typeface="Courier New" pitchFamily="49" charset="0"/>
            </a:endParaRPr>
          </a:p>
          <a:p>
            <a:pPr defTabSz="350838">
              <a:tabLst>
                <a:tab pos="363538" algn="l"/>
              </a:tabLst>
            </a:pPr>
            <a:endParaRPr lang="ru-RU" sz="1000" b="1" dirty="0">
              <a:solidFill>
                <a:schemeClr val="hlink"/>
              </a:solidFill>
              <a:latin typeface="Courier New" pitchFamily="49" charset="0"/>
            </a:endParaRPr>
          </a:p>
          <a:p>
            <a:pPr defTabSz="350838">
              <a:tabLst>
                <a:tab pos="363538" algn="l"/>
              </a:tabLst>
            </a:pP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main</a:t>
            </a:r>
            <a:r>
              <a:rPr lang="ru-RU" sz="1000" b="1" dirty="0">
                <a:latin typeface="Courier New" pitchFamily="49" charset="0"/>
              </a:rPr>
              <a:t>()</a:t>
            </a: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 5;</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x2 = math::calculateX2(</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graphics</a:t>
            </a:r>
            <a:r>
              <a:rPr lang="ru-RU" sz="1000" b="1" dirty="0">
                <a:latin typeface="Courier New" pitchFamily="49" charset="0"/>
              </a:rPr>
              <a:t>::</a:t>
            </a:r>
            <a:r>
              <a:rPr lang="en-US" sz="1000" b="1" dirty="0">
                <a:latin typeface="Courier New" pitchFamily="49" charset="0"/>
              </a:rPr>
              <a:t>shapes::</a:t>
            </a:r>
            <a:r>
              <a:rPr lang="ru-RU" sz="1000" b="1" dirty="0" err="1">
                <a:latin typeface="Courier New" pitchFamily="49" charset="0"/>
              </a:rPr>
              <a:t>rectangle</a:t>
            </a:r>
            <a:r>
              <a:rPr lang="ru-RU" sz="1000" b="1" dirty="0">
                <a:latin typeface="Courier New" pitchFamily="49" charset="0"/>
              </a:rPr>
              <a:t> </a:t>
            </a:r>
            <a:r>
              <a:rPr lang="ru-RU" sz="1000" b="1" dirty="0" err="1">
                <a:latin typeface="Courier New" pitchFamily="49" charset="0"/>
              </a:rPr>
              <a:t>rect</a:t>
            </a:r>
            <a:r>
              <a:rPr lang="ru-RU" sz="1000" b="1" dirty="0">
                <a:latin typeface="Courier New" pitchFamily="49" charset="0"/>
              </a:rPr>
              <a:t> = {0, 0, 40, 30};</a:t>
            </a:r>
          </a:p>
          <a:p>
            <a:pPr defTabSz="350838">
              <a:tabLst>
                <a:tab pos="363538" algn="l"/>
              </a:tabLst>
            </a:pPr>
            <a:r>
              <a:rPr lang="ru-RU" sz="1000" b="1" dirty="0">
                <a:latin typeface="Courier New" pitchFamily="49" charset="0"/>
              </a:rPr>
              <a:t>	</a:t>
            </a:r>
            <a:r>
              <a:rPr lang="ru-RU" sz="1000" b="1" dirty="0" err="1">
                <a:latin typeface="Courier New" pitchFamily="49" charset="0"/>
              </a:rPr>
              <a:t>PlaySound</a:t>
            </a:r>
            <a:r>
              <a:rPr lang="ru-RU" sz="1000" b="1" dirty="0">
                <a:latin typeface="Courier New" pitchFamily="49" charset="0"/>
              </a:rPr>
              <a:t>();</a:t>
            </a:r>
            <a:endParaRPr lang="en-US" sz="1000" b="1" dirty="0">
              <a:latin typeface="Courier New" pitchFamily="49" charset="0"/>
            </a:endParaRPr>
          </a:p>
          <a:p>
            <a:pPr defTabSz="350838">
              <a:tabLst>
                <a:tab pos="363538" algn="l"/>
              </a:tabLst>
            </a:pPr>
            <a:endParaRPr lang="en-US" sz="1000" b="1" dirty="0">
              <a:latin typeface="Courier New" pitchFamily="49" charset="0"/>
            </a:endParaRPr>
          </a:p>
          <a:p>
            <a:pPr defTabSz="350838">
              <a:tabLst>
                <a:tab pos="363538" algn="l"/>
              </a:tabLst>
            </a:pPr>
            <a:r>
              <a:rPr lang="en-US" sz="1000" b="1" dirty="0">
                <a:latin typeface="Courier New" pitchFamily="49" charset="0"/>
              </a:rPr>
              <a:t>	using graphics::shapes::rectangle;</a:t>
            </a:r>
          </a:p>
          <a:p>
            <a:pPr defTabSz="350838">
              <a:tabLst>
                <a:tab pos="363538" algn="l"/>
              </a:tabLst>
            </a:pPr>
            <a:r>
              <a:rPr lang="en-US" sz="1000" b="1" dirty="0">
                <a:latin typeface="Courier New" pitchFamily="49" charset="0"/>
              </a:rPr>
              <a:t>	rectangle r1;</a:t>
            </a:r>
            <a:endParaRPr lang="ru-RU" sz="1000" b="1" dirty="0">
              <a:latin typeface="Courier New" pitchFamily="49" charset="0"/>
            </a:endParaRPr>
          </a:p>
          <a:p>
            <a:pPr defTabSz="350838">
              <a:tabLst>
                <a:tab pos="363538" algn="l"/>
              </a:tabLst>
            </a:pPr>
            <a:r>
              <a:rPr lang="ru-RU" sz="1000" b="1" dirty="0">
                <a:latin typeface="Courier New" pitchFamily="49" charset="0"/>
              </a:rPr>
              <a:t>	</a:t>
            </a:r>
            <a:r>
              <a:rPr lang="ru-RU" sz="1000" b="1" dirty="0" err="1">
                <a:latin typeface="Courier New" pitchFamily="49" charset="0"/>
              </a:rPr>
              <a:t>return</a:t>
            </a:r>
            <a:r>
              <a:rPr lang="ru-RU" sz="1000" b="1" dirty="0">
                <a:latin typeface="Courier New" pitchFamily="49" charset="0"/>
              </a:rPr>
              <a:t> 0;</a:t>
            </a:r>
          </a:p>
          <a:p>
            <a:pPr defTabSz="350838">
              <a:tabLst>
                <a:tab pos="363538" algn="l"/>
              </a:tabLst>
            </a:pPr>
            <a:r>
              <a:rPr lang="ru-RU" sz="10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Стандартная библиотека шаблонов </a:t>
            </a:r>
            <a:r>
              <a:rPr lang="en-US" dirty="0"/>
              <a:t>STL</a:t>
            </a:r>
            <a:endParaRPr lang="ru-RU" dirty="0"/>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171762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ru-RU"/>
              <a:t>Объявления переменных</a:t>
            </a:r>
          </a:p>
        </p:txBody>
      </p:sp>
      <p:sp>
        <p:nvSpPr>
          <p:cNvPr id="22531" name="Rectangle 3"/>
          <p:cNvSpPr>
            <a:spLocks noGrp="1" noChangeArrowheads="1"/>
          </p:cNvSpPr>
          <p:nvPr>
            <p:ph idx="1"/>
          </p:nvPr>
        </p:nvSpPr>
        <p:spPr/>
        <p:txBody>
          <a:bodyPr/>
          <a:lstStyle/>
          <a:p>
            <a:pPr eaLnBrk="1" hangingPunct="1">
              <a:lnSpc>
                <a:spcPct val="80000"/>
              </a:lnSpc>
            </a:pPr>
            <a:r>
              <a:rPr lang="ru-RU" sz="2400" dirty="0"/>
              <a:t>Переменные объявляются раньше их использования</a:t>
            </a:r>
          </a:p>
          <a:p>
            <a:pPr lvl="1" eaLnBrk="1" hangingPunct="1">
              <a:lnSpc>
                <a:spcPct val="80000"/>
              </a:lnSpc>
            </a:pP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lower</a:t>
            </a:r>
            <a:r>
              <a:rPr lang="ru-RU" sz="2000" dirty="0">
                <a:latin typeface="Courier New" pitchFamily="49" charset="0"/>
              </a:rPr>
              <a:t>, </a:t>
            </a:r>
            <a:r>
              <a:rPr lang="ru-RU" sz="2000" dirty="0" err="1">
                <a:latin typeface="Courier New" pitchFamily="49" charset="0"/>
              </a:rPr>
              <a:t>upper</a:t>
            </a:r>
            <a:r>
              <a:rPr lang="ru-RU" sz="2000" dirty="0">
                <a:latin typeface="Courier New" pitchFamily="49" charset="0"/>
              </a:rPr>
              <a:t>, </a:t>
            </a:r>
            <a:r>
              <a:rPr lang="ru-RU" sz="2000" dirty="0" err="1">
                <a:latin typeface="Courier New" pitchFamily="49" charset="0"/>
              </a:rPr>
              <a:t>step</a:t>
            </a:r>
            <a:r>
              <a:rPr lang="ru-RU" sz="2000" dirty="0">
                <a:latin typeface="Courier New" pitchFamily="49" charset="0"/>
              </a:rPr>
              <a:t>;</a:t>
            </a:r>
            <a:br>
              <a:rPr lang="ru-RU" sz="2000" dirty="0">
                <a:latin typeface="Courier New" pitchFamily="49" charset="0"/>
              </a:rPr>
            </a:br>
            <a:r>
              <a:rPr lang="ru-RU" sz="2000" b="1" dirty="0" err="1">
                <a:latin typeface="Courier New" pitchFamily="49" charset="0"/>
              </a:rPr>
              <a:t>char</a:t>
            </a:r>
            <a:r>
              <a:rPr lang="ru-RU" sz="2000" dirty="0">
                <a:latin typeface="Courier New" pitchFamily="49" charset="0"/>
              </a:rPr>
              <a:t> </a:t>
            </a:r>
            <a:r>
              <a:rPr lang="en-US" sz="2000" dirty="0">
                <a:latin typeface="Courier New" pitchFamily="49" charset="0"/>
              </a:rPr>
              <a:t>c</a:t>
            </a:r>
            <a:r>
              <a:rPr lang="ru-RU" sz="2000" dirty="0">
                <a:latin typeface="Courier New" pitchFamily="49" charset="0"/>
              </a:rPr>
              <a:t>, </a:t>
            </a:r>
            <a:r>
              <a:rPr lang="ru-RU" sz="2000" dirty="0" err="1">
                <a:latin typeface="Courier New" pitchFamily="49" charset="0"/>
              </a:rPr>
              <a:t>line</a:t>
            </a:r>
            <a:r>
              <a:rPr lang="ru-RU" sz="2000" dirty="0">
                <a:latin typeface="Courier New" pitchFamily="49" charset="0"/>
              </a:rPr>
              <a:t>[1000];</a:t>
            </a:r>
            <a:br>
              <a:rPr lang="ru-RU" sz="2000" dirty="0">
                <a:latin typeface="Courier New" pitchFamily="49" charset="0"/>
              </a:rPr>
            </a:br>
            <a:r>
              <a:rPr lang="en-US" sz="2000" b="1" dirty="0" err="1">
                <a:latin typeface="Courier New" pitchFamily="49" charset="0"/>
              </a:rPr>
              <a:t>bool</a:t>
            </a:r>
            <a:r>
              <a:rPr lang="en-US" sz="2000" dirty="0">
                <a:latin typeface="Courier New" pitchFamily="49" charset="0"/>
              </a:rPr>
              <a:t> success;</a:t>
            </a:r>
            <a:endParaRPr lang="ru-RU" sz="2000" dirty="0"/>
          </a:p>
          <a:p>
            <a:pPr eaLnBrk="1" hangingPunct="1">
              <a:lnSpc>
                <a:spcPct val="80000"/>
              </a:lnSpc>
            </a:pPr>
            <a:r>
              <a:rPr lang="ru-RU" sz="2400" dirty="0"/>
              <a:t>При объявлении переменные могут быть инициализированы</a:t>
            </a:r>
          </a:p>
          <a:p>
            <a:pPr lvl="1" eaLnBrk="1" hangingPunct="1">
              <a:lnSpc>
                <a:spcPct val="80000"/>
              </a:lnSpc>
            </a:pPr>
            <a:r>
              <a:rPr lang="ru-RU" sz="2000" b="1" dirty="0" err="1">
                <a:latin typeface="Courier New" pitchFamily="49" charset="0"/>
              </a:rPr>
              <a:t>char</a:t>
            </a:r>
            <a:r>
              <a:rPr lang="ru-RU" sz="2000" dirty="0">
                <a:latin typeface="Courier New" pitchFamily="49" charset="0"/>
              </a:rPr>
              <a:t> </a:t>
            </a:r>
            <a:r>
              <a:rPr lang="ru-RU" sz="2000" dirty="0" err="1">
                <a:latin typeface="Courier New" pitchFamily="49" charset="0"/>
              </a:rPr>
              <a:t>esc</a:t>
            </a:r>
            <a:r>
              <a:rPr lang="ru-RU" sz="2000" dirty="0">
                <a:latin typeface="Courier New" pitchFamily="49" charset="0"/>
              </a:rPr>
              <a:t> = '\\';</a:t>
            </a:r>
            <a:br>
              <a:rPr lang="ru-RU" sz="2000" dirty="0">
                <a:latin typeface="Courier New" pitchFamily="49" charset="0"/>
              </a:rPr>
            </a:b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i</a:t>
            </a:r>
            <a:r>
              <a:rPr lang="ru-RU" sz="2000" dirty="0">
                <a:latin typeface="Courier New" pitchFamily="49" charset="0"/>
              </a:rPr>
              <a:t> = 0;</a:t>
            </a:r>
            <a:br>
              <a:rPr lang="ru-RU" sz="2000" dirty="0">
                <a:latin typeface="Courier New" pitchFamily="49" charset="0"/>
              </a:rPr>
            </a:b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limit</a:t>
            </a:r>
            <a:r>
              <a:rPr lang="ru-RU" sz="2000" dirty="0">
                <a:latin typeface="Courier New" pitchFamily="49" charset="0"/>
              </a:rPr>
              <a:t> = MAXLINE</a:t>
            </a:r>
            <a:r>
              <a:rPr lang="en-US" sz="2000" dirty="0">
                <a:latin typeface="Courier New" pitchFamily="49" charset="0"/>
              </a:rPr>
              <a:t> </a:t>
            </a:r>
            <a:r>
              <a:rPr lang="ru-RU" sz="2000" dirty="0">
                <a:latin typeface="Courier New" pitchFamily="49" charset="0"/>
              </a:rPr>
              <a:t>+</a:t>
            </a:r>
            <a:r>
              <a:rPr lang="en-US" sz="2000" dirty="0">
                <a:latin typeface="Courier New" pitchFamily="49" charset="0"/>
              </a:rPr>
              <a:t> </a:t>
            </a:r>
            <a:r>
              <a:rPr lang="ru-RU" sz="2000" dirty="0">
                <a:latin typeface="Courier New" pitchFamily="49" charset="0"/>
              </a:rPr>
              <a:t>1;</a:t>
            </a:r>
            <a:br>
              <a:rPr lang="ru-RU" sz="2000" dirty="0">
                <a:latin typeface="Courier New" pitchFamily="49" charset="0"/>
              </a:rPr>
            </a:br>
            <a:r>
              <a:rPr lang="ru-RU" sz="2000" b="1" dirty="0" err="1">
                <a:latin typeface="Courier New" pitchFamily="49" charset="0"/>
              </a:rPr>
              <a:t>float</a:t>
            </a:r>
            <a:r>
              <a:rPr lang="ru-RU" sz="2000" dirty="0">
                <a:latin typeface="Courier New" pitchFamily="49" charset="0"/>
              </a:rPr>
              <a:t> </a:t>
            </a:r>
            <a:r>
              <a:rPr lang="ru-RU" sz="2000" dirty="0" err="1">
                <a:latin typeface="Courier New" pitchFamily="49" charset="0"/>
              </a:rPr>
              <a:t>eps</a:t>
            </a:r>
            <a:r>
              <a:rPr lang="ru-RU" sz="2000" dirty="0">
                <a:latin typeface="Courier New" pitchFamily="49" charset="0"/>
              </a:rPr>
              <a:t> = 1.0e-5</a:t>
            </a:r>
            <a:r>
              <a:rPr lang="en-US" sz="2000" dirty="0">
                <a:latin typeface="Courier New" pitchFamily="49" charset="0"/>
              </a:rPr>
              <a:t>f</a:t>
            </a:r>
            <a:r>
              <a:rPr lang="ru-RU" sz="2000" dirty="0">
                <a:latin typeface="Courier New" pitchFamily="49" charset="0"/>
              </a:rPr>
              <a:t>;</a:t>
            </a:r>
            <a:r>
              <a:rPr lang="en-US" sz="2000" dirty="0">
                <a:latin typeface="Courier New" pitchFamily="49" charset="0"/>
              </a:rPr>
              <a:t/>
            </a:r>
            <a:br>
              <a:rPr lang="en-US" sz="2000" dirty="0">
                <a:latin typeface="Courier New" pitchFamily="49" charset="0"/>
              </a:rPr>
            </a:br>
            <a:r>
              <a:rPr lang="en-US" sz="2000" b="1" dirty="0" err="1">
                <a:latin typeface="Courier New" pitchFamily="49" charset="0"/>
              </a:rPr>
              <a:t>bool</a:t>
            </a:r>
            <a:r>
              <a:rPr lang="en-US" sz="2000" dirty="0">
                <a:latin typeface="Courier New" pitchFamily="49" charset="0"/>
              </a:rPr>
              <a:t> success = true;</a:t>
            </a:r>
          </a:p>
          <a:p>
            <a:pPr eaLnBrk="1" hangingPunct="1">
              <a:lnSpc>
                <a:spcPct val="80000"/>
              </a:lnSpc>
            </a:pPr>
            <a:r>
              <a:rPr lang="ru-RU" sz="2400" dirty="0"/>
              <a:t>Модификатор</a:t>
            </a:r>
            <a:r>
              <a:rPr lang="en-US" sz="2400" dirty="0"/>
              <a:t> </a:t>
            </a:r>
            <a:r>
              <a:rPr lang="en-US" sz="2400" b="1" dirty="0"/>
              <a:t>const</a:t>
            </a:r>
            <a:r>
              <a:rPr lang="en-US" sz="2400" dirty="0"/>
              <a:t> </a:t>
            </a:r>
            <a:r>
              <a:rPr lang="ru-RU" sz="2400" dirty="0"/>
              <a:t>указывает, что значение переменной не будет далее изменяться</a:t>
            </a:r>
          </a:p>
          <a:p>
            <a:pPr lvl="1" eaLnBrk="1" hangingPunct="1">
              <a:lnSpc>
                <a:spcPct val="80000"/>
              </a:lnSpc>
            </a:pP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double</a:t>
            </a:r>
            <a:r>
              <a:rPr lang="ru-RU" sz="2000" dirty="0">
                <a:latin typeface="Courier New" pitchFamily="49" charset="0"/>
              </a:rPr>
              <a:t> </a:t>
            </a:r>
            <a:r>
              <a:rPr lang="en-US" sz="2000" dirty="0">
                <a:latin typeface="Courier New" pitchFamily="49" charset="0"/>
              </a:rPr>
              <a:t>e</a:t>
            </a:r>
            <a:r>
              <a:rPr lang="ru-RU" sz="2000" dirty="0">
                <a:latin typeface="Courier New" pitchFamily="49" charset="0"/>
              </a:rPr>
              <a:t> = 2.71828182845905;</a:t>
            </a:r>
            <a:br>
              <a:rPr lang="ru-RU" sz="2000" dirty="0">
                <a:latin typeface="Courier New" pitchFamily="49" charset="0"/>
              </a:rPr>
            </a:b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char</a:t>
            </a:r>
            <a:r>
              <a:rPr lang="ru-RU" sz="2000" dirty="0">
                <a:latin typeface="Courier New" pitchFamily="49" charset="0"/>
              </a:rPr>
              <a:t> </a:t>
            </a:r>
            <a:r>
              <a:rPr lang="ru-RU" sz="2000" dirty="0" err="1">
                <a:latin typeface="Courier New" pitchFamily="49" charset="0"/>
              </a:rPr>
              <a:t>msg</a:t>
            </a:r>
            <a:r>
              <a:rPr lang="ru-RU" sz="2000" dirty="0">
                <a:latin typeface="Courier New" pitchFamily="49" charset="0"/>
              </a:rPr>
              <a:t>[] = "предупреждение: "; </a:t>
            </a:r>
            <a:r>
              <a:rPr lang="en-US" sz="2000" dirty="0">
                <a:latin typeface="Courier New" pitchFamily="49" charset="0"/>
              </a:rPr>
              <a:t/>
            </a:r>
            <a:br>
              <a:rPr lang="en-US" sz="2000" dirty="0">
                <a:latin typeface="Courier New" pitchFamily="49" charset="0"/>
              </a:rPr>
            </a:br>
            <a:r>
              <a:rPr lang="en-US" sz="2000" b="1" dirty="0" err="1">
                <a:latin typeface="Courier New" pitchFamily="49" charset="0"/>
              </a:rPr>
              <a:t>i</a:t>
            </a:r>
            <a:r>
              <a:rPr lang="ru-RU" sz="2000" b="1" dirty="0" err="1">
                <a:latin typeface="Courier New" pitchFamily="49" charset="0"/>
              </a:rPr>
              <a:t>nt</a:t>
            </a:r>
            <a:r>
              <a:rPr lang="ru-RU" sz="2000" dirty="0">
                <a:latin typeface="Courier New" pitchFamily="49" charset="0"/>
              </a:rPr>
              <a:t> </a:t>
            </a:r>
            <a:r>
              <a:rPr lang="ru-RU" sz="2000" dirty="0" err="1">
                <a:latin typeface="Courier New" pitchFamily="49" charset="0"/>
              </a:rPr>
              <a:t>strlen</a:t>
            </a:r>
            <a:r>
              <a:rPr lang="ru-RU" sz="2000" dirty="0">
                <a:latin typeface="Courier New" pitchFamily="49" charset="0"/>
              </a:rPr>
              <a:t>(</a:t>
            </a: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char</a:t>
            </a:r>
            <a:r>
              <a:rPr lang="en-US" sz="2000" dirty="0">
                <a:latin typeface="Courier New" pitchFamily="49" charset="0"/>
              </a:rPr>
              <a:t> </a:t>
            </a:r>
            <a:r>
              <a:rPr lang="en-US" sz="2000" dirty="0" err="1">
                <a:latin typeface="Courier New" pitchFamily="49" charset="0"/>
              </a:rPr>
              <a:t>str</a:t>
            </a:r>
            <a:r>
              <a:rPr lang="ru-RU" sz="2000" dirty="0">
                <a:latin typeface="Courier New" pitchFamily="49" charset="0"/>
              </a:rPr>
              <a:t>[]</a:t>
            </a:r>
            <a:r>
              <a:rPr lang="en-US" sz="2000" dirty="0">
                <a:latin typeface="Courier New" pitchFamily="49" charset="0"/>
              </a:rPr>
              <a:t>)</a:t>
            </a:r>
            <a:r>
              <a:rPr lang="ru-RU" sz="2000" dirty="0">
                <a:latin typeface="Courier New" pitchFamily="49" charset="0"/>
              </a:rPr>
              <a:t>;</a:t>
            </a:r>
            <a:endParaRPr lang="ru-RU" sz="2000" dirty="0"/>
          </a:p>
        </p:txBody>
      </p:sp>
    </p:spTree>
    <p:custDataLst>
      <p:tags r:id="rId1"/>
    </p:custDataLst>
    <p:extLst>
      <p:ext uri="{BB962C8B-B14F-4D97-AF65-F5344CB8AC3E}">
        <p14:creationId xmlns:p14="http://schemas.microsoft.com/office/powerpoint/2010/main" val="193526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500"/>
                                        <p:tgtEl>
                                          <p:spTgt spid="2253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531">
                                            <p:txEl>
                                              <p:pRg st="1" end="1"/>
                                            </p:txEl>
                                          </p:spTgt>
                                        </p:tgtEl>
                                        <p:attrNameLst>
                                          <p:attrName>style.visibility</p:attrName>
                                        </p:attrNameLst>
                                      </p:cBhvr>
                                      <p:to>
                                        <p:strVal val="visible"/>
                                      </p:to>
                                    </p:set>
                                    <p:animEffect transition="in" filter="fade">
                                      <p:cBhvr>
                                        <p:cTn id="10" dur="500"/>
                                        <p:tgtEl>
                                          <p:spTgt spid="2253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animEffect transition="in" filter="fade">
                                      <p:cBhvr>
                                        <p:cTn id="15" dur="500"/>
                                        <p:tgtEl>
                                          <p:spTgt spid="225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531">
                                            <p:txEl>
                                              <p:pRg st="3" end="3"/>
                                            </p:txEl>
                                          </p:spTgt>
                                        </p:tgtEl>
                                        <p:attrNameLst>
                                          <p:attrName>style.visibility</p:attrName>
                                        </p:attrNameLst>
                                      </p:cBhvr>
                                      <p:to>
                                        <p:strVal val="visible"/>
                                      </p:to>
                                    </p:set>
                                    <p:animEffect transition="in" filter="fade">
                                      <p:cBhvr>
                                        <p:cTn id="18" dur="500"/>
                                        <p:tgtEl>
                                          <p:spTgt spid="2253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animEffect transition="in" filter="fade">
                                      <p:cBhvr>
                                        <p:cTn id="23" dur="500"/>
                                        <p:tgtEl>
                                          <p:spTgt spid="22531">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531">
                                            <p:txEl>
                                              <p:pRg st="5" end="5"/>
                                            </p:txEl>
                                          </p:spTgt>
                                        </p:tgtEl>
                                        <p:attrNameLst>
                                          <p:attrName>style.visibility</p:attrName>
                                        </p:attrNameLst>
                                      </p:cBhvr>
                                      <p:to>
                                        <p:strVal val="visible"/>
                                      </p:to>
                                    </p:set>
                                    <p:animEffect transition="in" filter="fade">
                                      <p:cBhvr>
                                        <p:cTn id="26" dur="500"/>
                                        <p:tgtEl>
                                          <p:spTgt spid="22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ru-RU"/>
              <a:t>Стандартная библиотека шаблонов (</a:t>
            </a:r>
            <a:r>
              <a:rPr lang="en-US"/>
              <a:t>STL)</a:t>
            </a:r>
            <a:endParaRPr lang="ru-RU"/>
          </a:p>
        </p:txBody>
      </p:sp>
      <p:sp>
        <p:nvSpPr>
          <p:cNvPr id="29699" name="Rectangle 3"/>
          <p:cNvSpPr>
            <a:spLocks noGrp="1" noChangeArrowheads="1"/>
          </p:cNvSpPr>
          <p:nvPr>
            <p:ph idx="1"/>
          </p:nvPr>
        </p:nvSpPr>
        <p:spPr/>
        <p:txBody>
          <a:bodyPr>
            <a:normAutofit fontScale="77500" lnSpcReduction="20000"/>
          </a:bodyPr>
          <a:lstStyle/>
          <a:p>
            <a:pPr eaLnBrk="1" hangingPunct="1"/>
            <a:r>
              <a:rPr lang="ru-RU" sz="2800" dirty="0"/>
              <a:t>Программная библиотека, содержащая большое количество готового к использованию обобщенного кода</a:t>
            </a:r>
          </a:p>
          <a:p>
            <a:pPr lvl="1" eaLnBrk="1" hangingPunct="1"/>
            <a:r>
              <a:rPr lang="ru-RU" dirty="0"/>
              <a:t>Контейнеры</a:t>
            </a:r>
          </a:p>
          <a:p>
            <a:pPr lvl="1" eaLnBrk="1" hangingPunct="1"/>
            <a:r>
              <a:rPr lang="ru-RU" dirty="0"/>
              <a:t>Итераторы</a:t>
            </a:r>
          </a:p>
          <a:p>
            <a:pPr lvl="1" eaLnBrk="1" hangingPunct="1"/>
            <a:r>
              <a:rPr lang="ru-RU" dirty="0"/>
              <a:t>Алгоритмы</a:t>
            </a:r>
          </a:p>
          <a:p>
            <a:pPr lvl="1" eaLnBrk="1" hangingPunct="1"/>
            <a:r>
              <a:rPr lang="ru-RU" dirty="0"/>
              <a:t>Умные указатели</a:t>
            </a:r>
          </a:p>
          <a:p>
            <a:pPr lvl="1" eaLnBrk="1" hangingPunct="1"/>
            <a:r>
              <a:rPr lang="ru-RU" dirty="0"/>
              <a:t>Поддержка </a:t>
            </a:r>
            <a:r>
              <a:rPr lang="ru-RU" dirty="0" err="1"/>
              <a:t>многопоточности</a:t>
            </a:r>
            <a:r>
              <a:rPr lang="ru-RU" dirty="0"/>
              <a:t>, случайных чисел</a:t>
            </a:r>
          </a:p>
          <a:p>
            <a:pPr lvl="1" eaLnBrk="1" hangingPunct="1"/>
            <a:r>
              <a:rPr lang="ru-RU" dirty="0"/>
              <a:t>Потоки ввода/вывода</a:t>
            </a:r>
          </a:p>
          <a:p>
            <a:pPr lvl="1" eaLnBrk="1" hangingPunct="1"/>
            <a:r>
              <a:rPr lang="ru-RU" dirty="0"/>
              <a:t>Поддержка функционального программирования</a:t>
            </a:r>
          </a:p>
          <a:p>
            <a:pPr lvl="1" eaLnBrk="1" hangingPunct="1"/>
            <a:r>
              <a:rPr lang="ru-RU" dirty="0"/>
              <a:t>И многое другое</a:t>
            </a:r>
            <a:endParaRPr lang="en-US" dirty="0"/>
          </a:p>
          <a:p>
            <a:pPr eaLnBrk="1" hangingPunct="1"/>
            <a:r>
              <a:rPr lang="ru-RU" sz="2800" dirty="0"/>
              <a:t>Все контейнеры, алгоритмы и итераторы в </a:t>
            </a:r>
            <a:r>
              <a:rPr lang="en-US" sz="2800" dirty="0"/>
              <a:t>STL </a:t>
            </a:r>
            <a:r>
              <a:rPr lang="ru-RU" sz="2800" dirty="0"/>
              <a:t>объявлены в пространстве имен </a:t>
            </a:r>
            <a:r>
              <a:rPr lang="en-US" sz="2800" dirty="0"/>
              <a:t>std</a:t>
            </a:r>
            <a:endParaRPr lang="ru-RU" sz="2800" dirty="0"/>
          </a:p>
          <a:p>
            <a:pPr lvl="1" eaLnBrk="1" hangingPunct="1"/>
            <a:r>
              <a:rPr lang="ru-RU" dirty="0"/>
              <a:t>Стандарт запрещает программисту объявлять свои типы в данном пространстве имен</a:t>
            </a:r>
          </a:p>
        </p:txBody>
      </p:sp>
    </p:spTree>
    <p:custDataLst>
      <p:tags r:id="rId1"/>
    </p:custDataLst>
    <p:extLst>
      <p:ext uri="{BB962C8B-B14F-4D97-AF65-F5344CB8AC3E}">
        <p14:creationId xmlns:p14="http://schemas.microsoft.com/office/powerpoint/2010/main" val="4194208468"/>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Контейнеры</a:t>
            </a:r>
          </a:p>
        </p:txBody>
      </p:sp>
      <p:sp>
        <p:nvSpPr>
          <p:cNvPr id="30723" name="Rectangle 3"/>
          <p:cNvSpPr>
            <a:spLocks noGrp="1" noChangeArrowheads="1"/>
          </p:cNvSpPr>
          <p:nvPr>
            <p:ph idx="1"/>
          </p:nvPr>
        </p:nvSpPr>
        <p:spPr/>
        <p:txBody>
          <a:bodyPr/>
          <a:lstStyle/>
          <a:p>
            <a:pPr eaLnBrk="1" hangingPunct="1"/>
            <a:r>
              <a:rPr lang="ru-RU" sz="2800" dirty="0"/>
              <a:t>Классы, предназначенные для хранения элементов определенного типа</a:t>
            </a:r>
          </a:p>
          <a:p>
            <a:pPr lvl="1" eaLnBrk="1" hangingPunct="1"/>
            <a:r>
              <a:rPr lang="en-US" dirty="0"/>
              <a:t>STL </a:t>
            </a:r>
            <a:r>
              <a:rPr lang="ru-RU" dirty="0"/>
              <a:t>содержит классы обобщенных реализаций различных контейнеров, которые можно использовать с элементами различных типов</a:t>
            </a:r>
          </a:p>
          <a:p>
            <a:pPr eaLnBrk="1" hangingPunct="1"/>
            <a:r>
              <a:rPr lang="ru-RU" sz="2800" dirty="0"/>
              <a:t>В </a:t>
            </a:r>
            <a:r>
              <a:rPr lang="en-US" sz="2800" dirty="0"/>
              <a:t>STL </a:t>
            </a:r>
            <a:r>
              <a:rPr lang="ru-RU" sz="2800" dirty="0"/>
              <a:t>поддерживаются 2 вида контейнеров</a:t>
            </a:r>
          </a:p>
          <a:p>
            <a:pPr lvl="1" eaLnBrk="1" hangingPunct="1"/>
            <a:r>
              <a:rPr lang="ru-RU" dirty="0"/>
              <a:t>Последовательные</a:t>
            </a:r>
          </a:p>
          <a:p>
            <a:pPr lvl="1" eaLnBrk="1" hangingPunct="1"/>
            <a:r>
              <a:rPr lang="ru-RU" dirty="0"/>
              <a:t>Ассоциативные</a:t>
            </a:r>
          </a:p>
        </p:txBody>
      </p:sp>
    </p:spTree>
    <p:custDataLst>
      <p:tags r:id="rId1"/>
    </p:custDataLst>
    <p:extLst>
      <p:ext uri="{BB962C8B-B14F-4D97-AF65-F5344CB8AC3E}">
        <p14:creationId xmlns:p14="http://schemas.microsoft.com/office/powerpoint/2010/main" val="1715282174"/>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dirty="0"/>
              <a:t>Основные контейнеры </a:t>
            </a:r>
            <a:r>
              <a:rPr lang="en-US" dirty="0"/>
              <a:t>STL</a:t>
            </a:r>
            <a:endParaRPr lang="ru-RU" dirty="0"/>
          </a:p>
        </p:txBody>
      </p:sp>
      <p:sp>
        <p:nvSpPr>
          <p:cNvPr id="317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Последовательные контейнеры</a:t>
            </a:r>
          </a:p>
          <a:p>
            <a:pPr lvl="1" eaLnBrk="1" hangingPunct="1">
              <a:lnSpc>
                <a:spcPct val="80000"/>
              </a:lnSpc>
            </a:pPr>
            <a:r>
              <a:rPr lang="ru-RU" dirty="0"/>
              <a:t>Строка</a:t>
            </a:r>
            <a:r>
              <a:rPr lang="en-US" dirty="0"/>
              <a:t> (</a:t>
            </a:r>
            <a:r>
              <a:rPr lang="en-US" b="1" dirty="0" err="1"/>
              <a:t>basic_string</a:t>
            </a:r>
            <a:r>
              <a:rPr lang="en-US" dirty="0"/>
              <a:t>, </a:t>
            </a:r>
            <a:r>
              <a:rPr lang="en-US" b="1" dirty="0"/>
              <a:t>string</a:t>
            </a:r>
            <a:r>
              <a:rPr lang="en-US" dirty="0"/>
              <a:t>, </a:t>
            </a:r>
            <a:r>
              <a:rPr lang="en-US" b="1" dirty="0" err="1"/>
              <a:t>wstring</a:t>
            </a:r>
            <a:r>
              <a:rPr lang="en-US" dirty="0"/>
              <a:t>)</a:t>
            </a:r>
            <a:endParaRPr lang="ru-RU" dirty="0"/>
          </a:p>
          <a:p>
            <a:pPr lvl="1" eaLnBrk="1" hangingPunct="1">
              <a:lnSpc>
                <a:spcPct val="80000"/>
              </a:lnSpc>
            </a:pPr>
            <a:r>
              <a:rPr lang="ru-RU" dirty="0"/>
              <a:t>Вектор </a:t>
            </a:r>
            <a:r>
              <a:rPr lang="en-US" dirty="0"/>
              <a:t>(</a:t>
            </a:r>
            <a:r>
              <a:rPr lang="en-US" b="1" dirty="0"/>
              <a:t>vector</a:t>
            </a:r>
            <a:r>
              <a:rPr lang="en-US" dirty="0"/>
              <a:t>)</a:t>
            </a:r>
          </a:p>
          <a:p>
            <a:pPr lvl="1" eaLnBrk="1" hangingPunct="1">
              <a:lnSpc>
                <a:spcPct val="80000"/>
              </a:lnSpc>
            </a:pPr>
            <a:r>
              <a:rPr lang="ru-RU" dirty="0"/>
              <a:t>Двусвязный список </a:t>
            </a:r>
            <a:r>
              <a:rPr lang="en-US" dirty="0"/>
              <a:t>(</a:t>
            </a:r>
            <a:r>
              <a:rPr lang="en-US" b="1" dirty="0"/>
              <a:t>list</a:t>
            </a:r>
            <a:r>
              <a:rPr lang="en-US" dirty="0"/>
              <a:t>)</a:t>
            </a:r>
          </a:p>
          <a:p>
            <a:pPr lvl="1" eaLnBrk="1" hangingPunct="1">
              <a:lnSpc>
                <a:spcPct val="80000"/>
              </a:lnSpc>
            </a:pPr>
            <a:r>
              <a:rPr lang="ru-RU" dirty="0"/>
              <a:t>Двусторонняя очередь (</a:t>
            </a:r>
            <a:r>
              <a:rPr lang="en-US" b="1" dirty="0" err="1"/>
              <a:t>deque</a:t>
            </a:r>
            <a:r>
              <a:rPr lang="ru-RU" dirty="0"/>
              <a:t>)</a:t>
            </a:r>
          </a:p>
          <a:p>
            <a:pPr eaLnBrk="1" hangingPunct="1">
              <a:lnSpc>
                <a:spcPct val="80000"/>
              </a:lnSpc>
            </a:pPr>
            <a:r>
              <a:rPr lang="ru-RU" sz="2800" dirty="0"/>
              <a:t>Ассоциативные контейнеры</a:t>
            </a:r>
          </a:p>
          <a:p>
            <a:pPr lvl="1" eaLnBrk="1" hangingPunct="1">
              <a:lnSpc>
                <a:spcPct val="80000"/>
              </a:lnSpc>
            </a:pPr>
            <a:r>
              <a:rPr lang="ru-RU" dirty="0"/>
              <a:t>Отображение (</a:t>
            </a:r>
            <a:r>
              <a:rPr lang="en-US" b="1" dirty="0"/>
              <a:t>map</a:t>
            </a:r>
            <a:r>
              <a:rPr lang="ru-RU" dirty="0"/>
              <a:t>, </a:t>
            </a:r>
            <a:r>
              <a:rPr lang="en-US" b="1" dirty="0" err="1"/>
              <a:t>multimap</a:t>
            </a:r>
            <a:r>
              <a:rPr lang="en-US" dirty="0"/>
              <a:t>, </a:t>
            </a:r>
            <a:r>
              <a:rPr lang="en-US" b="1" dirty="0" err="1"/>
              <a:t>unordered_map</a:t>
            </a:r>
            <a:r>
              <a:rPr lang="en-US" dirty="0"/>
              <a:t>, </a:t>
            </a:r>
            <a:r>
              <a:rPr lang="en-US" b="1" dirty="0" err="1"/>
              <a:t>unordered_multimap</a:t>
            </a:r>
            <a:r>
              <a:rPr lang="en-US" dirty="0"/>
              <a:t>)</a:t>
            </a:r>
          </a:p>
          <a:p>
            <a:pPr lvl="1" eaLnBrk="1" hangingPunct="1">
              <a:lnSpc>
                <a:spcPct val="80000"/>
              </a:lnSpc>
            </a:pPr>
            <a:r>
              <a:rPr lang="ru-RU" dirty="0"/>
              <a:t>Множество </a:t>
            </a:r>
            <a:r>
              <a:rPr lang="en-US" dirty="0"/>
              <a:t>(</a:t>
            </a:r>
            <a:r>
              <a:rPr lang="en-US" b="1" dirty="0"/>
              <a:t>set</a:t>
            </a:r>
            <a:r>
              <a:rPr lang="en-US" dirty="0"/>
              <a:t>, </a:t>
            </a:r>
            <a:r>
              <a:rPr lang="en-US" b="1" dirty="0" err="1"/>
              <a:t>multiset</a:t>
            </a:r>
            <a:r>
              <a:rPr lang="en-US" dirty="0"/>
              <a:t>, </a:t>
            </a:r>
            <a:r>
              <a:rPr lang="en-US" b="1" dirty="0" err="1"/>
              <a:t>unordered_set</a:t>
            </a:r>
            <a:r>
              <a:rPr lang="en-US" dirty="0"/>
              <a:t>, </a:t>
            </a:r>
            <a:r>
              <a:rPr lang="en-US" b="1" dirty="0" err="1"/>
              <a:t>unordered_multiset</a:t>
            </a:r>
            <a:r>
              <a:rPr lang="en-US" dirty="0"/>
              <a:t>)</a:t>
            </a:r>
          </a:p>
          <a:p>
            <a:pPr eaLnBrk="1" hangingPunct="1">
              <a:lnSpc>
                <a:spcPct val="80000"/>
              </a:lnSpc>
            </a:pPr>
            <a:r>
              <a:rPr lang="ru-RU" sz="2800" dirty="0"/>
              <a:t>Контейнеры-адаптеры</a:t>
            </a:r>
          </a:p>
          <a:p>
            <a:pPr lvl="1" eaLnBrk="1" hangingPunct="1">
              <a:lnSpc>
                <a:spcPct val="80000"/>
              </a:lnSpc>
            </a:pPr>
            <a:r>
              <a:rPr lang="ru-RU" dirty="0"/>
              <a:t>Стек (</a:t>
            </a:r>
            <a:r>
              <a:rPr lang="en-US" b="1" dirty="0"/>
              <a:t>stack</a:t>
            </a:r>
            <a:r>
              <a:rPr lang="en-US" dirty="0"/>
              <a:t>)</a:t>
            </a:r>
            <a:endParaRPr lang="ru-RU" dirty="0"/>
          </a:p>
          <a:p>
            <a:pPr lvl="1" eaLnBrk="1" hangingPunct="1">
              <a:lnSpc>
                <a:spcPct val="80000"/>
              </a:lnSpc>
            </a:pPr>
            <a:r>
              <a:rPr lang="ru-RU" dirty="0"/>
              <a:t>Очередь </a:t>
            </a:r>
            <a:r>
              <a:rPr lang="en-US" dirty="0"/>
              <a:t>(</a:t>
            </a:r>
            <a:r>
              <a:rPr lang="en-US" b="1" dirty="0"/>
              <a:t>queue</a:t>
            </a:r>
            <a:r>
              <a:rPr lang="en-US" dirty="0"/>
              <a:t>)</a:t>
            </a:r>
          </a:p>
          <a:p>
            <a:pPr lvl="1" eaLnBrk="1" hangingPunct="1">
              <a:lnSpc>
                <a:spcPct val="80000"/>
              </a:lnSpc>
            </a:pPr>
            <a:r>
              <a:rPr lang="ru-RU" dirty="0"/>
              <a:t>Очередь с приоритетом (</a:t>
            </a:r>
            <a:r>
              <a:rPr lang="en-US" b="1" dirty="0" err="1"/>
              <a:t>priority_queue</a:t>
            </a:r>
            <a:r>
              <a:rPr lang="ru-RU" dirty="0"/>
              <a:t>)</a:t>
            </a:r>
          </a:p>
        </p:txBody>
      </p:sp>
    </p:spTree>
    <p:custDataLst>
      <p:tags r:id="rId1"/>
    </p:custDataLst>
    <p:extLst>
      <p:ext uri="{BB962C8B-B14F-4D97-AF65-F5344CB8AC3E}">
        <p14:creationId xmlns:p14="http://schemas.microsoft.com/office/powerpoint/2010/main" val="131914772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dirty="0"/>
              <a:t>Строка</a:t>
            </a:r>
            <a:r>
              <a:rPr lang="en-US" dirty="0"/>
              <a:t> </a:t>
            </a:r>
            <a:r>
              <a:rPr lang="en-US" dirty="0">
                <a:solidFill>
                  <a:srgbClr val="FF0000"/>
                </a:solidFill>
                <a:hlinkClick r:id="rId4"/>
              </a:rPr>
              <a:t>std::string</a:t>
            </a:r>
            <a:endParaRPr lang="ru-RU" dirty="0">
              <a:solidFill>
                <a:srgbClr val="FF0000"/>
              </a:solidFill>
            </a:endParaRPr>
          </a:p>
        </p:txBody>
      </p:sp>
      <p:sp>
        <p:nvSpPr>
          <p:cNvPr id="32771" name="Rectangle 3"/>
          <p:cNvSpPr>
            <a:spLocks noGrp="1" noChangeArrowheads="1"/>
          </p:cNvSpPr>
          <p:nvPr>
            <p:ph idx="1"/>
          </p:nvPr>
        </p:nvSpPr>
        <p:spPr/>
        <p:txBody>
          <a:bodyPr>
            <a:normAutofit fontScale="92500"/>
          </a:bodyPr>
          <a:lstStyle/>
          <a:p>
            <a:pPr eaLnBrk="1" hangingPunct="1">
              <a:lnSpc>
                <a:spcPct val="90000"/>
              </a:lnSpc>
            </a:pPr>
            <a:r>
              <a:rPr lang="ru-RU" dirty="0"/>
              <a:t>Контейнер, предназначенный для хранения строк произвольной длины</a:t>
            </a:r>
          </a:p>
          <a:p>
            <a:pPr lvl="1" eaLnBrk="1" hangingPunct="1">
              <a:lnSpc>
                <a:spcPct val="90000"/>
              </a:lnSpc>
            </a:pPr>
            <a:r>
              <a:rPr lang="ru-RU" dirty="0"/>
              <a:t>В качестве элементов строк могут выступать элементы типа </a:t>
            </a:r>
            <a:r>
              <a:rPr lang="en-US" dirty="0"/>
              <a:t>char (string), </a:t>
            </a:r>
            <a:r>
              <a:rPr lang="en-US" dirty="0" err="1"/>
              <a:t>wchar_t</a:t>
            </a:r>
            <a:r>
              <a:rPr lang="en-US" dirty="0"/>
              <a:t> (</a:t>
            </a:r>
            <a:r>
              <a:rPr lang="en-US" dirty="0" err="1"/>
              <a:t>wstring</a:t>
            </a:r>
            <a:r>
              <a:rPr lang="en-US" dirty="0"/>
              <a:t>) </a:t>
            </a:r>
            <a:r>
              <a:rPr lang="ru-RU" dirty="0"/>
              <a:t>или определяемые пользователем типы (</a:t>
            </a:r>
            <a:r>
              <a:rPr lang="en-US" dirty="0" err="1"/>
              <a:t>basic_string</a:t>
            </a:r>
            <a:r>
              <a:rPr lang="en-US" dirty="0"/>
              <a:t>)</a:t>
            </a:r>
          </a:p>
          <a:p>
            <a:pPr lvl="1" eaLnBrk="1" hangingPunct="1">
              <a:lnSpc>
                <a:spcPct val="90000"/>
              </a:lnSpc>
            </a:pPr>
            <a:r>
              <a:rPr lang="ru-RU" dirty="0"/>
              <a:t>Достоинства:</a:t>
            </a:r>
          </a:p>
          <a:p>
            <a:pPr lvl="2" eaLnBrk="1" hangingPunct="1">
              <a:lnSpc>
                <a:spcPct val="90000"/>
              </a:lnSpc>
            </a:pPr>
            <a:r>
              <a:rPr lang="ru-RU" dirty="0"/>
              <a:t>Автоматизация управления памятью</a:t>
            </a:r>
          </a:p>
          <a:p>
            <a:pPr lvl="2" eaLnBrk="1" hangingPunct="1">
              <a:lnSpc>
                <a:spcPct val="90000"/>
              </a:lnSpc>
            </a:pPr>
            <a:r>
              <a:rPr lang="ru-RU" dirty="0"/>
              <a:t>Набор операций для работы со строками</a:t>
            </a:r>
            <a:endParaRPr lang="en-US" dirty="0"/>
          </a:p>
          <a:p>
            <a:pPr lvl="1" eaLnBrk="1" hangingPunct="1">
              <a:lnSpc>
                <a:spcPct val="90000"/>
              </a:lnSpc>
            </a:pPr>
            <a:r>
              <a:rPr lang="ru-RU" dirty="0"/>
              <a:t>Для работы с данным классом строк необходимо подключить заголовочный файл </a:t>
            </a:r>
            <a:r>
              <a:rPr lang="en-US" dirty="0"/>
              <a:t>&lt;string&gt;</a:t>
            </a:r>
            <a:endParaRPr lang="ru-RU" dirty="0"/>
          </a:p>
        </p:txBody>
      </p:sp>
    </p:spTree>
    <p:custDataLst>
      <p:tags r:id="rId1"/>
    </p:custDataLst>
    <p:extLst>
      <p:ext uri="{BB962C8B-B14F-4D97-AF65-F5344CB8AC3E}">
        <p14:creationId xmlns:p14="http://schemas.microsoft.com/office/powerpoint/2010/main" val="266553326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Создание строки</a:t>
            </a:r>
            <a:endParaRPr lang="ru-RU" dirty="0"/>
          </a:p>
        </p:txBody>
      </p:sp>
      <p:sp>
        <p:nvSpPr>
          <p:cNvPr id="4" name="Rectangle 3"/>
          <p:cNvSpPr/>
          <p:nvPr/>
        </p:nvSpPr>
        <p:spPr>
          <a:xfrm>
            <a:off x="0" y="1772816"/>
            <a:ext cx="9144000" cy="461665"/>
          </a:xfrm>
          <a:prstGeom prst="rect">
            <a:avLst/>
          </a:prstGeom>
        </p:spPr>
        <p:txBody>
          <a:bodyPr wrap="square">
            <a:spAutoFit/>
          </a:bodyPr>
          <a:lstStyle/>
          <a:p>
            <a:endParaRPr lang="ru-RU" sz="2400" dirty="0"/>
          </a:p>
        </p:txBody>
      </p:sp>
      <p:sp>
        <p:nvSpPr>
          <p:cNvPr id="5" name="Rectangle 4"/>
          <p:cNvSpPr/>
          <p:nvPr/>
        </p:nvSpPr>
        <p:spPr>
          <a:xfrm>
            <a:off x="0" y="1988840"/>
            <a:ext cx="9144000"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emptyString</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goodbye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a:t>
            </a:r>
            <a:r>
              <a:rPr lang="en-US" sz="2400" dirty="0">
                <a:solidFill>
                  <a:srgbClr val="000000"/>
                </a:solidFill>
                <a:latin typeface="Consolas" panose="020B0609020204030204" pitchFamily="49" charset="0"/>
              </a:rPr>
              <a:t>};</a:t>
            </a:r>
          </a:p>
          <a:p>
            <a:r>
              <a:rPr lang="ru-RU" sz="2400" dirty="0">
                <a:solidFill>
                  <a:srgbClr val="008000"/>
                </a:solidFill>
                <a:latin typeface="Consolas" panose="020B0609020204030204" pitchFamily="49" charset="0"/>
              </a:rPr>
              <a:t>// Создание строки из массива символов заданной длины</a:t>
            </a:r>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one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i="1" dirty="0" err="1">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size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One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aaaa</a:t>
            </a:r>
            <a:r>
              <a:rPr lang="en-US" sz="2400" dirty="0">
                <a:solidFill>
                  <a:srgbClr val="000000"/>
                </a:solidFill>
                <a:latin typeface="Consolas" panose="020B0609020204030204" pitchFamily="49" charset="0"/>
              </a:rPr>
              <a:t>(4,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aaaa</a:t>
            </a:r>
            <a:endParaRPr lang="ru-RU" sz="2400" dirty="0"/>
          </a:p>
        </p:txBody>
      </p:sp>
    </p:spTree>
    <p:extLst>
      <p:ext uri="{BB962C8B-B14F-4D97-AF65-F5344CB8AC3E}">
        <p14:creationId xmlns:p14="http://schemas.microsoft.com/office/powerpoint/2010/main" val="65890794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Размер и вместимость</a:t>
            </a:r>
            <a:endParaRPr lang="ru-RU" dirty="0"/>
          </a:p>
        </p:txBody>
      </p:sp>
      <p:sp>
        <p:nvSpPr>
          <p:cNvPr id="3" name="Rectangle 2"/>
          <p:cNvSpPr/>
          <p:nvPr/>
        </p:nvSpPr>
        <p:spPr>
          <a:xfrm>
            <a:off x="7243" y="1403462"/>
            <a:ext cx="8928992" cy="5509200"/>
          </a:xfrm>
          <a:prstGeom prst="rect">
            <a:avLst/>
          </a:prstGeom>
        </p:spPr>
        <p:txBody>
          <a:bodyPr wrap="square">
            <a:spAutoFit/>
          </a:bodyPr>
          <a:lstStyle/>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"This is a very long </a:t>
            </a:r>
            <a:r>
              <a:rPr lang="en-US" sz="2200" dirty="0" err="1">
                <a:solidFill>
                  <a:srgbClr val="A31515"/>
                </a:solidFill>
                <a:latin typeface="Consolas" panose="020B0609020204030204" pitchFamily="49" charset="0"/>
              </a:rPr>
              <a:t>string"s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26);</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&gt;=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endParaRPr lang="ru-R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erase</a:t>
            </a:r>
            <a:r>
              <a:rPr lang="en-US" sz="2200" dirty="0">
                <a:solidFill>
                  <a:srgbClr val="000000"/>
                </a:solidFill>
                <a:latin typeface="Consolas" panose="020B0609020204030204" pitchFamily="49" charset="0"/>
              </a:rPr>
              <a:t>(19, 7); </a:t>
            </a:r>
            <a:r>
              <a:rPr lang="en-US" sz="2200" dirty="0">
                <a:solidFill>
                  <a:srgbClr val="008000"/>
                </a:solidFill>
                <a:latin typeface="Consolas" panose="020B0609020204030204" pitchFamily="49" charset="0"/>
              </a:rPr>
              <a:t>// erase " string"</a:t>
            </a:r>
            <a:endParaRPr lang="en-US"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a:t>
            </a:r>
            <a:r>
              <a:rPr lang="en-US" sz="2200" dirty="0">
                <a:solidFill>
                  <a:srgbClr val="0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"This is a very </a:t>
            </a:r>
            <a:r>
              <a:rPr lang="en-US" sz="2200" dirty="0" err="1">
                <a:solidFill>
                  <a:srgbClr val="A31515"/>
                </a:solidFill>
                <a:latin typeface="Consolas" panose="020B0609020204030204" pitchFamily="49" charset="0"/>
              </a:rPr>
              <a:t>long"</a:t>
            </a:r>
            <a:r>
              <a:rPr lang="en-US" sz="2200" dirty="0" err="1">
                <a:solidFill>
                  <a:srgbClr val="000000"/>
                </a:solidFill>
                <a:latin typeface="Consolas" panose="020B0609020204030204" pitchFamily="49" charset="0"/>
              </a:rPr>
              <a:t>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19);</a:t>
            </a:r>
          </a:p>
          <a:p>
            <a:endParaRPr lang="ru-RU"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clear</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0);</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9067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fade">
                                      <p:cBhvr>
                                        <p:cTn id="3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Сравнение строк</a:t>
            </a:r>
            <a:endParaRPr lang="ru-RU" dirty="0"/>
          </a:p>
        </p:txBody>
      </p:sp>
      <p:sp>
        <p:nvSpPr>
          <p:cNvPr id="3" name="Rectangle 2"/>
          <p:cNvSpPr/>
          <p:nvPr/>
        </p:nvSpPr>
        <p:spPr>
          <a:xfrm>
            <a:off x="442352" y="1988840"/>
            <a:ext cx="7776864" cy="2308324"/>
          </a:xfrm>
          <a:prstGeom prst="rect">
            <a:avLst/>
          </a:prstGeom>
        </p:spPr>
        <p:txBody>
          <a:bodyPr wrap="square">
            <a:spAutoFit/>
          </a:bodyPr>
          <a:lstStyle/>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aaa"</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Abc"</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Abb"</a:t>
            </a:r>
            <a:r>
              <a:rPr lang="en-US" sz="2400" dirty="0" err="1">
                <a:solidFill>
                  <a:srgbClr val="000000"/>
                </a:solidFill>
                <a:latin typeface="Consolas" panose="020B0609020204030204" pitchFamily="49" charset="0"/>
              </a:rPr>
              <a:t>s</a:t>
            </a:r>
            <a:r>
              <a:rPr lang="en-US" sz="2400" dirty="0" smtClean="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196159262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Конкатенация строк</a:t>
            </a:r>
            <a:endParaRPr lang="ru-RU" dirty="0"/>
          </a:p>
        </p:txBody>
      </p:sp>
      <p:sp>
        <p:nvSpPr>
          <p:cNvPr id="3" name="Rectangle 2"/>
          <p:cNvSpPr/>
          <p:nvPr/>
        </p:nvSpPr>
        <p:spPr>
          <a:xfrm>
            <a:off x="395536" y="1772816"/>
            <a:ext cx="8496944"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ru-RU" sz="2400" dirty="0"/>
          </a:p>
        </p:txBody>
      </p:sp>
    </p:spTree>
    <p:extLst>
      <p:ext uri="{BB962C8B-B14F-4D97-AF65-F5344CB8AC3E}">
        <p14:creationId xmlns:p14="http://schemas.microsoft.com/office/powerpoint/2010/main" val="328439856"/>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Извлечение подстроки</a:t>
            </a:r>
            <a:endParaRPr lang="ru-RU" dirty="0"/>
          </a:p>
        </p:txBody>
      </p:sp>
      <p:sp>
        <p:nvSpPr>
          <p:cNvPr id="3" name="Rectangle 2"/>
          <p:cNvSpPr/>
          <p:nvPr/>
        </p:nvSpPr>
        <p:spPr>
          <a:xfrm>
            <a:off x="107504" y="1628800"/>
            <a:ext cx="9036496" cy="5229200"/>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Hello"</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wonderful "s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0, 4);</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wonderful Hell"</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 </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6);</a:t>
            </a:r>
          </a:p>
          <a:p>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456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Поиск внутри строки</a:t>
            </a:r>
            <a:endParaRPr lang="ru-RU" dirty="0"/>
          </a:p>
        </p:txBody>
      </p:sp>
      <p:sp>
        <p:nvSpPr>
          <p:cNvPr id="3" name="Rectangle 2"/>
          <p:cNvSpPr/>
          <p:nvPr/>
        </p:nvSpPr>
        <p:spPr>
          <a:xfrm>
            <a:off x="21456" y="1916832"/>
            <a:ext cx="9144000" cy="4154984"/>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i="1" dirty="0" err="1">
                <a:solidFill>
                  <a:srgbClr val="000080"/>
                </a:solidFill>
                <a:latin typeface="Consolas" panose="020B0609020204030204" pitchFamily="49" charset="0"/>
              </a:rPr>
              <a:t>npos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find_first_of</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aeiouy"</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1); </a:t>
            </a:r>
            <a:r>
              <a:rPr lang="en-US" sz="2400" dirty="0">
                <a:solidFill>
                  <a:srgbClr val="008000"/>
                </a:solidFill>
                <a:latin typeface="Consolas" panose="020B0609020204030204" pitchFamily="49" charset="0"/>
              </a:rPr>
              <a:t>// 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4); </a:t>
            </a:r>
            <a:r>
              <a:rPr lang="en-US" sz="2400" dirty="0">
                <a:solidFill>
                  <a:srgbClr val="008000"/>
                </a:solidFill>
                <a:latin typeface="Consolas" panose="020B0609020204030204" pitchFamily="49" charset="0"/>
              </a:rPr>
              <a:t>// first 'o' letter</a:t>
            </a:r>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7); </a:t>
            </a:r>
            <a:r>
              <a:rPr lang="en-US" sz="2400" dirty="0">
                <a:solidFill>
                  <a:srgbClr val="008000"/>
                </a:solidFill>
                <a:latin typeface="Consolas" panose="020B0609020204030204" pitchFamily="49" charset="0"/>
              </a:rPr>
              <a:t>// last 'o' letter</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5) == 7);</a:t>
            </a:r>
            <a:endParaRPr lang="ru-RU" sz="2400" dirty="0"/>
          </a:p>
        </p:txBody>
      </p:sp>
    </p:spTree>
    <p:extLst>
      <p:ext uri="{BB962C8B-B14F-4D97-AF65-F5344CB8AC3E}">
        <p14:creationId xmlns:p14="http://schemas.microsoft.com/office/powerpoint/2010/main" val="4102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Объявление локальных переменных и констант</a:t>
            </a:r>
          </a:p>
        </p:txBody>
      </p:sp>
      <p:sp>
        <p:nvSpPr>
          <p:cNvPr id="6" name="Прямоугольник 5"/>
          <p:cNvSpPr/>
          <p:nvPr/>
        </p:nvSpPr>
        <p:spPr>
          <a:xfrm>
            <a:off x="251520" y="1574469"/>
            <a:ext cx="8892480" cy="5016758"/>
          </a:xfrm>
          <a:prstGeom prst="rect">
            <a:avLst/>
          </a:prstGeom>
        </p:spPr>
        <p:txBody>
          <a:bodyPr wrap="square">
            <a:spAutoFit/>
          </a:bodyPr>
          <a:lstStyle/>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константной переменной - переменной,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значение которой не может быть изменено после инициализации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animEffect transition="in" filter="fade">
                                      <p:cBhvr>
                                        <p:cTn id="29" dur="500"/>
                                        <p:tgtEl>
                                          <p:spTgt spid="6">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1" end="11"/>
                                            </p:txEl>
                                          </p:spTgt>
                                        </p:tgtEl>
                                        <p:attrNameLst>
                                          <p:attrName>style.visibility</p:attrName>
                                        </p:attrNameLst>
                                      </p:cBhvr>
                                      <p:to>
                                        <p:strVal val="visible"/>
                                      </p:to>
                                    </p:set>
                                    <p:animEffect transition="in" filter="fade">
                                      <p:cBhvr>
                                        <p:cTn id="32" dur="500"/>
                                        <p:tgtEl>
                                          <p:spTgt spid="6">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animEffect transition="in" filter="fade">
                                      <p:cBhvr>
                                        <p:cTn id="35" dur="500"/>
                                        <p:tgtEl>
                                          <p:spTgt spid="6">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3" end="13"/>
                                            </p:txEl>
                                          </p:spTgt>
                                        </p:tgtEl>
                                        <p:attrNameLst>
                                          <p:attrName>style.visibility</p:attrName>
                                        </p:attrNameLst>
                                      </p:cBhvr>
                                      <p:to>
                                        <p:strVal val="visible"/>
                                      </p:to>
                                    </p:set>
                                    <p:animEffect transition="in" filter="fade">
                                      <p:cBhvr>
                                        <p:cTn id="38" dur="500"/>
                                        <p:tgtEl>
                                          <p:spTgt spid="6">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4" end="14"/>
                                            </p:txEl>
                                          </p:spTgt>
                                        </p:tgtEl>
                                        <p:attrNameLst>
                                          <p:attrName>style.visibility</p:attrName>
                                        </p:attrNameLst>
                                      </p:cBhvr>
                                      <p:to>
                                        <p:strVal val="visible"/>
                                      </p:to>
                                    </p:set>
                                    <p:animEffect transition="in" filter="fade">
                                      <p:cBhvr>
                                        <p:cTn id="41" dur="500"/>
                                        <p:tgtEl>
                                          <p:spTgt spid="6">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5" end="15"/>
                                            </p:txEl>
                                          </p:spTgt>
                                        </p:tgtEl>
                                        <p:attrNameLst>
                                          <p:attrName>style.visibility</p:attrName>
                                        </p:attrNameLst>
                                      </p:cBhvr>
                                      <p:to>
                                        <p:strVal val="visible"/>
                                      </p:to>
                                    </p:set>
                                    <p:animEffect transition="in" filter="fade">
                                      <p:cBhvr>
                                        <p:cTn id="44" dur="500"/>
                                        <p:tgtEl>
                                          <p:spTgt spid="6">
                                            <p:txEl>
                                              <p:pRg st="15" end="1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
                                            <p:txEl>
                                              <p:pRg st="17" end="17"/>
                                            </p:txEl>
                                          </p:spTgt>
                                        </p:tgtEl>
                                        <p:attrNameLst>
                                          <p:attrName>style.visibility</p:attrName>
                                        </p:attrNameLst>
                                      </p:cBhvr>
                                      <p:to>
                                        <p:strVal val="visible"/>
                                      </p:to>
                                    </p:set>
                                    <p:animEffect transition="in" filter="fade">
                                      <p:cBhvr>
                                        <p:cTn id="49" dur="500"/>
                                        <p:tgtEl>
                                          <p:spTgt spid="6">
                                            <p:txEl>
                                              <p:pRg st="17" end="17"/>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6">
                                            <p:txEl>
                                              <p:pRg st="18" end="18"/>
                                            </p:txEl>
                                          </p:spTgt>
                                        </p:tgtEl>
                                        <p:attrNameLst>
                                          <p:attrName>style.visibility</p:attrName>
                                        </p:attrNameLst>
                                      </p:cBhvr>
                                      <p:to>
                                        <p:strVal val="visible"/>
                                      </p:to>
                                    </p:set>
                                    <p:animEffect transition="in" filter="fade">
                                      <p:cBhvr>
                                        <p:cTn id="52" dur="500"/>
                                        <p:tgtEl>
                                          <p:spTgt spid="6">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Замена внутри строки</a:t>
            </a:r>
            <a:endParaRPr lang="ru-RU" dirty="0"/>
          </a:p>
        </p:txBody>
      </p:sp>
      <p:sp>
        <p:nvSpPr>
          <p:cNvPr id="3" name="Rectangle 2"/>
          <p:cNvSpPr/>
          <p:nvPr/>
        </p:nvSpPr>
        <p:spPr>
          <a:xfrm>
            <a:off x="424408" y="2564904"/>
            <a:ext cx="8352928" cy="2677656"/>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(0, 5,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"Goodbye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a:t>
            </a:r>
            <a:r>
              <a:rPr lang="en-US" sz="2400" dirty="0" err="1">
                <a:solidFill>
                  <a:srgbClr val="A31515"/>
                </a:solidFill>
                <a:latin typeface="Consolas" panose="020B0609020204030204" pitchFamily="49" charset="0"/>
              </a:rPr>
              <a:t>cat"s</a:t>
            </a:r>
            <a:r>
              <a:rPr lang="en-US" sz="2400" dirty="0">
                <a:solidFill>
                  <a:srgbClr val="000000"/>
                </a:solidFill>
                <a:latin typeface="Consolas" panose="020B0609020204030204" pitchFamily="49" charset="0"/>
              </a:rPr>
              <a:t>;</a:t>
            </a:r>
          </a:p>
          <a:p>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(10, 3,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8, 5);</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9111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string_view</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98604804"/>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hlinkClick r:id="rId2"/>
              </a:rPr>
              <a:t>string_view</a:t>
            </a:r>
            <a:endParaRPr lang="ru-RU" dirty="0"/>
          </a:p>
        </p:txBody>
      </p:sp>
      <p:sp>
        <p:nvSpPr>
          <p:cNvPr id="5" name="Content Placeholder 4"/>
          <p:cNvSpPr>
            <a:spLocks noGrp="1"/>
          </p:cNvSpPr>
          <p:nvPr>
            <p:ph idx="1"/>
          </p:nvPr>
        </p:nvSpPr>
        <p:spPr/>
        <p:txBody>
          <a:bodyPr>
            <a:normAutofit lnSpcReduction="10000"/>
          </a:bodyPr>
          <a:lstStyle/>
          <a:p>
            <a:r>
              <a:rPr lang="ru-RU" dirty="0" smtClean="0"/>
              <a:t>Объект, ссылающийся на неизменную последовательность символов в памяти</a:t>
            </a:r>
          </a:p>
          <a:p>
            <a:r>
              <a:rPr lang="ru-RU" dirty="0" smtClean="0"/>
              <a:t>Не владеет символьными данными</a:t>
            </a:r>
          </a:p>
          <a:p>
            <a:pPr lvl="1"/>
            <a:r>
              <a:rPr lang="ru-RU" dirty="0" smtClean="0"/>
              <a:t>При разрушении </a:t>
            </a:r>
            <a:r>
              <a:rPr lang="en-US" dirty="0" err="1" smtClean="0"/>
              <a:t>string_view</a:t>
            </a:r>
            <a:r>
              <a:rPr lang="ru-RU" dirty="0" smtClean="0"/>
              <a:t> массив не удаляется</a:t>
            </a:r>
          </a:p>
          <a:p>
            <a:pPr lvl="1"/>
            <a:r>
              <a:rPr lang="ru-RU" dirty="0" smtClean="0"/>
              <a:t>После разрушения массива символов использовать ссылавшийся на него </a:t>
            </a:r>
            <a:r>
              <a:rPr lang="en-US" dirty="0" err="1" smtClean="0"/>
              <a:t>string_view</a:t>
            </a:r>
            <a:r>
              <a:rPr lang="ru-RU" dirty="0" smtClean="0"/>
              <a:t> нельзя</a:t>
            </a:r>
          </a:p>
          <a:p>
            <a:r>
              <a:rPr lang="ru-RU" dirty="0" smtClean="0"/>
              <a:t>Легковесный</a:t>
            </a:r>
          </a:p>
          <a:p>
            <a:pPr lvl="1"/>
            <a:r>
              <a:rPr lang="ru-RU" dirty="0" smtClean="0"/>
              <a:t>Как правило, указатель на начало + длина</a:t>
            </a:r>
          </a:p>
        </p:txBody>
      </p:sp>
    </p:spTree>
    <p:extLst>
      <p:ext uri="{BB962C8B-B14F-4D97-AF65-F5344CB8AC3E}">
        <p14:creationId xmlns:p14="http://schemas.microsoft.com/office/powerpoint/2010/main" val="196066390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Конструирование </a:t>
            </a:r>
            <a:r>
              <a:rPr lang="en-US" dirty="0" err="1" smtClean="0"/>
              <a:t>string_view</a:t>
            </a:r>
            <a:endParaRPr lang="ru-RU" dirty="0"/>
          </a:p>
        </p:txBody>
      </p:sp>
      <p:sp>
        <p:nvSpPr>
          <p:cNvPr id="5" name="Rectangle 4"/>
          <p:cNvSpPr/>
          <p:nvPr/>
        </p:nvSpPr>
        <p:spPr>
          <a:xfrm>
            <a:off x="-27062" y="1988840"/>
            <a:ext cx="9144000" cy="4524315"/>
          </a:xfrm>
          <a:prstGeom prst="rect">
            <a:avLst/>
          </a:prstGeom>
        </p:spPr>
        <p:txBody>
          <a:bodyPr wrap="square">
            <a:spAutoFit/>
          </a:bodyPr>
          <a:lstStyle/>
          <a:p>
            <a:r>
              <a:rPr lang="it-IT" sz="2400" dirty="0" err="1">
                <a:solidFill>
                  <a:srgbClr val="0000FF"/>
                </a:solidFill>
                <a:latin typeface="Consolas" panose="020B0609020204030204" pitchFamily="49" charset="0"/>
              </a:rPr>
              <a:t>const</a:t>
            </a:r>
            <a:r>
              <a:rPr lang="it-IT" sz="2400" dirty="0">
                <a:solidFill>
                  <a:srgbClr val="000000"/>
                </a:solidFill>
                <a:latin typeface="Consolas" panose="020B0609020204030204" pitchFamily="49" charset="0"/>
              </a:rPr>
              <a:t> </a:t>
            </a:r>
            <a:r>
              <a:rPr lang="it-IT" sz="2400" dirty="0" err="1">
                <a:solidFill>
                  <a:srgbClr val="0000FF"/>
                </a:solidFill>
                <a:latin typeface="Consolas" panose="020B0609020204030204" pitchFamily="49" charset="0"/>
              </a:rPr>
              <a:t>char</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arr</a:t>
            </a:r>
            <a:r>
              <a:rPr lang="it-IT" sz="2400" dirty="0">
                <a:solidFill>
                  <a:srgbClr val="000000"/>
                </a:solidFill>
                <a:latin typeface="Consolas" panose="020B0609020204030204" pitchFamily="49" charset="0"/>
              </a:rPr>
              <a:t>[] = { </a:t>
            </a:r>
            <a:r>
              <a:rPr lang="it-IT" sz="2400" dirty="0">
                <a:solidFill>
                  <a:srgbClr val="A31515"/>
                </a:solidFill>
                <a:latin typeface="Consolas" panose="020B0609020204030204" pitchFamily="49" charset="0"/>
              </a:rPr>
              <a:t>'H'</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'e'</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'o'</a:t>
            </a:r>
            <a:r>
              <a:rPr lang="it-IT" sz="2400" dirty="0">
                <a:solidFill>
                  <a:srgbClr val="000000"/>
                </a:solidFill>
                <a:latin typeface="Consolas" panose="020B0609020204030204" pitchFamily="49" charset="0"/>
              </a:rPr>
              <a:t> };</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v(</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v.length</a:t>
            </a:r>
            <a:r>
              <a:rPr lang="en-US" sz="2400" dirty="0">
                <a:solidFill>
                  <a:srgbClr val="000000"/>
                </a:solidFill>
                <a:latin typeface="Consolas" panose="020B0609020204030204" pitchFamily="49" charset="0"/>
              </a:rPr>
              <a:t>() ==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v.data</a:t>
            </a:r>
            <a:r>
              <a:rPr lang="en-US" sz="2400" dirty="0">
                <a:solidFill>
                  <a:srgbClr val="000000"/>
                </a:solidFill>
                <a:latin typeface="Consolas" panose="020B0609020204030204" pitchFamily="49" charset="0"/>
              </a:rPr>
              <a:t>() == &amp;</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[0]); </a:t>
            </a:r>
            <a:r>
              <a:rPr lang="en-US" sz="2400" dirty="0">
                <a:solidFill>
                  <a:srgbClr val="008000"/>
                </a:solidFill>
                <a:latin typeface="Consolas" panose="020B0609020204030204" pitchFamily="49" charset="0"/>
              </a:rPr>
              <a:t>// view uses </a:t>
            </a:r>
            <a:r>
              <a:rPr lang="en-US" sz="2400" dirty="0" err="1">
                <a:solidFill>
                  <a:srgbClr val="008000"/>
                </a:solidFill>
                <a:latin typeface="Consolas" panose="020B0609020204030204" pitchFamily="49" charset="0"/>
              </a:rPr>
              <a:t>arr's</a:t>
            </a:r>
            <a:r>
              <a:rPr lang="en-US" sz="2400" dirty="0">
                <a:solidFill>
                  <a:srgbClr val="008000"/>
                </a:solidFill>
                <a:latin typeface="Consolas" panose="020B0609020204030204" pitchFamily="49" charset="0"/>
              </a:rPr>
              <a:t> data</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 s;</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sv.data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 4);</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4);</a:t>
            </a:r>
            <a:endParaRPr lang="ru-RU" sz="2400" dirty="0"/>
          </a:p>
        </p:txBody>
      </p:sp>
    </p:spTree>
    <p:extLst>
      <p:ext uri="{BB962C8B-B14F-4D97-AF65-F5344CB8AC3E}">
        <p14:creationId xmlns:p14="http://schemas.microsoft.com/office/powerpoint/2010/main" val="188279266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Пример</a:t>
            </a:r>
            <a:endParaRPr lang="ru-RU" dirty="0"/>
          </a:p>
        </p:txBody>
      </p:sp>
      <p:sp>
        <p:nvSpPr>
          <p:cNvPr id="3" name="Rectangle 2"/>
          <p:cNvSpPr/>
          <p:nvPr/>
        </p:nvSpPr>
        <p:spPr>
          <a:xfrm>
            <a:off x="0" y="1628800"/>
            <a:ext cx="9144000" cy="2554545"/>
          </a:xfrm>
          <a:prstGeom prst="rect">
            <a:avLst/>
          </a:prstGeom>
        </p:spPr>
        <p:txBody>
          <a:bodyPr wrap="square">
            <a:spAutoFit/>
          </a:bodyPr>
          <a:lstStyle/>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url</a:t>
            </a: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lang="en-US" sz="2000" dirty="0" smtClean="0">
                <a:solidFill>
                  <a:srgbClr val="A31515"/>
                </a:solidFill>
                <a:latin typeface="Consolas" panose="020B0609020204030204" pitchFamily="49" charset="0"/>
              </a:rPr>
              <a:t>"</a:t>
            </a:r>
            <a:r>
              <a:rPr lang="en-US" sz="2000" dirty="0">
                <a:solidFill>
                  <a:srgbClr val="A31515"/>
                </a:solidFill>
                <a:latin typeface="Consolas" panose="020B0609020204030204" pitchFamily="49" charset="0"/>
              </a:rPr>
              <a:t>http://en.cppreference.com/w/</a:t>
            </a:r>
            <a:r>
              <a:rPr lang="en-US" sz="2000" dirty="0" err="1">
                <a:solidFill>
                  <a:srgbClr val="A31515"/>
                </a:solidFill>
                <a:latin typeface="Consolas" panose="020B0609020204030204" pitchFamily="49" charset="0"/>
              </a:rPr>
              <a:t>cpp</a:t>
            </a:r>
            <a:r>
              <a:rPr lang="en-US" sz="2000" dirty="0">
                <a:solidFill>
                  <a:srgbClr val="A31515"/>
                </a:solidFill>
                <a:latin typeface="Consolas" panose="020B0609020204030204" pitchFamily="49" charset="0"/>
              </a:rPr>
              <a:t>/string/</a:t>
            </a:r>
            <a:r>
              <a:rPr lang="en-US" sz="2000" dirty="0" err="1">
                <a:solidFill>
                  <a:srgbClr val="A31515"/>
                </a:solidFill>
                <a:latin typeface="Consolas" panose="020B0609020204030204" pitchFamily="49" charset="0"/>
              </a:rPr>
              <a:t>basic_string_view"s</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scheme(&amp;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4);</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(scheme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domain(&amp;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7</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19);</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(domain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"en.cppreference.com"</a:t>
            </a:r>
            <a:r>
              <a:rPr lang="en-US"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2508982178"/>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dirty="0"/>
              <a:t>Вектор</a:t>
            </a:r>
            <a:r>
              <a:rPr lang="en-US" dirty="0"/>
              <a:t> </a:t>
            </a:r>
            <a:r>
              <a:rPr lang="en-US" dirty="0">
                <a:solidFill>
                  <a:srgbClr val="FF0000"/>
                </a:solidFill>
                <a:hlinkClick r:id="rId4"/>
              </a:rPr>
              <a:t>std::vector</a:t>
            </a:r>
            <a:endParaRPr lang="ru-RU" dirty="0">
              <a:solidFill>
                <a:srgbClr val="FF0000"/>
              </a:solidFill>
            </a:endParaRPr>
          </a:p>
        </p:txBody>
      </p:sp>
      <p:sp>
        <p:nvSpPr>
          <p:cNvPr id="39939" name="Rectangle 3"/>
          <p:cNvSpPr>
            <a:spLocks noGrp="1" noChangeArrowheads="1"/>
          </p:cNvSpPr>
          <p:nvPr>
            <p:ph idx="1"/>
          </p:nvPr>
        </p:nvSpPr>
        <p:spPr/>
        <p:txBody>
          <a:bodyPr>
            <a:normAutofit lnSpcReduction="10000"/>
          </a:bodyPr>
          <a:lstStyle/>
          <a:p>
            <a:pPr eaLnBrk="1" hangingPunct="1">
              <a:defRPr/>
            </a:pPr>
            <a:r>
              <a:rPr lang="ru-RU" dirty="0">
                <a:latin typeface="+mn-lt"/>
              </a:rPr>
              <a:t>Контейнер для хранения динамического массива элементов произвольного типа</a:t>
            </a:r>
          </a:p>
          <a:p>
            <a:pPr lvl="1" eaLnBrk="1" hangingPunct="1">
              <a:defRPr/>
            </a:pPr>
            <a:r>
              <a:rPr lang="ru-RU" dirty="0"/>
              <a:t>А</a:t>
            </a:r>
            <a:r>
              <a:rPr lang="ru-RU" dirty="0">
                <a:latin typeface="+mn-lt"/>
              </a:rPr>
              <a:t>втоматизация процесса управления памятью</a:t>
            </a:r>
            <a:endParaRPr lang="en-US" dirty="0">
              <a:latin typeface="+mn-lt"/>
            </a:endParaRPr>
          </a:p>
          <a:p>
            <a:pPr lvl="2" eaLnBrk="1" hangingPunct="1">
              <a:defRPr/>
            </a:pPr>
            <a:r>
              <a:rPr lang="ru-RU" dirty="0">
                <a:latin typeface="+mn-lt"/>
              </a:rPr>
              <a:t>Везде, где возможно, рекомендуется использовать класс </a:t>
            </a:r>
            <a:r>
              <a:rPr lang="en-US" dirty="0">
                <a:latin typeface="+mn-lt"/>
              </a:rPr>
              <a:t>vector </a:t>
            </a:r>
            <a:r>
              <a:rPr lang="ru-RU" dirty="0">
                <a:latin typeface="+mn-lt"/>
              </a:rPr>
              <a:t>как альтернативу динамическому выделению массивов объектов при помощи оператора </a:t>
            </a:r>
            <a:r>
              <a:rPr lang="en-US" dirty="0">
                <a:latin typeface="+mn-lt"/>
              </a:rPr>
              <a:t>new</a:t>
            </a:r>
            <a:r>
              <a:rPr lang="ru-RU" dirty="0">
                <a:latin typeface="+mn-lt"/>
              </a:rPr>
              <a:t> </a:t>
            </a:r>
            <a:r>
              <a:rPr lang="en-US" dirty="0">
                <a:latin typeface="+mn-lt"/>
              </a:rPr>
              <a:t>[]</a:t>
            </a:r>
            <a:endParaRPr lang="ru-RU" dirty="0">
              <a:latin typeface="+mn-lt"/>
            </a:endParaRPr>
          </a:p>
          <a:p>
            <a:pPr lvl="2" eaLnBrk="1" hangingPunct="1">
              <a:defRPr/>
            </a:pPr>
            <a:r>
              <a:rPr lang="ru-RU" dirty="0">
                <a:latin typeface="+mn-lt"/>
              </a:rPr>
              <a:t>К элементам массива предоставляется индексированный доступ</a:t>
            </a:r>
          </a:p>
          <a:p>
            <a:pPr lvl="1" eaLnBrk="1" hangingPunct="1">
              <a:defRPr/>
            </a:pPr>
            <a:r>
              <a:rPr lang="ru-RU" dirty="0">
                <a:latin typeface="+mn-lt"/>
              </a:rPr>
              <a:t>Для использования данного класса необходимо подключить заголовочный файл </a:t>
            </a:r>
            <a:r>
              <a:rPr lang="en-US" dirty="0">
                <a:latin typeface="+mn-lt"/>
              </a:rPr>
              <a:t>&lt;vector&gt;</a:t>
            </a:r>
            <a:endParaRPr lang="ru-RU" dirty="0">
              <a:latin typeface="+mn-lt"/>
            </a:endParaRPr>
          </a:p>
        </p:txBody>
      </p:sp>
    </p:spTree>
    <p:custDataLst>
      <p:tags r:id="rId1"/>
    </p:custDataLst>
    <p:extLst>
      <p:ext uri="{BB962C8B-B14F-4D97-AF65-F5344CB8AC3E}">
        <p14:creationId xmlns:p14="http://schemas.microsoft.com/office/powerpoint/2010/main" val="2858309026"/>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5078313"/>
          </a:xfrm>
          <a:prstGeom prst="rect">
            <a:avLst/>
          </a:prstGeom>
        </p:spPr>
        <p:txBody>
          <a:bodyPr wrap="square">
            <a:spAutoFit/>
          </a:bodyPr>
          <a:lstStyle/>
          <a:p>
            <a:pPr defTabSz="350838">
              <a:tabLst>
                <a:tab pos="363538" algn="l"/>
              </a:tabLst>
            </a:pPr>
            <a:r>
              <a:rPr lang="en-US" b="1" dirty="0">
                <a:latin typeface="Courier New" pitchFamily="49" charset="0"/>
              </a:rPr>
              <a:t>#include &lt;vector&gt;</a:t>
            </a:r>
          </a:p>
          <a:p>
            <a:pPr defTabSz="350838">
              <a:tabLst>
                <a:tab pos="363538" algn="l"/>
              </a:tabLst>
            </a:pPr>
            <a:r>
              <a:rPr lang="en-US" b="1" dirty="0">
                <a:latin typeface="Courier New" pitchFamily="49" charset="0"/>
              </a:rPr>
              <a:t>#include &lt;string&gt;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using namespace std;</a:t>
            </a:r>
          </a:p>
          <a:p>
            <a:pPr defTabSz="350838">
              <a:tabLst>
                <a:tab pos="363538" algn="l"/>
              </a:tabLst>
            </a:pPr>
            <a:r>
              <a:rPr lang="en-US" b="1" dirty="0">
                <a:latin typeface="Courier New" pitchFamily="49" charset="0"/>
              </a:rPr>
              <a:t>int main(int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defTabSz="350838">
              <a:tabLst>
                <a:tab pos="363538" algn="l"/>
              </a:tabLst>
            </a:pPr>
            <a:r>
              <a:rPr lang="en-US" b="1" dirty="0">
                <a:latin typeface="Courier New" pitchFamily="49" charset="0"/>
              </a:rPr>
              <a:t>{</a:t>
            </a:r>
          </a:p>
          <a:p>
            <a:pPr defTabSz="350838">
              <a:tabLst>
                <a:tab pos="363538" algn="l"/>
              </a:tabLst>
            </a:pPr>
            <a:r>
              <a:rPr lang="en-US" i="1" dirty="0">
                <a:latin typeface="Courier New" pitchFamily="49" charset="0"/>
              </a:rPr>
              <a:t>	// </a:t>
            </a:r>
            <a:r>
              <a:rPr lang="ru-RU" i="1" dirty="0">
                <a:latin typeface="Courier New" pitchFamily="49" charset="0"/>
              </a:rPr>
              <a:t>создаем массив целых чисел, содержащий 100 элементов</a:t>
            </a:r>
            <a:endParaRPr lang="en-US" i="1" dirty="0">
              <a:latin typeface="Courier New" pitchFamily="49" charset="0"/>
            </a:endParaRPr>
          </a:p>
          <a:p>
            <a:pPr defTabSz="350838">
              <a:tabLst>
                <a:tab pos="363538" algn="l"/>
              </a:tabLst>
            </a:pPr>
            <a:r>
              <a:rPr lang="en-US" b="1" dirty="0">
                <a:latin typeface="Courier New" pitchFamily="49" charset="0"/>
              </a:rPr>
              <a:t>	vector&lt;int&gt; </a:t>
            </a:r>
            <a:r>
              <a:rPr lang="en-US" b="1" dirty="0" err="1">
                <a:latin typeface="Courier New" pitchFamily="49" charset="0"/>
              </a:rPr>
              <a:t>vectorOfInt</a:t>
            </a:r>
            <a:r>
              <a:rPr lang="en-US" b="1" dirty="0">
                <a:latin typeface="Courier New" pitchFamily="49" charset="0"/>
              </a:rPr>
              <a:t>(100);</a:t>
            </a:r>
          </a:p>
          <a:p>
            <a:pPr defTabSz="350838">
              <a:tabLst>
                <a:tab pos="363538" algn="l"/>
              </a:tabLst>
            </a:pPr>
            <a:r>
              <a:rPr lang="en-US" b="1" dirty="0">
                <a:latin typeface="Courier New" pitchFamily="49" charset="0"/>
              </a:rPr>
              <a:t>	vector&lt;string&gt; </a:t>
            </a:r>
            <a:r>
              <a:rPr lang="en-US" b="1" dirty="0" err="1">
                <a:latin typeface="Courier New" pitchFamily="49" charset="0"/>
              </a:rPr>
              <a:t>vectorOfString</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a:t>
            </a:r>
            <a:r>
              <a:rPr lang="en-US" b="1" dirty="0" err="1">
                <a:latin typeface="Courier New" pitchFamily="49" charset="0"/>
              </a:rPr>
              <a:t>vectorOfInt.</a:t>
            </a:r>
            <a:r>
              <a:rPr lang="en-US" b="1" dirty="0" err="1">
                <a:solidFill>
                  <a:srgbClr val="FF0000"/>
                </a:solidFill>
                <a:latin typeface="Courier New" pitchFamily="49" charset="0"/>
              </a:rPr>
              <a:t>push_back</a:t>
            </a:r>
            <a:r>
              <a:rPr lang="en-US" b="1" dirty="0">
                <a:latin typeface="Courier New" pitchFamily="49" charset="0"/>
              </a:rPr>
              <a:t>(10);</a:t>
            </a:r>
          </a:p>
          <a:p>
            <a:pPr defTabSz="350838">
              <a:tabLst>
                <a:tab pos="363538" algn="l"/>
              </a:tabLst>
            </a:pPr>
            <a:r>
              <a:rPr lang="en-US" b="1" dirty="0">
                <a:latin typeface="Courier New" pitchFamily="49" charset="0"/>
              </a:rPr>
              <a:t>	</a:t>
            </a:r>
            <a:r>
              <a:rPr lang="en-US" b="1" dirty="0" err="1">
                <a:latin typeface="Courier New" pitchFamily="49" charset="0"/>
              </a:rPr>
              <a:t>vectorOfString.</a:t>
            </a:r>
            <a:r>
              <a:rPr lang="en-US" b="1" dirty="0" err="1">
                <a:solidFill>
                  <a:srgbClr val="FF0000"/>
                </a:solidFill>
                <a:latin typeface="Courier New" pitchFamily="49" charset="0"/>
              </a:rPr>
              <a:t>push_back</a:t>
            </a:r>
            <a:r>
              <a:rPr lang="en-US" b="1" dirty="0">
                <a:latin typeface="Courier New" pitchFamily="49" charset="0"/>
              </a:rPr>
              <a:t>(“Hello”);</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std::string hello = </a:t>
            </a:r>
            <a:r>
              <a:rPr lang="en-US" b="1" dirty="0" err="1">
                <a:latin typeface="Courier New" pitchFamily="49" charset="0"/>
              </a:rPr>
              <a:t>vectorOfString</a:t>
            </a:r>
            <a:r>
              <a:rPr lang="en-US" b="1" dirty="0">
                <a:latin typeface="Courier New" pitchFamily="49" charset="0"/>
              </a:rPr>
              <a:t>[0];</a:t>
            </a:r>
          </a:p>
          <a:p>
            <a:pPr defTabSz="350838">
              <a:tabLst>
                <a:tab pos="363538" algn="l"/>
              </a:tabLst>
            </a:pPr>
            <a:r>
              <a:rPr lang="en-US" b="1" dirty="0">
                <a:latin typeface="Courier New" pitchFamily="49" charset="0"/>
              </a:rPr>
              <a:t>	</a:t>
            </a:r>
            <a:r>
              <a:rPr lang="en-US" b="1" dirty="0" err="1">
                <a:latin typeface="Courier New" pitchFamily="49" charset="0"/>
              </a:rPr>
              <a:t>size_t</a:t>
            </a:r>
            <a:r>
              <a:rPr lang="en-US" b="1" dirty="0">
                <a:latin typeface="Courier New" pitchFamily="49" charset="0"/>
              </a:rPr>
              <a:t> </a:t>
            </a:r>
            <a:r>
              <a:rPr lang="en-US" b="1" dirty="0" err="1">
                <a:latin typeface="Courier New" pitchFamily="49" charset="0"/>
              </a:rPr>
              <a:t>numberOfItems</a:t>
            </a:r>
            <a:r>
              <a:rPr lang="en-US" b="1" dirty="0">
                <a:latin typeface="Courier New" pitchFamily="49" charset="0"/>
              </a:rPr>
              <a:t> = </a:t>
            </a:r>
            <a:r>
              <a:rPr lang="en-US" b="1" dirty="0" err="1">
                <a:latin typeface="Courier New" pitchFamily="49" charset="0"/>
              </a:rPr>
              <a:t>vectorOfString.</a:t>
            </a:r>
            <a:r>
              <a:rPr lang="en-US" b="1" dirty="0" err="1">
                <a:solidFill>
                  <a:srgbClr val="FF0000"/>
                </a:solidFill>
                <a:latin typeface="Courier New" pitchFamily="49" charset="0"/>
              </a:rPr>
              <a:t>size</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return 0;</a:t>
            </a:r>
          </a:p>
          <a:p>
            <a:pPr defTabSz="350838">
              <a:tabLst>
                <a:tab pos="363538" algn="l"/>
              </a:tabLst>
            </a:pPr>
            <a:r>
              <a:rPr lang="en-US" b="1" dirty="0">
                <a:latin typeface="Courier New" pitchFamily="49" charset="0"/>
              </a:rPr>
              <a:t>}</a:t>
            </a:r>
          </a:p>
        </p:txBody>
      </p:sp>
    </p:spTree>
    <p:extLst>
      <p:ext uri="{BB962C8B-B14F-4D97-AF65-F5344CB8AC3E}">
        <p14:creationId xmlns:p14="http://schemas.microsoft.com/office/powerpoint/2010/main" val="123652795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918" y="-22717"/>
            <a:ext cx="7550246" cy="6924973"/>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vector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{0, 0}, {20, 10}, {30, 30}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7013545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Двусвязный список</a:t>
            </a:r>
            <a:r>
              <a:rPr lang="en-US" dirty="0"/>
              <a:t> </a:t>
            </a:r>
            <a:r>
              <a:rPr lang="en-US" dirty="0">
                <a:solidFill>
                  <a:srgbClr val="FF0000"/>
                </a:solidFill>
                <a:hlinkClick r:id="rId4"/>
              </a:rPr>
              <a:t>std::list</a:t>
            </a:r>
            <a:endParaRPr lang="ru-RU" dirty="0">
              <a:solidFill>
                <a:srgbClr val="FF0000"/>
              </a:solidFill>
            </a:endParaRPr>
          </a:p>
        </p:txBody>
      </p:sp>
      <p:sp>
        <p:nvSpPr>
          <p:cNvPr id="34819" name="Rectangle 3"/>
          <p:cNvSpPr>
            <a:spLocks noGrp="1" noChangeArrowheads="1"/>
          </p:cNvSpPr>
          <p:nvPr>
            <p:ph idx="1"/>
          </p:nvPr>
        </p:nvSpPr>
        <p:spPr/>
        <p:txBody>
          <a:bodyPr>
            <a:normAutofit fontScale="92500"/>
          </a:bodyPr>
          <a:lstStyle/>
          <a:p>
            <a:pPr eaLnBrk="1" hangingPunct="1"/>
            <a:r>
              <a:rPr lang="ru-RU" dirty="0"/>
              <a:t>Реализовывает двусвязный список элементов произвольного типа</a:t>
            </a:r>
          </a:p>
          <a:p>
            <a:pPr lvl="1" eaLnBrk="1" hangingPunct="1"/>
            <a:r>
              <a:rPr lang="ru-RU" dirty="0"/>
              <a:t>К элементам списка осуществляется последовательный доступ при помощи итераторов</a:t>
            </a:r>
          </a:p>
          <a:p>
            <a:pPr lvl="1" eaLnBrk="1" hangingPunct="1"/>
            <a:r>
              <a:rPr lang="ru-RU" dirty="0"/>
              <a:t>Вставка и удаление элементов из произвольного места списка осуществляется за </a:t>
            </a:r>
            <a:r>
              <a:rPr lang="ru-RU" b="1" dirty="0"/>
              <a:t>постоянное время</a:t>
            </a:r>
            <a:endParaRPr lang="en-US" b="1" dirty="0"/>
          </a:p>
          <a:p>
            <a:pPr lvl="1" eaLnBrk="1" hangingPunct="1"/>
            <a:r>
              <a:rPr lang="ru-RU" dirty="0"/>
              <a:t>Для начала работы с данным контейнером необходимо подключить заголовочный файл </a:t>
            </a:r>
            <a:r>
              <a:rPr lang="en-US" dirty="0"/>
              <a:t>&lt;list&gt;</a:t>
            </a:r>
            <a:endParaRPr lang="ru-RU" dirty="0"/>
          </a:p>
        </p:txBody>
      </p:sp>
    </p:spTree>
    <p:custDataLst>
      <p:tags r:id="rId1"/>
    </p:custDataLst>
    <p:extLst>
      <p:ext uri="{BB962C8B-B14F-4D97-AF65-F5344CB8AC3E}">
        <p14:creationId xmlns:p14="http://schemas.microsoft.com/office/powerpoint/2010/main" val="415510048"/>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524315"/>
          </a:xfrm>
          <a:prstGeom prst="rect">
            <a:avLst/>
          </a:prstGeom>
        </p:spPr>
        <p:txBody>
          <a:bodyPr wrap="square">
            <a:spAutoFit/>
          </a:bodyPr>
          <a:lstStyle/>
          <a:p>
            <a:pPr defTabSz="350838">
              <a:tabLst>
                <a:tab pos="363538" algn="l"/>
              </a:tabLst>
            </a:pPr>
            <a:r>
              <a:rPr lang="en-US" sz="1600" b="1" dirty="0">
                <a:latin typeface="Courier New" pitchFamily="49" charset="0"/>
              </a:rPr>
              <a:t>#include &lt;list&gt;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list&lt;string&gt;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a:t>
            </a:r>
            <a:r>
              <a:rPr lang="en-US" sz="1600" b="1" dirty="0" err="1">
                <a:solidFill>
                  <a:srgbClr val="FF0000"/>
                </a:solidFill>
                <a:latin typeface="Courier New" pitchFamily="49" charset="0"/>
              </a:rPr>
              <a:t>push_back</a:t>
            </a:r>
            <a:r>
              <a:rPr lang="en-US" sz="1600" b="1" dirty="0">
                <a:latin typeface="Courier New" pitchFamily="49" charset="0"/>
              </a:rPr>
              <a:t>(“One”);</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(“Two”);</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(“Three”);</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for (auto &amp; item :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solidFill>
                  <a:srgbClr val="FF0000"/>
                </a:solidFill>
                <a:latin typeface="Courier New" pitchFamily="49" charset="0"/>
              </a:rPr>
              <a:t>cout</a:t>
            </a:r>
            <a:r>
              <a:rPr lang="en-US" sz="1600" b="1" dirty="0">
                <a:latin typeface="Courier New" pitchFamily="49" charset="0"/>
              </a:rPr>
              <a:t> &lt;&lt; item &lt;&lt; “, “;</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070258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Автоматическое определение типа переменной</a:t>
            </a:r>
          </a:p>
        </p:txBody>
      </p:sp>
      <p:sp>
        <p:nvSpPr>
          <p:cNvPr id="3" name="Прямоугольник 2"/>
          <p:cNvSpPr/>
          <p:nvPr/>
        </p:nvSpPr>
        <p:spPr>
          <a:xfrm>
            <a:off x="251520" y="1700808"/>
            <a:ext cx="4572000" cy="4271939"/>
          </a:xfrm>
          <a:prstGeom prst="rect">
            <a:avLst/>
          </a:prstGeom>
        </p:spPr>
        <p:txBody>
          <a:bodyPr>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2.71828f;</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 y="1"/>
            <a:ext cx="9143999" cy="6924973"/>
          </a:xfrm>
          <a:prstGeom prst="rect">
            <a:avLst/>
          </a:prstGeom>
          <a:solidFill>
            <a:schemeClr val="bg1"/>
          </a:solidFill>
        </p:spPr>
        <p:txBody>
          <a:bodyPr wrap="square">
            <a:spAutoFit/>
          </a:bodyPr>
          <a:lstStyle/>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&lt;list&gt;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&lt;string&gt;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iostream</a:t>
            </a:r>
            <a:r>
              <a:rPr lang="en-US" sz="1200" dirty="0">
                <a:solidFill>
                  <a:srgbClr val="A31515"/>
                </a:solidFill>
                <a:highlight>
                  <a:srgbClr val="FFFFFF"/>
                </a:highlight>
                <a:latin typeface="Consolas" panose="020B0609020204030204" pitchFamily="49" charset="0"/>
              </a:rPr>
              <a:t>&gt;</a:t>
            </a: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&lt;iterator&gt;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&lt;algorithm&gt;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std</a:t>
            </a:r>
            <a:r>
              <a:rPr lang="en-US" sz="1200" dirty="0">
                <a:solidFill>
                  <a:srgbClr val="000000"/>
                </a:solidFill>
                <a:highlight>
                  <a:srgbClr val="FFFFFF"/>
                </a:highlight>
                <a:latin typeface="Consolas" panose="020B0609020204030204" pitchFamily="49" charset="0"/>
              </a:rPr>
              <a:t>;</a:t>
            </a:r>
          </a:p>
          <a:p>
            <a:pPr defTabSz="363538"/>
            <a:r>
              <a:rPr lang="en-US" sz="1200" dirty="0" err="1">
                <a:solidFill>
                  <a:srgbClr val="0000FF"/>
                </a:solidFill>
                <a:highlight>
                  <a:srgbClr val="FFFFFF"/>
                </a:highlight>
                <a:latin typeface="Consolas" panose="020B0609020204030204" pitchFamily="49" charset="0"/>
              </a:rPr>
              <a:t>typedef</a:t>
            </a:r>
            <a:r>
              <a:rPr lang="en-US" sz="1200" dirty="0">
                <a:solidFill>
                  <a:srgbClr val="000000"/>
                </a:solidFill>
                <a:highlight>
                  <a:srgbClr val="FFFFFF"/>
                </a:highlight>
                <a:latin typeface="Consolas" panose="020B0609020204030204" pitchFamily="49" charset="0"/>
              </a:rPr>
              <a:t> </a:t>
            </a:r>
            <a:r>
              <a:rPr lang="en-US" sz="1200" dirty="0">
                <a:solidFill>
                  <a:srgbClr val="216F85"/>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"Ivan"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"Sergey"</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"Irina"</a:t>
            </a:r>
            <a:r>
              <a:rPr lang="en-US" sz="1200" dirty="0">
                <a:solidFill>
                  <a:srgbClr val="000000"/>
                </a:solidFill>
                <a:highlight>
                  <a:srgbClr val="FFFFFF"/>
                </a:highlight>
                <a:latin typeface="Consolas" panose="020B0609020204030204" pitchFamily="49" charset="0"/>
              </a:rPr>
              <a:t>);</a:t>
            </a:r>
            <a:r>
              <a:rPr lang="ru-RU"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"Anna"</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r>
              <a:rPr lang="en-US" sz="1200" dirty="0">
                <a:solidFill>
                  <a:srgbClr val="880000"/>
                </a:solidFill>
                <a:highlight>
                  <a:srgbClr val="FFFFFF"/>
                </a:highlight>
                <a:latin typeface="Consolas" panose="020B0609020204030204" pitchFamily="49" charset="0"/>
              </a:rPr>
              <a:t>move</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cend</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	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&lt;&lt;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copy</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ostream_iterator</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216F85"/>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 =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65543335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ru-RU" dirty="0"/>
              <a:t>Двусторонняя очередь</a:t>
            </a:r>
            <a:r>
              <a:rPr lang="en-US" dirty="0"/>
              <a:t> (double-ended queue) </a:t>
            </a:r>
            <a:r>
              <a:rPr lang="en-US" dirty="0">
                <a:hlinkClick r:id="rId4"/>
              </a:rPr>
              <a:t>std::</a:t>
            </a:r>
            <a:r>
              <a:rPr lang="en-US" dirty="0" err="1">
                <a:hlinkClick r:id="rId4"/>
              </a:rPr>
              <a:t>deque</a:t>
            </a:r>
            <a:endParaRPr lang="ru-RU" dirty="0"/>
          </a:p>
        </p:txBody>
      </p:sp>
      <p:sp>
        <p:nvSpPr>
          <p:cNvPr id="35843" name="Rectangle 3"/>
          <p:cNvSpPr>
            <a:spLocks noGrp="1" noChangeArrowheads="1"/>
          </p:cNvSpPr>
          <p:nvPr>
            <p:ph idx="1"/>
          </p:nvPr>
        </p:nvSpPr>
        <p:spPr/>
        <p:txBody>
          <a:bodyPr>
            <a:normAutofit fontScale="92500"/>
          </a:bodyPr>
          <a:lstStyle/>
          <a:p>
            <a:pPr eaLnBrk="1" hangingPunct="1"/>
            <a:r>
              <a:rPr lang="ru-RU" dirty="0"/>
              <a:t>Аналогична вектору, но обеспечивает</a:t>
            </a:r>
            <a:r>
              <a:rPr lang="en-US" dirty="0"/>
              <a:t> </a:t>
            </a:r>
            <a:r>
              <a:rPr lang="ru-RU" dirty="0"/>
              <a:t>эффективную вставку и удаление элементов не только в конце, но и в начале очереди</a:t>
            </a:r>
            <a:endParaRPr lang="en-US" dirty="0"/>
          </a:p>
          <a:p>
            <a:pPr lvl="1" eaLnBrk="1" hangingPunct="1"/>
            <a:r>
              <a:rPr lang="ru-RU" dirty="0"/>
              <a:t>В отличие от вектора </a:t>
            </a:r>
            <a:r>
              <a:rPr lang="ru-RU" b="1" dirty="0"/>
              <a:t>не гарантируется </a:t>
            </a:r>
            <a:r>
              <a:rPr lang="ru-RU" dirty="0"/>
              <a:t>последовательное хранение элементов в памяти</a:t>
            </a:r>
          </a:p>
          <a:p>
            <a:pPr lvl="1" eaLnBrk="1" hangingPunct="1"/>
            <a:r>
              <a:rPr lang="ru-RU" dirty="0"/>
              <a:t>Гарантируется константный доступ к элементу по его индексу</a:t>
            </a:r>
            <a:endParaRPr lang="en-US" dirty="0"/>
          </a:p>
          <a:p>
            <a:pPr lvl="1" eaLnBrk="1" hangingPunct="1"/>
            <a:r>
              <a:rPr lang="ru-RU" dirty="0"/>
              <a:t>Для использования необходимо подключить заголовочный файл </a:t>
            </a:r>
            <a:r>
              <a:rPr lang="en-US" dirty="0"/>
              <a:t>&lt;</a:t>
            </a:r>
            <a:r>
              <a:rPr lang="en-US" dirty="0" err="1"/>
              <a:t>deque</a:t>
            </a:r>
            <a:r>
              <a:rPr lang="en-US" dirty="0"/>
              <a:t>&gt;</a:t>
            </a:r>
            <a:endParaRPr lang="ru-RU" dirty="0"/>
          </a:p>
        </p:txBody>
      </p:sp>
    </p:spTree>
    <p:custDataLst>
      <p:tags r:id="rId1"/>
    </p:custDataLst>
    <p:extLst>
      <p:ext uri="{BB962C8B-B14F-4D97-AF65-F5344CB8AC3E}">
        <p14:creationId xmlns:p14="http://schemas.microsoft.com/office/powerpoint/2010/main" val="398500606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a:latin typeface="+mj-lt"/>
                <a:hlinkClick r:id="rId4"/>
              </a:rPr>
              <a:t>std::map</a:t>
            </a:r>
            <a:r>
              <a:rPr lang="en-US" dirty="0">
                <a:latin typeface="+mj-lt"/>
              </a:rPr>
              <a:t> </a:t>
            </a:r>
            <a:r>
              <a:rPr lang="ru-RU" dirty="0">
                <a:latin typeface="+mj-lt"/>
              </a:rPr>
              <a:t>и </a:t>
            </a:r>
            <a:r>
              <a:rPr lang="en-US" dirty="0">
                <a:latin typeface="+mj-lt"/>
                <a:hlinkClick r:id="rId5"/>
              </a:rPr>
              <a:t>std::</a:t>
            </a:r>
            <a:r>
              <a:rPr lang="en-US" dirty="0" err="1">
                <a:latin typeface="+mj-lt"/>
                <a:hlinkClick r:id="rId5"/>
              </a:rPr>
              <a:t>multimap</a:t>
            </a:r>
            <a:endParaRPr lang="ru-RU" dirty="0">
              <a:latin typeface="+mj-lt"/>
            </a:endParaRPr>
          </a:p>
        </p:txBody>
      </p:sp>
      <p:sp>
        <p:nvSpPr>
          <p:cNvPr id="36867"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пары «ключ» - «значение»</a:t>
            </a:r>
          </a:p>
          <a:p>
            <a:pPr lvl="1" eaLnBrk="1" hangingPunct="1"/>
            <a:r>
              <a:rPr lang="ru-RU" dirty="0"/>
              <a:t>Позволяет отображать элементы одного типа в элементы другого или того же самого типа</a:t>
            </a:r>
          </a:p>
          <a:p>
            <a:pPr lvl="1" eaLnBrk="1" hangingPunct="1"/>
            <a:r>
              <a:rPr lang="en-US" dirty="0"/>
              <a:t>map – </a:t>
            </a:r>
            <a:r>
              <a:rPr lang="ru-RU" dirty="0"/>
              <a:t>все ключи уникальные</a:t>
            </a:r>
          </a:p>
          <a:p>
            <a:pPr lvl="1" eaLnBrk="1" hangingPunct="1"/>
            <a:r>
              <a:rPr lang="en-US" dirty="0" err="1"/>
              <a:t>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&lt;map&gt;</a:t>
            </a:r>
            <a:endParaRPr lang="ru-RU" dirty="0"/>
          </a:p>
          <a:p>
            <a:pPr eaLnBrk="1" hangingPunct="1"/>
            <a:r>
              <a:rPr lang="ru-RU" dirty="0"/>
              <a:t>Требования к ключам:</a:t>
            </a:r>
          </a:p>
          <a:p>
            <a:pPr lvl="1" eaLnBrk="1" hangingPunct="1"/>
            <a:r>
              <a:rPr lang="ru-RU" dirty="0"/>
              <a:t>Наличие операции отношения </a:t>
            </a:r>
            <a:r>
              <a:rPr lang="en-US" dirty="0"/>
              <a:t>&lt;</a:t>
            </a:r>
            <a:endParaRPr lang="ru-RU" dirty="0"/>
          </a:p>
        </p:txBody>
      </p:sp>
    </p:spTree>
    <p:custDataLst>
      <p:tags r:id="rId1"/>
    </p:custDataLst>
    <p:extLst>
      <p:ext uri="{BB962C8B-B14F-4D97-AF65-F5344CB8AC3E}">
        <p14:creationId xmlns:p14="http://schemas.microsoft.com/office/powerpoint/2010/main" val="73229207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031873"/>
          </a:xfrm>
          <a:prstGeom prst="rect">
            <a:avLst/>
          </a:prstGeom>
        </p:spPr>
        <p:txBody>
          <a:bodyPr wrap="square">
            <a:spAutoFit/>
          </a:bodyPr>
          <a:lstStyle/>
          <a:p>
            <a:pPr defTabSz="350838">
              <a:tabLst>
                <a:tab pos="363538" algn="l"/>
              </a:tabLst>
            </a:pPr>
            <a:r>
              <a:rPr lang="en-US" sz="1600" b="1" dirty="0">
                <a:latin typeface="Courier New" pitchFamily="49" charset="0"/>
              </a:rPr>
              <a:t>#include &lt;map&gt;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map&lt;string, string&gt; dictionary;</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a:solidFill>
                  <a:srgbClr val="FF0000"/>
                </a:solidFill>
                <a:latin typeface="Courier New" pitchFamily="49" charset="0"/>
              </a:rPr>
              <a:t>pair</a:t>
            </a:r>
            <a:r>
              <a:rPr lang="en-US" sz="1600" b="1" dirty="0">
                <a:latin typeface="Courier New" pitchFamily="49" charset="0"/>
              </a:rPr>
              <a:t>&lt;string, string&gt;("Cat", "</a:t>
            </a:r>
            <a:r>
              <a:rPr lang="ru-RU" sz="1600" b="1" dirty="0">
                <a:latin typeface="Courier New" pitchFamily="49" charset="0"/>
              </a:rPr>
              <a:t>Кошка</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a:latin typeface="Courier New" pitchFamily="49" charset="0"/>
              </a:rPr>
              <a:t>(</a:t>
            </a:r>
            <a:r>
              <a:rPr lang="en-US" sz="1600" b="1">
                <a:solidFill>
                  <a:srgbClr val="FF0000"/>
                </a:solidFill>
                <a:latin typeface="Courier New" pitchFamily="49" charset="0"/>
              </a:rPr>
              <a:t>make_pair</a:t>
            </a:r>
            <a:r>
              <a:rPr lang="en-US" sz="1600" b="1" dirty="0">
                <a:latin typeface="Courier New" pitchFamily="49" charset="0"/>
              </a:rPr>
              <a:t>("Snake", "</a:t>
            </a:r>
            <a:r>
              <a:rPr lang="ru-RU" sz="1600" b="1" dirty="0">
                <a:latin typeface="Courier New" pitchFamily="49" charset="0"/>
              </a:rPr>
              <a:t>Змея</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a:latin typeface="Courier New" pitchFamily="49" charset="0"/>
              </a:rPr>
              <a:t>dictionary["Dog"] = "</a:t>
            </a:r>
            <a:r>
              <a:rPr lang="ru-RU" sz="1600" b="1" dirty="0">
                <a:latin typeface="Courier New" pitchFamily="49" charset="0"/>
              </a:rPr>
              <a:t>Собака</a:t>
            </a:r>
            <a:r>
              <a:rPr lang="en-US" sz="1600" b="1" dirty="0">
                <a:latin typeface="Courier New" pitchFamily="49" charset="0"/>
              </a:rPr>
              <a:t>";</a:t>
            </a:r>
          </a:p>
          <a:p>
            <a:pPr defTabSz="350838">
              <a:tabLst>
                <a:tab pos="363538" algn="l"/>
              </a:tabLst>
            </a:pPr>
            <a:r>
              <a:rPr lang="en-US" sz="1600" b="1" dirty="0">
                <a:latin typeface="Courier New" pitchFamily="49" charset="0"/>
              </a:rPr>
              <a:t>	dictionary ["Mouse"] = "</a:t>
            </a:r>
            <a:r>
              <a:rPr lang="ru-RU" sz="1600" b="1" dirty="0">
                <a:latin typeface="Courier New" pitchFamily="49" charset="0"/>
              </a:rPr>
              <a:t>Мышь</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latin typeface="Courier New" pitchFamily="49" charset="0"/>
              </a:rPr>
              <a:t>cout</a:t>
            </a:r>
            <a:r>
              <a:rPr lang="en-US" sz="1600" b="1" dirty="0">
                <a:latin typeface="Courier New" pitchFamily="49" charset="0"/>
              </a:rPr>
              <a:t> &lt;&lt; dictionary["Dog"] &lt;&lt; “\n”;</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89946448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 подсчет частоты встречаемости символов</a:t>
            </a:r>
          </a:p>
        </p:txBody>
      </p:sp>
      <p:sp>
        <p:nvSpPr>
          <p:cNvPr id="3" name="Прямоугольник 2"/>
          <p:cNvSpPr/>
          <p:nvPr/>
        </p:nvSpPr>
        <p:spPr>
          <a:xfrm>
            <a:off x="148393" y="1484784"/>
            <a:ext cx="85072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&lt;map&gt;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Можно использовать</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&lt;char,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 quick brown fox jumps over the lazy dog"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1742768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defRPr/>
            </a:pPr>
            <a:r>
              <a:rPr lang="ru-RU" dirty="0">
                <a:latin typeface="+mj-lt"/>
              </a:rPr>
              <a:t>Классы </a:t>
            </a:r>
            <a:r>
              <a:rPr lang="en-US" dirty="0" err="1">
                <a:latin typeface="+mj-lt"/>
                <a:hlinkClick r:id="rId4"/>
              </a:rPr>
              <a:t>std</a:t>
            </a:r>
            <a:r>
              <a:rPr lang="en-US" dirty="0">
                <a:latin typeface="+mj-lt"/>
                <a:hlinkClick r:id="rId4"/>
              </a:rPr>
              <a:t>::</a:t>
            </a:r>
            <a:r>
              <a:rPr lang="en-US" dirty="0" err="1">
                <a:latin typeface="+mj-lt"/>
                <a:hlinkClick r:id="rId4"/>
              </a:rPr>
              <a:t>unordered_map</a:t>
            </a:r>
            <a:r>
              <a:rPr lang="en-US" dirty="0">
                <a:latin typeface="+mj-lt"/>
              </a:rPr>
              <a:t> </a:t>
            </a:r>
            <a:r>
              <a:rPr lang="ru-RU" dirty="0">
                <a:latin typeface="+mj-lt"/>
              </a:rPr>
              <a:t>и </a:t>
            </a:r>
            <a:r>
              <a:rPr lang="en-US" dirty="0" err="1">
                <a:latin typeface="+mj-lt"/>
                <a:hlinkClick r:id="rId5"/>
              </a:rPr>
              <a:t>std</a:t>
            </a:r>
            <a:r>
              <a:rPr lang="en-US" dirty="0">
                <a:latin typeface="+mj-lt"/>
                <a:hlinkClick r:id="rId5"/>
              </a:rPr>
              <a:t>::</a:t>
            </a:r>
            <a:r>
              <a:rPr lang="en-US" dirty="0" err="1">
                <a:latin typeface="+mj-lt"/>
                <a:hlinkClick r:id="rId5"/>
              </a:rPr>
              <a:t>unordered_multimap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Элементы хранятся не отсортированы никоим образом, но сгруппированы в </a:t>
            </a:r>
            <a:r>
              <a:rPr lang="en-US" dirty="0"/>
              <a:t>bucket-</a:t>
            </a:r>
            <a:r>
              <a:rPr lang="ru-RU" dirty="0"/>
              <a:t>ы согласно </a:t>
            </a:r>
            <a:r>
              <a:rPr lang="ru-RU" dirty="0" err="1"/>
              <a:t>хеш</a:t>
            </a:r>
            <a:r>
              <a:rPr lang="ru-RU" dirty="0"/>
              <a:t>-значению ключей</a:t>
            </a:r>
          </a:p>
          <a:p>
            <a:pPr lvl="1" eaLnBrk="1" hangingPunct="1"/>
            <a:r>
              <a:rPr lang="en-US" dirty="0" err="1"/>
              <a:t>unordered_map</a:t>
            </a:r>
            <a:r>
              <a:rPr lang="en-US" dirty="0"/>
              <a:t> – </a:t>
            </a:r>
            <a:r>
              <a:rPr lang="ru-RU" dirty="0"/>
              <a:t>все ключи уникальные</a:t>
            </a:r>
          </a:p>
          <a:p>
            <a:pPr lvl="1" eaLnBrk="1" hangingPunct="1"/>
            <a:r>
              <a:rPr lang="en-US" dirty="0" err="1"/>
              <a:t>unordered_multimap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a:t>
            </a:r>
            <a:r>
              <a:rPr lang="en-US" dirty="0" err="1"/>
              <a:t>unordered_map</a:t>
            </a:r>
            <a:r>
              <a:rPr lang="en-US" dirty="0"/>
              <a:t>&gt;</a:t>
            </a:r>
            <a:endParaRPr lang="ru-RU" dirty="0"/>
          </a:p>
          <a:p>
            <a:pPr eaLnBrk="1" hangingPunct="1"/>
            <a:r>
              <a:rPr lang="ru-RU" dirty="0"/>
              <a:t>Требования к ключам:</a:t>
            </a:r>
          </a:p>
          <a:p>
            <a:pPr lvl="1" eaLnBrk="1" hangingPunct="1"/>
            <a:r>
              <a:rPr lang="ru-RU" dirty="0"/>
              <a:t>Наличие операции сравнения </a:t>
            </a:r>
            <a:r>
              <a:rPr lang="en-US" dirty="0"/>
              <a:t>==</a:t>
            </a:r>
          </a:p>
          <a:p>
            <a:pPr lvl="1" eaLnBrk="1" hangingPunct="1"/>
            <a:r>
              <a:rPr lang="ru-RU" dirty="0"/>
              <a:t>Возможность вычислить </a:t>
            </a:r>
            <a:r>
              <a:rPr lang="ru-RU" dirty="0" err="1"/>
              <a:t>хеш</a:t>
            </a:r>
            <a:r>
              <a:rPr lang="ru-RU" dirty="0"/>
              <a:t> от значения ключа</a:t>
            </a:r>
          </a:p>
        </p:txBody>
      </p:sp>
    </p:spTree>
    <p:custDataLst>
      <p:tags r:id="rId1"/>
    </p:custDataLst>
    <p:extLst>
      <p:ext uri="{BB962C8B-B14F-4D97-AF65-F5344CB8AC3E}">
        <p14:creationId xmlns:p14="http://schemas.microsoft.com/office/powerpoint/2010/main" val="2416918068"/>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9144000" cy="6494085"/>
          </a:xfrm>
          <a:prstGeom prst="rect">
            <a:avLst/>
          </a:prstGeom>
        </p:spPr>
        <p:txBody>
          <a:bodyPr wrap="square">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ru-RU"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"Sarah"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"Leonardo"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"Richard"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600" dirty="0" smtClean="0">
                <a:solidFill>
                  <a:srgbClr val="00808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918571566"/>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6894195"/>
          </a:xfrm>
          <a:prstGeom prst="rect">
            <a:avLst/>
          </a:prstGeom>
        </p:spPr>
        <p:txBody>
          <a:bodyPr wrap="square" tIns="0" bIns="0">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iostream</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Структура с перегруженным оператором (), позволяющая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вычислить</a:t>
            </a:r>
            <a:endPar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хеш</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-значение</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для заданной структуры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person</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необходима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unordered</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map</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Оператор сравнения, позволяющий сравнивать структуры типа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он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необходим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68737"/>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5170646"/>
          </a:xfrm>
          <a:prstGeom prst="rect">
            <a:avLst/>
          </a:prstGeom>
        </p:spPr>
        <p:txBody>
          <a:bodyPr wrap="square" tIns="0" bIns="0">
            <a:spAutoFit/>
          </a:bodyPr>
          <a:lstStyle/>
          <a:p>
            <a:pPr>
              <a:spcAft>
                <a:spcPts val="0"/>
              </a:spcAft>
            </a:pPr>
            <a:r>
              <a:rPr lang="ru-RU" sz="1600"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отображение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string</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позволяющее узнать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название</a:t>
            </a:r>
            <a:endPar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объекта</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на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картинке</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в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точке с заданными координатами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emplace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 20},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{11, 20}</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20 })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apple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find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11, 34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вернет</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false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"No point description at {11, 34}"</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52963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ru-RU" dirty="0"/>
              <a:t>Классы множеств </a:t>
            </a:r>
            <a:r>
              <a:rPr lang="en-US" dirty="0">
                <a:hlinkClick r:id="rId4"/>
              </a:rPr>
              <a:t>std::set</a:t>
            </a:r>
            <a:r>
              <a:rPr lang="en-US" dirty="0"/>
              <a:t> </a:t>
            </a:r>
            <a:r>
              <a:rPr lang="ru-RU" dirty="0"/>
              <a:t>и </a:t>
            </a:r>
            <a:r>
              <a:rPr lang="en-US" dirty="0">
                <a:hlinkClick r:id="rId4"/>
              </a:rPr>
              <a:t>std::</a:t>
            </a:r>
            <a:r>
              <a:rPr lang="en-US" dirty="0" err="1">
                <a:hlinkClick r:id="rId4"/>
              </a:rPr>
              <a:t>multiset</a:t>
            </a:r>
            <a:endParaRPr lang="ru-RU" dirty="0"/>
          </a:p>
        </p:txBody>
      </p:sp>
      <p:sp>
        <p:nvSpPr>
          <p:cNvPr id="37891"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множество элементов определенного типа</a:t>
            </a:r>
          </a:p>
          <a:p>
            <a:pPr lvl="1" eaLnBrk="1" hangingPunct="1"/>
            <a:r>
              <a:rPr lang="en-US" dirty="0"/>
              <a:t>set – </a:t>
            </a:r>
            <a:r>
              <a:rPr lang="ru-RU" dirty="0"/>
              <a:t>дублирование элементов не допускается</a:t>
            </a:r>
          </a:p>
          <a:p>
            <a:pPr lvl="1" eaLnBrk="1" hangingPunct="1"/>
            <a:r>
              <a:rPr lang="en-US" dirty="0" err="1"/>
              <a:t>multiset</a:t>
            </a:r>
            <a:r>
              <a:rPr lang="en-US" dirty="0"/>
              <a:t> – </a:t>
            </a:r>
            <a:r>
              <a:rPr lang="ru-RU" dirty="0"/>
              <a:t>дублирование элементов допускается</a:t>
            </a:r>
            <a:endParaRPr lang="en-US" dirty="0"/>
          </a:p>
          <a:p>
            <a:pPr eaLnBrk="1" hangingPunct="1"/>
            <a:r>
              <a:rPr lang="ru-RU" dirty="0"/>
              <a:t>Для использования данных классов необходимо подключить заголовочный файл </a:t>
            </a:r>
            <a:r>
              <a:rPr lang="en-US" dirty="0"/>
              <a:t>&lt;set&gt;</a:t>
            </a:r>
          </a:p>
          <a:p>
            <a:pPr eaLnBrk="1" hangingPunct="1"/>
            <a:r>
              <a:rPr lang="ru-RU" dirty="0"/>
              <a:t>Требования к элементам – наличие операции отношения </a:t>
            </a:r>
            <a:r>
              <a:rPr lang="en-US" dirty="0"/>
              <a:t>&lt;</a:t>
            </a:r>
            <a:endParaRPr lang="ru-RU" dirty="0"/>
          </a:p>
          <a:p>
            <a:pPr lvl="1" eaLnBrk="1" hangingPunct="1"/>
            <a:r>
              <a:rPr lang="ru-RU" dirty="0"/>
              <a:t>Возможно реализовать проверку упорядоченности иным способом при помощи объекта-параметра шаблона</a:t>
            </a:r>
          </a:p>
        </p:txBody>
      </p:sp>
    </p:spTree>
    <p:custDataLst>
      <p:tags r:id="rId1"/>
    </p:custDataLst>
    <p:extLst>
      <p:ext uri="{BB962C8B-B14F-4D97-AF65-F5344CB8AC3E}">
        <p14:creationId xmlns:p14="http://schemas.microsoft.com/office/powerpoint/2010/main" val="999429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Совместим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Область видимости переменной</a:t>
            </a:r>
          </a:p>
        </p:txBody>
      </p:sp>
      <p:sp>
        <p:nvSpPr>
          <p:cNvPr id="3" name="Прямоугольник 2"/>
          <p:cNvSpPr/>
          <p:nvPr/>
        </p:nvSpPr>
        <p:spPr>
          <a:xfrm>
            <a:off x="26538" y="1988840"/>
            <a:ext cx="8865941" cy="4679807"/>
          </a:xfrm>
          <a:prstGeom prst="rect">
            <a:avLst/>
          </a:prstGeom>
        </p:spPr>
        <p:txBody>
          <a:bodyPr wrap="square">
            <a:spAutoFit/>
          </a:bodyPr>
          <a:lstStyle/>
          <a:p>
            <a:pPr>
              <a:lnSpc>
                <a:spcPct val="115000"/>
              </a:lnSpc>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внутренноего</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из вложенного блока может быть </a:t>
            </a:r>
            <a:r>
              <a:rPr lang="ru-RU" sz="13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другим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Лучше</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избегать объявления переменных, имя которых совпадает с именем из внешнего блока</a:t>
            </a:r>
            <a:endParaRPr lang="ru-RU" sz="13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832092"/>
          </a:xfrm>
          <a:prstGeom prst="rect">
            <a:avLst/>
          </a:prstGeom>
        </p:spPr>
        <p:txBody>
          <a:bodyPr wrap="square">
            <a:spAutoFit/>
          </a:bodyPr>
          <a:lstStyle/>
          <a:p>
            <a:pPr defTabSz="350838">
              <a:tabLst>
                <a:tab pos="363538" algn="l"/>
              </a:tabLst>
            </a:pPr>
            <a:r>
              <a:rPr lang="en-US" sz="1400" b="1" dirty="0">
                <a:latin typeface="Courier New" pitchFamily="49" charset="0"/>
              </a:rPr>
              <a:t>#include &lt;set&gt;</a:t>
            </a:r>
          </a:p>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set&lt;int&gt; </a:t>
            </a:r>
            <a:r>
              <a:rPr lang="en-US" sz="1400" b="1" dirty="0" err="1">
                <a:latin typeface="Courier New" pitchFamily="49" charset="0"/>
              </a:rPr>
              <a:t>primeNumbers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(2);</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(3);</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(5);</a:t>
            </a:r>
          </a:p>
          <a:p>
            <a:pPr defTabSz="350838">
              <a:tabLst>
                <a:tab pos="363538" algn="l"/>
              </a:tabLst>
            </a:pPr>
            <a:r>
              <a:rPr lang="en-US" sz="1400" b="1" dirty="0">
                <a:latin typeface="Courier New" pitchFamily="49" charset="0"/>
              </a:rPr>
              <a:t>	if (</a:t>
            </a:r>
            <a:r>
              <a:rPr lang="en-US" sz="1400" b="1" dirty="0" err="1">
                <a:latin typeface="Courier New" pitchFamily="49" charset="0"/>
              </a:rPr>
              <a:t>primeNumbers.</a:t>
            </a:r>
            <a:r>
              <a:rPr lang="en-US" sz="1400" b="1" dirty="0" err="1">
                <a:solidFill>
                  <a:srgbClr val="FF0000"/>
                </a:solidFill>
                <a:latin typeface="Courier New" pitchFamily="49" charset="0"/>
              </a:rPr>
              <a:t>find</a:t>
            </a:r>
            <a:r>
              <a:rPr lang="en-US" sz="1400" b="1" dirty="0">
                <a:latin typeface="Courier New" pitchFamily="49" charset="0"/>
              </a:rPr>
              <a:t>(3) != </a:t>
            </a:r>
            <a:r>
              <a:rPr lang="en-US" sz="1400" b="1" dirty="0" err="1">
                <a:latin typeface="Courier New" pitchFamily="49" charset="0"/>
              </a:rPr>
              <a:t>primeNumbers.end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“3 is a prime number\n”;</a:t>
            </a:r>
          </a:p>
          <a:p>
            <a:pPr defTabSz="350838">
              <a:tabLst>
                <a:tab pos="363538" algn="l"/>
              </a:tabLst>
            </a:pPr>
            <a:r>
              <a:rPr lang="en-US" sz="1400" b="1" dirty="0">
                <a:latin typeface="Courier New" pitchFamily="49" charset="0"/>
              </a:rPr>
              <a:t>	}</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set&lt;string&gt; </a:t>
            </a:r>
            <a:r>
              <a:rPr lang="en-US" sz="1400" b="1" dirty="0" err="1">
                <a:latin typeface="Courier New" pitchFamily="49" charset="0"/>
              </a:rPr>
              <a:t>maleNames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(“John”);</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(“Peter”);</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47761168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a:t>Итераторы</a:t>
            </a:r>
          </a:p>
        </p:txBody>
      </p:sp>
      <p:sp>
        <p:nvSpPr>
          <p:cNvPr id="46083" name="Rectangle 3"/>
          <p:cNvSpPr>
            <a:spLocks noGrp="1" noChangeArrowheads="1"/>
          </p:cNvSpPr>
          <p:nvPr>
            <p:ph idx="1"/>
          </p:nvPr>
        </p:nvSpPr>
        <p:spPr/>
        <p:txBody>
          <a:bodyPr>
            <a:normAutofit fontScale="92500"/>
          </a:bodyPr>
          <a:lstStyle/>
          <a:p>
            <a:pPr eaLnBrk="1" hangingPunct="1">
              <a:defRPr/>
            </a:pPr>
            <a:r>
              <a:rPr lang="ru-RU" sz="2800" dirty="0">
                <a:latin typeface="+mn-lt"/>
              </a:rPr>
              <a:t>Итератор – объект, позволяющий программисту осуществлять перебор элементов контейнера вне зависимости от деталей его реализации</a:t>
            </a:r>
            <a:endParaRPr lang="en-US" sz="2800" dirty="0">
              <a:latin typeface="+mn-lt"/>
            </a:endParaRPr>
          </a:p>
          <a:p>
            <a:pPr lvl="1" eaLnBrk="1" hangingPunct="1">
              <a:defRPr/>
            </a:pPr>
            <a:r>
              <a:rPr lang="ru-RU" dirty="0">
                <a:latin typeface="+mn-lt"/>
              </a:rPr>
              <a:t>Например, осуществлять вставку диапазона элементов одного контейнера в другой</a:t>
            </a:r>
          </a:p>
          <a:p>
            <a:pPr eaLnBrk="1" hangingPunct="1">
              <a:defRPr/>
            </a:pPr>
            <a:r>
              <a:rPr lang="ru-RU" sz="2800" dirty="0">
                <a:latin typeface="+mn-lt"/>
              </a:rPr>
              <a:t>Итераторы используются в </a:t>
            </a:r>
            <a:r>
              <a:rPr lang="en-US" sz="2800" dirty="0">
                <a:latin typeface="+mn-lt"/>
              </a:rPr>
              <a:t>STL </a:t>
            </a:r>
            <a:r>
              <a:rPr lang="ru-RU" sz="2800" dirty="0">
                <a:latin typeface="+mn-lt"/>
              </a:rPr>
              <a:t>для доступа к элементам контейнеров</a:t>
            </a:r>
          </a:p>
          <a:p>
            <a:pPr lvl="1" eaLnBrk="1" hangingPunct="1">
              <a:defRPr/>
            </a:pPr>
            <a:r>
              <a:rPr lang="ru-RU" dirty="0">
                <a:latin typeface="+mn-lt"/>
              </a:rPr>
              <a:t>Обобщенные реализации алгоритмов используют итераторы для обработки элементов контейнеров</a:t>
            </a:r>
          </a:p>
          <a:p>
            <a:pPr lvl="2" eaLnBrk="1" hangingPunct="1">
              <a:defRPr/>
            </a:pPr>
            <a:r>
              <a:rPr lang="ru-RU" sz="2000" b="1" dirty="0">
                <a:latin typeface="+mn-lt"/>
              </a:rPr>
              <a:t>Итератор – связующее звено между контейнером и алгоритмом</a:t>
            </a:r>
          </a:p>
        </p:txBody>
      </p:sp>
    </p:spTree>
    <p:custDataLst>
      <p:tags r:id="rId1"/>
    </p:custDataLst>
    <p:extLst>
      <p:ext uri="{BB962C8B-B14F-4D97-AF65-F5344CB8AC3E}">
        <p14:creationId xmlns:p14="http://schemas.microsoft.com/office/powerpoint/2010/main" val="1966899092"/>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Алгоритмы</a:t>
            </a:r>
          </a:p>
        </p:txBody>
      </p:sp>
      <p:sp>
        <p:nvSpPr>
          <p:cNvPr id="39939" name="Rectangle 3"/>
          <p:cNvSpPr>
            <a:spLocks noGrp="1" noChangeArrowheads="1"/>
          </p:cNvSpPr>
          <p:nvPr>
            <p:ph idx="1"/>
          </p:nvPr>
        </p:nvSpPr>
        <p:spPr/>
        <p:txBody>
          <a:bodyPr>
            <a:normAutofit fontScale="92500"/>
          </a:bodyPr>
          <a:lstStyle/>
          <a:p>
            <a:pPr eaLnBrk="1" hangingPunct="1"/>
            <a:r>
              <a:rPr lang="ru-RU" sz="2800" dirty="0"/>
              <a:t>Обобщенные функции, реализующие типичные алгоритмы над элементами контейнеров</a:t>
            </a:r>
          </a:p>
          <a:p>
            <a:pPr lvl="1" eaLnBrk="1" hangingPunct="1"/>
            <a:r>
              <a:rPr lang="ru-RU" dirty="0"/>
              <a:t>Сортировка, поиск, поэлементная обработка</a:t>
            </a:r>
          </a:p>
          <a:p>
            <a:pPr eaLnBrk="1" hangingPunct="1"/>
            <a:r>
              <a:rPr lang="ru-RU" sz="2800" dirty="0"/>
              <a:t>Алгоритмы в </a:t>
            </a:r>
            <a:r>
              <a:rPr lang="en-US" sz="2800" dirty="0"/>
              <a:t>STL </a:t>
            </a:r>
            <a:r>
              <a:rPr lang="ru-RU" sz="2800" dirty="0"/>
              <a:t>не работают с контейнерами напрямую</a:t>
            </a:r>
          </a:p>
          <a:p>
            <a:pPr lvl="1" eaLnBrk="1" hangingPunct="1"/>
            <a:r>
              <a:rPr lang="ru-RU" dirty="0"/>
              <a:t>Вместо этого алгоритмы используют итераторы, задающие определенные элементы или диапазоны элементов контейнера</a:t>
            </a:r>
          </a:p>
          <a:p>
            <a:pPr eaLnBrk="1" hangingPunct="1"/>
            <a:r>
              <a:rPr lang="ru-RU" dirty="0"/>
              <a:t>Для работы с алгоритмами </a:t>
            </a:r>
            <a:r>
              <a:rPr lang="en-US" dirty="0"/>
              <a:t>STL </a:t>
            </a:r>
            <a:r>
              <a:rPr lang="ru-RU" dirty="0"/>
              <a:t>необходимо подключить заголовочный файл </a:t>
            </a:r>
            <a:r>
              <a:rPr lang="en-US" dirty="0"/>
              <a:t>&lt;algorithm&gt;</a:t>
            </a:r>
            <a:endParaRPr lang="ru-RU" dirty="0"/>
          </a:p>
        </p:txBody>
      </p:sp>
    </p:spTree>
    <p:custDataLst>
      <p:tags r:id="rId1"/>
    </p:custDataLst>
    <p:extLst>
      <p:ext uri="{BB962C8B-B14F-4D97-AF65-F5344CB8AC3E}">
        <p14:creationId xmlns:p14="http://schemas.microsoft.com/office/powerpoint/2010/main" val="323787466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52400" y="2060848"/>
            <a:ext cx="8668072" cy="4708981"/>
          </a:xfrm>
          <a:prstGeom prst="rect">
            <a:avLst/>
          </a:prstGeom>
          <a:solidFill>
            <a:schemeClr val="bg1"/>
          </a:solidFill>
          <a:ln w="9525">
            <a:noFill/>
            <a:miter lim="800000"/>
            <a:headEnd/>
            <a:tailEnd/>
          </a:ln>
        </p:spPr>
        <p:txBody>
          <a:bodyPr wrap="square">
            <a:spAutoFit/>
          </a:bodyPr>
          <a:lstStyle/>
          <a:p>
            <a:pPr defTabSz="347663"/>
            <a:r>
              <a:rPr lang="en-US" sz="2000" dirty="0">
                <a:latin typeface="Courier New" pitchFamily="49" charset="0"/>
                <a:cs typeface="Courier New" pitchFamily="49" charset="0"/>
              </a:rPr>
              <a:t>#include &lt;algorithm&gt;</a:t>
            </a:r>
          </a:p>
          <a:p>
            <a:pPr defTabSz="347663"/>
            <a:r>
              <a:rPr lang="en-US" sz="2000" dirty="0">
                <a:latin typeface="Courier New" pitchFamily="49" charset="0"/>
                <a:cs typeface="Courier New" pitchFamily="49" charset="0"/>
              </a:rPr>
              <a:t>#include &lt;functional&gt;</a:t>
            </a:r>
          </a:p>
          <a:p>
            <a:pPr defTabSz="347663"/>
            <a:endParaRPr lang="ru-RU" sz="2000" dirty="0">
              <a:latin typeface="Courier New" pitchFamily="49" charset="0"/>
              <a:cs typeface="Courier New" pitchFamily="49" charset="0"/>
            </a:endParaRPr>
          </a:p>
          <a:p>
            <a:pPr defTabSz="347663"/>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a:t>
            </a:r>
          </a:p>
          <a:p>
            <a:pPr defTabSz="347663"/>
            <a:r>
              <a:rPr lang="ru-RU" sz="2000" dirty="0">
                <a:latin typeface="Courier New" pitchFamily="49" charset="0"/>
                <a:cs typeface="Courier New" pitchFamily="49" charset="0"/>
              </a:rPr>
              <a:t>{</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array[5] = {3, 5, 1, 7, 9};</a:t>
            </a:r>
          </a:p>
          <a:p>
            <a:pPr defTabSz="347663"/>
            <a:endParaRPr lang="en-US"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a:t>
            </a:r>
            <a:r>
              <a:rPr lang="ru-RU" sz="2000" dirty="0" err="1">
                <a:latin typeface="Courier New" pitchFamily="49" charset="0"/>
                <a:cs typeface="Courier New" pitchFamily="49" charset="0"/>
              </a:rPr>
              <a:t>масссив</a:t>
            </a:r>
            <a:r>
              <a:rPr lang="ru-RU" sz="2000" dirty="0">
                <a:latin typeface="Courier New" pitchFamily="49" charset="0"/>
                <a:cs typeface="Courier New" pitchFamily="49" charset="0"/>
              </a:rPr>
              <a:t> по возрастанию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a:t>
            </a:r>
          </a:p>
          <a:p>
            <a:pPr defTabSz="347663"/>
            <a:endParaRPr lang="ru-RU"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по убыванию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::greater&lt;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&gt;());</a:t>
            </a:r>
          </a:p>
          <a:p>
            <a:pPr defTabSz="347663"/>
            <a:endParaRPr lang="ru-RU" sz="2000" dirty="0">
              <a:latin typeface="Courier New" pitchFamily="49" charset="0"/>
              <a:cs typeface="Courier New" pitchFamily="49" charset="0"/>
            </a:endParaRPr>
          </a:p>
          <a:p>
            <a:pPr defTabSz="347663"/>
            <a:r>
              <a:rPr lang="en-US" sz="2000" dirty="0">
                <a:latin typeface="Courier New" pitchFamily="49" charset="0"/>
                <a:cs typeface="Courier New" pitchFamily="49" charset="0"/>
              </a:rPr>
              <a:t>	return 0;</a:t>
            </a:r>
          </a:p>
          <a:p>
            <a:pPr defTabSz="347663"/>
            <a:r>
              <a:rPr lang="ru-RU" sz="2000" dirty="0">
                <a:latin typeface="Courier New" pitchFamily="49" charset="0"/>
                <a:cs typeface="Courier New" pitchFamily="49" charset="0"/>
              </a:rPr>
              <a:t>}</a:t>
            </a:r>
            <a:endParaRPr lang="ru-RU" sz="2000" b="1" dirty="0">
              <a:latin typeface="Courier New" pitchFamily="49" charset="0"/>
              <a:cs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сортировка</a:t>
            </a:r>
            <a:r>
              <a:rPr lang="en-US" dirty="0"/>
              <a:t> </a:t>
            </a:r>
            <a:r>
              <a:rPr lang="ru-RU" dirty="0"/>
              <a:t>массива с использованием </a:t>
            </a:r>
            <a:r>
              <a:rPr lang="en-US" dirty="0"/>
              <a:t>STL</a:t>
            </a:r>
            <a:endParaRPr lang="ru-RU" dirty="0"/>
          </a:p>
        </p:txBody>
      </p:sp>
    </p:spTree>
    <p:custDataLst>
      <p:tags r:id="rId1"/>
    </p:custDataLst>
    <p:extLst>
      <p:ext uri="{BB962C8B-B14F-4D97-AF65-F5344CB8AC3E}">
        <p14:creationId xmlns:p14="http://schemas.microsoft.com/office/powerpoint/2010/main" val="2507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animEffect transition="in" filter="fade">
                                      <p:cBhvr>
                                        <p:cTn id="17" dur="2000"/>
                                        <p:tgtEl>
                                          <p:spTgt spid="378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4" end="4"/>
                                            </p:txEl>
                                          </p:spTgt>
                                        </p:tgtEl>
                                        <p:attrNameLst>
                                          <p:attrName>style.visibility</p:attrName>
                                        </p:attrNameLst>
                                      </p:cBhvr>
                                      <p:to>
                                        <p:strVal val="visible"/>
                                      </p:to>
                                    </p:set>
                                    <p:animEffect transition="in" filter="fade">
                                      <p:cBhvr>
                                        <p:cTn id="22" dur="2000"/>
                                        <p:tgtEl>
                                          <p:spTgt spid="3789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92">
                                            <p:txEl>
                                              <p:pRg st="5" end="5"/>
                                            </p:txEl>
                                          </p:spTgt>
                                        </p:tgtEl>
                                        <p:attrNameLst>
                                          <p:attrName>style.visibility</p:attrName>
                                        </p:attrNameLst>
                                      </p:cBhvr>
                                      <p:to>
                                        <p:strVal val="visible"/>
                                      </p:to>
                                    </p:set>
                                    <p:animEffect transition="in" filter="fade">
                                      <p:cBhvr>
                                        <p:cTn id="27" dur="2000"/>
                                        <p:tgtEl>
                                          <p:spTgt spid="378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892">
                                            <p:txEl>
                                              <p:pRg st="7" end="7"/>
                                            </p:txEl>
                                          </p:spTgt>
                                        </p:tgtEl>
                                        <p:attrNameLst>
                                          <p:attrName>style.visibility</p:attrName>
                                        </p:attrNameLst>
                                      </p:cBhvr>
                                      <p:to>
                                        <p:strVal val="visible"/>
                                      </p:to>
                                    </p:set>
                                    <p:animEffect transition="in" filter="fade">
                                      <p:cBhvr>
                                        <p:cTn id="32" dur="2000"/>
                                        <p:tgtEl>
                                          <p:spTgt spid="3789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892">
                                            <p:txEl>
                                              <p:pRg st="8" end="8"/>
                                            </p:txEl>
                                          </p:spTgt>
                                        </p:tgtEl>
                                        <p:attrNameLst>
                                          <p:attrName>style.visibility</p:attrName>
                                        </p:attrNameLst>
                                      </p:cBhvr>
                                      <p:to>
                                        <p:strVal val="visible"/>
                                      </p:to>
                                    </p:set>
                                    <p:animEffect transition="in" filter="fade">
                                      <p:cBhvr>
                                        <p:cTn id="37" dur="2000"/>
                                        <p:tgtEl>
                                          <p:spTgt spid="3789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892">
                                            <p:txEl>
                                              <p:pRg st="10" end="10"/>
                                            </p:txEl>
                                          </p:spTgt>
                                        </p:tgtEl>
                                        <p:attrNameLst>
                                          <p:attrName>style.visibility</p:attrName>
                                        </p:attrNameLst>
                                      </p:cBhvr>
                                      <p:to>
                                        <p:strVal val="visible"/>
                                      </p:to>
                                    </p:set>
                                    <p:animEffect transition="in" filter="fade">
                                      <p:cBhvr>
                                        <p:cTn id="42" dur="2000"/>
                                        <p:tgtEl>
                                          <p:spTgt spid="378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892">
                                            <p:txEl>
                                              <p:pRg st="11" end="11"/>
                                            </p:txEl>
                                          </p:spTgt>
                                        </p:tgtEl>
                                        <p:attrNameLst>
                                          <p:attrName>style.visibility</p:attrName>
                                        </p:attrNameLst>
                                      </p:cBhvr>
                                      <p:to>
                                        <p:strVal val="visible"/>
                                      </p:to>
                                    </p:set>
                                    <p:animEffect transition="in" filter="fade">
                                      <p:cBhvr>
                                        <p:cTn id="47" dur="2000"/>
                                        <p:tgtEl>
                                          <p:spTgt spid="3789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892">
                                            <p:txEl>
                                              <p:pRg st="13" end="13"/>
                                            </p:txEl>
                                          </p:spTgt>
                                        </p:tgtEl>
                                        <p:attrNameLst>
                                          <p:attrName>style.visibility</p:attrName>
                                        </p:attrNameLst>
                                      </p:cBhvr>
                                      <p:to>
                                        <p:strVal val="visible"/>
                                      </p:to>
                                    </p:set>
                                    <p:animEffect transition="in" filter="fade">
                                      <p:cBhvr>
                                        <p:cTn id="52" dur="2000"/>
                                        <p:tgtEl>
                                          <p:spTgt spid="3789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92">
                                            <p:txEl>
                                              <p:pRg st="14" end="14"/>
                                            </p:txEl>
                                          </p:spTgt>
                                        </p:tgtEl>
                                        <p:attrNameLst>
                                          <p:attrName>style.visibility</p:attrName>
                                        </p:attrNameLst>
                                      </p:cBhvr>
                                      <p:to>
                                        <p:strVal val="visible"/>
                                      </p:to>
                                    </p:set>
                                    <p:animEffect transition="in" filter="fade">
                                      <p:cBhvr>
                                        <p:cTn id="57" dur="2000"/>
                                        <p:tgtEl>
                                          <p:spTgt spid="378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8396" y="332656"/>
            <a:ext cx="9144000" cy="6340197"/>
          </a:xfrm>
          <a:prstGeom prst="rect">
            <a:avLst/>
          </a:prstGeom>
        </p:spPr>
        <p:txBody>
          <a:bodyPr wrap="square">
            <a:spAutoFit/>
          </a:bodyPr>
          <a:lstStyle/>
          <a:p>
            <a:pPr defTabSz="358775"/>
            <a:r>
              <a:rPr lang="en-US" sz="1400" b="1" dirty="0">
                <a:latin typeface="Courier New" panose="02070309020205020404" pitchFamily="49" charset="0"/>
                <a:cs typeface="Courier New" panose="02070309020205020404" pitchFamily="49" charset="0"/>
              </a:rPr>
              <a:t>#include &lt;algorithm&gt;</a:t>
            </a:r>
          </a:p>
          <a:p>
            <a:pPr defTabSz="358775"/>
            <a:r>
              <a:rPr lang="en-US" sz="1400" b="1" dirty="0">
                <a:latin typeface="Courier New" panose="02070309020205020404" pitchFamily="49" charset="0"/>
                <a:cs typeface="Courier New" panose="02070309020205020404" pitchFamily="49" charset="0"/>
              </a:rPr>
              <a:t>#include &lt;functional&gt;</a:t>
            </a:r>
          </a:p>
          <a:p>
            <a:pPr defTabSz="358775"/>
            <a:r>
              <a:rPr lang="en-US" sz="1400" b="1" dirty="0">
                <a:latin typeface="Courier New" panose="02070309020205020404" pitchFamily="49" charset="0"/>
                <a:cs typeface="Courier New" panose="02070309020205020404" pitchFamily="49" charset="0"/>
              </a:rPr>
              <a:t>#include &lt;string&gt;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Student</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::string name;</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bool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(Student const&amp; s1, Student const&amp; s2)</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return s1.age &lt; s2.age;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Student students[] = </a:t>
            </a:r>
            <a:r>
              <a:rPr lang="ru-RU" sz="1400" b="1"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{"Ivan", 20}, {"Alexey", 21}, {"Sergey", 19}, </a:t>
            </a:r>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::begin(students),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::end(students), </a:t>
            </a:r>
          </a:p>
          <a:p>
            <a:pPr defTabSz="358775"/>
            <a:r>
              <a:rPr lang="en-US" sz="1400" b="1" dirty="0">
                <a:latin typeface="Courier New" panose="02070309020205020404" pitchFamily="49" charset="0"/>
                <a:cs typeface="Courier New" panose="02070309020205020404" pitchFamily="49" charset="0"/>
              </a:rPr>
              <a:t>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s1,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s2){</a:t>
            </a:r>
          </a:p>
          <a:p>
            <a:pPr defTabSz="358775"/>
            <a:r>
              <a:rPr lang="en-US" sz="1400" b="1" dirty="0">
                <a:latin typeface="Courier New" panose="02070309020205020404" pitchFamily="49" charset="0"/>
                <a:cs typeface="Courier New" panose="02070309020205020404" pitchFamily="49" charset="0"/>
              </a:rPr>
              <a:t>			return s1.name &lt; s2.name;</a:t>
            </a:r>
          </a:p>
          <a:p>
            <a:pPr defTabSz="358775"/>
            <a:r>
              <a:rPr lang="en-US" sz="1400" b="1" dirty="0">
                <a:latin typeface="Courier New" panose="02070309020205020404" pitchFamily="49" charset="0"/>
                <a:cs typeface="Courier New" panose="02070309020205020404" pitchFamily="49" charset="0"/>
              </a:rPr>
              <a:t>	});// Alexey, Ivan Sergey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::sort(&amp;students[0], &amp;students[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p>
          <a:p>
            <a:pPr defTabSz="358775"/>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 // Sergey, Ivan, Alexey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return 0;</a:t>
            </a:r>
          </a:p>
          <a:p>
            <a:pPr defTabSz="358775"/>
            <a:r>
              <a:rPr lang="ru-R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127956"/>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616648"/>
          </a:xfrm>
          <a:prstGeom prst="rect">
            <a:avLst/>
          </a:prstGeom>
        </p:spPr>
        <p:txBody>
          <a:bodyPr wrap="square">
            <a:spAutoFit/>
          </a:bodyPr>
          <a:lstStyle/>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&lt;vector&gt;</a:t>
            </a:r>
          </a:p>
          <a:p>
            <a:pPr defTabSz="350838">
              <a:tabLst>
                <a:tab pos="363538" algn="l"/>
              </a:tabLst>
            </a:pPr>
            <a:r>
              <a:rPr lang="en-US" sz="1400" b="1" dirty="0">
                <a:latin typeface="Courier New" pitchFamily="49" charset="0"/>
              </a:rPr>
              <a:t>#include &lt;list&gt;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iterator</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vector&lt;string&gt; names;</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("Peter");</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("Ivan");</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("John");</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list&lt;string&gt; </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a:t>
            </a:r>
            <a:r>
              <a:rPr lang="en-US" sz="1400" b="1" dirty="0">
                <a:solidFill>
                  <a:srgbClr val="FF0000"/>
                </a:solidFill>
                <a:latin typeface="Courier New" pitchFamily="49" charset="0"/>
              </a:rPr>
              <a:t>sort</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ru-RU" sz="1400" b="1" dirty="0">
                <a:latin typeface="Courier New" pitchFamily="49" charset="0"/>
              </a:rPr>
              <a:t>	</a:t>
            </a:r>
            <a:r>
              <a:rPr lang="en-US" sz="1400" b="1" dirty="0">
                <a:solidFill>
                  <a:srgbClr val="FF0000"/>
                </a:solidFill>
                <a:latin typeface="Courier New" pitchFamily="49" charset="0"/>
              </a:rPr>
              <a:t>copy</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 </a:t>
            </a:r>
            <a:r>
              <a:rPr lang="en-US" sz="1400" b="1" dirty="0" err="1">
                <a:latin typeface="Courier New" pitchFamily="49" charset="0"/>
              </a:rPr>
              <a:t>back_inserter</a:t>
            </a:r>
            <a:r>
              <a:rPr lang="en-US" sz="1400" b="1" dirty="0">
                <a:latin typeface="Courier New" pitchFamily="49" charset="0"/>
              </a:rPr>
              <a:t>(</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70179232"/>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404664"/>
            <a:ext cx="8820472" cy="6186309"/>
          </a:xfrm>
          <a:prstGeom prst="rect">
            <a:avLst/>
          </a:prstGeom>
          <a:solidFill>
            <a:schemeClr val="bg1"/>
          </a:solidFill>
        </p:spPr>
        <p:txBody>
          <a:bodyPr wrap="square">
            <a:spAutoFit/>
          </a:bodyPr>
          <a:lstStyle/>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&lt;vector&gt;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&lt;functional&gt;</a:t>
            </a:r>
            <a:endParaRPr lang="en-US" dirty="0">
              <a:solidFill>
                <a:srgbClr val="000000"/>
              </a:solidFill>
              <a:highlight>
                <a:srgbClr val="FFFFFF"/>
              </a:highlight>
              <a:latin typeface="Consolas" panose="020B0609020204030204" pitchFamily="49" charset="0"/>
            </a:endParaRP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2) == 0;</a:t>
            </a:r>
          </a:p>
          <a:p>
            <a:pPr defTabSz="363538"/>
            <a:r>
              <a:rPr lang="ru-RU"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FindFirstEvenValueInArray</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numbers[] = { 1, 3, 9, 10, 17, 12, 21 };</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it = </a:t>
            </a:r>
            <a:r>
              <a:rPr lang="en-US" dirty="0" err="1">
                <a:solidFill>
                  <a:srgbClr val="216F85"/>
                </a:solidFill>
                <a:highlight>
                  <a:srgbClr val="FFFFFF"/>
                </a:highlight>
                <a:latin typeface="Consolas" panose="020B0609020204030204" pitchFamily="49" charset="0"/>
              </a:rPr>
              <a:t>find_if</a:t>
            </a:r>
            <a:r>
              <a:rPr lang="en-US" dirty="0">
                <a:solidFill>
                  <a:srgbClr val="000000"/>
                </a:solidFill>
                <a:highlight>
                  <a:srgbClr val="FFFFFF"/>
                </a:highlight>
                <a:latin typeface="Consolas" panose="020B0609020204030204" pitchFamily="49" charset="0"/>
              </a:rPr>
              <a:t>(</a:t>
            </a:r>
            <a:r>
              <a:rPr lang="en-US" dirty="0" err="1">
                <a:solidFill>
                  <a:srgbClr val="880000"/>
                </a:solidFill>
                <a:highlight>
                  <a:srgbClr val="FFFFFF"/>
                </a:highlight>
                <a:latin typeface="Consolas" panose="020B0609020204030204" pitchFamily="49" charset="0"/>
              </a:rPr>
              <a:t>cbegin</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(it !=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"First even number in array is "</a:t>
            </a:r>
            <a:r>
              <a:rPr lang="en-US" dirty="0">
                <a:solidFill>
                  <a:srgbClr val="000000"/>
                </a:solidFill>
                <a:highlight>
                  <a:srgbClr val="FFFFFF"/>
                </a:highlight>
                <a:latin typeface="Consolas" panose="020B0609020204030204" pitchFamily="49" charset="0"/>
              </a:rPr>
              <a:t> &lt;&lt; *it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93717399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704" y="1556792"/>
            <a:ext cx="9137802" cy="5078313"/>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&lt;algorithm&gt;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ru-RU" dirty="0"/>
          </a:p>
          <a:p>
            <a:pPr defTabSz="363538"/>
            <a:endParaRPr lang="en-US" dirty="0">
              <a:solidFill>
                <a:srgbClr val="0000FF"/>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SearchingForRabbit</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216F85"/>
                </a:solidFill>
                <a:highlight>
                  <a:srgbClr val="FFFFFF"/>
                </a:highlight>
                <a:latin typeface="Consolas" panose="020B0609020204030204" pitchFamily="49" charset="0"/>
              </a:rPr>
              <a:t>	string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 {</a:t>
            </a:r>
          </a:p>
          <a:p>
            <a:pPr defTabSz="363538"/>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"fox"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"wolf"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"snake"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"turtle"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"bear"</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"hare"</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find</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is a rabbit among the animals"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else</a:t>
            </a:r>
            <a:endParaRPr lang="en-US" dirty="0">
              <a:solidFill>
                <a:srgbClr val="000000"/>
              </a:solidFill>
              <a:highlight>
                <a:srgbClr val="FFFFFF"/>
              </a:highlight>
              <a:latin typeface="Consolas" panose="020B0609020204030204" pitchFamily="49" charset="0"/>
            </a:endParaRP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are no any rabbits"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988053186"/>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20472" cy="6555641"/>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&lt;algorithm&gt;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216F85"/>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struct</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name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TestWhetherThereIsAtLeastOneAdult</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Person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"Ivan"</a:t>
            </a:r>
            <a:r>
              <a:rPr lang="en-US" sz="1400" dirty="0">
                <a:solidFill>
                  <a:srgbClr val="000000"/>
                </a:solidFill>
                <a:highlight>
                  <a:srgbClr val="FFFFFF"/>
                </a:highlight>
                <a:latin typeface="Consolas" panose="020B0609020204030204" pitchFamily="49" charset="0"/>
              </a:rPr>
              <a:t>, 4 }, { </a:t>
            </a:r>
            <a:r>
              <a:rPr lang="en-US" sz="1400" dirty="0">
                <a:solidFill>
                  <a:srgbClr val="A31515"/>
                </a:solidFill>
                <a:highlight>
                  <a:srgbClr val="FFFFFF"/>
                </a:highlight>
                <a:latin typeface="Consolas" panose="020B0609020204030204" pitchFamily="49" charset="0"/>
              </a:rPr>
              <a:t>"Sergey"</a:t>
            </a:r>
            <a:r>
              <a:rPr lang="en-US" sz="1400" dirty="0">
                <a:solidFill>
                  <a:srgbClr val="000000"/>
                </a:solidFill>
                <a:highlight>
                  <a:srgbClr val="FFFFFF"/>
                </a:highlight>
                <a:latin typeface="Consolas" panose="020B0609020204030204" pitchFamily="49" charset="0"/>
              </a:rPr>
              <a:t>, 16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Stepan</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Anatolievich</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65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"Maria </a:t>
            </a:r>
            <a:r>
              <a:rPr lang="en-US" sz="1400" dirty="0" err="1">
                <a:solidFill>
                  <a:srgbClr val="A31515"/>
                </a:solidFill>
                <a:highlight>
                  <a:srgbClr val="FFFFFF"/>
                </a:highlight>
                <a:latin typeface="Consolas" panose="020B0609020204030204" pitchFamily="49" charset="0"/>
              </a:rPr>
              <a:t>Semenovna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36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Egor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13 }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any_of</a:t>
            </a:r>
            <a:r>
              <a:rPr lang="en-US" sz="1400" dirty="0">
                <a:solidFill>
                  <a:srgbClr val="000000"/>
                </a:solidFill>
                <a:highlight>
                  <a:srgbClr val="FFFFFF"/>
                </a:highlight>
                <a:latin typeface="Consolas" panose="020B0609020204030204" pitchFamily="49" charset="0"/>
              </a:rPr>
              <a:t>(</a:t>
            </a:r>
            <a:r>
              <a:rPr lang="en-US" sz="1400" dirty="0">
                <a:solidFill>
                  <a:srgbClr val="216F85"/>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&amp; </a:t>
            </a:r>
            <a:r>
              <a:rPr lang="en-US" sz="1400" dirty="0">
                <a:solidFill>
                  <a:srgbClr val="000080"/>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person</a:t>
            </a:r>
            <a:r>
              <a:rPr lang="en-US" sz="1400" dirty="0" err="1">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 &gt;= 18;</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least one person is an adult"</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else</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"There are no adults"</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5438348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Контейнеры</a:t>
            </a:r>
            <a:r>
              <a:rPr lang="en-US" dirty="0"/>
              <a:t> STL</a:t>
            </a:r>
            <a:r>
              <a:rPr lang="ru-RU" dirty="0"/>
              <a:t> и умные указатели</a:t>
            </a:r>
          </a:p>
        </p:txBody>
      </p:sp>
      <p:sp>
        <p:nvSpPr>
          <p:cNvPr id="3" name="Содержимое 2"/>
          <p:cNvSpPr>
            <a:spLocks noGrp="1"/>
          </p:cNvSpPr>
          <p:nvPr>
            <p:ph idx="1"/>
          </p:nvPr>
        </p:nvSpPr>
        <p:spPr/>
        <p:txBody>
          <a:bodyPr>
            <a:normAutofit fontScale="85000" lnSpcReduction="20000"/>
          </a:bodyPr>
          <a:lstStyle/>
          <a:p>
            <a:r>
              <a:rPr lang="ru-RU" dirty="0"/>
              <a:t>Контейнеры </a:t>
            </a:r>
            <a:r>
              <a:rPr lang="en-US" dirty="0"/>
              <a:t>STL </a:t>
            </a:r>
            <a:r>
              <a:rPr lang="ru-RU" dirty="0"/>
              <a:t>автоматически освобождают занимаемую своими элементами память</a:t>
            </a:r>
          </a:p>
          <a:p>
            <a:r>
              <a:rPr lang="en-US" dirty="0"/>
              <a:t>std::vector – </a:t>
            </a:r>
            <a:r>
              <a:rPr lang="ru-RU" dirty="0"/>
              <a:t>рекомендуемая альтернатива динамическому массиву</a:t>
            </a:r>
          </a:p>
          <a:p>
            <a:r>
              <a:rPr lang="en-US" dirty="0" err="1"/>
              <a:t>std</a:t>
            </a:r>
            <a:r>
              <a:rPr lang="en-US" dirty="0"/>
              <a:t>::</a:t>
            </a:r>
            <a:r>
              <a:rPr lang="en-US" dirty="0" err="1"/>
              <a:t>unique_ptr</a:t>
            </a:r>
            <a:r>
              <a:rPr lang="en-US" dirty="0"/>
              <a:t> – </a:t>
            </a:r>
            <a:r>
              <a:rPr lang="ru-RU" dirty="0"/>
              <a:t>умный указатель</a:t>
            </a:r>
          </a:p>
          <a:p>
            <a:r>
              <a:rPr lang="en-US" dirty="0" err="1"/>
              <a:t>std</a:t>
            </a:r>
            <a:r>
              <a:rPr lang="en-US" dirty="0"/>
              <a:t>::</a:t>
            </a:r>
            <a:r>
              <a:rPr lang="en-US" dirty="0" err="1"/>
              <a:t>shared_ptr</a:t>
            </a:r>
            <a:r>
              <a:rPr lang="en-US" dirty="0"/>
              <a:t> – </a:t>
            </a:r>
            <a:r>
              <a:rPr lang="ru-RU" dirty="0"/>
              <a:t>умный указатель с подсчетом ссылок</a:t>
            </a:r>
          </a:p>
          <a:p>
            <a:r>
              <a:rPr lang="ru-RU" dirty="0"/>
              <a:t>Прочее</a:t>
            </a:r>
          </a:p>
          <a:p>
            <a:pPr lvl="1"/>
            <a:r>
              <a:rPr lang="en-US" dirty="0"/>
              <a:t>boost::</a:t>
            </a:r>
            <a:r>
              <a:rPr lang="en-US" dirty="0" err="1"/>
              <a:t>scoped_ptr</a:t>
            </a:r>
            <a:r>
              <a:rPr lang="en-US" dirty="0"/>
              <a:t> </a:t>
            </a:r>
          </a:p>
          <a:p>
            <a:pPr lvl="1"/>
            <a:r>
              <a:rPr lang="en-US" dirty="0"/>
              <a:t>boost::</a:t>
            </a:r>
            <a:r>
              <a:rPr lang="en-US" dirty="0" err="1"/>
              <a:t>intrusive_ptr</a:t>
            </a:r>
            <a:endParaRPr lang="ru-RU" dirty="0"/>
          </a:p>
          <a:p>
            <a:pPr lvl="1"/>
            <a:r>
              <a:rPr lang="en-US" dirty="0"/>
              <a:t>boost::</a:t>
            </a:r>
            <a:r>
              <a:rPr lang="en-US" dirty="0" err="1"/>
              <a:t>scoped_array</a:t>
            </a:r>
            <a:endParaRPr lang="en-US" dirty="0"/>
          </a:p>
          <a:p>
            <a:pPr lvl="1"/>
            <a:r>
              <a:rPr lang="en-US" dirty="0"/>
              <a:t>boost::</a:t>
            </a:r>
            <a:r>
              <a:rPr lang="en-US" dirty="0" err="1"/>
              <a:t>shared_array</a:t>
            </a:r>
            <a:endParaRPr lang="ru-RU" dirty="0"/>
          </a:p>
        </p:txBody>
      </p:sp>
    </p:spTree>
    <p:extLst>
      <p:ext uri="{BB962C8B-B14F-4D97-AF65-F5344CB8AC3E}">
        <p14:creationId xmlns:p14="http://schemas.microsoft.com/office/powerpoint/2010/main" val="3872509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Объявление глобальных переменных</a:t>
            </a:r>
          </a:p>
        </p:txBody>
      </p:sp>
      <p:sp>
        <p:nvSpPr>
          <p:cNvPr id="3" name="Загнутый угол 2"/>
          <p:cNvSpPr/>
          <p:nvPr/>
        </p:nvSpPr>
        <p:spPr>
          <a:xfrm>
            <a:off x="248785" y="1480127"/>
            <a:ext cx="5475344" cy="1780223"/>
          </a:xfrm>
          <a:prstGeom prst="foldedCorner">
            <a:avLst>
              <a:gd name="adj" fmla="val 27913"/>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файлов,</a:t>
            </a:r>
            <a:endPar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отличных от того, где она фактически определена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248784" y="3612525"/>
            <a:ext cx="8715703" cy="2975193"/>
          </a:xfrm>
          <a:prstGeom prst="foldedCorner">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6228184" y="1677391"/>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6372200" y="2854185"/>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sto.org/storage3/90b/aaf/e72/90baafe7206a5f39f3816ea8677680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0"/>
            <a:ext cx="7812360" cy="689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046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Ссылки</a:t>
            </a:r>
          </a:p>
        </p:txBody>
      </p:sp>
      <p:sp>
        <p:nvSpPr>
          <p:cNvPr id="4" name="Объект 3"/>
          <p:cNvSpPr>
            <a:spLocks noGrp="1"/>
          </p:cNvSpPr>
          <p:nvPr>
            <p:ph idx="1"/>
          </p:nvPr>
        </p:nvSpPr>
        <p:spPr/>
        <p:txBody>
          <a:bodyPr/>
          <a:lstStyle/>
          <a:p>
            <a:r>
              <a:rPr lang="ru-RU" dirty="0">
                <a:hlinkClick r:id="rId3"/>
              </a:rPr>
              <a:t>Алгоритм выбора контейнера </a:t>
            </a:r>
            <a:r>
              <a:rPr lang="en-US" dirty="0">
                <a:hlinkClick r:id="rId3"/>
              </a:rPr>
              <a:t>STL</a:t>
            </a:r>
            <a:endParaRPr lang="ru-RU" dirty="0"/>
          </a:p>
        </p:txBody>
      </p:sp>
    </p:spTree>
    <p:extLst>
      <p:ext uri="{BB962C8B-B14F-4D97-AF65-F5344CB8AC3E}">
        <p14:creationId xmlns:p14="http://schemas.microsoft.com/office/powerpoint/2010/main" val="21110274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5840" y="1779687"/>
            <a:ext cx="8640960" cy="5078313"/>
          </a:xfrm>
          <a:prstGeom prst="rect">
            <a:avLst/>
          </a:prstGeom>
          <a:ln>
            <a:solidFill>
              <a:schemeClr val="tx1"/>
            </a:solidFill>
          </a:ln>
        </p:spPr>
        <p:txBody>
          <a:bodyPr wrap="square">
            <a:spAutoFit/>
          </a:bodyPr>
          <a:lstStyle/>
          <a:p>
            <a:pPr>
              <a:spcAft>
                <a:spcPts val="0"/>
              </a:spcAft>
            </a:pPr>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является глобальной.</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 объявленные в других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-файлах</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fontScale="90000"/>
          </a:bodyPr>
          <a:lstStyle/>
          <a:p>
            <a:r>
              <a:rPr lang="ru-RU" dirty="0"/>
              <a:t>Использование глобальных переменных</a:t>
            </a:r>
          </a:p>
        </p:txBody>
      </p:sp>
      <p:sp>
        <p:nvSpPr>
          <p:cNvPr id="6" name="Выноска 1 5"/>
          <p:cNvSpPr/>
          <p:nvPr/>
        </p:nvSpPr>
        <p:spPr>
          <a:xfrm>
            <a:off x="7452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7" end="17"/>
                                            </p:txEl>
                                          </p:spTgt>
                                        </p:tgtEl>
                                        <p:attrNameLst>
                                          <p:attrName>style.visibility</p:attrName>
                                        </p:attrNameLst>
                                      </p:cBhvr>
                                      <p:to>
                                        <p:strVal val="visible"/>
                                      </p:to>
                                    </p:set>
                                    <p:animEffect transition="in" filter="fade">
                                      <p:cBhvr>
                                        <p:cTn id="45" dur="500"/>
                                        <p:tgtEl>
                                          <p:spTgt spid="4">
                                            <p:txEl>
                                              <p:pRg st="17" end="1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8" end="18"/>
                                            </p:txEl>
                                          </p:spTgt>
                                        </p:tgtEl>
                                        <p:attrNameLst>
                                          <p:attrName>style.visibility</p:attrName>
                                        </p:attrNameLst>
                                      </p:cBhvr>
                                      <p:to>
                                        <p:strVal val="visible"/>
                                      </p:to>
                                    </p:set>
                                    <p:animEffect transition="in" filter="fade">
                                      <p:cBhvr>
                                        <p:cTn id="48" dur="500"/>
                                        <p:tgtEl>
                                          <p:spTgt spid="4">
                                            <p:txEl>
                                              <p:pRg st="18" end="18"/>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9" end="19"/>
                                            </p:txEl>
                                          </p:spTgt>
                                        </p:tgtEl>
                                        <p:attrNameLst>
                                          <p:attrName>style.visibility</p:attrName>
                                        </p:attrNameLst>
                                      </p:cBhvr>
                                      <p:to>
                                        <p:strVal val="visible"/>
                                      </p:to>
                                    </p:set>
                                    <p:animEffect transition="in" filter="fade">
                                      <p:cBhvr>
                                        <p:cTn id="51" dur="500"/>
                                        <p:tgtEl>
                                          <p:spTgt spid="4">
                                            <p:txEl>
                                              <p:pRg st="19" end="19"/>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0" end="20"/>
                                            </p:txEl>
                                          </p:spTgt>
                                        </p:tgtEl>
                                        <p:attrNameLst>
                                          <p:attrName>style.visibility</p:attrName>
                                        </p:attrNameLst>
                                      </p:cBhvr>
                                      <p:to>
                                        <p:strVal val="visible"/>
                                      </p:to>
                                    </p:set>
                                    <p:animEffect transition="in" filter="fade">
                                      <p:cBhvr>
                                        <p:cTn id="54" dur="500"/>
                                        <p:tgtEl>
                                          <p:spTgt spid="4">
                                            <p:txEl>
                                              <p:pRg st="20" end="20"/>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1" end="21"/>
                                            </p:txEl>
                                          </p:spTgt>
                                        </p:tgtEl>
                                        <p:attrNameLst>
                                          <p:attrName>style.visibility</p:attrName>
                                        </p:attrNameLst>
                                      </p:cBhvr>
                                      <p:to>
                                        <p:strVal val="visible"/>
                                      </p:to>
                                    </p:set>
                                    <p:animEffect transition="in" filter="fade">
                                      <p:cBhvr>
                                        <p:cTn id="57" dur="500"/>
                                        <p:tgtEl>
                                          <p:spTgt spid="4">
                                            <p:txEl>
                                              <p:pRg st="21" end="21"/>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22" end="22"/>
                                            </p:txEl>
                                          </p:spTgt>
                                        </p:tgtEl>
                                        <p:attrNameLst>
                                          <p:attrName>style.visibility</p:attrName>
                                        </p:attrNameLst>
                                      </p:cBhvr>
                                      <p:to>
                                        <p:strVal val="visible"/>
                                      </p:to>
                                    </p:set>
                                    <p:animEffect transition="in" filter="fade">
                                      <p:cBhvr>
                                        <p:cTn id="60" dur="500"/>
                                        <p:tgtEl>
                                          <p:spTgt spid="4">
                                            <p:txEl>
                                              <p:pRg st="22" end="2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
                                            <p:txEl>
                                              <p:pRg st="24" end="24"/>
                                            </p:txEl>
                                          </p:spTgt>
                                        </p:tgtEl>
                                        <p:attrNameLst>
                                          <p:attrName>style.visibility</p:attrName>
                                        </p:attrNameLst>
                                      </p:cBhvr>
                                      <p:to>
                                        <p:strVal val="visible"/>
                                      </p:to>
                                    </p:set>
                                    <p:animEffect transition="in" filter="fade">
                                      <p:cBhvr>
                                        <p:cTn id="65" dur="500"/>
                                        <p:tgtEl>
                                          <p:spTgt spid="4">
                                            <p:txEl>
                                              <p:pRg st="24" end="24"/>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4">
                                            <p:txEl>
                                              <p:pRg st="25" end="25"/>
                                            </p:txEl>
                                          </p:spTgt>
                                        </p:tgtEl>
                                        <p:attrNameLst>
                                          <p:attrName>style.visibility</p:attrName>
                                        </p:attrNameLst>
                                      </p:cBhvr>
                                      <p:to>
                                        <p:strVal val="visible"/>
                                      </p:to>
                                    </p:set>
                                    <p:animEffect transition="in" filter="fade">
                                      <p:cBhvr>
                                        <p:cTn id="68" dur="500"/>
                                        <p:tgtEl>
                                          <p:spTgt spid="4">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a:t>Ключевое слово </a:t>
            </a:r>
            <a:r>
              <a:rPr lang="en-US"/>
              <a:t>typedef</a:t>
            </a:r>
            <a:endParaRPr lang="ru-RU"/>
          </a:p>
        </p:txBody>
      </p:sp>
      <p:sp>
        <p:nvSpPr>
          <p:cNvPr id="21507" name="Rectangle 3"/>
          <p:cNvSpPr>
            <a:spLocks noGrp="1" noChangeArrowheads="1"/>
          </p:cNvSpPr>
          <p:nvPr>
            <p:ph idx="1"/>
          </p:nvPr>
        </p:nvSpPr>
        <p:spPr/>
        <p:txBody>
          <a:bodyPr/>
          <a:lstStyle/>
          <a:p>
            <a:pPr eaLnBrk="1" hangingPunct="1"/>
            <a:r>
              <a:rPr lang="ru-RU" sz="2800" dirty="0"/>
              <a:t>Язык Си</a:t>
            </a:r>
            <a:r>
              <a:rPr lang="en-US" sz="2800" dirty="0"/>
              <a:t>++</a:t>
            </a:r>
            <a:r>
              <a:rPr lang="ru-RU" sz="2800" dirty="0"/>
              <a:t> предоставляет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После этого новое имя типа может использоваться в качестве </a:t>
            </a:r>
            <a:r>
              <a:rPr lang="ru-RU" b="1" dirty="0"/>
              <a:t>синонима</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1785918" y="2500306"/>
            <a:ext cx="6026442" cy="3664998"/>
          </a:xfrm>
          <a:prstGeom prst="rect">
            <a:avLst/>
          </a:prstGeom>
          <a:solidFill>
            <a:schemeClr val="bg1"/>
          </a:solidFill>
          <a:ln w="9525">
            <a:solidFill>
              <a:schemeClr val="tx1"/>
            </a:solidFill>
            <a:miter lim="800000"/>
            <a:headEnd/>
            <a:tailEnd/>
          </a:ln>
        </p:spPr>
        <p:txBody>
          <a:bodyPr wrap="none" anchor="t"/>
          <a:lstStyle/>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ru-RU" dirty="0" err="1">
                <a:latin typeface="Courier New" pitchFamily="49" charset="0"/>
              </a:rPr>
              <a:t>Length</a:t>
            </a:r>
            <a:r>
              <a:rPr lang="ru-RU" dirty="0">
                <a:latin typeface="Courier New" pitchFamily="49" charset="0"/>
              </a:rPr>
              <a:t>;</a:t>
            </a:r>
          </a:p>
          <a:p>
            <a:r>
              <a:rPr lang="ru-RU" dirty="0" err="1">
                <a:latin typeface="Courier New" pitchFamily="49" charset="0"/>
              </a:rPr>
              <a:t>Length</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 </a:t>
            </a:r>
            <a:r>
              <a:rPr lang="ru-RU" dirty="0" smtClean="0"/>
              <a:t>альтернатива </a:t>
            </a:r>
            <a:r>
              <a:rPr lang="en-US" dirty="0" err="1" smtClean="0"/>
              <a:t>typedef</a:t>
            </a:r>
            <a:endParaRPr lang="ru-RU" dirty="0"/>
          </a:p>
        </p:txBody>
      </p:sp>
      <p:sp>
        <p:nvSpPr>
          <p:cNvPr id="5" name="Rectangle 4"/>
          <p:cNvSpPr/>
          <p:nvPr/>
        </p:nvSpPr>
        <p:spPr>
          <a:xfrm>
            <a:off x="611560" y="2204864"/>
            <a:ext cx="4806280" cy="2711896"/>
          </a:xfrm>
          <a:prstGeom prst="rect">
            <a:avLst/>
          </a:prstGeom>
        </p:spPr>
        <p:txBody>
          <a:bodyPr wrap="square">
            <a:spAutoFit/>
          </a:bodyPr>
          <a:lstStyle/>
          <a:p>
            <a:pPr>
              <a:lnSpc>
                <a:spcPct val="107000"/>
              </a:lnSpc>
              <a:spcAft>
                <a:spcPts val="0"/>
              </a:spcAft>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a:t>Целочисленные типы данных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Служат для хранения целых чисел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a:t>
            </a:r>
            <a:r>
              <a:rPr lang="en-US" sz="2000" dirty="0"/>
              <a:t>short </a:t>
            </a:r>
            <a:r>
              <a:rPr lang="en-US" sz="2000" dirty="0" err="1"/>
              <a:t>int</a:t>
            </a:r>
            <a:r>
              <a:rPr lang="en-US" sz="2000" dirty="0"/>
              <a:t>)</a:t>
            </a:r>
          </a:p>
          <a:p>
            <a:pPr lvl="1" eaLnBrk="1" hangingPunct="1">
              <a:lnSpc>
                <a:spcPct val="80000"/>
              </a:lnSpc>
            </a:pPr>
            <a:r>
              <a:rPr lang="en-US" sz="2000" dirty="0" err="1"/>
              <a:t>int</a:t>
            </a:r>
            <a:endParaRPr lang="en-US" sz="2000" dirty="0"/>
          </a:p>
          <a:p>
            <a:pPr lvl="1" eaLnBrk="1" hangingPunct="1">
              <a:lnSpc>
                <a:spcPct val="80000"/>
              </a:lnSpc>
            </a:pPr>
            <a:r>
              <a:rPr lang="en-US" sz="2000" dirty="0"/>
              <a:t>long (long </a:t>
            </a:r>
            <a:r>
              <a:rPr lang="en-US" sz="2000" dirty="0" err="1"/>
              <a:t>int</a:t>
            </a:r>
            <a:r>
              <a:rPr lang="en-US" sz="2000" dirty="0"/>
              <a:t>)</a:t>
            </a:r>
          </a:p>
          <a:p>
            <a:pPr eaLnBrk="1" hangingPunct="1">
              <a:lnSpc>
                <a:spcPct val="80000"/>
              </a:lnSpc>
            </a:pPr>
            <a:r>
              <a:rPr lang="ru-RU" sz="2400" dirty="0"/>
              <a:t>Целые числа могут быть как со знаком, так и без него</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(без модификатора) являются знаковыми</a:t>
            </a:r>
          </a:p>
          <a:p>
            <a:pPr lvl="1"/>
            <a:r>
              <a:rPr lang="en-US" dirty="0" err="1"/>
              <a:t>int</a:t>
            </a:r>
            <a:r>
              <a:rPr lang="en-US" dirty="0"/>
              <a:t> = signed </a:t>
            </a:r>
            <a:r>
              <a:rPr lang="en-US" dirty="0" err="1"/>
              <a:t>int</a:t>
            </a:r>
            <a:endParaRPr lang="en-US" dirty="0"/>
          </a:p>
          <a:p>
            <a:pPr lvl="1"/>
            <a:r>
              <a:rPr lang="en-US" dirty="0"/>
              <a:t>short =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en-US" dirty="0"/>
              <a:t>char = signed char</a:t>
            </a:r>
          </a:p>
          <a:p>
            <a:pPr lvl="1"/>
            <a:r>
              <a:rPr lang="ru-RU" dirty="0"/>
              <a:t>Это поведение может изменяться при помощи настроек некоторых компиляторов</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fontScale="92500" lnSpcReduction="20000"/>
          </a:bodyPr>
          <a:lstStyle/>
          <a:p>
            <a:r>
              <a:rPr lang="ru-RU" dirty="0"/>
              <a:t>Тип </a:t>
            </a:r>
            <a:r>
              <a:rPr lang="en-US" dirty="0"/>
              <a:t>char </a:t>
            </a:r>
            <a:r>
              <a:rPr lang="ru-RU" dirty="0"/>
              <a:t>занимает одну ячейку памяти (байт) размером, как правило, 8 бит</a:t>
            </a:r>
          </a:p>
          <a:p>
            <a:pPr lvl="1"/>
            <a:r>
              <a:rPr lang="ru-RU" dirty="0"/>
              <a:t>Возможны системы, в которых разрядность байта не равна 8 битам</a:t>
            </a:r>
          </a:p>
          <a:p>
            <a:r>
              <a:rPr lang="ru-RU" dirty="0"/>
              <a:t>Типы </a:t>
            </a:r>
            <a:r>
              <a:rPr lang="en-US" dirty="0"/>
              <a:t>short </a:t>
            </a:r>
            <a:r>
              <a:rPr lang="ru-RU" dirty="0"/>
              <a:t>и</a:t>
            </a:r>
            <a:r>
              <a:rPr lang="en-US" dirty="0"/>
              <a:t> </a:t>
            </a:r>
            <a:r>
              <a:rPr lang="en-US" dirty="0" err="1"/>
              <a:t>int</a:t>
            </a:r>
            <a:r>
              <a:rPr lang="ru-RU" dirty="0"/>
              <a:t>, занимают размер, кратный размеру типа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323528" y="1988840"/>
            <a:ext cx="3653564"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395536" y="3429000"/>
            <a:ext cx="2994731"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1817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2447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3077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3707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4553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5184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5814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6444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1979712" y="4005064"/>
            <a:ext cx="1444883"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5004048" y="4005064"/>
            <a:ext cx="1267848"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827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827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1781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2411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4572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5202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251520" y="1772816"/>
            <a:ext cx="8630107" cy="3190040"/>
          </a:xfrm>
          <a:prstGeom prst="rect">
            <a:avLst/>
          </a:prstGeom>
        </p:spPr>
        <p:txBody>
          <a:bodyPr wrap="square">
            <a:spAutoFit/>
          </a:bodyPr>
          <a:lstStyle/>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	Программа, выводящая строку "</a:t>
            </a:r>
            <a:r>
              <a:rPr lang="ru-RU" sz="1600" dirty="0" err="1">
                <a:solidFill>
                  <a:srgbClr val="008000"/>
                </a:solidFill>
                <a:effectLst/>
                <a:latin typeface="Consolas"/>
                <a:ea typeface="Calibri"/>
                <a:cs typeface="Times New Roman"/>
              </a:rPr>
              <a:t>Hello</a:t>
            </a:r>
            <a:r>
              <a:rPr lang="ru-RU" sz="1600" dirty="0">
                <a:solidFill>
                  <a:srgbClr val="008000"/>
                </a:solidFill>
                <a:effectLst/>
                <a:latin typeface="Consolas"/>
                <a:ea typeface="Calibri"/>
                <a:cs typeface="Times New Roman"/>
              </a:rPr>
              <a:t>, </a:t>
            </a:r>
            <a:r>
              <a:rPr lang="ru-RU" sz="1600" dirty="0" err="1">
                <a:solidFill>
                  <a:srgbClr val="008000"/>
                </a:solidFill>
                <a:effectLst/>
                <a:latin typeface="Consolas"/>
                <a:ea typeface="Calibri"/>
                <a:cs typeface="Times New Roman"/>
              </a:rPr>
              <a:t>world</a:t>
            </a:r>
            <a:r>
              <a:rPr lang="ru-RU" sz="1600" dirty="0">
                <a:solidFill>
                  <a:srgbClr val="008000"/>
                </a:solidFill>
                <a:effectLst/>
                <a:latin typeface="Consolas"/>
                <a:ea typeface="Calibri"/>
                <a:cs typeface="Times New Roman"/>
              </a:rPr>
              <a:t>!"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a:solidFill>
                  <a:srgbClr val="0000FF"/>
                </a:solidFill>
                <a:effectLst/>
                <a:latin typeface="Consolas"/>
                <a:ea typeface="Calibri"/>
                <a:cs typeface="Times New Roman"/>
              </a:rPr>
              <a:t>#</a:t>
            </a:r>
            <a:r>
              <a:rPr lang="ru-RU" sz="1600" dirty="0" err="1">
                <a:solidFill>
                  <a:srgbClr val="0000FF"/>
                </a:solidFill>
                <a:effectLst/>
                <a:latin typeface="Consolas"/>
                <a:ea typeface="Calibri"/>
                <a:cs typeface="Times New Roman"/>
              </a:rPr>
              <a:t>include</a:t>
            </a:r>
            <a:r>
              <a:rPr lang="ru-RU" sz="1600" dirty="0">
                <a:solidFill>
                  <a:srgbClr val="000000"/>
                </a:solidFill>
                <a:effectLst/>
                <a:latin typeface="Consolas"/>
                <a:ea typeface="Calibri"/>
                <a:cs typeface="Times New Roman"/>
              </a:rPr>
              <a:t> </a:t>
            </a:r>
            <a:r>
              <a:rPr lang="ru-RU" sz="1600" dirty="0">
                <a:solidFill>
                  <a:srgbClr val="A31515"/>
                </a:solidFill>
                <a:effectLst/>
                <a:latin typeface="Consolas"/>
                <a:ea typeface="Calibri"/>
                <a:cs typeface="Times New Roman"/>
              </a:rPr>
              <a:t>&lt;</a:t>
            </a:r>
            <a:r>
              <a:rPr lang="ru-RU" sz="1600" dirty="0" err="1">
                <a:solidFill>
                  <a:srgbClr val="A31515"/>
                </a:solidFill>
                <a:effectLst/>
                <a:latin typeface="Consolas"/>
                <a:ea typeface="Calibri"/>
                <a:cs typeface="Times New Roman"/>
              </a:rPr>
              <a:t>iostream</a:t>
            </a:r>
            <a:r>
              <a:rPr lang="ru-RU" sz="1600" dirty="0">
                <a:solidFill>
                  <a:srgbClr val="A31515"/>
                </a:solidFill>
                <a:effectLst/>
                <a:latin typeface="Consolas"/>
                <a:ea typeface="Calibri"/>
                <a:cs typeface="Times New Roman"/>
              </a:rPr>
              <a:t>&gt;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err="1">
                <a:solidFill>
                  <a:srgbClr val="0000FF"/>
                </a:solidFill>
                <a:effectLst/>
                <a:latin typeface="Consolas"/>
                <a:ea typeface="Calibri"/>
                <a:cs typeface="Times New Roman"/>
              </a:rPr>
              <a:t>void</a:t>
            </a:r>
            <a:r>
              <a:rPr lang="ru-RU" sz="1600" dirty="0">
                <a:solidFill>
                  <a:srgbClr val="000000"/>
                </a:solidFill>
                <a:effectLst/>
                <a:latin typeface="Consolas"/>
                <a:ea typeface="Calibri"/>
                <a:cs typeface="Times New Roman"/>
              </a:rPr>
              <a:t> </a:t>
            </a:r>
            <a:r>
              <a:rPr lang="ru-RU" sz="1600" i="1" dirty="0" err="1">
                <a:solidFill>
                  <a:srgbClr val="880000"/>
                </a:solidFill>
                <a:effectLst/>
                <a:latin typeface="Consolas"/>
                <a:ea typeface="Calibri"/>
                <a:cs typeface="Times New Roman"/>
              </a:rPr>
              <a:t>main</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000080"/>
                </a:solidFill>
                <a:effectLst/>
                <a:latin typeface="Consolas"/>
                <a:ea typeface="Calibri"/>
                <a:cs typeface="Times New Roman"/>
              </a:rPr>
              <a:t>cout</a:t>
            </a:r>
            <a:r>
              <a:rPr lang="en-US" sz="1600" dirty="0">
                <a:solidFill>
                  <a:srgbClr val="000000"/>
                </a:solidFill>
                <a:effectLst/>
                <a:latin typeface="Consolas"/>
                <a:ea typeface="Calibri"/>
                <a:cs typeface="Times New Roman"/>
              </a:rPr>
              <a:t> &lt;&lt; </a:t>
            </a:r>
            <a:r>
              <a:rPr lang="en-US" sz="1600" dirty="0">
                <a:solidFill>
                  <a:srgbClr val="A31515"/>
                </a:solidFill>
                <a:effectLst/>
                <a:latin typeface="Consolas"/>
                <a:ea typeface="Calibri"/>
                <a:cs typeface="Times New Roman"/>
              </a:rPr>
              <a:t>"Hello, world!"</a:t>
            </a:r>
            <a:r>
              <a:rPr lang="en-US" sz="1600" dirty="0">
                <a:solidFill>
                  <a:srgbClr val="000000"/>
                </a:solidFill>
                <a:effectLst/>
                <a:latin typeface="Consolas"/>
                <a:ea typeface="Calibri"/>
                <a:cs typeface="Times New Roman"/>
              </a:rPr>
              <a:t> &lt;&lt;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880000"/>
                </a:solidFill>
                <a:effectLst/>
                <a:latin typeface="Consolas"/>
                <a:ea typeface="Calibri"/>
                <a:cs typeface="Times New Roman"/>
              </a:rPr>
              <a:t>endl</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2391235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Типы данных с плавающей запятой</a:t>
            </a:r>
          </a:p>
        </p:txBody>
      </p:sp>
      <p:sp>
        <p:nvSpPr>
          <p:cNvPr id="24579" name="Rectangle 3"/>
          <p:cNvSpPr>
            <a:spLocks noGrp="1" noChangeArrowheads="1"/>
          </p:cNvSpPr>
          <p:nvPr>
            <p:ph idx="1"/>
          </p:nvPr>
        </p:nvSpPr>
        <p:spPr/>
        <p:txBody>
          <a:bodyPr/>
          <a:lstStyle/>
          <a:p>
            <a:pPr eaLnBrk="1" hangingPunct="1"/>
            <a:r>
              <a:rPr lang="ru-RU" sz="2800" dirty="0"/>
              <a:t>Позволяют задавать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endParaRPr lang="ru-RU" dirty="0"/>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4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fontScale="90000"/>
          </a:bodyPr>
          <a:lstStyle/>
          <a:p>
            <a:r>
              <a:rPr lang="ru-RU" dirty="0"/>
              <a:t>Пример использования вещественных чисел</a:t>
            </a:r>
          </a:p>
        </p:txBody>
      </p:sp>
    </p:spTree>
    <p:extLst>
      <p:ext uri="{BB962C8B-B14F-4D97-AF65-F5344CB8AC3E}">
        <p14:creationId xmlns:p14="http://schemas.microsoft.com/office/powerpoint/2010/main" val="30141938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fontScale="92500" lnSpcReduction="20000"/>
          </a:bodyPr>
          <a:lstStyle/>
          <a:p>
            <a:r>
              <a:rPr lang="ru-RU" dirty="0"/>
              <a:t>Позволяет задать ограниченный набор именованных целочисленных значений</a:t>
            </a:r>
          </a:p>
          <a:p>
            <a:pPr lvl="1"/>
            <a:r>
              <a:rPr lang="ru-RU" dirty="0"/>
              <a:t>День недели</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900113"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a:t>
            </a:r>
            <a:r>
              <a:rPr lang="en-US" sz="1400" b="1" dirty="0" smtClean="0">
                <a:latin typeface="Courier New" pitchFamily="49" charset="0"/>
              </a:rPr>
              <a:t>&lt;</a:t>
            </a:r>
            <a:r>
              <a:rPr lang="en-US" sz="1400" b="1" dirty="0" err="1" smtClean="0">
                <a:latin typeface="Courier New" pitchFamily="49" charset="0"/>
              </a:rPr>
              <a:t>iostream</a:t>
            </a:r>
            <a:r>
              <a:rPr lang="en-US" sz="1400" b="1" dirty="0" smtClean="0">
                <a:latin typeface="Courier New" pitchFamily="49" charset="0"/>
              </a:rPr>
              <a:t>&gt;</a:t>
            </a:r>
            <a:endParaRPr lang="en-US" sz="1400" b="1" dirty="0">
              <a:latin typeface="Courier New" pitchFamily="49" charset="0"/>
            </a:endParaRP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a:t>
            </a:r>
            <a:r>
              <a:rPr lang="en-US" sz="1400" b="1" dirty="0" smtClean="0">
                <a:latin typeface="Courier New" pitchFamily="49" charset="0"/>
              </a:rPr>
              <a:t> </a:t>
            </a:r>
            <a:r>
              <a:rPr lang="en-US" sz="1400" b="1" dirty="0">
                <a:latin typeface="Courier New" pitchFamily="49" charset="0"/>
              </a:rPr>
              <a:t>= SUNDAY;</a:t>
            </a:r>
          </a:p>
          <a:p>
            <a:pPr defTabSz="355600"/>
            <a:r>
              <a:rPr lang="en-US" sz="1400" b="1" dirty="0">
                <a:latin typeface="Courier New" pitchFamily="49" charset="0"/>
              </a:rPr>
              <a:t>	</a:t>
            </a:r>
            <a:r>
              <a:rPr lang="en-US" sz="1400" b="1" dirty="0" err="1" smtClean="0">
                <a:latin typeface="Courier New" pitchFamily="49" charset="0"/>
              </a:rPr>
              <a:t>std</a:t>
            </a:r>
            <a:r>
              <a:rPr lang="en-US" sz="1400" b="1" dirty="0" smtClean="0">
                <a:latin typeface="Courier New" pitchFamily="49" charset="0"/>
              </a:rPr>
              <a:t>::</a:t>
            </a:r>
            <a:r>
              <a:rPr lang="en-US" sz="1400" b="1" dirty="0" err="1" smtClean="0">
                <a:latin typeface="Courier New" pitchFamily="49" charset="0"/>
              </a:rPr>
              <a:t>cout</a:t>
            </a:r>
            <a:r>
              <a:rPr lang="en-US" sz="1400" b="1" dirty="0" smtClean="0">
                <a:latin typeface="Courier New" pitchFamily="49" charset="0"/>
              </a:rPr>
              <a:t> &lt;&lt; "</a:t>
            </a:r>
            <a:r>
              <a:rPr lang="en-US" sz="1400" b="1" dirty="0">
                <a:latin typeface="Courier New" pitchFamily="49" charset="0"/>
              </a:rPr>
              <a:t>Today is </a:t>
            </a:r>
            <a:r>
              <a:rPr lang="en-US" sz="1400" b="1" dirty="0" smtClean="0">
                <a:latin typeface="Courier New" pitchFamily="49" charset="0"/>
              </a:rPr>
              <a:t>" &lt;&lt; d &lt;&lt; "\n";</a:t>
            </a:r>
            <a:endParaRPr lang="en-US" sz="1400" b="1" dirty="0">
              <a:latin typeface="Courier New" pitchFamily="49" charset="0"/>
            </a:endParaRPr>
          </a:p>
          <a:p>
            <a:pPr defTabSz="355600"/>
            <a:endParaRPr lang="en-US" sz="1400" b="1" dirty="0">
              <a:latin typeface="Courier New" pitchFamily="49" charset="0"/>
            </a:endParaRPr>
          </a:p>
          <a:p>
            <a:pPr defTabSz="355600"/>
            <a:r>
              <a:rPr lang="en-US" sz="1400" b="1" dirty="0">
                <a:latin typeface="Courier New" pitchFamily="49" charset="0"/>
              </a:rPr>
              <a:t>	</a:t>
            </a:r>
            <a:r>
              <a:rPr lang="en-US" sz="1400" b="1" dirty="0" smtClean="0">
                <a:latin typeface="Courier New" pitchFamily="49" charset="0"/>
              </a:rPr>
              <a:t>d++;</a:t>
            </a:r>
            <a:endParaRPr lang="en-US" sz="1400" b="1" dirty="0">
              <a:latin typeface="Courier New" pitchFamily="49" charset="0"/>
            </a:endParaRPr>
          </a:p>
          <a:p>
            <a:pPr defTabSz="355600"/>
            <a:r>
              <a:rPr lang="en-US" sz="1400" b="1" dirty="0">
                <a:latin typeface="Courier New" pitchFamily="49" charset="0"/>
              </a:rPr>
              <a:t>	</a:t>
            </a:r>
            <a:r>
              <a:rPr lang="en-US" sz="1400" b="1" dirty="0" err="1" smtClean="0">
                <a:latin typeface="Courier New" pitchFamily="49" charset="0"/>
              </a:rPr>
              <a:t>std</a:t>
            </a:r>
            <a:r>
              <a:rPr lang="en-US" sz="1400" b="1" dirty="0" smtClean="0">
                <a:latin typeface="Courier New" pitchFamily="49" charset="0"/>
              </a:rPr>
              <a:t>::</a:t>
            </a:r>
            <a:r>
              <a:rPr lang="en-US" sz="1400" b="1" dirty="0" err="1" smtClean="0">
                <a:latin typeface="Courier New" pitchFamily="49" charset="0"/>
              </a:rPr>
              <a:t>cout</a:t>
            </a:r>
            <a:r>
              <a:rPr lang="en-US" sz="1400" b="1" dirty="0" smtClean="0">
                <a:latin typeface="Courier New" pitchFamily="49" charset="0"/>
              </a:rPr>
              <a:t> &lt;&lt; "</a:t>
            </a:r>
            <a:r>
              <a:rPr lang="en-US" sz="1400" b="1" dirty="0">
                <a:latin typeface="Courier New" pitchFamily="49" charset="0"/>
              </a:rPr>
              <a:t>Tomorrow will be </a:t>
            </a:r>
            <a:r>
              <a:rPr lang="en-US" sz="1400" b="1" dirty="0" smtClean="0">
                <a:latin typeface="Courier New" pitchFamily="49" charset="0"/>
              </a:rPr>
              <a:t>" d &lt;&lt; "\n");</a:t>
            </a:r>
            <a:endParaRPr lang="en-US" sz="1400" b="1" dirty="0">
              <a:latin typeface="Courier New" pitchFamily="49" charset="0"/>
            </a:endParaRP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5436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fontScale="90000"/>
          </a:bodyPr>
          <a:lstStyle/>
          <a:p>
            <a:r>
              <a:rPr lang="ru-RU" dirty="0"/>
              <a:t>Проблема традиционного </a:t>
            </a:r>
            <a:r>
              <a:rPr lang="en-US" dirty="0" err="1"/>
              <a:t>enum</a:t>
            </a:r>
            <a:r>
              <a:rPr lang="en-US" dirty="0"/>
              <a:t>-</a:t>
            </a:r>
            <a:r>
              <a:rPr lang="ru-RU" dirty="0"/>
              <a:t>а</a:t>
            </a:r>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Решение со </a:t>
            </a:r>
            <a:r>
              <a:rPr lang="en-US" dirty="0"/>
              <a:t>Scoped </a:t>
            </a:r>
            <a:r>
              <a:rPr lang="en-US" dirty="0" err="1"/>
              <a:t>enum</a:t>
            </a:r>
            <a:endParaRPr lang="ru-RU" dirty="0"/>
          </a:p>
        </p:txBody>
      </p:sp>
      <p:sp>
        <p:nvSpPr>
          <p:cNvPr id="3" name="TextBox 2"/>
          <p:cNvSpPr txBox="1"/>
          <p:nvPr/>
        </p:nvSpPr>
        <p:spPr>
          <a:xfrm>
            <a:off x="457200" y="2492896"/>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логического типа данных</a:t>
            </a:r>
          </a:p>
        </p:txBody>
      </p:sp>
      <p:sp>
        <p:nvSpPr>
          <p:cNvPr id="5" name="Rectangle 4"/>
          <p:cNvSpPr>
            <a:spLocks noChangeArrowheads="1"/>
          </p:cNvSpPr>
          <p:nvPr/>
        </p:nvSpPr>
        <p:spPr bwMode="auto">
          <a:xfrm>
            <a:off x="900113" y="2060575"/>
            <a:ext cx="7920037" cy="3583003"/>
          </a:xfrm>
          <a:prstGeom prst="rect">
            <a:avLst/>
          </a:prstGeom>
          <a:solidFill>
            <a:schemeClr val="bg1"/>
          </a:solidFill>
          <a:ln w="9525">
            <a:solidFill>
              <a:schemeClr val="tx1"/>
            </a:solidFill>
            <a:miter lim="800000"/>
            <a:headEnd/>
            <a:tailEnd/>
          </a:ln>
        </p:spPr>
        <p:txBody>
          <a:bodyPr wrap="none" anchor="ctr"/>
          <a:lstStyle/>
          <a:p>
            <a:pPr defTabSz="355600"/>
            <a:r>
              <a:rPr lang="en-US" sz="1600" b="1" dirty="0">
                <a:latin typeface="Courier New" pitchFamily="49" charset="0"/>
              </a:rPr>
              <a:t>double </a:t>
            </a:r>
            <a:r>
              <a:rPr lang="en-US" sz="1600" b="1" dirty="0" err="1">
                <a:latin typeface="Courier New" pitchFamily="49" charset="0"/>
              </a:rPr>
              <a:t>CalculateCircleRadius</a:t>
            </a:r>
            <a:r>
              <a:rPr lang="en-US" sz="1600" b="1" dirty="0">
                <a:latin typeface="Courier New" pitchFamily="49" charset="0"/>
              </a:rPr>
              <a:t>(double area)</a:t>
            </a:r>
          </a:p>
          <a:p>
            <a:pPr defTabSz="355600"/>
            <a:r>
              <a:rPr lang="en-US" sz="1600" b="1" dirty="0">
                <a:latin typeface="Courier New" pitchFamily="49" charset="0"/>
              </a:rPr>
              <a:t>{</a:t>
            </a:r>
          </a:p>
          <a:p>
            <a:pPr defTabSz="355600"/>
            <a:r>
              <a:rPr lang="en-US" sz="1600" b="1" dirty="0">
                <a:solidFill>
                  <a:srgbClr val="FF0000"/>
                </a:solidFill>
                <a:latin typeface="Courier New" pitchFamily="49" charset="0"/>
              </a:rPr>
              <a:t>	</a:t>
            </a:r>
            <a:r>
              <a:rPr lang="en-US" sz="1600" b="1" dirty="0" err="1">
                <a:solidFill>
                  <a:srgbClr val="FF0000"/>
                </a:solidFill>
                <a:latin typeface="Courier New" pitchFamily="49" charset="0"/>
              </a:rPr>
              <a:t>bool</a:t>
            </a:r>
            <a:r>
              <a:rPr lang="en-US" sz="1600" b="1" dirty="0">
                <a:solidFill>
                  <a:srgbClr val="FF0000"/>
                </a:solidFill>
                <a:latin typeface="Courier New" pitchFamily="49" charset="0"/>
              </a:rPr>
              <a:t> </a:t>
            </a:r>
            <a:r>
              <a:rPr lang="en-US" sz="1600" b="1" dirty="0" err="1">
                <a:solidFill>
                  <a:srgbClr val="FF0000"/>
                </a:solidFill>
                <a:latin typeface="Courier New" pitchFamily="49" charset="0"/>
              </a:rPr>
              <a:t>argumentIsValid</a:t>
            </a:r>
            <a:r>
              <a:rPr lang="en-US" sz="1600" b="1" dirty="0">
                <a:solidFill>
                  <a:srgbClr val="FF0000"/>
                </a:solidFill>
                <a:latin typeface="Courier New" pitchFamily="49" charset="0"/>
              </a:rPr>
              <a:t> = (area &gt;= 0);</a:t>
            </a:r>
          </a:p>
          <a:p>
            <a:pPr defTabSz="355600"/>
            <a:r>
              <a:rPr lang="en-US" sz="1600" b="1" dirty="0">
                <a:latin typeface="Courier New" pitchFamily="49" charset="0"/>
              </a:rPr>
              <a:t>	if (</a:t>
            </a:r>
            <a:r>
              <a:rPr lang="en-US" sz="1600" b="1" dirty="0" err="1">
                <a:latin typeface="Courier New" pitchFamily="49" charset="0"/>
              </a:rPr>
              <a:t>argumentIsValid</a:t>
            </a:r>
            <a:r>
              <a:rPr lang="en-US" sz="1600" b="1" dirty="0">
                <a:latin typeface="Courier New" pitchFamily="49" charset="0"/>
              </a:rPr>
              <a:t>)</a:t>
            </a:r>
          </a:p>
          <a:p>
            <a:pPr defTabSz="355600"/>
            <a:r>
              <a:rPr lang="en-US" sz="1600" b="1" dirty="0">
                <a:latin typeface="Courier New" pitchFamily="49" charset="0"/>
              </a:rPr>
              <a:t>	{</a:t>
            </a:r>
          </a:p>
          <a:p>
            <a:pPr defTabSz="355600"/>
            <a:r>
              <a:rPr lang="en-US" sz="1600" b="1" dirty="0">
                <a:latin typeface="Courier New" pitchFamily="49" charset="0"/>
              </a:rPr>
              <a:t>		return </a:t>
            </a:r>
            <a:r>
              <a:rPr lang="en-US" sz="1600" b="1" dirty="0" err="1">
                <a:latin typeface="Courier New" pitchFamily="49" charset="0"/>
              </a:rPr>
              <a:t>sqrt</a:t>
            </a:r>
            <a:r>
              <a:rPr lang="en-US" sz="1600" b="1" dirty="0">
                <a:latin typeface="Courier New" pitchFamily="49" charset="0"/>
              </a:rPr>
              <a:t>(area / 3.14159265);</a:t>
            </a:r>
          </a:p>
          <a:p>
            <a:pPr defTabSz="355600"/>
            <a:r>
              <a:rPr lang="en-US" sz="1600" b="1" dirty="0">
                <a:latin typeface="Courier New" pitchFamily="49" charset="0"/>
              </a:rPr>
              <a:t>	}</a:t>
            </a:r>
          </a:p>
          <a:p>
            <a:pPr defTabSz="355600"/>
            <a:r>
              <a:rPr lang="en-US" sz="1600" b="1" dirty="0">
                <a:latin typeface="Courier New" pitchFamily="49" charset="0"/>
              </a:rPr>
              <a:t>	else</a:t>
            </a:r>
          </a:p>
          <a:p>
            <a:pPr defTabSz="355600"/>
            <a:r>
              <a:rPr lang="en-US" sz="1600" b="1" dirty="0">
                <a:latin typeface="Courier New" pitchFamily="49" charset="0"/>
              </a:rPr>
              <a:t>	{</a:t>
            </a:r>
          </a:p>
          <a:p>
            <a:pPr defTabSz="355600"/>
            <a:r>
              <a:rPr lang="en-US" sz="1600" b="1" dirty="0">
                <a:latin typeface="Courier New" pitchFamily="49" charset="0"/>
              </a:rPr>
              <a:t>		return -1;</a:t>
            </a:r>
          </a:p>
          <a:p>
            <a:pPr defTabSz="355600"/>
            <a:r>
              <a:rPr lang="en-US" sz="1600" b="1" dirty="0">
                <a:latin typeface="Courier New" pitchFamily="49" charset="0"/>
              </a:rPr>
              <a:t>	}</a:t>
            </a:r>
          </a:p>
          <a:p>
            <a:pPr defTabSz="355600"/>
            <a:r>
              <a:rPr lang="en-US" sz="1600" b="1" dirty="0">
                <a:latin typeface="Courier New" pitchFamily="49" charset="0"/>
              </a:rPr>
              <a:t>}</a:t>
            </a:r>
          </a:p>
          <a:p>
            <a:pPr defTabSz="355600"/>
            <a:endParaRPr lang="en-US" sz="1200" dirty="0">
              <a:latin typeface="Courier New" pitchFamily="49" charset="0"/>
            </a:endParaRPr>
          </a:p>
        </p:txBody>
      </p:sp>
    </p:spTree>
    <p:extLst>
      <p:ext uri="{BB962C8B-B14F-4D97-AF65-F5344CB8AC3E}">
        <p14:creationId xmlns:p14="http://schemas.microsoft.com/office/powerpoint/2010/main" val="27566467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fontAlgn="auto" hangingPunct="1">
              <a:spcAft>
                <a:spcPts val="0"/>
              </a:spcAft>
              <a:defRPr/>
            </a:pPr>
            <a:r>
              <a:rPr lang="ru-RU"/>
              <a:t>Набор используемых символов</a:t>
            </a:r>
          </a:p>
        </p:txBody>
      </p:sp>
      <p:sp>
        <p:nvSpPr>
          <p:cNvPr id="37891" name="Rectangle 3"/>
          <p:cNvSpPr>
            <a:spLocks noGrp="1" noChangeArrowheads="1"/>
          </p:cNvSpPr>
          <p:nvPr>
            <p:ph idx="1"/>
          </p:nvPr>
        </p:nvSpPr>
        <p:spPr/>
        <p:txBody>
          <a:bodyPr/>
          <a:lstStyle/>
          <a:p>
            <a:pPr eaLnBrk="1" hangingPunct="1">
              <a:lnSpc>
                <a:spcPct val="90000"/>
              </a:lnSpc>
            </a:pPr>
            <a:r>
              <a:rPr lang="ru-RU" dirty="0"/>
              <a:t>Используются почти все графические символы </a:t>
            </a:r>
            <a:r>
              <a:rPr lang="en-US" dirty="0"/>
              <a:t>ASCII </a:t>
            </a:r>
            <a:r>
              <a:rPr lang="ru-RU" dirty="0"/>
              <a:t>таблицы</a:t>
            </a:r>
            <a:r>
              <a:rPr lang="en-US" dirty="0"/>
              <a:t> (</a:t>
            </a:r>
            <a:r>
              <a:rPr lang="ru-RU" dirty="0"/>
              <a:t>кроме </a:t>
            </a:r>
            <a:r>
              <a:rPr lang="en-US" dirty="0"/>
              <a:t>@</a:t>
            </a:r>
            <a:r>
              <a:rPr lang="ru-RU" dirty="0"/>
              <a:t> и </a:t>
            </a:r>
            <a:r>
              <a:rPr lang="en-US" dirty="0"/>
              <a:t>$)</a:t>
            </a:r>
            <a:endParaRPr lang="ru-RU" dirty="0"/>
          </a:p>
          <a:p>
            <a:pPr eaLnBrk="1" hangingPunct="1">
              <a:lnSpc>
                <a:spcPct val="90000"/>
              </a:lnSpc>
            </a:pPr>
            <a:r>
              <a:rPr lang="ru-RU" dirty="0"/>
              <a:t>Язык является чувствительным к регистру символов</a:t>
            </a:r>
          </a:p>
          <a:p>
            <a:pPr lvl="1" eaLnBrk="1" hangingPunct="1">
              <a:lnSpc>
                <a:spcPct val="90000"/>
              </a:lnSpc>
            </a:pPr>
            <a:r>
              <a:rPr lang="ru-RU" dirty="0"/>
              <a:t>Для записи операторов используются строчные буквы</a:t>
            </a:r>
          </a:p>
          <a:p>
            <a:pPr lvl="1" eaLnBrk="1" hangingPunct="1">
              <a:lnSpc>
                <a:spcPct val="90000"/>
              </a:lnSpc>
            </a:pPr>
            <a:r>
              <a:rPr lang="ru-RU" dirty="0"/>
              <a:t>Для записи идентификаторов – цифры, заглавные и строчные буквы и символ подчеркивания</a:t>
            </a:r>
            <a:endParaRPr lang="en-US" dirty="0"/>
          </a:p>
          <a:p>
            <a:pPr lvl="2" eaLnBrk="1" hangingPunct="1">
              <a:lnSpc>
                <a:spcPct val="90000"/>
              </a:lnSpc>
            </a:pPr>
            <a:r>
              <a:rPr lang="ru-RU" dirty="0"/>
              <a:t>Идентификатор не может начинаться с цифры</a:t>
            </a:r>
          </a:p>
        </p:txBody>
      </p:sp>
    </p:spTree>
    <p:extLst>
      <p:ext uri="{BB962C8B-B14F-4D97-AF65-F5344CB8AC3E}">
        <p14:creationId xmlns:p14="http://schemas.microsoft.com/office/powerpoint/2010/main" val="2366579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fontAlgn="auto" hangingPunct="1">
              <a:spcAft>
                <a:spcPts val="0"/>
              </a:spcAft>
              <a:defRPr/>
            </a:pPr>
            <a:r>
              <a:rPr lang="ru-RU"/>
              <a:t>Основные операторы языка Си</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28800"/>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r>
              <a:rPr lang="ru-RU"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smtClean="0"/>
              <a:t>Пример</a:t>
            </a:r>
            <a:endParaRPr lang="ru-RU" dirty="0"/>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6" end="16"/>
                                            </p:txEl>
                                          </p:spTgt>
                                        </p:tgtEl>
                                        <p:attrNameLst>
                                          <p:attrName>style.visibility</p:attrName>
                                        </p:attrNameLst>
                                      </p:cBhvr>
                                      <p:to>
                                        <p:strVal val="visible"/>
                                      </p:to>
                                    </p:set>
                                    <p:animEffect transition="in" filter="fade">
                                      <p:cBhvr>
                                        <p:cTn id="30"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a:t>Операторы отношения</a:t>
            </a:r>
          </a:p>
          <a:p>
            <a:pPr lvl="1" eaLnBrk="1" hangingPunct="1">
              <a:lnSpc>
                <a:spcPct val="80000"/>
              </a:lnSpc>
            </a:pPr>
            <a:r>
              <a:rPr lang="en-US" sz="1600"/>
              <a:t>&gt;</a:t>
            </a:r>
          </a:p>
          <a:p>
            <a:pPr lvl="1" eaLnBrk="1" hangingPunct="1">
              <a:lnSpc>
                <a:spcPct val="80000"/>
              </a:lnSpc>
            </a:pPr>
            <a:r>
              <a:rPr lang="en-US" sz="1600"/>
              <a:t>&gt;=</a:t>
            </a:r>
          </a:p>
          <a:p>
            <a:pPr lvl="1" eaLnBrk="1" hangingPunct="1">
              <a:lnSpc>
                <a:spcPct val="80000"/>
              </a:lnSpc>
            </a:pPr>
            <a:r>
              <a:rPr lang="en-US" sz="1600"/>
              <a:t>&lt;</a:t>
            </a:r>
          </a:p>
          <a:p>
            <a:pPr lvl="1" eaLnBrk="1" hangingPunct="1">
              <a:lnSpc>
                <a:spcPct val="80000"/>
              </a:lnSpc>
            </a:pPr>
            <a:r>
              <a:rPr lang="en-US" sz="1600"/>
              <a:t>&lt;=</a:t>
            </a:r>
          </a:p>
          <a:p>
            <a:pPr eaLnBrk="1" hangingPunct="1">
              <a:lnSpc>
                <a:spcPct val="80000"/>
              </a:lnSpc>
            </a:pPr>
            <a:r>
              <a:rPr lang="ru-RU" sz="1800"/>
              <a:t>Операторы сравнения на равенство</a:t>
            </a:r>
          </a:p>
          <a:p>
            <a:pPr lvl="1" eaLnBrk="1" hangingPunct="1">
              <a:lnSpc>
                <a:spcPct val="80000"/>
              </a:lnSpc>
            </a:pPr>
            <a:r>
              <a:rPr lang="ru-RU" sz="1600"/>
              <a:t>==</a:t>
            </a:r>
          </a:p>
          <a:p>
            <a:pPr lvl="1" eaLnBrk="1" hangingPunct="1">
              <a:lnSpc>
                <a:spcPct val="80000"/>
              </a:lnSpc>
            </a:pPr>
            <a:r>
              <a:rPr lang="ru-RU" sz="1600"/>
              <a:t>!=</a:t>
            </a:r>
          </a:p>
          <a:p>
            <a:pPr eaLnBrk="1" hangingPunct="1">
              <a:lnSpc>
                <a:spcPct val="80000"/>
              </a:lnSpc>
            </a:pPr>
            <a:r>
              <a:rPr lang="ru-RU" sz="1800"/>
              <a:t>Логические операторы</a:t>
            </a:r>
          </a:p>
          <a:p>
            <a:pPr lvl="1" eaLnBrk="1" hangingPunct="1">
              <a:lnSpc>
                <a:spcPct val="80000"/>
              </a:lnSpc>
            </a:pPr>
            <a:r>
              <a:rPr lang="en-US" sz="1600"/>
              <a:t>&amp;&amp;</a:t>
            </a:r>
            <a:r>
              <a:rPr lang="ru-RU" sz="1600"/>
              <a:t> - логическое </a:t>
            </a:r>
            <a:r>
              <a:rPr lang="ru-RU" sz="1600" b="1"/>
              <a:t>И</a:t>
            </a:r>
          </a:p>
          <a:p>
            <a:pPr lvl="2" eaLnBrk="1" hangingPunct="1">
              <a:lnSpc>
                <a:spcPct val="80000"/>
              </a:lnSpc>
            </a:pPr>
            <a:r>
              <a:rPr lang="en-US" sz="1400" b="1">
                <a:latin typeface="Courier New" pitchFamily="49" charset="0"/>
              </a:rPr>
              <a:t>char</a:t>
            </a:r>
            <a:r>
              <a:rPr lang="en-US" sz="1400">
                <a:latin typeface="Courier New" pitchFamily="49" charset="0"/>
              </a:rPr>
              <a:t> ch = getchar();</a:t>
            </a:r>
            <a:br>
              <a:rPr lang="en-US" sz="1400">
                <a:latin typeface="Courier New" pitchFamily="49" charset="0"/>
              </a:rPr>
            </a:br>
            <a:r>
              <a:rPr lang="en-US" sz="1400" b="1">
                <a:latin typeface="Courier New" pitchFamily="49" charset="0"/>
              </a:rPr>
              <a:t>int</a:t>
            </a:r>
            <a:r>
              <a:rPr lang="en-US" sz="1400">
                <a:latin typeface="Courier New" pitchFamily="49" charset="0"/>
              </a:rPr>
              <a:t> isDigit = (ch &gt;= ‘0’) </a:t>
            </a:r>
            <a:r>
              <a:rPr lang="en-US" sz="1400" b="1">
                <a:latin typeface="Courier New" pitchFamily="49" charset="0"/>
              </a:rPr>
              <a:t>&amp;&amp;</a:t>
            </a:r>
            <a:r>
              <a:rPr lang="en-US" sz="1400">
                <a:latin typeface="Courier New" pitchFamily="49" charset="0"/>
              </a:rPr>
              <a:t> (ch &lt;= ‘9’);</a:t>
            </a:r>
          </a:p>
          <a:p>
            <a:pPr lvl="1" eaLnBrk="1" hangingPunct="1">
              <a:lnSpc>
                <a:spcPct val="80000"/>
              </a:lnSpc>
            </a:pPr>
            <a:r>
              <a:rPr lang="en-US" sz="1600"/>
              <a:t>||</a:t>
            </a:r>
            <a:r>
              <a:rPr lang="ru-RU" sz="1600"/>
              <a:t> - логическое</a:t>
            </a:r>
            <a:r>
              <a:rPr lang="ru-RU" sz="1600" b="1"/>
              <a:t> ИЛИ</a:t>
            </a:r>
            <a:endParaRPr lang="en-US" sz="1600" b="1"/>
          </a:p>
          <a:p>
            <a:pPr lvl="2" eaLnBrk="1" hangingPunct="1">
              <a:lnSpc>
                <a:spcPct val="80000"/>
              </a:lnSpc>
            </a:pPr>
            <a:r>
              <a:rPr lang="en-US" sz="1400" b="1">
                <a:latin typeface="Courier New" pitchFamily="49" charset="0"/>
              </a:rPr>
              <a:t>char</a:t>
            </a:r>
            <a:r>
              <a:rPr lang="en-US" sz="1400">
                <a:latin typeface="Courier New" pitchFamily="49" charset="0"/>
              </a:rPr>
              <a:t> ch = getchar();</a:t>
            </a:r>
            <a:br>
              <a:rPr lang="en-US" sz="1400">
                <a:latin typeface="Courier New" pitchFamily="49" charset="0"/>
              </a:rPr>
            </a:br>
            <a:r>
              <a:rPr lang="en-US" sz="1400" b="1">
                <a:latin typeface="Courier New" pitchFamily="49" charset="0"/>
              </a:rPr>
              <a:t>if (</a:t>
            </a:r>
            <a:r>
              <a:rPr lang="en-US" sz="1400">
                <a:latin typeface="Courier New" pitchFamily="49" charset="0"/>
              </a:rPr>
              <a:t>(ch == ‘ ‘) || (ch == ‘\n’) </a:t>
            </a:r>
            <a:r>
              <a:rPr lang="en-US" sz="1400" b="1">
                <a:latin typeface="Courier New" pitchFamily="49" charset="0"/>
              </a:rPr>
              <a:t>||</a:t>
            </a:r>
            <a:r>
              <a:rPr lang="en-US" sz="1400">
                <a:latin typeface="Courier New" pitchFamily="49" charset="0"/>
              </a:rPr>
              <a:t> (ch == ‘\t’))</a:t>
            </a:r>
            <a:br>
              <a:rPr lang="en-US" sz="1400">
                <a:latin typeface="Courier New" pitchFamily="49" charset="0"/>
              </a:rPr>
            </a:br>
            <a:r>
              <a:rPr lang="en-US" sz="1400">
                <a:latin typeface="Courier New" pitchFamily="49" charset="0"/>
              </a:rPr>
              <a:t>    printf(“</a:t>
            </a:r>
            <a:r>
              <a:rPr lang="ru-RU" sz="1400">
                <a:latin typeface="Courier New" pitchFamily="49" charset="0"/>
              </a:rPr>
              <a:t>Разделитель</a:t>
            </a:r>
            <a:r>
              <a:rPr lang="en-US" sz="1400">
                <a:latin typeface="Courier New" pitchFamily="49" charset="0"/>
              </a:rPr>
              <a:t>”);</a:t>
            </a:r>
          </a:p>
          <a:p>
            <a:pPr lvl="1" eaLnBrk="1" hangingPunct="1">
              <a:lnSpc>
                <a:spcPct val="80000"/>
              </a:lnSpc>
            </a:pPr>
            <a:r>
              <a:rPr lang="en-US" sz="1600"/>
              <a:t>! – </a:t>
            </a:r>
            <a:r>
              <a:rPr lang="ru-RU" sz="1600"/>
              <a:t>логическое </a:t>
            </a:r>
            <a:r>
              <a:rPr lang="ru-RU" sz="1600" b="1"/>
              <a:t>НЕ</a:t>
            </a:r>
            <a:endParaRPr lang="en-US" sz="1600" b="1"/>
          </a:p>
          <a:p>
            <a:pPr lvl="2" eaLnBrk="1" hangingPunct="1">
              <a:lnSpc>
                <a:spcPct val="80000"/>
              </a:lnSpc>
            </a:pPr>
            <a:r>
              <a:rPr lang="en-US" sz="1400" b="1">
                <a:latin typeface="Courier New" pitchFamily="49" charset="0"/>
              </a:rPr>
              <a:t>if</a:t>
            </a:r>
            <a:r>
              <a:rPr lang="en-US" sz="1400">
                <a:latin typeface="Courier New" pitchFamily="49" charset="0"/>
              </a:rPr>
              <a:t> (</a:t>
            </a:r>
            <a:r>
              <a:rPr lang="en-US" sz="1400" b="1">
                <a:latin typeface="Courier New" pitchFamily="49" charset="0"/>
              </a:rPr>
              <a:t>!</a:t>
            </a:r>
            <a:r>
              <a:rPr lang="en-US" sz="1400">
                <a:latin typeface="Courier New" pitchFamily="49" charset="0"/>
              </a:rPr>
              <a:t>valid) </a:t>
            </a:r>
            <a:r>
              <a:rPr lang="ru-RU" sz="1400">
                <a:latin typeface="Courier New" pitchFamily="49" charset="0"/>
              </a:rPr>
              <a:t>эквивалентно </a:t>
            </a:r>
            <a:r>
              <a:rPr lang="en-US" sz="1400">
                <a:latin typeface="Courier New" pitchFamily="49" charset="0"/>
              </a:rPr>
              <a:t>if (valid == 0)</a:t>
            </a:r>
          </a:p>
          <a:p>
            <a:pPr lvl="1" eaLnBrk="1" hangingPunct="1">
              <a:lnSpc>
                <a:spcPct val="80000"/>
              </a:lnSpc>
            </a:pPr>
            <a:r>
              <a:rPr lang="ru-RU" sz="1600"/>
              <a:t>Вычисления операторов </a:t>
            </a:r>
            <a:r>
              <a:rPr lang="en-US" sz="1600" b="1"/>
              <a:t>&amp;&amp;</a:t>
            </a:r>
            <a:r>
              <a:rPr lang="en-US" sz="1600"/>
              <a:t> </a:t>
            </a:r>
            <a:r>
              <a:rPr lang="ru-RU" sz="1600"/>
              <a:t>и </a:t>
            </a:r>
            <a:r>
              <a:rPr lang="en-US" sz="1600" b="1"/>
              <a:t>||</a:t>
            </a:r>
            <a:r>
              <a:rPr lang="en-US" sz="1600"/>
              <a:t> </a:t>
            </a:r>
            <a:r>
              <a:rPr lang="ru-RU" sz="1600"/>
              <a:t>прекращаются как только станет известна истинность или ложность результата</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0723">
                                            <p:txEl>
                                              <p:pRg st="8" end="8"/>
                                            </p:txEl>
                                          </p:spTgt>
                                        </p:tgtEl>
                                        <p:attrNameLst>
                                          <p:attrName>style.visibility</p:attrName>
                                        </p:attrNameLst>
                                      </p:cBhvr>
                                      <p:to>
                                        <p:strVal val="visible"/>
                                      </p:to>
                                    </p:set>
                                    <p:animEffect transition="in" filter="fade">
                                      <p:cBhvr>
                                        <p:cTn id="35" dur="2000"/>
                                        <p:tgtEl>
                                          <p:spTgt spid="3072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723">
                                            <p:txEl>
                                              <p:pRg st="9" end="9"/>
                                            </p:txEl>
                                          </p:spTgt>
                                        </p:tgtEl>
                                        <p:attrNameLst>
                                          <p:attrName>style.visibility</p:attrName>
                                        </p:attrNameLst>
                                      </p:cBhvr>
                                      <p:to>
                                        <p:strVal val="visible"/>
                                      </p:to>
                                    </p:set>
                                    <p:animEffect transition="in" filter="fade">
                                      <p:cBhvr>
                                        <p:cTn id="38" dur="2000"/>
                                        <p:tgtEl>
                                          <p:spTgt spid="3072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0723">
                                            <p:txEl>
                                              <p:pRg st="10" end="10"/>
                                            </p:txEl>
                                          </p:spTgt>
                                        </p:tgtEl>
                                        <p:attrNameLst>
                                          <p:attrName>style.visibility</p:attrName>
                                        </p:attrNameLst>
                                      </p:cBhvr>
                                      <p:to>
                                        <p:strVal val="visible"/>
                                      </p:to>
                                    </p:set>
                                    <p:animEffect transition="in" filter="fade">
                                      <p:cBhvr>
                                        <p:cTn id="41" dur="2000"/>
                                        <p:tgtEl>
                                          <p:spTgt spid="3072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0723">
                                            <p:txEl>
                                              <p:pRg st="11" end="11"/>
                                            </p:txEl>
                                          </p:spTgt>
                                        </p:tgtEl>
                                        <p:attrNameLst>
                                          <p:attrName>style.visibility</p:attrName>
                                        </p:attrNameLst>
                                      </p:cBhvr>
                                      <p:to>
                                        <p:strVal val="visible"/>
                                      </p:to>
                                    </p:set>
                                    <p:animEffect transition="in" filter="fade">
                                      <p:cBhvr>
                                        <p:cTn id="44" dur="2000"/>
                                        <p:tgtEl>
                                          <p:spTgt spid="3072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723">
                                            <p:txEl>
                                              <p:pRg st="12" end="12"/>
                                            </p:txEl>
                                          </p:spTgt>
                                        </p:tgtEl>
                                        <p:attrNameLst>
                                          <p:attrName>style.visibility</p:attrName>
                                        </p:attrNameLst>
                                      </p:cBhvr>
                                      <p:to>
                                        <p:strVal val="visible"/>
                                      </p:to>
                                    </p:set>
                                    <p:animEffect transition="in" filter="fade">
                                      <p:cBhvr>
                                        <p:cTn id="47" dur="2000"/>
                                        <p:tgtEl>
                                          <p:spTgt spid="3072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0723">
                                            <p:txEl>
                                              <p:pRg st="13" end="13"/>
                                            </p:txEl>
                                          </p:spTgt>
                                        </p:tgtEl>
                                        <p:attrNameLst>
                                          <p:attrName>style.visibility</p:attrName>
                                        </p:attrNameLst>
                                      </p:cBhvr>
                                      <p:to>
                                        <p:strVal val="visible"/>
                                      </p:to>
                                    </p:set>
                                    <p:animEffect transition="in" filter="fade">
                                      <p:cBhvr>
                                        <p:cTn id="50" dur="2000"/>
                                        <p:tgtEl>
                                          <p:spTgt spid="3072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0723">
                                            <p:txEl>
                                              <p:pRg st="14" end="14"/>
                                            </p:txEl>
                                          </p:spTgt>
                                        </p:tgtEl>
                                        <p:attrNameLst>
                                          <p:attrName>style.visibility</p:attrName>
                                        </p:attrNameLst>
                                      </p:cBhvr>
                                      <p:to>
                                        <p:strVal val="visible"/>
                                      </p:to>
                                    </p:set>
                                    <p:animEffect transition="in" filter="fade">
                                      <p:cBhvr>
                                        <p:cTn id="53" dur="2000"/>
                                        <p:tgtEl>
                                          <p:spTgt spid="30723">
                                            <p:txEl>
                                              <p:pRg st="14" end="1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723">
                                            <p:txEl>
                                              <p:pRg st="15" end="15"/>
                                            </p:txEl>
                                          </p:spTgt>
                                        </p:tgtEl>
                                        <p:attrNameLst>
                                          <p:attrName>style.visibility</p:attrName>
                                        </p:attrNameLst>
                                      </p:cBhvr>
                                      <p:to>
                                        <p:strVal val="visible"/>
                                      </p:to>
                                    </p:set>
                                    <p:animEffect transition="in" filter="fade">
                                      <p:cBhvr>
                                        <p:cTn id="56" dur="2000"/>
                                        <p:tgtEl>
                                          <p:spTgt spid="3072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smtClean="0"/>
              <a:t>Пример: нахождением максимума из 3-х чисел</a:t>
            </a:r>
            <a:endParaRPr lang="ru-RU" dirty="0"/>
          </a:p>
        </p:txBody>
      </p:sp>
      <p:sp>
        <p:nvSpPr>
          <p:cNvPr id="5" name="Rectangle 4"/>
          <p:cNvSpPr/>
          <p:nvPr/>
        </p:nvSpPr>
        <p:spPr>
          <a:xfrm>
            <a:off x="457200" y="1526688"/>
            <a:ext cx="8003232" cy="5355312"/>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Пример: определение </a:t>
            </a:r>
            <a:r>
              <a:rPr lang="ru-RU" dirty="0" err="1" smtClean="0"/>
              <a:t>високосности</a:t>
            </a:r>
            <a:r>
              <a:rPr lang="ru-RU" dirty="0" smtClean="0"/>
              <a:t> года</a:t>
            </a:r>
            <a:endParaRPr lang="ru-RU" dirty="0"/>
          </a:p>
        </p:txBody>
      </p:sp>
      <p:sp>
        <p:nvSpPr>
          <p:cNvPr id="3" name="Rectangle 2"/>
          <p:cNvSpPr/>
          <p:nvPr/>
        </p:nvSpPr>
        <p:spPr>
          <a:xfrm>
            <a:off x="251520" y="2060848"/>
            <a:ext cx="8712968" cy="4247317"/>
          </a:xfrm>
          <a:prstGeom prst="rect">
            <a:avLst/>
          </a:prstGeom>
        </p:spPr>
        <p:txBody>
          <a:bodyPr wrap="square">
            <a:spAutoFit/>
          </a:bodyPr>
          <a:lstStyle/>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инкремента и декремента</a:t>
            </a:r>
          </a:p>
        </p:txBody>
      </p:sp>
      <p:sp>
        <p:nvSpPr>
          <p:cNvPr id="34819" name="Rectangle 3"/>
          <p:cNvSpPr>
            <a:spLocks noGrp="1" noChangeArrowheads="1"/>
          </p:cNvSpPr>
          <p:nvPr>
            <p:ph idx="1"/>
          </p:nvPr>
        </p:nvSpPr>
        <p:spPr/>
        <p:txBody>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r>
              <a:rPr lang="ru-RU" sz="1800" dirty="0">
                <a:latin typeface="Courier New" pitchFamily="49" charset="0"/>
              </a:rPr>
              <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7693"/>
            <a:ext cx="9361040" cy="6186309"/>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единиц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ones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ones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smtClean="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10;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ones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1s\n"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Побитовые операторы</a:t>
            </a:r>
          </a:p>
        </p:txBody>
      </p:sp>
      <p:sp>
        <p:nvSpPr>
          <p:cNvPr id="38915" name="Rectangle 3"/>
          <p:cNvSpPr>
            <a:spLocks noGrp="1" noChangeArrowheads="1"/>
          </p:cNvSpPr>
          <p:nvPr>
            <p:ph idx="1"/>
          </p:nvPr>
        </p:nvSpPr>
        <p:spPr/>
        <p:txBody>
          <a:bodyPr/>
          <a:lstStyle/>
          <a:p>
            <a:pPr eaLnBrk="1" hangingPunct="1">
              <a:lnSpc>
                <a:spcPct val="80000"/>
              </a:lnSpc>
            </a:pPr>
            <a:r>
              <a:rPr lang="ru-RU" sz="2400"/>
              <a:t>Данные операторы позволяют осуществлять операции над отдельными битами целочисленных операндов</a:t>
            </a:r>
          </a:p>
          <a:p>
            <a:pPr lvl="1" eaLnBrk="1" hangingPunct="1">
              <a:lnSpc>
                <a:spcPct val="80000"/>
              </a:lnSpc>
            </a:pPr>
            <a:r>
              <a:rPr lang="ru-RU" sz="2000"/>
              <a:t>&amp; - побитовое </a:t>
            </a:r>
            <a:r>
              <a:rPr lang="ru-RU" sz="2000" b="1"/>
              <a:t>И</a:t>
            </a:r>
          </a:p>
          <a:p>
            <a:pPr lvl="2" eaLnBrk="1" hangingPunct="1">
              <a:lnSpc>
                <a:spcPct val="80000"/>
              </a:lnSpc>
            </a:pPr>
            <a:r>
              <a:rPr lang="en-US" sz="1800" b="1">
                <a:latin typeface="Courier New" pitchFamily="49" charset="0"/>
              </a:rPr>
              <a:t>int</a:t>
            </a:r>
            <a:r>
              <a:rPr lang="en-US" sz="1800">
                <a:latin typeface="Courier New" pitchFamily="49" charset="0"/>
              </a:rPr>
              <a:t> i = 0xde </a:t>
            </a:r>
            <a:r>
              <a:rPr lang="en-US" sz="1800" b="1">
                <a:latin typeface="Courier New" pitchFamily="49" charset="0"/>
              </a:rPr>
              <a:t>&amp;</a:t>
            </a:r>
            <a:r>
              <a:rPr lang="en-US" sz="1800">
                <a:latin typeface="Courier New" pitchFamily="49" charset="0"/>
              </a:rPr>
              <a:t> 0xf0; /* i = 0xd0 */</a:t>
            </a:r>
            <a:endParaRPr lang="ru-RU" sz="1800">
              <a:latin typeface="Courier New" pitchFamily="49" charset="0"/>
            </a:endParaRPr>
          </a:p>
          <a:p>
            <a:pPr lvl="1" eaLnBrk="1" hangingPunct="1">
              <a:lnSpc>
                <a:spcPct val="80000"/>
              </a:lnSpc>
            </a:pPr>
            <a:r>
              <a:rPr lang="ru-RU" sz="2000"/>
              <a:t>| - побитовое </a:t>
            </a:r>
            <a:r>
              <a:rPr lang="ru-RU" sz="2000" b="1"/>
              <a:t>ИЛИ</a:t>
            </a:r>
            <a:r>
              <a:rPr lang="ru-RU" sz="2000"/>
              <a:t> </a:t>
            </a:r>
          </a:p>
          <a:p>
            <a:pPr lvl="2" eaLnBrk="1" hangingPunct="1">
              <a:lnSpc>
                <a:spcPct val="80000"/>
              </a:lnSpc>
            </a:pPr>
            <a:r>
              <a:rPr lang="en-US" sz="1800" b="1">
                <a:latin typeface="Courier New" pitchFamily="49" charset="0"/>
              </a:rPr>
              <a:t>int</a:t>
            </a:r>
            <a:r>
              <a:rPr lang="en-US" sz="1800">
                <a:latin typeface="Courier New" pitchFamily="49" charset="0"/>
              </a:rPr>
              <a:t> i = 0xf0 </a:t>
            </a:r>
            <a:r>
              <a:rPr lang="en-US" sz="1800" b="1">
                <a:latin typeface="Courier New" pitchFamily="49" charset="0"/>
              </a:rPr>
              <a:t>|</a:t>
            </a:r>
            <a:r>
              <a:rPr lang="en-US" sz="1800">
                <a:latin typeface="Courier New" pitchFamily="49" charset="0"/>
              </a:rPr>
              <a:t> 0x03; /* i = 0xf3 */</a:t>
            </a:r>
            <a:endParaRPr lang="ru-RU" sz="1800">
              <a:latin typeface="Courier New" pitchFamily="49" charset="0"/>
            </a:endParaRPr>
          </a:p>
          <a:p>
            <a:pPr lvl="1" eaLnBrk="1" hangingPunct="1">
              <a:lnSpc>
                <a:spcPct val="80000"/>
              </a:lnSpc>
            </a:pPr>
            <a:r>
              <a:rPr lang="ru-RU" sz="2000"/>
              <a:t>^ - побитовое исключающее ИЛИ</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0x03 </a:t>
            </a:r>
            <a:r>
              <a:rPr lang="en-US" sz="1800" b="1">
                <a:latin typeface="Courier New" pitchFamily="49" charset="0"/>
              </a:rPr>
              <a:t>^</a:t>
            </a:r>
            <a:r>
              <a:rPr lang="en-US" sz="1800">
                <a:latin typeface="Courier New" pitchFamily="49" charset="0"/>
              </a:rPr>
              <a:t> 0x02; /* i = 0x01 */</a:t>
            </a:r>
            <a:endParaRPr lang="ru-RU" sz="1800">
              <a:latin typeface="Courier New" pitchFamily="49" charset="0"/>
            </a:endParaRPr>
          </a:p>
          <a:p>
            <a:pPr lvl="1" eaLnBrk="1" hangingPunct="1">
              <a:lnSpc>
                <a:spcPct val="80000"/>
              </a:lnSpc>
            </a:pPr>
            <a:r>
              <a:rPr lang="ru-RU" sz="2000"/>
              <a:t>&lt;&lt; - сдвиг влево</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1 &lt;&lt; 3; /* i = 8 */</a:t>
            </a:r>
            <a:endParaRPr lang="ru-RU" sz="1800">
              <a:latin typeface="Courier New" pitchFamily="49" charset="0"/>
            </a:endParaRPr>
          </a:p>
          <a:p>
            <a:pPr lvl="1" eaLnBrk="1" hangingPunct="1">
              <a:lnSpc>
                <a:spcPct val="80000"/>
              </a:lnSpc>
            </a:pPr>
            <a:r>
              <a:rPr lang="ru-RU" sz="2000"/>
              <a:t>&gt;&gt; - сдвиг вправо</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0xd0 &gt;&gt; 4; /* i = 0x0d */</a:t>
            </a:r>
            <a:endParaRPr lang="ru-RU" sz="1800">
              <a:latin typeface="Courier New" pitchFamily="49" charset="0"/>
            </a:endParaRPr>
          </a:p>
          <a:p>
            <a:pPr lvl="1" eaLnBrk="1" hangingPunct="1">
              <a:lnSpc>
                <a:spcPct val="80000"/>
              </a:lnSpc>
            </a:pPr>
            <a:r>
              <a:rPr lang="ru-RU" sz="2000"/>
              <a:t>~ - побитовое отрицание (унарный оператор).</a:t>
            </a:r>
            <a:endParaRPr lang="en-US" sz="2000"/>
          </a:p>
          <a:p>
            <a:pPr lvl="2" eaLnBrk="1" hangingPunct="1">
              <a:lnSpc>
                <a:spcPct val="80000"/>
              </a:lnSpc>
            </a:pPr>
            <a:r>
              <a:rPr lang="en-US" sz="1800" b="1">
                <a:latin typeface="Courier New" pitchFamily="49" charset="0"/>
              </a:rPr>
              <a:t>char</a:t>
            </a:r>
            <a:r>
              <a:rPr lang="en-US" sz="1800">
                <a:latin typeface="Courier New" pitchFamily="49" charset="0"/>
              </a:rPr>
              <a:t> i = ~0x1; /* i = 0xfe (0xfe = </a:t>
            </a:r>
            <a:r>
              <a:rPr lang="en-US" sz="1800" b="1">
                <a:latin typeface="Courier New" pitchFamily="49" charset="0"/>
              </a:rPr>
              <a:t>11111110b</a:t>
            </a:r>
            <a:r>
              <a:rPr lang="en-US" sz="1800">
                <a:latin typeface="Courier New" pitchFamily="49" charset="0"/>
              </a:rPr>
              <a:t>) */</a:t>
            </a:r>
            <a:endParaRPr lang="ru-RU" sz="180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ru-RU"/>
              <a:t>Пример: функция </a:t>
            </a:r>
            <a:r>
              <a:rPr lang="en-US"/>
              <a:t>getbits</a:t>
            </a:r>
            <a:endParaRPr lang="ru-RU"/>
          </a:p>
        </p:txBody>
      </p:sp>
      <p:sp>
        <p:nvSpPr>
          <p:cNvPr id="47107" name="Rectangle 4"/>
          <p:cNvSpPr>
            <a:spLocks noChangeArrowheads="1"/>
          </p:cNvSpPr>
          <p:nvPr/>
        </p:nvSpPr>
        <p:spPr bwMode="auto">
          <a:xfrm>
            <a:off x="1187450" y="1773238"/>
            <a:ext cx="7200900" cy="1314450"/>
          </a:xfrm>
          <a:prstGeom prst="rect">
            <a:avLst/>
          </a:prstGeom>
          <a:noFill/>
          <a:ln w="9525">
            <a:noFill/>
            <a:miter lim="800000"/>
            <a:headEnd/>
            <a:tailEnd/>
          </a:ln>
        </p:spPr>
        <p:txBody>
          <a:bodyPr anchor="ctr">
            <a:spAutoFit/>
          </a:bodyPr>
          <a:lstStyle/>
          <a:p>
            <a:pPr defTabSz="533400"/>
            <a:r>
              <a:rPr lang="ru-RU" sz="1600" i="1">
                <a:latin typeface="Courier New" pitchFamily="49" charset="0"/>
              </a:rPr>
              <a:t>/* </a:t>
            </a:r>
            <a:r>
              <a:rPr lang="ru-RU" sz="1600" b="1" i="1">
                <a:latin typeface="Courier New" pitchFamily="49" charset="0"/>
              </a:rPr>
              <a:t>getbits</a:t>
            </a:r>
            <a:r>
              <a:rPr lang="ru-RU" sz="1600" i="1">
                <a:latin typeface="Courier New" pitchFamily="49" charset="0"/>
              </a:rPr>
              <a:t>: получает </a:t>
            </a:r>
            <a:r>
              <a:rPr lang="ru-RU" sz="1600" b="1" i="1">
                <a:latin typeface="Courier New" pitchFamily="49" charset="0"/>
              </a:rPr>
              <a:t>n</a:t>
            </a:r>
            <a:r>
              <a:rPr lang="ru-RU" sz="1600" i="1">
                <a:latin typeface="Courier New" pitchFamily="49" charset="0"/>
              </a:rPr>
              <a:t> бит, начиная с </a:t>
            </a:r>
            <a:r>
              <a:rPr lang="ru-RU" sz="1600" b="1" i="1">
                <a:latin typeface="Courier New" pitchFamily="49" charset="0"/>
              </a:rPr>
              <a:t>p</a:t>
            </a:r>
            <a:r>
              <a:rPr lang="ru-RU" sz="1600" i="1">
                <a:latin typeface="Courier New" pitchFamily="49" charset="0"/>
              </a:rPr>
              <a:t>-й позиции */</a:t>
            </a:r>
            <a:endParaRPr lang="en-US" sz="1600" i="1">
              <a:latin typeface="Courier New" pitchFamily="49" charset="0"/>
            </a:endParaRPr>
          </a:p>
          <a:p>
            <a:pPr defTabSz="533400"/>
            <a:r>
              <a:rPr lang="ru-RU" sz="1600" b="1">
                <a:latin typeface="Courier New" pitchFamily="49" charset="0"/>
              </a:rPr>
              <a:t>unsigned getbits(unsigned x, int p, int n)</a:t>
            </a:r>
            <a:endParaRPr lang="en-US" sz="1600" b="1">
              <a:latin typeface="Courier New" pitchFamily="49" charset="0"/>
            </a:endParaRPr>
          </a:p>
          <a:p>
            <a:pPr defTabSz="533400"/>
            <a:r>
              <a:rPr lang="ru-RU" sz="1600" b="1">
                <a:latin typeface="Courier New" pitchFamily="49" charset="0"/>
              </a:rPr>
              <a:t>{</a:t>
            </a:r>
            <a:endParaRPr lang="en-US" sz="1600" b="1">
              <a:latin typeface="Courier New" pitchFamily="49" charset="0"/>
            </a:endParaRPr>
          </a:p>
          <a:p>
            <a:pPr defTabSz="533400"/>
            <a:r>
              <a:rPr lang="en-US" sz="1600" b="1">
                <a:latin typeface="Courier New" pitchFamily="49" charset="0"/>
              </a:rPr>
              <a:t>	</a:t>
            </a:r>
            <a:r>
              <a:rPr lang="ru-RU" sz="1600" b="1">
                <a:latin typeface="Courier New" pitchFamily="49" charset="0"/>
              </a:rPr>
              <a:t>return (x &gt;&gt; (p+1-n)) &amp; ~(~0 &lt;&lt; n);</a:t>
            </a:r>
            <a:endParaRPr lang="en-US" sz="1600" b="1">
              <a:latin typeface="Courier New" pitchFamily="49" charset="0"/>
            </a:endParaRPr>
          </a:p>
          <a:p>
            <a:pPr defTabSz="533400"/>
            <a:r>
              <a:rPr lang="ru-RU" sz="1600" b="1">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3276600" y="3068638"/>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3282950" y="4437063"/>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3282950" y="4870450"/>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3282950" y="5302250"/>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2706688" y="2565400"/>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4975225" y="2565400"/>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4978400" y="2565400"/>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4684713" y="2565400"/>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2700338" y="2565400"/>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1323975" y="3937000"/>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1690688" y="4437063"/>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1690688" y="4870450"/>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1690688" y="5302250"/>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460375" y="6021388"/>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3276600" y="3933825"/>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3276600" y="5734050"/>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a:t>Служат для присваивания переменным значения некоторого выражения</a:t>
            </a:r>
          </a:p>
          <a:p>
            <a:pPr lvl="1" eaLnBrk="1" hangingPunct="1">
              <a:lnSpc>
                <a:spcPct val="90000"/>
              </a:lnSpc>
            </a:pPr>
            <a:r>
              <a:rPr lang="en-US" sz="2000"/>
              <a:t>i = 3;</a:t>
            </a:r>
          </a:p>
          <a:p>
            <a:pPr lvl="1" eaLnBrk="1" hangingPunct="1">
              <a:lnSpc>
                <a:spcPct val="90000"/>
              </a:lnSpc>
            </a:pPr>
            <a:r>
              <a:rPr lang="en-US" sz="2000"/>
              <a:t>i += 8;</a:t>
            </a:r>
          </a:p>
          <a:p>
            <a:pPr lvl="1" eaLnBrk="1" hangingPunct="1">
              <a:lnSpc>
                <a:spcPct val="90000"/>
              </a:lnSpc>
            </a:pPr>
            <a:r>
              <a:rPr lang="en-US" sz="2000"/>
              <a:t>i &lt;&lt;= 1;</a:t>
            </a:r>
          </a:p>
          <a:p>
            <a:pPr lvl="1" eaLnBrk="1" hangingPunct="1">
              <a:lnSpc>
                <a:spcPct val="90000"/>
              </a:lnSpc>
            </a:pPr>
            <a:r>
              <a:rPr lang="en-US" sz="2000"/>
              <a:t>j %= 3;</a:t>
            </a:r>
          </a:p>
          <a:p>
            <a:pPr eaLnBrk="1" hangingPunct="1">
              <a:lnSpc>
                <a:spcPct val="90000"/>
              </a:lnSpc>
            </a:pPr>
            <a:r>
              <a:rPr lang="ru-RU" sz="240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a:latin typeface="Courier New" pitchFamily="49" charset="0"/>
              </a:rPr>
              <a:t>while ((c = getchar()) != EOF)</a:t>
            </a:r>
            <a:br>
              <a:rPr lang="en-US" sz="2000">
                <a:latin typeface="Courier New" pitchFamily="49" charset="0"/>
              </a:rPr>
            </a:br>
            <a:r>
              <a:rPr lang="en-US" sz="2000">
                <a:latin typeface="Courier New" pitchFamily="49" charset="0"/>
              </a:rPr>
              <a:t>{</a:t>
            </a:r>
            <a:br>
              <a:rPr lang="en-US" sz="2000">
                <a:latin typeface="Courier New" pitchFamily="49" charset="0"/>
              </a:rPr>
            </a:br>
            <a:r>
              <a:rPr lang="en-US" sz="2000">
                <a:latin typeface="Courier New" pitchFamily="49" charset="0"/>
              </a:rPr>
              <a:t>    // do something</a:t>
            </a:r>
            <a:br>
              <a:rPr lang="en-US" sz="2000">
                <a:latin typeface="Courier New" pitchFamily="49" charset="0"/>
              </a:rPr>
            </a:br>
            <a:r>
              <a:rPr lang="en-US" sz="2000">
                <a:latin typeface="Courier New" pitchFamily="49" charset="0"/>
              </a:rPr>
              <a:t>}</a:t>
            </a:r>
            <a:endParaRPr lang="ru-RU" sz="200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251520" y="2343363"/>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единичных битов в числе </a:t>
            </a:r>
            <a:r>
              <a:rPr lang="en-US" b="1" i="1" dirty="0">
                <a:latin typeface="Courier New" pitchFamily="49" charset="0"/>
              </a:rPr>
              <a:t>x</a:t>
            </a:r>
            <a:r>
              <a:rPr lang="ru-RU" i="1" dirty="0">
                <a:latin typeface="Courier New" pitchFamily="49" charset="0"/>
              </a:rPr>
              <a:t>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r>
              <a:rPr lang="en-US" dirty="0"/>
              <a:t> </a:t>
            </a:r>
            <a:r>
              <a:rPr lang="ru-RU" dirty="0"/>
              <a:t>в стиле С</a:t>
            </a:r>
          </a:p>
        </p:txBody>
      </p:sp>
      <p:sp>
        <p:nvSpPr>
          <p:cNvPr id="31747" name="Rectangle 3"/>
          <p:cNvSpPr>
            <a:spLocks noGrp="1" noChangeArrowheads="1"/>
          </p:cNvSpPr>
          <p:nvPr>
            <p:ph type="body"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endParaRPr lang="en-US" dirty="0"/>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Опасность неявного приведения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Решение проблемы – явное приведение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Несмотря на свою простоту данный способ преобразования типов  обладает рядом недостатков</a:t>
            </a:r>
          </a:p>
          <a:p>
            <a:pPr lvl="1"/>
            <a:r>
              <a:rPr lang="ru-RU" dirty="0"/>
              <a:t>Допускаются потенциально некорректные преобразования типов, зачастую без информирования разработчика</a:t>
            </a:r>
          </a:p>
          <a:p>
            <a:pPr lvl="1"/>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0" y="1988840"/>
            <a:ext cx="9144000" cy="1400383"/>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
        <p:nvSpPr>
          <p:cNvPr id="9" name="TextBox 8"/>
          <p:cNvSpPr txBox="1"/>
          <p:nvPr/>
        </p:nvSpPr>
        <p:spPr>
          <a:xfrm>
            <a:off x="0" y="3626346"/>
            <a:ext cx="9144000" cy="323165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x =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)p</a:t>
            </a:r>
            <a:r>
              <a:rPr lang="en-US" sz="1700" b="1" dirty="0">
                <a:latin typeface="Courier New" pitchFamily="49" charset="0"/>
                <a:cs typeface="Courier New" pitchFamily="49" charset="0"/>
              </a:rPr>
              <a:t>;</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629848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Преобразование типов в стиле </a:t>
            </a:r>
            <a:r>
              <a:rPr lang="en-US" dirty="0"/>
              <a:t>C++</a:t>
            </a:r>
            <a:endParaRPr lang="ru-RU" dirty="0"/>
          </a:p>
        </p:txBody>
      </p:sp>
      <p:sp>
        <p:nvSpPr>
          <p:cNvPr id="4" name="Содержимое 3"/>
          <p:cNvSpPr>
            <a:spLocks noGrp="1"/>
          </p:cNvSpPr>
          <p:nvPr>
            <p:ph idx="1"/>
          </p:nvPr>
        </p:nvSpPr>
        <p:spPr/>
        <p:txBody>
          <a:bodyPr>
            <a:normAutofit fontScale="92500" lnSpcReduction="20000"/>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p>
          <a:p>
            <a:r>
              <a:rPr lang="ru-RU" dirty="0"/>
              <a:t>Также может применяться для статического преобразования типов указателей в пределах иерархии классов</a:t>
            </a:r>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395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константы</a:t>
            </a:r>
          </a:p>
        </p:txBody>
      </p:sp>
      <p:sp>
        <p:nvSpPr>
          <p:cNvPr id="10243" name="Rectangle 3"/>
          <p:cNvSpPr>
            <a:spLocks noGrp="1" noChangeArrowheads="1"/>
          </p:cNvSpPr>
          <p:nvPr>
            <p:ph idx="1"/>
          </p:nvPr>
        </p:nvSpPr>
        <p:spPr/>
        <p:txBody>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eaLnBrk="1" hangingPunct="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latin typeface="Courier New" pitchFamily="49" charset="0"/>
              </a:rPr>
              <a:t>0</a:t>
            </a:r>
            <a:r>
              <a:rPr lang="en-US" b="1" dirty="0">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fade">
                                      <p:cBhvr>
                                        <p:cTn id="18" dur="500"/>
                                        <p:tgtEl>
                                          <p:spTgt spid="1024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fade">
                                      <p:cBhvr>
                                        <p:cTn id="26" dur="500"/>
                                        <p:tgtEl>
                                          <p:spTgt spid="1024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243">
                                            <p:txEl>
                                              <p:pRg st="7" end="7"/>
                                            </p:txEl>
                                          </p:spTgt>
                                        </p:tgtEl>
                                        <p:attrNameLst>
                                          <p:attrName>style.visibility</p:attrName>
                                        </p:attrNameLst>
                                      </p:cBhvr>
                                      <p:to>
                                        <p:strVal val="visible"/>
                                      </p:to>
                                    </p:set>
                                    <p:animEffect transition="in" filter="fade">
                                      <p:cBhvr>
                                        <p:cTn id="34" dur="500"/>
                                        <p:tgtEl>
                                          <p:spTgt spid="1024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константного </a:t>
            </a:r>
            <a:r>
              <a:rPr lang="ru-RU" dirty="0" smtClean="0"/>
              <a:t>выражения</a:t>
            </a:r>
            <a:endParaRPr lang="en-US" dirty="0" smtClean="0"/>
          </a:p>
        </p:txBody>
      </p:sp>
      <p:sp>
        <p:nvSpPr>
          <p:cNvPr id="4" name="Прямоугольник 3"/>
          <p:cNvSpPr/>
          <p:nvPr/>
        </p:nvSpPr>
        <p:spPr>
          <a:xfrm>
            <a:off x="683568" y="4293096"/>
            <a:ext cx="6174432" cy="1754326"/>
          </a:xfrm>
          <a:prstGeom prst="rect">
            <a:avLst/>
          </a:prstGeom>
        </p:spPr>
        <p:txBody>
          <a:bodyPr wrap="square">
            <a:spAutoFit/>
          </a:bodyPr>
          <a:lstStyle/>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k = 0; </a:t>
            </a: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 &amp;k; </a:t>
            </a:r>
            <a:endParaRPr lang="ru-RU" b="1" dirty="0">
              <a:latin typeface="Courier New" pitchFamily="49" charset="0"/>
              <a:cs typeface="Courier New" pitchFamily="49" charset="0"/>
            </a:endParaRP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a:t>
            </a:r>
            <a:endParaRPr lang="ru-RU" b="1" dirty="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 k; </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refK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&amp;&gt;(</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a:t>
            </a:r>
            <a:endParaRPr lang="ru-RU" dirty="0">
              <a:latin typeface="Courier New" pitchFamily="49" charset="0"/>
              <a:cs typeface="Courier New" pitchFamily="49" charset="0"/>
            </a:endParaRPr>
          </a:p>
        </p:txBody>
      </p:sp>
    </p:spTree>
    <p:extLst>
      <p:ext uri="{BB962C8B-B14F-4D97-AF65-F5344CB8AC3E}">
        <p14:creationId xmlns:p14="http://schemas.microsoft.com/office/powerpoint/2010/main" val="227406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
        <p:nvSpPr>
          <p:cNvPr id="4" name="Прямоугольник 3"/>
          <p:cNvSpPr/>
          <p:nvPr/>
        </p:nvSpPr>
        <p:spPr>
          <a:xfrm>
            <a:off x="637920" y="3995678"/>
            <a:ext cx="8064896" cy="2862322"/>
          </a:xfrm>
          <a:prstGeom prst="rect">
            <a:avLst/>
          </a:prstGeom>
        </p:spPr>
        <p:txBody>
          <a:bodyPr wrap="square">
            <a:spAutoFit/>
          </a:bodyPr>
          <a:lstStyle/>
          <a:p>
            <a:pPr defTabSz="358775"/>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argc</a:t>
            </a:r>
            <a:r>
              <a:rPr lang="en-US" b="1" dirty="0">
                <a:latin typeface="Courier New" pitchFamily="49" charset="0"/>
                <a:cs typeface="Courier New" pitchFamily="49" charset="0"/>
              </a:rPr>
              <a:t>, char * </a:t>
            </a:r>
            <a:r>
              <a:rPr lang="en-US" b="1" dirty="0" err="1">
                <a:latin typeface="Courier New" pitchFamily="49" charset="0"/>
                <a:cs typeface="Courier New" pitchFamily="49" charset="0"/>
              </a:rPr>
              <a:t>argv</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float x = 30.3;</a:t>
            </a:r>
          </a:p>
          <a:p>
            <a:pPr defTabSz="358775"/>
            <a:r>
              <a:rPr lang="en-US" b="1" dirty="0">
                <a:latin typeface="Courier New" pitchFamily="49" charset="0"/>
                <a:cs typeface="Courier New" pitchFamily="49" charset="0"/>
              </a:rPr>
              <a:t>	unsigned y = *</a:t>
            </a:r>
            <a:r>
              <a:rPr lang="en-US" b="1" dirty="0" err="1">
                <a:latin typeface="Courier New" pitchFamily="49" charset="0"/>
                <a:cs typeface="Courier New" pitchFamily="49" charset="0"/>
              </a:rPr>
              <a:t>reinterpret_cast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*&gt;(&amp;x);</a:t>
            </a:r>
          </a:p>
          <a:p>
            <a:pPr defTabSz="358775"/>
            <a:endParaRPr lang="ru-RU" b="1" dirty="0">
              <a:latin typeface="Courier New" pitchFamily="49" charset="0"/>
              <a:cs typeface="Courier New" pitchFamily="49" charset="0"/>
            </a:endParaRPr>
          </a:p>
          <a:p>
            <a:pPr defTabSz="358775"/>
            <a:r>
              <a:rPr lang="ru-RU" dirty="0">
                <a:latin typeface="Courier New" pitchFamily="49" charset="0"/>
                <a:cs typeface="Courier New" pitchFamily="49" charset="0"/>
              </a:rPr>
              <a:t>	// берем четвертый бит двоичной записи числа 30.3</a:t>
            </a:r>
          </a:p>
          <a:p>
            <a:pPr defTabSz="358775"/>
            <a:r>
              <a:rPr lang="es-ES" b="1" dirty="0">
                <a:latin typeface="Courier New" pitchFamily="49" charset="0"/>
                <a:cs typeface="Courier New" pitchFamily="49" charset="0"/>
              </a:rPr>
              <a:t>	unsigned z = y &amp; (1 &lt;&lt; 4);	</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	return 0;</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7965052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fontScale="92500"/>
          </a:bodyPr>
          <a:lstStyle/>
          <a:p>
            <a:pPr eaLnBrk="1" hangingPunct="1">
              <a:lnSpc>
                <a:spcPct val="90000"/>
              </a:lnSpc>
            </a:pPr>
            <a:r>
              <a:rPr lang="ru-RU" sz="2800"/>
              <a:t>Условное выражение имеет вид:</a:t>
            </a:r>
            <a:br>
              <a:rPr lang="ru-RU" sz="2800"/>
            </a:br>
            <a:r>
              <a:rPr lang="ru-RU" sz="2800"/>
              <a:t>выр1 ? выр2 : выр3 </a:t>
            </a:r>
          </a:p>
          <a:p>
            <a:pPr lvl="1" eaLnBrk="1" hangingPunct="1">
              <a:lnSpc>
                <a:spcPct val="90000"/>
              </a:lnSpc>
            </a:pPr>
            <a:r>
              <a:rPr lang="ru-RU"/>
              <a:t>Сначала вычисляется выражение 1</a:t>
            </a:r>
          </a:p>
          <a:p>
            <a:pPr lvl="1" eaLnBrk="1" hangingPunct="1">
              <a:lnSpc>
                <a:spcPct val="90000"/>
              </a:lnSpc>
            </a:pPr>
            <a:r>
              <a:rPr lang="ru-RU"/>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a:t>В противном случае вычисляется выражение 3 и становится значением всего условного выражения</a:t>
            </a:r>
          </a:p>
          <a:p>
            <a:pPr eaLnBrk="1" hangingPunct="1">
              <a:lnSpc>
                <a:spcPct val="90000"/>
              </a:lnSpc>
            </a:pPr>
            <a:r>
              <a:rPr lang="ru-RU" sz="2800"/>
              <a:t>Пример</a:t>
            </a:r>
          </a:p>
          <a:p>
            <a:pPr lvl="1" eaLnBrk="1" hangingPunct="1">
              <a:lnSpc>
                <a:spcPct val="90000"/>
              </a:lnSpc>
            </a:pPr>
            <a:r>
              <a:rPr lang="en-US">
                <a:latin typeface="Courier New" pitchFamily="49" charset="0"/>
              </a:rPr>
              <a:t>z = (a &gt; b) ? a : b; /* z = max(a, b)*/</a:t>
            </a:r>
            <a:endParaRPr lang="ru-RU">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nvGraphicFramePr>
        <p:xfrm>
          <a:off x="1042988" y="1833563"/>
          <a:ext cx="7731125" cy="5024440"/>
        </p:xfrm>
        <a:graphic>
          <a:graphicData uri="http://schemas.openxmlformats.org/drawingml/2006/table">
            <a:tbl>
              <a:tblPr/>
              <a:tblGrid>
                <a:gridCol w="514350">
                  <a:extLst>
                    <a:ext uri="{9D8B030D-6E8A-4147-A177-3AD203B41FA5}">
                      <a16:colId xmlns:a16="http://schemas.microsoft.com/office/drawing/2014/main" val="20000"/>
                    </a:ext>
                  </a:extLst>
                </a:gridCol>
                <a:gridCol w="450850">
                  <a:extLst>
                    <a:ext uri="{9D8B030D-6E8A-4147-A177-3AD203B41FA5}">
                      <a16:colId xmlns:a16="http://schemas.microsoft.com/office/drawing/2014/main" val="20001"/>
                    </a:ext>
                  </a:extLst>
                </a:gridCol>
                <a:gridCol w="450850">
                  <a:extLst>
                    <a:ext uri="{9D8B030D-6E8A-4147-A177-3AD203B41FA5}">
                      <a16:colId xmlns:a16="http://schemas.microsoft.com/office/drawing/2014/main" val="20002"/>
                    </a:ext>
                  </a:extLst>
                </a:gridCol>
                <a:gridCol w="45085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50850">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31850">
                  <a:extLst>
                    <a:ext uri="{9D8B030D-6E8A-4147-A177-3AD203B41FA5}">
                      <a16:colId xmlns:a16="http://schemas.microsoft.com/office/drawing/2014/main" val="20009"/>
                    </a:ext>
                  </a:extLst>
                </a:gridCol>
                <a:gridCol w="584200">
                  <a:extLst>
                    <a:ext uri="{9D8B030D-6E8A-4147-A177-3AD203B41FA5}">
                      <a16:colId xmlns:a16="http://schemas.microsoft.com/office/drawing/2014/main" val="20010"/>
                    </a:ext>
                  </a:extLst>
                </a:gridCol>
                <a:gridCol w="1806575">
                  <a:extLst>
                    <a:ext uri="{9D8B030D-6E8A-4147-A177-3AD203B41FA5}">
                      <a16:colId xmlns:a16="http://schemas.microsoft.com/office/drawing/2014/main" val="20011"/>
                    </a:ext>
                  </a:extLst>
                </a:gridCol>
              </a:tblGrid>
              <a:tr h="307975">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Операторы</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Выполняются</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1"/>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(type)</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sizeof</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0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3"/>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4"/>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5"/>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6"/>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7"/>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8"/>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9"/>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0"/>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1"/>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3"/>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4"/>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5"/>
                  </a:ext>
                </a:extLst>
              </a:tr>
            </a:tbl>
          </a:graphicData>
        </a:graphic>
      </p:graphicFrame>
      <p:sp>
        <p:nvSpPr>
          <p:cNvPr id="22737" name="Rectangle 1587"/>
          <p:cNvSpPr>
            <a:spLocks noGrp="1" noChangeArrowheads="1"/>
          </p:cNvSpPr>
          <p:nvPr>
            <p:ph type="title"/>
          </p:nvPr>
        </p:nvSpPr>
        <p:spPr/>
        <p:txBody>
          <a:bodyPr>
            <a:normAutofit fontScale="90000"/>
          </a:bodyPr>
          <a:lstStyle/>
          <a:p>
            <a:pPr eaLnBrk="1" fontAlgn="auto" hangingPunct="1">
              <a:spcAft>
                <a:spcPts val="0"/>
              </a:spcAft>
              <a:defRPr/>
            </a:pPr>
            <a:r>
              <a:rPr lang="ru-RU"/>
              <a:t>Приоритет и очередность выполнения операторов</a:t>
            </a:r>
          </a:p>
        </p:txBody>
      </p:sp>
    </p:spTree>
    <p:custDataLst>
      <p:tags r:id="rId1"/>
    </p:custDataLst>
    <p:extLst>
      <p:ext uri="{BB962C8B-B14F-4D97-AF65-F5344CB8AC3E}">
        <p14:creationId xmlns:p14="http://schemas.microsoft.com/office/powerpoint/2010/main" val="20847807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lnSpcReduction="10000"/>
          </a:bodyPr>
          <a:lstStyle/>
          <a:p>
            <a:pPr eaLnBrk="1" hangingPunct="1">
              <a:lnSpc>
                <a:spcPct val="80000"/>
              </a:lnSpc>
            </a:pPr>
            <a:r>
              <a:rPr lang="ru-RU" sz="2800"/>
              <a:t>Выражение (например, </a:t>
            </a:r>
            <a:r>
              <a:rPr lang="en-US" sz="2800"/>
              <a:t>x = 0) </a:t>
            </a:r>
            <a:r>
              <a:rPr lang="ru-RU" sz="2800"/>
              <a:t>становится инструкцией, если в конце поставить точку с запятой</a:t>
            </a:r>
          </a:p>
          <a:p>
            <a:pPr lvl="1" eaLnBrk="1" hangingPunct="1">
              <a:lnSpc>
                <a:spcPct val="80000"/>
              </a:lnSpc>
            </a:pPr>
            <a:r>
              <a:rPr lang="en-US"/>
              <a:t>x = 0;</a:t>
            </a:r>
          </a:p>
          <a:p>
            <a:pPr lvl="1" eaLnBrk="1" hangingPunct="1">
              <a:lnSpc>
                <a:spcPct val="80000"/>
              </a:lnSpc>
            </a:pPr>
            <a:r>
              <a:rPr lang="en-US"/>
              <a:t>printf(“Hello”);</a:t>
            </a:r>
          </a:p>
          <a:p>
            <a:pPr lvl="1" eaLnBrk="1" hangingPunct="1">
              <a:lnSpc>
                <a:spcPct val="80000"/>
              </a:lnSpc>
            </a:pPr>
            <a:r>
              <a:rPr lang="ru-RU"/>
              <a:t>В Си точка с запятой является заключающим символом инструкции, а не разделителем, как в языке Паскаль. </a:t>
            </a:r>
            <a:endParaRPr lang="en-US"/>
          </a:p>
          <a:p>
            <a:pPr eaLnBrk="1" hangingPunct="1">
              <a:lnSpc>
                <a:spcPct val="80000"/>
              </a:lnSpc>
            </a:pPr>
            <a:r>
              <a:rPr lang="ru-RU" sz="2800"/>
              <a:t>Фигурные скобки </a:t>
            </a:r>
            <a:r>
              <a:rPr lang="ru-RU" sz="2800" b="1"/>
              <a:t>{</a:t>
            </a:r>
            <a:r>
              <a:rPr lang="ru-RU" sz="2800"/>
              <a:t> и </a:t>
            </a:r>
            <a:r>
              <a:rPr lang="ru-RU" sz="2800" b="1"/>
              <a:t>}</a:t>
            </a:r>
            <a:r>
              <a:rPr lang="ru-RU" sz="2800"/>
              <a:t> используются для объединения объявлений и инструкций в </a:t>
            </a:r>
            <a:r>
              <a:rPr lang="ru-RU" sz="2800" b="1" i="1"/>
              <a:t>составную инструкцию</a:t>
            </a:r>
            <a:r>
              <a:rPr lang="ru-RU" sz="2800"/>
              <a:t>, или </a:t>
            </a:r>
            <a:r>
              <a:rPr lang="ru-RU" sz="2800" b="1" i="1"/>
              <a:t>блок</a:t>
            </a:r>
            <a:r>
              <a:rPr lang="ru-RU" sz="2800"/>
              <a:t> </a:t>
            </a:r>
            <a:endParaRPr lang="en-US" sz="2800"/>
          </a:p>
          <a:p>
            <a:pPr lvl="1" eaLnBrk="1" hangingPunct="1">
              <a:lnSpc>
                <a:spcPct val="80000"/>
              </a:lnSpc>
            </a:pPr>
            <a:r>
              <a:rPr lang="ru-RU"/>
              <a:t>с т.з.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Переменные видимы внутри того блока, где она объявлена</a:t>
            </a:r>
          </a:p>
          <a:p>
            <a:r>
              <a:rPr lang="ru-RU" sz="2800" dirty="0"/>
              <a:t>При покидании своего блока видимости переменная уничтожается, а занимаемая ею область памяти – освобождается</a:t>
            </a:r>
          </a:p>
          <a:p>
            <a:pPr lvl="1"/>
            <a:r>
              <a:rPr lang="ru-RU" sz="2400" dirty="0"/>
              <a:t>(автоматическое управление памятью)</a:t>
            </a:r>
          </a:p>
        </p:txBody>
      </p:sp>
      <p:sp>
        <p:nvSpPr>
          <p:cNvPr id="4" name="TextBox 3"/>
          <p:cNvSpPr txBox="1"/>
          <p:nvPr/>
        </p:nvSpPr>
        <p:spPr>
          <a:xfrm>
            <a:off x="1619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type="body"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lnSpcReduction="10000"/>
          </a:bodyPr>
          <a:lstStyle/>
          <a:p>
            <a:pPr eaLnBrk="1" hangingPunct="1">
              <a:lnSpc>
                <a:spcPct val="90000"/>
              </a:lnSpc>
            </a:pPr>
            <a:r>
              <a:rPr lang="ru-RU" sz="2800"/>
              <a:t>Позволяет осуществлять многоступенчатое решение</a:t>
            </a:r>
          </a:p>
          <a:p>
            <a:pPr lvl="1" eaLnBrk="1" hangingPunct="1">
              <a:lnSpc>
                <a:spcPct val="90000"/>
              </a:lnSpc>
            </a:pPr>
            <a:r>
              <a:rPr lang="ru-RU">
                <a:latin typeface="Courier New" pitchFamily="49" charset="0"/>
              </a:rPr>
              <a:t>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fontAlgn="auto" hangingPunct="1">
              <a:spcAft>
                <a:spcPts val="0"/>
              </a:spcAft>
              <a:defRPr/>
            </a:pPr>
            <a:r>
              <a:rPr lang="ru-RU"/>
              <a:t>Пример, бинарный поиск</a:t>
            </a:r>
          </a:p>
        </p:txBody>
      </p:sp>
      <p:sp>
        <p:nvSpPr>
          <p:cNvPr id="55299" name="Rectangle 5"/>
          <p:cNvSpPr>
            <a:spLocks noChangeArrowheads="1"/>
          </p:cNvSpPr>
          <p:nvPr/>
        </p:nvSpPr>
        <p:spPr bwMode="auto">
          <a:xfrm>
            <a:off x="792163" y="2060575"/>
            <a:ext cx="8027987" cy="4737100"/>
          </a:xfrm>
          <a:prstGeom prst="rect">
            <a:avLst/>
          </a:prstGeom>
          <a:noFill/>
          <a:ln w="9525">
            <a:noFill/>
            <a:miter lim="800000"/>
            <a:headEnd/>
            <a:tailEnd/>
          </a:ln>
        </p:spPr>
        <p:txBody>
          <a:bodyPr>
            <a:spAutoFit/>
          </a:bodyPr>
          <a:lstStyle/>
          <a:p>
            <a:r>
              <a:rPr lang="ru-RU" sz="1600" b="1">
                <a:latin typeface="Courier New" pitchFamily="49" charset="0"/>
              </a:rPr>
              <a:t>/* binsearch: найти x в v[0] &lt;= v[1] &lt;= ... &lt;= v[n-1] */</a:t>
            </a:r>
          </a:p>
          <a:p>
            <a:r>
              <a:rPr lang="ru-RU" sz="1600" b="1">
                <a:latin typeface="Courier New" pitchFamily="49" charset="0"/>
              </a:rPr>
              <a:t>int binsearch(int x, const int v[], int n)</a:t>
            </a:r>
          </a:p>
          <a:p>
            <a:r>
              <a:rPr lang="ru-RU" sz="1600" b="1">
                <a:latin typeface="Courier New" pitchFamily="49" charset="0"/>
              </a:rPr>
              <a:t>{</a:t>
            </a:r>
          </a:p>
          <a:p>
            <a:r>
              <a:rPr lang="ru-RU" sz="1600" b="1">
                <a:latin typeface="Courier New" pitchFamily="49" charset="0"/>
              </a:rPr>
              <a:t>	int low, high, mid;</a:t>
            </a:r>
          </a:p>
          <a:p>
            <a:r>
              <a:rPr lang="ru-RU" sz="1600" b="1">
                <a:latin typeface="Courier New" pitchFamily="49" charset="0"/>
              </a:rPr>
              <a:t>	</a:t>
            </a:r>
          </a:p>
          <a:p>
            <a:r>
              <a:rPr lang="ru-RU" sz="1600" b="1">
                <a:latin typeface="Courier New" pitchFamily="49" charset="0"/>
              </a:rPr>
              <a:t>	low = 0;</a:t>
            </a:r>
          </a:p>
          <a:p>
            <a:r>
              <a:rPr lang="ru-RU" sz="1600" b="1">
                <a:latin typeface="Courier New" pitchFamily="49" charset="0"/>
              </a:rPr>
              <a:t>	high = n</a:t>
            </a:r>
            <a:r>
              <a:rPr lang="en-US" sz="1600" b="1">
                <a:latin typeface="Courier New" pitchFamily="49" charset="0"/>
              </a:rPr>
              <a:t> </a:t>
            </a:r>
            <a:r>
              <a:rPr lang="ru-RU" sz="1600" b="1">
                <a:latin typeface="Courier New" pitchFamily="49" charset="0"/>
              </a:rPr>
              <a:t>-</a:t>
            </a:r>
            <a:r>
              <a:rPr lang="en-US" sz="1600" b="1">
                <a:latin typeface="Courier New" pitchFamily="49" charset="0"/>
              </a:rPr>
              <a:t> </a:t>
            </a:r>
            <a:r>
              <a:rPr lang="ru-RU" sz="1600" b="1">
                <a:latin typeface="Courier New" pitchFamily="49" charset="0"/>
              </a:rPr>
              <a:t>1;</a:t>
            </a:r>
          </a:p>
          <a:p>
            <a:r>
              <a:rPr lang="ru-RU" sz="1600" b="1">
                <a:latin typeface="Courier New" pitchFamily="49" charset="0"/>
              </a:rPr>
              <a:t>	while (low &lt;=</a:t>
            </a:r>
            <a:r>
              <a:rPr lang="en-US" sz="1600" b="1">
                <a:latin typeface="Courier New" pitchFamily="49" charset="0"/>
              </a:rPr>
              <a:t> </a:t>
            </a:r>
            <a:r>
              <a:rPr lang="ru-RU" sz="1600" b="1">
                <a:latin typeface="Courier New" pitchFamily="49" charset="0"/>
              </a:rPr>
              <a:t>high)</a:t>
            </a:r>
          </a:p>
          <a:p>
            <a:r>
              <a:rPr lang="ru-RU" sz="1600" b="1">
                <a:latin typeface="Courier New" pitchFamily="49" charset="0"/>
              </a:rPr>
              <a:t>	{</a:t>
            </a:r>
          </a:p>
          <a:p>
            <a:r>
              <a:rPr lang="ru-RU" sz="1600" b="1">
                <a:latin typeface="Courier New" pitchFamily="49" charset="0"/>
              </a:rPr>
              <a:t>		mid = (low + high) / 2;</a:t>
            </a:r>
          </a:p>
          <a:p>
            <a:r>
              <a:rPr lang="ru-RU" sz="1600" b="1">
                <a:latin typeface="Courier New" pitchFamily="49" charset="0"/>
              </a:rPr>
              <a:t>		if (x &lt; v[mid])</a:t>
            </a:r>
          </a:p>
          <a:p>
            <a:r>
              <a:rPr lang="ru-RU" sz="1600" b="1">
                <a:latin typeface="Courier New" pitchFamily="49" charset="0"/>
              </a:rPr>
              <a:t>			high = mid - 1;</a:t>
            </a:r>
          </a:p>
          <a:p>
            <a:r>
              <a:rPr lang="ru-RU" sz="1600" b="1">
                <a:latin typeface="Courier New" pitchFamily="49" charset="0"/>
              </a:rPr>
              <a:t>		else if (x &gt; v[mid])</a:t>
            </a:r>
          </a:p>
          <a:p>
            <a:r>
              <a:rPr lang="ru-RU" sz="1600" b="1">
                <a:latin typeface="Courier New" pitchFamily="49" charset="0"/>
              </a:rPr>
              <a:t>			low = mid + 1;</a:t>
            </a:r>
          </a:p>
          <a:p>
            <a:r>
              <a:rPr lang="ru-RU" sz="1600" b="1">
                <a:latin typeface="Courier New" pitchFamily="49" charset="0"/>
              </a:rPr>
              <a:t>		else /* совпадение найдено */</a:t>
            </a:r>
          </a:p>
          <a:p>
            <a:r>
              <a:rPr lang="ru-RU" sz="1600" b="1">
                <a:latin typeface="Courier New" pitchFamily="49" charset="0"/>
              </a:rPr>
              <a:t>			return mid;</a:t>
            </a:r>
          </a:p>
          <a:p>
            <a:r>
              <a:rPr lang="ru-RU" sz="1600" b="1">
                <a:latin typeface="Courier New" pitchFamily="49" charset="0"/>
              </a:rPr>
              <a:t>	}</a:t>
            </a:r>
          </a:p>
          <a:p>
            <a:r>
              <a:rPr lang="ru-RU" sz="1600" b="1">
                <a:latin typeface="Courier New" pitchFamily="49" charset="0"/>
              </a:rPr>
              <a:t>	return -1; /* совпадения нет */</a:t>
            </a:r>
          </a:p>
          <a:p>
            <a:r>
              <a:rPr lang="ru-RU" sz="1600" b="1">
                <a:latin typeface="Courier New" pitchFamily="49" charset="0"/>
              </a:rPr>
              <a:t>}</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type="body" idx="1"/>
          </p:nvPr>
        </p:nvSpPr>
        <p:spPr/>
        <p:txBody>
          <a:bodyPr/>
          <a:lstStyle/>
          <a:p>
            <a:pPr eaLnBrk="1" hangingPunct="1"/>
            <a:r>
              <a:rPr lang="ru-RU" dirty="0"/>
              <a:t>Используется для выбора одного из нескольких путей</a:t>
            </a:r>
          </a:p>
          <a:p>
            <a:pPr lvl="1"/>
            <a:r>
              <a:rPr lang="ru-RU" dirty="0"/>
              <a:t>Осуществляется проверка на совпадение значения выражения с одной из некоторого набора целых констант, и выполняет соответствующую ветвь программы</a:t>
            </a:r>
          </a:p>
          <a:p>
            <a:pPr eaLnBrk="1" hangingPunct="1"/>
            <a:r>
              <a:rPr lang="ru-RU" dirty="0"/>
              <a:t>Инструкция </a:t>
            </a:r>
            <a:r>
              <a:rPr lang="en-US" dirty="0"/>
              <a:t>break</a:t>
            </a:r>
            <a:r>
              <a:rPr lang="ru-RU" dirty="0"/>
              <a:t> выполняет выход из блока </a:t>
            </a:r>
            <a:r>
              <a:rPr lang="en-US" dirty="0"/>
              <a:t>switch</a:t>
            </a:r>
            <a:endParaRPr lang="ru-RU" dirty="0"/>
          </a:p>
        </p:txBody>
      </p:sp>
      <p:sp>
        <p:nvSpPr>
          <p:cNvPr id="69636" name="Rectangle 4"/>
          <p:cNvSpPr>
            <a:spLocks noChangeArrowheads="1"/>
          </p:cNvSpPr>
          <p:nvPr/>
        </p:nvSpPr>
        <p:spPr bwMode="auto">
          <a:xfrm>
            <a:off x="4894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6243"/>
            <a:ext cx="9144000" cy="6771084"/>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5025"/>
            <a:ext cx="9324528" cy="6986528"/>
          </a:xfrm>
          <a:prstGeom prst="rect">
            <a:avLst/>
          </a:prstGeom>
        </p:spPr>
        <p:txBody>
          <a:bodyPr wrap="square">
            <a:spAutoFit/>
          </a:bodyPr>
          <a:lstStyle/>
          <a:p>
            <a:pPr>
              <a:spcAft>
                <a:spcPts val="0"/>
              </a:spcAft>
            </a:pPr>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ru-RU"/>
              <a:t>Циклическое выполнение</a:t>
            </a:r>
          </a:p>
        </p:txBody>
      </p:sp>
      <p:sp>
        <p:nvSpPr>
          <p:cNvPr id="58371" name="Текст 3"/>
          <p:cNvSpPr>
            <a:spLocks noGrp="1"/>
          </p:cNvSpPr>
          <p:nvPr>
            <p:ph type="body" idx="1"/>
          </p:nvPr>
        </p:nvSpPr>
        <p:spPr>
          <a:xfrm>
            <a:off x="530225" y="2705100"/>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fontAlgn="auto" hangingPunct="1">
              <a:spcAft>
                <a:spcPts val="0"/>
              </a:spcAft>
              <a:defRPr/>
            </a:pPr>
            <a:r>
              <a:rPr lang="ru-RU"/>
              <a:t>Что такое циклическое выполнение</a:t>
            </a:r>
          </a:p>
        </p:txBody>
      </p:sp>
      <p:sp>
        <p:nvSpPr>
          <p:cNvPr id="10243" name="Rectangle 3"/>
          <p:cNvSpPr>
            <a:spLocks noGrp="1" noChangeArrowheads="1"/>
          </p:cNvSpPr>
          <p:nvPr>
            <p:ph type="body"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fontAlgn="auto" hangingPunct="1">
              <a:spcAft>
                <a:spcPts val="0"/>
              </a:spcAft>
              <a:defRPr/>
            </a:pPr>
            <a:r>
              <a:rPr lang="ru-RU"/>
              <a:t>Циклическое выполнение в языке Си</a:t>
            </a:r>
          </a:p>
        </p:txBody>
      </p:sp>
      <p:sp>
        <p:nvSpPr>
          <p:cNvPr id="7171" name="Rectangle 3"/>
          <p:cNvSpPr>
            <a:spLocks noGrp="1" noChangeArrowheads="1"/>
          </p:cNvSpPr>
          <p:nvPr>
            <p:ph idx="1"/>
          </p:nvPr>
        </p:nvSpPr>
        <p:spPr/>
        <p:txBody>
          <a:bodyPr>
            <a:normAutofit lnSpcReduction="10000"/>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Пример: нахождение наибольшего общего делителя</a:t>
            </a:r>
          </a:p>
        </p:txBody>
      </p:sp>
      <p:sp>
        <p:nvSpPr>
          <p:cNvPr id="2" name="Прямоугольник 1"/>
          <p:cNvSpPr/>
          <p:nvPr/>
        </p:nvSpPr>
        <p:spPr>
          <a:xfrm>
            <a:off x="442257" y="1628800"/>
            <a:ext cx="8229600" cy="2677656"/>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smtClean="0"/>
              <a:t>Пример – определение </a:t>
            </a:r>
            <a:r>
              <a:rPr lang="ru-RU" dirty="0" smtClean="0"/>
              <a:t>чётности</a:t>
            </a:r>
            <a:r>
              <a:rPr lang="ru-RU" dirty="0" smtClean="0"/>
              <a:t> </a:t>
            </a:r>
            <a:r>
              <a:rPr lang="ru-RU" dirty="0" smtClean="0"/>
              <a:t>числа</a:t>
            </a:r>
            <a:endParaRPr lang="ru-RU" dirty="0"/>
          </a:p>
        </p:txBody>
      </p:sp>
      <p:sp>
        <p:nvSpPr>
          <p:cNvPr id="6" name="Rectangle 5"/>
          <p:cNvSpPr/>
          <p:nvPr/>
        </p:nvSpPr>
        <p:spPr>
          <a:xfrm>
            <a:off x="423304" y="1502688"/>
            <a:ext cx="8229600" cy="5355312"/>
          </a:xfrm>
          <a:prstGeom prst="rect">
            <a:avLst/>
          </a:prstGeom>
        </p:spPr>
        <p:txBody>
          <a:bodyPr wrap="square">
            <a:spAutoFit/>
          </a:bodyPr>
          <a:lstStyle/>
          <a:p>
            <a:pPr>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smtClean="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smtClean="0">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ru-RU" dirty="0"/>
              <a:t>Простой цикл </a:t>
            </a:r>
            <a:r>
              <a:rPr lang="en-US" dirty="0"/>
              <a:t>for</a:t>
            </a:r>
            <a:endParaRPr lang="ru-RU" dirty="0"/>
          </a:p>
        </p:txBody>
      </p:sp>
      <p:sp>
        <p:nvSpPr>
          <p:cNvPr id="2" name="Прямоугольник 1"/>
          <p:cNvSpPr/>
          <p:nvPr/>
        </p:nvSpPr>
        <p:spPr>
          <a:xfrm>
            <a:off x="323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 обход элементов массива</a:t>
            </a:r>
          </a:p>
        </p:txBody>
      </p:sp>
      <p:sp>
        <p:nvSpPr>
          <p:cNvPr id="5" name="Прямоугольник 4"/>
          <p:cNvSpPr/>
          <p:nvPr/>
        </p:nvSpPr>
        <p:spPr>
          <a:xfrm>
            <a:off x="426480" y="1700808"/>
            <a:ext cx="8538008" cy="3323987"/>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6655302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555641"/>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Вышенаписанный цикл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аналогичес</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следующему:</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for (auto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characterOccurrences.begin</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characterOccurrences.end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auto &amp;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charOcc.first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 "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charOcc.second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41636302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type="body"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r>
              <a:rPr lang="ru-RU" b="1" dirty="0">
                <a:latin typeface="Courier New" pitchFamily="49" charset="0"/>
              </a:rPr>
              <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457200" y="1700808"/>
            <a:ext cx="6606480" cy="2246769"/>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Бесконечные циклы </a:t>
            </a:r>
            <a:r>
              <a:rPr lang="en-US" dirty="0"/>
              <a:t>for, while, do-while</a:t>
            </a:r>
            <a:endParaRPr lang="ru-RU" dirty="0"/>
          </a:p>
        </p:txBody>
      </p:sp>
      <p:sp>
        <p:nvSpPr>
          <p:cNvPr id="3" name="Прямоугольник 2"/>
          <p:cNvSpPr/>
          <p:nvPr/>
        </p:nvSpPr>
        <p:spPr>
          <a:xfrm>
            <a:off x="0" y="1584564"/>
            <a:ext cx="7740352" cy="5262979"/>
          </a:xfrm>
          <a:prstGeom prst="rect">
            <a:avLst/>
          </a:prstGeom>
        </p:spPr>
        <p:txBody>
          <a:bodyPr wrap="square">
            <a:spAutoFit/>
          </a:bodyPr>
          <a:lstStyle/>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type="body"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lnSpcReduction="10000"/>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457200" y="1772816"/>
            <a:ext cx="8229600" cy="4401205"/>
          </a:xfrm>
          <a:prstGeom prst="rect">
            <a:avLst/>
          </a:prstGeom>
        </p:spPr>
        <p:txBody>
          <a:bodyPr wrap="square">
            <a:spAutoFit/>
          </a:bodyPr>
          <a:lstStyle/>
          <a:p>
            <a:pPr>
              <a:spcAft>
                <a:spcPts val="0"/>
              </a:spcAft>
            </a:pP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'\0', ‘\n', '\177', '\</a:t>
            </a:r>
            <a:r>
              <a:rPr lang="en-US" dirty="0" err="1">
                <a:latin typeface="Courier New" pitchFamily="49" charset="0"/>
              </a:rPr>
              <a:t>xff</a:t>
            </a:r>
            <a:r>
              <a:rPr lang="en-US" dirty="0">
                <a:latin typeface="Courier New" pitchFamily="49" charset="0"/>
              </a:rPr>
              <a:t>'</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05423665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73731" name="Rectangle 5"/>
          <p:cNvSpPr>
            <a:spLocks noChangeArrowheads="1"/>
          </p:cNvSpPr>
          <p:nvPr/>
        </p:nvSpPr>
        <p:spPr bwMode="auto">
          <a:xfrm>
            <a:off x="1258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12357"/>
            <a:ext cx="9144000" cy="3052118"/>
          </a:xfrm>
          <a:prstGeom prst="rect">
            <a:avLst/>
          </a:prstGeom>
        </p:spPr>
        <p:txBody>
          <a:bodyPr wrap="square">
            <a:spAutoFit/>
          </a:bodyPr>
          <a:lstStyle/>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Структура </a:t>
            </a:r>
            <a:r>
              <a:rPr lang="ru-RU" sz="1600" dirty="0" err="1">
                <a:solidFill>
                  <a:srgbClr val="008000"/>
                </a:solidFill>
                <a:effectLst/>
                <a:latin typeface="Consolas"/>
                <a:ea typeface="Calibri"/>
                <a:cs typeface="Times New Roman"/>
              </a:rPr>
              <a:t>Point</a:t>
            </a:r>
            <a:r>
              <a:rPr lang="ru-RU" sz="1600" dirty="0">
                <a:solidFill>
                  <a:srgbClr val="008000"/>
                </a:solidFill>
                <a:effectLst/>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x</a:t>
            </a:r>
            <a:r>
              <a:rPr lang="en-US" sz="1600" dirty="0">
                <a:solidFill>
                  <a:srgbClr val="000080"/>
                </a:solidFill>
                <a:latin typeface="Consolas"/>
                <a:ea typeface="Calibri"/>
                <a:cs typeface="Times New Roman"/>
              </a:rPr>
              <a:t>;</a:t>
            </a:r>
          </a:p>
          <a:p>
            <a:pPr defTabSz="493713">
              <a:lnSpc>
                <a:spcPct val="115000"/>
              </a:lnSpc>
              <a:spcAft>
                <a:spcPts val="0"/>
              </a:spcAft>
              <a:tabLst>
                <a:tab pos="506413" algn="l"/>
              </a:tabLst>
            </a:pPr>
            <a:r>
              <a:rPr lang="en-US" sz="1600" dirty="0">
                <a:solidFill>
                  <a:srgbClr val="0000FF"/>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err="1">
                <a:solidFill>
                  <a:srgbClr val="000080"/>
                </a:solidFill>
                <a:effectLst/>
                <a:latin typeface="Consolas"/>
                <a:ea typeface="Calibri"/>
                <a:cs typeface="Times New Roman"/>
              </a:rPr>
              <a:t>globalPoint</a:t>
            </a:r>
            <a:r>
              <a:rPr lang="ru-RU" sz="1600" dirty="0">
                <a:solidFill>
                  <a:srgbClr val="000000"/>
                </a:solidFill>
                <a:effectLst/>
                <a:latin typeface="Consolas"/>
                <a:ea typeface="Calibri"/>
                <a:cs typeface="Times New Roman"/>
              </a:rPr>
              <a:t>;</a:t>
            </a:r>
            <a:endParaRPr lang="en-US" sz="1600" dirty="0">
              <a:solidFill>
                <a:srgbClr val="000000"/>
              </a:solidFill>
              <a:effectLst/>
              <a:latin typeface="Consolas"/>
              <a:ea typeface="Calibri"/>
              <a:cs typeface="Times New Roman"/>
            </a:endParaRPr>
          </a:p>
          <a:p>
            <a:pPr>
              <a:lnSpc>
                <a:spcPct val="115000"/>
              </a:lnSpc>
              <a:spcAft>
                <a:spcPts val="0"/>
              </a:spcAft>
              <a:tabLst>
                <a:tab pos="506413" algn="l"/>
              </a:tabLst>
            </a:pPr>
            <a:r>
              <a:rPr lang="ru-RU" sz="1600" dirty="0">
                <a:solidFill>
                  <a:srgbClr val="000000"/>
                </a:solidFill>
                <a:effectLst/>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406400"/>
            <a:r>
              <a:rPr lang="ru-RU" sz="1600" i="0" dirty="0">
                <a:solidFill>
                  <a:srgbClr val="000000"/>
                </a:solidFill>
                <a:highlight>
                  <a:srgbClr val="FFFFFF"/>
                </a:highlight>
                <a:latin typeface="Consolas"/>
              </a:rPr>
              <a:t>{</a:t>
            </a: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Объявляем переменную </a:t>
            </a:r>
            <a:r>
              <a:rPr lang="ru-RU" sz="1600" dirty="0" err="1">
                <a:solidFill>
                  <a:srgbClr val="008000"/>
                </a:solidFill>
                <a:effectLst/>
                <a:latin typeface="Consolas"/>
                <a:ea typeface="Calibri"/>
                <a:cs typeface="Times New Roman"/>
              </a:rPr>
              <a:t>pt</a:t>
            </a:r>
            <a:r>
              <a:rPr lang="ru-RU" sz="1600" dirty="0">
                <a:solidFill>
                  <a:srgbClr val="008000"/>
                </a:solidFill>
                <a:effectLst/>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10;</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Объявление переменной-структуры можно совместить</a:t>
            </a:r>
          </a:p>
          <a:p>
            <a:pPr defTabSz="406400">
              <a:spcAft>
                <a:spcPts val="0"/>
              </a:spcAft>
            </a:pPr>
            <a:r>
              <a:rPr lang="ru-RU" sz="1600" dirty="0">
                <a:solidFill>
                  <a:srgbClr val="008000"/>
                </a:solidFill>
                <a:latin typeface="Consolas"/>
                <a:ea typeface="Calibri"/>
                <a:cs typeface="Times New Roman"/>
              </a:rPr>
              <a:t>	// </a:t>
            </a:r>
            <a:r>
              <a:rPr lang="ru-RU" sz="1600" dirty="0">
                <a:solidFill>
                  <a:srgbClr val="008000"/>
                </a:solidFill>
                <a:effectLst/>
                <a:latin typeface="Consolas"/>
                <a:ea typeface="Calibri"/>
                <a:cs typeface="Times New Roman"/>
              </a:rPr>
              <a:t>с инициализацией ее полей</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 = { 33, 24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33 &amp;&amp;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24);</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 14, -22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14 &amp;&amp;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-22);</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effectLst/>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 = { 21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21 &amp;&amp;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Поля глобальных и статических переменных-структур по умолчанию </a:t>
            </a:r>
          </a:p>
          <a:p>
            <a:pPr defTabSz="406400">
              <a:spcAft>
                <a:spcPts val="0"/>
              </a:spcAft>
            </a:pPr>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a:t>
            </a:r>
            <a:r>
              <a:rPr lang="ru-RU" sz="1600" dirty="0">
                <a:solidFill>
                  <a:srgbClr val="008000"/>
                </a:solidFill>
                <a:effectLst/>
                <a:latin typeface="Consolas"/>
                <a:ea typeface="Calibri"/>
                <a:cs typeface="Times New Roman"/>
              </a:rPr>
              <a:t>инициализируются нулями</a:t>
            </a:r>
            <a:endParaRPr lang="ru-RU" sz="1600" dirty="0">
              <a:ea typeface="Calibri"/>
              <a:cs typeface="Times New Roman"/>
            </a:endParaRPr>
          </a:p>
          <a:p>
            <a:pPr defTabSz="406400">
              <a:spcAft>
                <a:spcPts val="0"/>
              </a:spcAft>
            </a:pPr>
            <a:r>
              <a:rPr lang="en-US" sz="1600" dirty="0">
                <a:solidFill>
                  <a:srgbClr val="0000FF"/>
                </a:solidFill>
                <a:effectLst/>
                <a:latin typeface="Consolas"/>
                <a:ea typeface="Calibri"/>
                <a:cs typeface="Times New Roman"/>
              </a:rPr>
              <a:t>	static</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p>
          <a:p>
            <a:pPr defTabSz="406400">
              <a:spcAft>
                <a:spcPts val="0"/>
              </a:spcAft>
            </a:pPr>
            <a:r>
              <a:rPr lang="en-US" sz="1600" dirty="0">
                <a:solidFill>
                  <a:srgbClr val="000000"/>
                </a:solidFill>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647974"/>
          </a:xfrm>
          <a:prstGeom prst="rect">
            <a:avLst/>
          </a:prstGeom>
        </p:spPr>
        <p:txBody>
          <a:bodyPr wrap="square">
            <a:spAutoFit/>
          </a:bodyPr>
          <a:lstStyle/>
          <a:p>
            <a:pPr>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a:solidFill>
                  <a:srgbClr val="000080"/>
                </a:solidFill>
                <a:effectLst/>
                <a:latin typeface="Consolas"/>
                <a:ea typeface="Calibri"/>
                <a:cs typeface="Times New Roman"/>
              </a:rPr>
              <a:t>vertex3</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ru-RU" sz="1600" dirty="0">
                <a:solidFill>
                  <a:srgbClr val="000000"/>
                </a:solidFill>
                <a:effectLst/>
                <a:latin typeface="Consolas"/>
                <a:ea typeface="Calibri"/>
                <a:cs typeface="Times New Roman"/>
              </a:rPr>
              <a:t>};</a:t>
            </a:r>
          </a:p>
          <a:p>
            <a:pPr defTabSz="520700">
              <a:spcAft>
                <a:spcPts val="0"/>
              </a:spcAft>
            </a:pPr>
            <a:endParaRPr lang="ru-RU" sz="1600" dirty="0">
              <a:solidFill>
                <a:srgbClr val="008000"/>
              </a:solidFill>
              <a:effectLst/>
              <a:latin typeface="Consolas"/>
              <a:ea typeface="Calibri"/>
              <a:cs typeface="Times New Roman"/>
            </a:endParaRPr>
          </a:p>
          <a:p>
            <a:pPr defTabSz="520700">
              <a:spcAft>
                <a:spcPts val="0"/>
              </a:spcAft>
            </a:pPr>
            <a:r>
              <a:rPr lang="ru-RU" sz="1600" dirty="0">
                <a:solidFill>
                  <a:srgbClr val="008000"/>
                </a:solidFill>
                <a:effectLst/>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520700">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{0, 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{20, 100},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{30, 15}</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100);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15);</a:t>
            </a:r>
            <a:endParaRPr lang="ru-RU" sz="1600" dirty="0">
              <a:ea typeface="Calibri"/>
              <a:cs typeface="Times New Roman"/>
            </a:endParaRPr>
          </a:p>
          <a:p>
            <a:pPr defTabSz="520700">
              <a:spcAft>
                <a:spcPts val="0"/>
              </a:spcAft>
            </a:pP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a:t>
            </a:r>
            <a:r>
              <a:rPr lang="ru-RU" sz="1600" dirty="0">
                <a:ea typeface="Calibri"/>
                <a:cs typeface="Times New Roman"/>
              </a:rPr>
              <a:t> </a:t>
            </a:r>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991"/>
            <a:ext cx="9144000" cy="6899325"/>
          </a:xfrm>
          <a:prstGeom prst="rect">
            <a:avLst/>
          </a:prstGeom>
        </p:spPr>
        <p:txBody>
          <a:bodyPr wrap="square">
            <a:spAutoFit/>
          </a:bodyPr>
          <a:lstStyle/>
          <a:p>
            <a:pPr defTabSz="520700">
              <a:spcAft>
                <a:spcPts val="0"/>
              </a:spcAft>
            </a:pPr>
            <a:r>
              <a:rPr lang="ru-RU" sz="1400" dirty="0">
                <a:solidFill>
                  <a:srgbClr val="008000"/>
                </a:solidFill>
                <a:effectLst/>
                <a:latin typeface="Consolas"/>
                <a:ea typeface="Calibri"/>
                <a:cs typeface="Times New Roman"/>
              </a:rPr>
              <a:t>// Структуры в качестве параметров функций и возвращаемых значений</a:t>
            </a:r>
            <a:endParaRPr lang="ru-RU" sz="1400" dirty="0">
              <a:ea typeface="Calibri"/>
              <a:cs typeface="Times New Roman"/>
            </a:endParaRPr>
          </a:p>
          <a:p>
            <a:pPr defTabSz="493713">
              <a:spcAft>
                <a:spcPts val="0"/>
              </a:spcAft>
              <a:tabLst>
                <a:tab pos="506413" algn="l"/>
              </a:tabLst>
            </a:pP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return</a:t>
            </a:r>
            <a:r>
              <a:rPr lang="en-US" sz="1400" dirty="0">
                <a:solidFill>
                  <a:srgbClr val="000000"/>
                </a:solidFill>
                <a:effectLst/>
                <a:latin typeface="Consolas"/>
                <a:ea typeface="Calibri"/>
                <a:cs typeface="Times New Roman"/>
              </a:rPr>
              <a:t> </a:t>
            </a:r>
            <a:r>
              <a:rPr lang="en-US" sz="1400" i="1" dirty="0" err="1">
                <a:solidFill>
                  <a:srgbClr val="880000"/>
                </a:solidFill>
                <a:effectLst/>
                <a:latin typeface="Consolas"/>
                <a:ea typeface="Calibri"/>
                <a:cs typeface="Times New Roman"/>
              </a:rPr>
              <a:t>hypot</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ru-RU" sz="1400" dirty="0">
                <a:solidFill>
                  <a:srgbClr val="000000"/>
                </a:solidFill>
                <a:effectLst/>
                <a:latin typeface="Consolas"/>
                <a:ea typeface="Calibri"/>
                <a:cs typeface="Times New Roman"/>
              </a:rPr>
              <a:t>}</a:t>
            </a:r>
            <a:endParaRPr lang="ru-RU" sz="1400" dirty="0">
              <a:ea typeface="Calibri"/>
              <a:cs typeface="Times New Roman"/>
            </a:endParaRPr>
          </a:p>
          <a:p>
            <a:pPr lvl="0">
              <a:tabLst>
                <a:tab pos="457200" algn="l"/>
              </a:tabLst>
            </a:pPr>
            <a:r>
              <a:rPr lang="en-US" sz="1400" dirty="0">
                <a:solidFill>
                  <a:srgbClr val="216F85"/>
                </a:solidFill>
                <a:latin typeface="Consolas"/>
                <a:ea typeface="Calibri"/>
                <a:cs typeface="Times New Roman"/>
              </a:rPr>
              <a:t>Point</a:t>
            </a:r>
            <a:r>
              <a:rPr lang="en-US" sz="1400" dirty="0">
                <a:solidFill>
                  <a:srgbClr val="000000"/>
                </a:solidFill>
                <a:latin typeface="Consolas"/>
                <a:ea typeface="Calibri"/>
                <a:cs typeface="Times New Roman"/>
              </a:rPr>
              <a:t> </a:t>
            </a:r>
            <a:r>
              <a:rPr lang="en-US" sz="1400" dirty="0" err="1">
                <a:solidFill>
                  <a:srgbClr val="880000"/>
                </a:solidFill>
                <a:latin typeface="Consolas"/>
                <a:ea typeface="Calibri"/>
                <a:cs typeface="Times New Roman"/>
              </a:rPr>
              <a:t>CalculateTriangleCenter</a:t>
            </a:r>
            <a:r>
              <a:rPr lang="en-US" sz="1400" dirty="0">
                <a:solidFill>
                  <a:srgbClr val="000000"/>
                </a:solidFill>
                <a:latin typeface="Consolas"/>
                <a:ea typeface="Calibri"/>
                <a:cs typeface="Times New Roman"/>
              </a:rPr>
              <a:t>(</a:t>
            </a:r>
            <a:r>
              <a:rPr lang="en-US" sz="1400" dirty="0" err="1">
                <a:solidFill>
                  <a:srgbClr val="0000FF"/>
                </a:solidFill>
                <a:latin typeface="Consolas"/>
                <a:ea typeface="Calibri"/>
                <a:cs typeface="Times New Roman"/>
              </a:rPr>
              <a:t>const</a:t>
            </a:r>
            <a:r>
              <a:rPr lang="en-US" sz="1400" dirty="0">
                <a:solidFill>
                  <a:srgbClr val="000000"/>
                </a:solidFill>
                <a:latin typeface="Consolas"/>
                <a:ea typeface="Calibri"/>
                <a:cs typeface="Times New Roman"/>
              </a:rPr>
              <a:t> </a:t>
            </a:r>
            <a:r>
              <a:rPr lang="en-US" sz="1400" dirty="0">
                <a:solidFill>
                  <a:srgbClr val="216F85"/>
                </a:solidFill>
                <a:latin typeface="Consolas"/>
                <a:ea typeface="Calibri"/>
                <a:cs typeface="Times New Roman"/>
              </a:rPr>
              <a:t>Triangle</a:t>
            </a:r>
            <a:r>
              <a:rPr lang="en-US" sz="1400" dirty="0">
                <a:solidFill>
                  <a:srgbClr val="000000"/>
                </a:solidFill>
                <a:latin typeface="Consolas"/>
                <a:ea typeface="Calibri"/>
                <a:cs typeface="Times New Roman"/>
              </a:rPr>
              <a:t> &amp;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FF"/>
                </a:solidFill>
                <a:latin typeface="Consolas"/>
                <a:ea typeface="Calibri"/>
                <a:cs typeface="Times New Roman"/>
              </a:rPr>
              <a:t>return</a:t>
            </a:r>
            <a:r>
              <a:rPr lang="ru-RU" sz="1400" dirty="0">
                <a:solidFill>
                  <a:srgbClr val="0000FF"/>
                </a:solidFill>
                <a:latin typeface="Consolas"/>
                <a:ea typeface="Calibri"/>
                <a:cs typeface="Times New Roman"/>
              </a:rPr>
              <a:t> </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ru-RU"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spcAft>
                <a:spcPts val="1000"/>
              </a:spcAft>
              <a:tabLst>
                <a:tab pos="457200" algn="l"/>
              </a:tabLst>
            </a:pPr>
            <a:r>
              <a:rPr lang="ru-RU" sz="1400" dirty="0">
                <a:solidFill>
                  <a:srgbClr val="000000"/>
                </a:solidFill>
                <a:latin typeface="Consolas"/>
                <a:ea typeface="Calibri"/>
                <a:cs typeface="Times New Roman"/>
              </a:rPr>
              <a:t>}</a:t>
            </a:r>
            <a:endParaRPr lang="ru-RU" sz="1400" dirty="0">
              <a:ea typeface="Calibri"/>
              <a:cs typeface="Times New Roman"/>
            </a:endParaRPr>
          </a:p>
          <a:p>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a:t>
            </a:r>
            <a:r>
              <a:rPr lang="en-US" sz="1400" i="1" dirty="0">
                <a:solidFill>
                  <a:srgbClr val="880000"/>
                </a:solidFill>
                <a:highlight>
                  <a:srgbClr val="FFFFFF"/>
                </a:highlight>
                <a:latin typeface="Consolas"/>
              </a:rPr>
              <a:t>main</a:t>
            </a:r>
            <a:r>
              <a:rPr lang="en-US" sz="1400" i="0" dirty="0">
                <a:solidFill>
                  <a:srgbClr val="000000"/>
                </a:solidFill>
                <a:highlight>
                  <a:srgbClr val="FFFFFF"/>
                </a:highlight>
                <a:latin typeface="Consolas"/>
              </a:rPr>
              <a:t>()</a:t>
            </a:r>
          </a:p>
          <a:p>
            <a:r>
              <a:rPr lang="ru-RU" sz="1400" i="0" dirty="0">
                <a:solidFill>
                  <a:srgbClr val="000000"/>
                </a:solidFill>
                <a:highlight>
                  <a:srgbClr val="FFFFFF"/>
                </a:highlight>
                <a:latin typeface="Consolas"/>
              </a:rPr>
              <a:t>{</a:t>
            </a: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Triangle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 0, 0 }, { 10, -20 }, {20, 20}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auto</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10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При передаче в функцию можно создать экземпляр структуры без объявления переменной</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В этом случае в функцию будет передана ссылка временный объект</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 { 0, 0 }, { -20, 10 }, { 20, 20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10);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1, 1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4, 5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Проверка чисел с плавающей запятой на приблизительное равенство</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i="1" dirty="0">
                <a:solidFill>
                  <a:srgbClr val="880000"/>
                </a:solidFill>
                <a:effectLst/>
                <a:latin typeface="Consolas"/>
                <a:ea typeface="Calibri"/>
                <a:cs typeface="Times New Roman"/>
              </a:rPr>
              <a:t>abs</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- 5.0) &lt;= </a:t>
            </a:r>
            <a:r>
              <a:rPr lang="en-US" sz="1400" i="1" dirty="0">
                <a:solidFill>
                  <a:srgbClr val="6F008A"/>
                </a:solidFill>
                <a:effectLst/>
                <a:latin typeface="Consolas"/>
                <a:ea typeface="Calibri"/>
                <a:cs typeface="Times New Roman"/>
              </a:rPr>
              <a:t>DBL_EPSILON</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1000"/>
              </a:spcAft>
            </a:pPr>
            <a:r>
              <a:rPr lang="ru-RU" sz="1400" dirty="0">
                <a:solidFill>
                  <a:srgbClr val="000000"/>
                </a:solidFill>
                <a:effectLst/>
                <a:latin typeface="Consolas"/>
                <a:ea typeface="Calibri"/>
                <a:cs typeface="Times New Roman"/>
              </a:rPr>
              <a:t>}</a:t>
            </a:r>
            <a:r>
              <a:rPr lang="ru-RU" sz="1400" dirty="0">
                <a:ea typeface="Calibri"/>
                <a:cs typeface="Times New Roman"/>
              </a:rPr>
              <a:t> </a:t>
            </a:r>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8928992" cy="6463308"/>
          </a:xfrm>
          <a:prstGeom prst="rect">
            <a:avLst/>
          </a:prstGeom>
        </p:spPr>
        <p:txBody>
          <a:bodyPr wrap="square">
            <a:spAutoFit/>
          </a:bodyPr>
          <a:lstStyle/>
          <a:p>
            <a:pPr defTabSz="457200">
              <a:spcAft>
                <a:spcPts val="0"/>
              </a:spcAft>
            </a:pPr>
            <a:r>
              <a:rPr lang="en-US" dirty="0" err="1">
                <a:solidFill>
                  <a:srgbClr val="0000FF"/>
                </a:solidFill>
                <a:effectLst/>
                <a:latin typeface="Consolas"/>
                <a:ea typeface="Calibri"/>
                <a:cs typeface="Times New Roman"/>
              </a:rPr>
              <a:t>enum</a:t>
            </a:r>
            <a:r>
              <a:rPr lang="en-US" dirty="0">
                <a:solidFill>
                  <a:srgbClr val="000000"/>
                </a:solidFill>
                <a:effectLst/>
                <a:latin typeface="Consolas"/>
                <a:ea typeface="Calibri"/>
                <a:cs typeface="Times New Roman"/>
              </a:rPr>
              <a:t> </a:t>
            </a:r>
            <a:r>
              <a:rPr lang="en-US" dirty="0">
                <a:solidFill>
                  <a:srgbClr val="0000FF"/>
                </a:solidFill>
                <a:effectLst/>
                <a:latin typeface="Consolas"/>
                <a:ea typeface="Calibri"/>
                <a:cs typeface="Times New Roman"/>
              </a:rPr>
              <a:t>class</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January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February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March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April</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June</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July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August</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September</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October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November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December</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endParaRPr lang="ru-RU" dirty="0">
              <a:ea typeface="Calibri"/>
              <a:cs typeface="Times New Roman"/>
            </a:endParaRPr>
          </a:p>
          <a:p>
            <a:pPr defTabSz="457200">
              <a:spcAft>
                <a:spcPts val="0"/>
              </a:spcAft>
            </a:pPr>
            <a:r>
              <a:rPr lang="en-US" dirty="0" err="1">
                <a:solidFill>
                  <a:srgbClr val="0000FF"/>
                </a:solidFill>
                <a:effectLst/>
                <a:latin typeface="Consolas"/>
                <a:ea typeface="Calibri"/>
                <a:cs typeface="Times New Roman"/>
              </a:rPr>
              <a:t>struct</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Date</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err="1">
                <a:solidFill>
                  <a:srgbClr val="0000FF"/>
                </a:solidFill>
                <a:effectLst/>
                <a:latin typeface="Consolas"/>
                <a:ea typeface="Calibri"/>
                <a:cs typeface="Times New Roman"/>
              </a:rPr>
              <a:t>int</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day</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r>
              <a:rPr lang="en-US" dirty="0">
                <a:solidFill>
                  <a:srgbClr val="000000"/>
                </a:solidFill>
                <a:effectLst/>
                <a:latin typeface="Consolas"/>
                <a:ea typeface="Calibri"/>
                <a:cs typeface="Times New Roman"/>
              </a:rPr>
              <a:t> </a:t>
            </a:r>
            <a:r>
              <a:rPr lang="en-US" dirty="0" err="1">
                <a:solidFill>
                  <a:srgbClr val="000080"/>
                </a:solidFill>
                <a:effectLst/>
                <a:latin typeface="Consolas"/>
                <a:ea typeface="Calibri"/>
                <a:cs typeface="Times New Roman"/>
              </a:rPr>
              <a:t>month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year</a:t>
            </a:r>
            <a:r>
              <a:rPr lang="ru-RU"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ru-RU" dirty="0">
                <a:solidFill>
                  <a:srgbClr val="000000"/>
                </a:solidFill>
                <a:effectLst/>
                <a:latin typeface="Consolas"/>
                <a:ea typeface="Calibri"/>
                <a:cs typeface="Times New Roman"/>
              </a:rPr>
              <a:t>};</a:t>
            </a:r>
          </a:p>
          <a:p>
            <a:pPr defTabSz="457200">
              <a:spcAft>
                <a:spcPts val="0"/>
              </a:spcAft>
            </a:pPr>
            <a:endParaRPr lang="en-US" dirty="0">
              <a:solidFill>
                <a:srgbClr val="000000"/>
              </a:solidFill>
              <a:effectLst/>
              <a:latin typeface="Consolas"/>
              <a:ea typeface="Calibri"/>
              <a:cs typeface="Times New Roman"/>
            </a:endParaRPr>
          </a:p>
          <a:p>
            <a:pPr defTabSz="508000">
              <a:spcAft>
                <a:spcPts val="0"/>
              </a:spcAft>
            </a:pPr>
            <a:r>
              <a:rPr lang="ru-RU" dirty="0">
                <a:solidFill>
                  <a:srgbClr val="008000"/>
                </a:solidFill>
                <a:effectLst/>
                <a:latin typeface="Consolas"/>
                <a:ea typeface="Calibri"/>
                <a:cs typeface="Times New Roman"/>
              </a:rPr>
              <a:t>// </a:t>
            </a:r>
            <a:r>
              <a:rPr lang="ru-RU" dirty="0" err="1">
                <a:solidFill>
                  <a:srgbClr val="008000"/>
                </a:solidFill>
                <a:effectLst/>
                <a:latin typeface="Consolas"/>
                <a:ea typeface="Calibri"/>
                <a:cs typeface="Times New Roman"/>
              </a:rPr>
              <a:t>Person</a:t>
            </a:r>
            <a:r>
              <a:rPr lang="ru-RU" dirty="0">
                <a:solidFill>
                  <a:srgbClr val="008000"/>
                </a:solidFill>
                <a:effectLst/>
                <a:latin typeface="Consolas"/>
                <a:ea typeface="Calibri"/>
                <a:cs typeface="Times New Roman"/>
              </a:rPr>
              <a:t> - пример более сложной </a:t>
            </a:r>
            <a:r>
              <a:rPr lang="ru-RU" dirty="0" err="1">
                <a:solidFill>
                  <a:srgbClr val="008000"/>
                </a:solidFill>
                <a:effectLst/>
                <a:latin typeface="Consolas"/>
                <a:ea typeface="Calibri"/>
                <a:cs typeface="Times New Roman"/>
              </a:rPr>
              <a:t>стуктуры</a:t>
            </a:r>
            <a:endParaRPr lang="ru-RU" dirty="0">
              <a:ea typeface="Calibri"/>
              <a:cs typeface="Times New Roman"/>
            </a:endParaRPr>
          </a:p>
          <a:p>
            <a:pPr defTabSz="508000">
              <a:spcAft>
                <a:spcPts val="0"/>
              </a:spcAft>
            </a:pPr>
            <a:r>
              <a:rPr lang="ru-RU" dirty="0" err="1">
                <a:solidFill>
                  <a:srgbClr val="0000FF"/>
                </a:solidFill>
                <a:effectLst/>
                <a:latin typeface="Consolas"/>
                <a:ea typeface="Calibri"/>
                <a:cs typeface="Times New Roman"/>
              </a:rPr>
              <a:t>struct</a:t>
            </a:r>
            <a:r>
              <a:rPr lang="ru-RU"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Person</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name</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address</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Date</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birthday</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height</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44624"/>
            <a:ext cx="8424936" cy="6740307"/>
          </a:xfrm>
          <a:prstGeom prst="rect">
            <a:avLst/>
          </a:prstGeom>
        </p:spPr>
        <p:txBody>
          <a:bodyPr wrap="square" lIns="0" tIns="0" rIns="0" bIns="0">
            <a:spAutoFit/>
          </a:bodyPr>
          <a:lstStyle/>
          <a:p>
            <a:pPr defTabSz="350838">
              <a:spcAft>
                <a:spcPts val="0"/>
              </a:spcAft>
            </a:pPr>
            <a:r>
              <a:rPr lang="ru-RU" sz="1500" dirty="0">
                <a:solidFill>
                  <a:srgbClr val="008000"/>
                </a:solidFill>
                <a:effectLst/>
                <a:latin typeface="Consolas"/>
                <a:ea typeface="Calibri"/>
                <a:cs typeface="Times New Roman"/>
              </a:rPr>
              <a:t>// Проверка двух дат на равенство</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&amp;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8000"/>
                </a:solidFill>
                <a:effectLst/>
                <a:latin typeface="Consolas"/>
                <a:ea typeface="Calibri"/>
                <a:cs typeface="Times New Roman"/>
              </a:rPr>
              <a:t>// </a:t>
            </a:r>
            <a:r>
              <a:rPr lang="ru-RU" sz="1500" dirty="0">
                <a:solidFill>
                  <a:srgbClr val="008000"/>
                </a:solidFill>
                <a:latin typeface="Consolas"/>
                <a:ea typeface="Calibri"/>
                <a:cs typeface="Times New Roman"/>
              </a:rPr>
              <a:t>Проверка </a:t>
            </a:r>
            <a:r>
              <a:rPr lang="ru-RU" sz="1500" dirty="0">
                <a:solidFill>
                  <a:srgbClr val="008000"/>
                </a:solidFill>
                <a:effectLst/>
                <a:latin typeface="Consolas"/>
                <a:ea typeface="Calibri"/>
                <a:cs typeface="Times New Roman"/>
              </a:rPr>
              <a:t>двух людей на идентичность</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&amp;&amp;</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p1</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 == </a:t>
            </a:r>
            <a:r>
              <a:rPr lang="ru-RU" sz="1500" dirty="0">
                <a:solidFill>
                  <a:srgbClr val="000080"/>
                </a:solidFill>
                <a:effectLst/>
                <a:latin typeface="Consolas"/>
                <a:ea typeface="Calibri"/>
                <a:cs typeface="Times New Roman"/>
              </a:rPr>
              <a:t>p2</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p>
          <a:p>
            <a:r>
              <a:rPr lang="en-US" sz="1500" dirty="0">
                <a:solidFill>
                  <a:srgbClr val="0000FF"/>
                </a:solidFill>
                <a:highlight>
                  <a:srgbClr val="FFFFFF"/>
                </a:highlight>
                <a:latin typeface="Consolas"/>
              </a:rPr>
              <a:t>void</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i="0" dirty="0">
                <a:solidFill>
                  <a:srgbClr val="000000"/>
                </a:solidFill>
                <a:highlight>
                  <a:srgbClr val="FFFFFF"/>
                </a:highlight>
                <a:latin typeface="Consolas"/>
              </a:rPr>
              <a:t>()</a:t>
            </a: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 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Sergeev</a:t>
            </a:r>
            <a:r>
              <a:rPr lang="en-US" sz="1500" dirty="0">
                <a:solidFill>
                  <a:srgbClr val="A31515"/>
                </a:solidFill>
                <a:effectLst/>
                <a:latin typeface="Consolas"/>
                <a:ea typeface="Calibri"/>
                <a:cs typeface="Times New Roman"/>
              </a:rPr>
              <a:t> </a:t>
            </a:r>
            <a:r>
              <a:rPr lang="en-US" sz="1500" dirty="0" err="1">
                <a:solidFill>
                  <a:srgbClr val="A31515"/>
                </a:solidFill>
                <a:effectLst/>
                <a:latin typeface="Consolas"/>
                <a:ea typeface="Calibri"/>
                <a:cs typeface="Times New Roman"/>
              </a:rPr>
              <a:t>Egor</a:t>
            </a:r>
            <a:r>
              <a:rPr lang="en-US" sz="1500" dirty="0">
                <a:solidFill>
                  <a:srgbClr val="A31515"/>
                </a:solidFill>
                <a:effectLst/>
                <a:latin typeface="Consolas"/>
                <a:ea typeface="Calibri"/>
                <a:cs typeface="Times New Roman"/>
              </a:rPr>
              <a:t>"</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Sovetskaya</a:t>
            </a:r>
            <a:r>
              <a:rPr lang="en-US" sz="1500" dirty="0">
                <a:solidFill>
                  <a:srgbClr val="A31515"/>
                </a:solidFill>
                <a:effectLst/>
                <a:latin typeface="Consolas"/>
                <a:ea typeface="Calibri"/>
                <a:cs typeface="Times New Roman"/>
              </a:rPr>
              <a:t> Street, 24"</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11,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February</a:t>
            </a:r>
            <a:r>
              <a:rPr lang="en-US" sz="1500" dirty="0">
                <a:solidFill>
                  <a:srgbClr val="000000"/>
                </a:solidFill>
                <a:effectLst/>
                <a:latin typeface="Consolas"/>
                <a:ea typeface="Calibri"/>
                <a:cs typeface="Times New Roman"/>
              </a:rPr>
              <a:t>, 1990 }, 116</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ru-RU" sz="1500" i="1" dirty="0" err="1">
                <a:solidFill>
                  <a:srgbClr val="6F008A"/>
                </a:solidFill>
                <a:effectLst/>
                <a:latin typeface="Consolas"/>
                <a:ea typeface="Calibri"/>
                <a:cs typeface="Times New Roman"/>
              </a:rPr>
              <a:t>assert</a:t>
            </a:r>
            <a:r>
              <a:rPr lang="ru-RU" sz="1500" dirty="0">
                <a:solidFill>
                  <a:srgbClr val="000000"/>
                </a:solidFill>
                <a:effectLst/>
                <a:latin typeface="Consolas"/>
                <a:ea typeface="Calibri"/>
                <a:cs typeface="Times New Roman"/>
              </a:rPr>
              <a:t>(</a:t>
            </a:r>
            <a:r>
              <a:rPr lang="ru-RU" sz="1500" dirty="0" err="1">
                <a:solidFill>
                  <a:srgbClr val="880000"/>
                </a:solidFill>
                <a:effectLst/>
                <a:latin typeface="Consolas"/>
                <a:ea typeface="Calibri"/>
                <a:cs typeface="Times New Roman"/>
              </a:rPr>
              <a:t>Equals</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person1</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person3</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dc2485ab-5ce8-4c30-9bcf-0cf79da30a4e"/>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e2dde750-e0d5-4d79-8258-d76649e93ea3"/>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aaefb5e4-2fd5-41dd-b373-e5ed0a0c7dc6"/>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182e97d2-f20a-4606-be19-23a7de49a781"/>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5585c847-70f5-4e89-8337-ff3ca9bbafbe"/>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cb6f6964-58fe-459c-b140-825c3f00fcfd"/>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5a838e2c-4a2c-49a3-bc1d-3cd578301d51"/>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5a93f2bf-bdfb-4f8a-83f7-95d0927702f8"/>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c1f769ac-bdfe-41fa-ae75-f65691b298e1"/>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07ab4edb-91d0-4af7-9d0b-2c96dec17321"/>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adadbec7-5857-48a6-8b75-4868b9f40401"/>
</p:tagLst>
</file>

<file path=ppt/tags/tag83.xml><?xml version="1.0" encoding="utf-8"?>
<p:tagLst xmlns:a="http://schemas.openxmlformats.org/drawingml/2006/main" xmlns:r="http://schemas.openxmlformats.org/officeDocument/2006/relationships" xmlns:p="http://schemas.openxmlformats.org/presentationml/2006/main">
  <p:tag name="ARTICULATE_SLIDE_GUID" val="a77969e6-0576-4669-9cad-43411d005071"/>
</p:tagLst>
</file>

<file path=ppt/tags/tag84.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792</TotalTime>
  <Words>14270</Words>
  <Application>Microsoft Office PowerPoint</Application>
  <PresentationFormat>On-screen Show (4:3)</PresentationFormat>
  <Paragraphs>3314</Paragraphs>
  <Slides>211</Slides>
  <Notes>153</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211</vt:i4>
      </vt:variant>
    </vt:vector>
  </HeadingPairs>
  <TitlesOfParts>
    <vt:vector size="223" baseType="lpstr">
      <vt:lpstr>Arial</vt:lpstr>
      <vt:lpstr>Arial Narrow</vt:lpstr>
      <vt:lpstr>Calibri</vt:lpstr>
      <vt:lpstr>Consolas</vt:lpstr>
      <vt:lpstr>Courier New</vt:lpstr>
      <vt:lpstr>Lucida Console</vt:lpstr>
      <vt:lpstr>Tahoma</vt:lpstr>
      <vt:lpstr>Times New Roman</vt:lpstr>
      <vt:lpstr>Wingdings</vt:lpstr>
      <vt:lpstr>Wingdings 2</vt:lpstr>
      <vt:lpstr>Wingdings 3</vt:lpstr>
      <vt:lpstr>Модульная</vt:lpstr>
      <vt:lpstr>Язык программирования C++</vt:lpstr>
      <vt:lpstr>Язык С++</vt:lpstr>
      <vt:lpstr>Программа Hello, World!</vt:lpstr>
      <vt:lpstr>Константы</vt:lpstr>
      <vt:lpstr>Константы</vt:lpstr>
      <vt:lpstr>Числовые константы</vt:lpstr>
      <vt:lpstr>Логические константы</vt:lpstr>
      <vt:lpstr>Пример – определение чётности числа</vt:lpstr>
      <vt:lpstr>Символьные константы</vt:lpstr>
      <vt:lpstr>Строковые константы (строковые литералы)</vt:lpstr>
      <vt:lpstr>PowerPoint Presentation</vt:lpstr>
      <vt:lpstr>Что выведет программа?</vt:lpstr>
      <vt:lpstr>Представление строковой константы в памяти</vt:lpstr>
      <vt:lpstr>Типы данных</vt:lpstr>
      <vt:lpstr>Типы данных языка C++</vt:lpstr>
      <vt:lpstr>Базовые типы данных</vt:lpstr>
      <vt:lpstr>Объявления переменных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Using – альтернатива typedef</vt:lpstr>
      <vt:lpstr>Целочисленные типы данных</vt:lpstr>
      <vt:lpstr>Знаковые и беззнаковые целые числа</vt:lpstr>
      <vt:lpstr>Представление целых чисел в памяти компьютера</vt:lpstr>
      <vt:lpstr>Пример представления числа 666 в виде типа short и int</vt:lpstr>
      <vt:lpstr>Типы данных с плавающей запятой</vt:lpstr>
      <vt:lpstr>Пример использования вещественных чисел</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традиционного enum-а</vt:lpstr>
      <vt:lpstr>Решение со Scoped enum</vt:lpstr>
      <vt:lpstr>Пример использования логического типа данных</vt:lpstr>
      <vt:lpstr>Набор используемых символов</vt:lpstr>
      <vt:lpstr>Основные операторы языка Си</vt:lpstr>
      <vt:lpstr>Арифметические операторы</vt:lpstr>
      <vt:lpstr>Пример</vt:lpstr>
      <vt:lpstr>Операторы отношения </vt:lpstr>
      <vt:lpstr>Пример: нахождением максимума из 3-х чисел</vt:lpstr>
      <vt:lpstr>Пример: определение високосности года</vt:lpstr>
      <vt:lpstr>Операторы инкремента и декремента</vt:lpstr>
      <vt:lpstr>PowerPoint Presentation</vt:lpstr>
      <vt:lpstr>Побитовые операторы</vt:lpstr>
      <vt:lpstr>Пример: функция getbits</vt:lpstr>
      <vt:lpstr>Операторы и выражения присваивания</vt:lpstr>
      <vt:lpstr>Пример: функция bitcount</vt:lpstr>
      <vt:lpstr>Преобразование типов в стиле С</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Преобразование типов в стиле C++</vt:lpstr>
      <vt:lpstr>Оператор static_cast</vt:lpstr>
      <vt:lpstr>Пример</vt:lpstr>
      <vt:lpstr>Оператор dynamic_cast</vt:lpstr>
      <vt:lpstr>Оператор const_cast</vt:lpstr>
      <vt:lpstr>Оператор reinterpret_cast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PowerPoint Presentation</vt:lpstr>
      <vt:lpstr>PowerPoint Presentation</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PowerPoint Presentation</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Структуры</vt:lpstr>
      <vt:lpstr>Структуры</vt:lpstr>
      <vt:lpstr>PowerPoint Presentation</vt:lpstr>
      <vt:lpstr>PowerPoint Presentation</vt:lpstr>
      <vt:lpstr>PowerPoint Presentation</vt:lpstr>
      <vt:lpstr>PowerPoint Presentation</vt:lpstr>
      <vt:lpstr>PowerPoint Presentation</vt:lpstr>
      <vt:lpstr>PowerPoint Presentation</vt:lpstr>
      <vt:lpstr>Объединения</vt:lpstr>
      <vt:lpstr>Объединения</vt:lpstr>
      <vt:lpstr>PowerPoint Presentation</vt:lpstr>
      <vt:lpstr>Пример 2</vt:lpstr>
      <vt:lpstr>Массивы</vt:lpstr>
      <vt:lpstr>Массивы</vt:lpstr>
      <vt:lpstr>PowerPoint Presentation</vt:lpstr>
      <vt:lpstr>Массивы символов</vt:lpstr>
      <vt:lpstr>Определение размера массива</vt:lpstr>
      <vt:lpstr>Многомерные массивы</vt:lpstr>
      <vt:lpstr>Передача массива в функцию</vt:lpstr>
      <vt:lpstr>Указатели, динамическая память</vt:lpstr>
      <vt:lpstr>Указатели</vt:lpstr>
      <vt:lpstr>PowerPoint Presentation</vt:lpstr>
      <vt:lpstr>Хранение данных</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NULL (или 0) vs nullptr</vt:lpstr>
      <vt:lpstr>PowerPoint Presentation</vt:lpstr>
      <vt:lpstr>Копирование указателей</vt:lpstr>
      <vt:lpstr>Указатели и аргументы функций</vt:lpstr>
      <vt:lpstr>Указатели на функции</vt:lpstr>
      <vt:lpstr>PowerPoint Presentation</vt:lpstr>
      <vt:lpstr>PowerPoint Presentation</vt:lpstr>
      <vt:lpstr>PowerPoint Presentation</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PowerPoint Presentation</vt:lpstr>
      <vt:lpstr>Указатели и динамическая память</vt:lpstr>
      <vt:lpstr>Операторы new и delete</vt:lpstr>
      <vt:lpstr>Прочие средства работы с динамической памятью</vt:lpstr>
      <vt:lpstr>Функции memcpy, memset и memmove</vt:lpstr>
      <vt:lpstr>Пример</vt:lpstr>
      <vt:lpstr>Указатели на структуры и объединения</vt:lpstr>
      <vt:lpstr>Правила корректной работы с динамической памятью</vt:lpstr>
      <vt:lpstr>Проблемы ручного управления памятью</vt:lpstr>
      <vt:lpstr>Проблемы ручного управления памятью (продолжение)</vt:lpstr>
      <vt:lpstr>Примеры некорректной работы с динамической памятью</vt:lpstr>
      <vt:lpstr>Еще примеры некорректной работы с динамической памятью</vt:lpstr>
      <vt:lpstr>Как не прострелить себе ногу, программируя на C++</vt:lpstr>
      <vt:lpstr>А как у них?</vt:lpstr>
      <vt:lpstr>Автоматический сборщик мусора – не панацея</vt:lpstr>
      <vt:lpstr>Ссылки</vt:lpstr>
      <vt:lpstr>Ссылки</vt:lpstr>
      <vt:lpstr>Ссылки в качестве параметров функций</vt:lpstr>
      <vt:lpstr>Константные ссылки в качестве параметров функций</vt:lpstr>
      <vt:lpstr>Пример 1</vt:lpstr>
      <vt:lpstr>Пример 2</vt:lpstr>
      <vt:lpstr>Инициализация ссылки</vt:lpstr>
      <vt:lpstr>Пример</vt:lpstr>
      <vt:lpstr>Ссылки на временные объекты</vt:lpstr>
      <vt:lpstr>Пример 1</vt:lpstr>
      <vt:lpstr>Пример 2</vt:lpstr>
      <vt:lpstr>Пространства имен</vt:lpstr>
      <vt:lpstr>Пространства имен</vt:lpstr>
      <vt:lpstr>PowerPoint Presentation</vt:lpstr>
      <vt:lpstr>Стандартная библиотека шаблонов STL</vt:lpstr>
      <vt:lpstr>Стандартная библиотека шаблонов (STL)</vt:lpstr>
      <vt:lpstr>Контейнеры</vt:lpstr>
      <vt:lpstr>Основные контейнеры STL</vt:lpstr>
      <vt:lpstr>Строка std::string</vt:lpstr>
      <vt:lpstr>Создание строки</vt:lpstr>
      <vt:lpstr>Размер и вместимость</vt:lpstr>
      <vt:lpstr>Сравнение строк</vt:lpstr>
      <vt:lpstr>Конкатенация строк</vt:lpstr>
      <vt:lpstr>Извлечение подстроки</vt:lpstr>
      <vt:lpstr>Поиск внутри строки</vt:lpstr>
      <vt:lpstr>Замена внутри строки</vt:lpstr>
      <vt:lpstr>string_view</vt:lpstr>
      <vt:lpstr>string_view</vt:lpstr>
      <vt:lpstr>Конструирование string_view</vt:lpstr>
      <vt:lpstr>Пример</vt:lpstr>
      <vt:lpstr>Вектор std::vector</vt:lpstr>
      <vt:lpstr>Пример</vt:lpstr>
      <vt:lpstr>PowerPoint Presentation</vt:lpstr>
      <vt:lpstr>Двусвязный список std::list</vt:lpstr>
      <vt:lpstr>Пример</vt:lpstr>
      <vt:lpstr>PowerPoint Presentation</vt:lpstr>
      <vt:lpstr>Двусторонняя очередь (double-ended queue) std::deque</vt:lpstr>
      <vt:lpstr>Классы std::map и std::multimap</vt:lpstr>
      <vt:lpstr>Пример</vt:lpstr>
      <vt:lpstr>Пример – подсчет частоты встречаемости символов</vt:lpstr>
      <vt:lpstr>Классы std::unordered_map и std::unordered_multimap</vt:lpstr>
      <vt:lpstr>PowerPoint Presentation</vt:lpstr>
      <vt:lpstr>PowerPoint Presentation</vt:lpstr>
      <vt:lpstr>PowerPoint Presentation</vt:lpstr>
      <vt:lpstr>Классы множеств std::set и std::multiset</vt:lpstr>
      <vt:lpstr>Пример</vt:lpstr>
      <vt:lpstr>Итераторы</vt:lpstr>
      <vt:lpstr>Алгоритмы</vt:lpstr>
      <vt:lpstr>Пример: сортировка массива с использованием STL</vt:lpstr>
      <vt:lpstr>PowerPoint Presentation</vt:lpstr>
      <vt:lpstr>Пример</vt:lpstr>
      <vt:lpstr>PowerPoint Presentation</vt:lpstr>
      <vt:lpstr>PowerPoint Presentation</vt:lpstr>
      <vt:lpstr>PowerPoint Presentation</vt:lpstr>
      <vt:lpstr>Контейнеры STL и умные указатели</vt:lpstr>
      <vt:lpstr>PowerPoint Presentation</vt:lpstr>
      <vt:lpstr>Ссылки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Alexey Malov</cp:lastModifiedBy>
  <cp:revision>71</cp:revision>
  <dcterms:created xsi:type="dcterms:W3CDTF">2016-02-02T19:36:42Z</dcterms:created>
  <dcterms:modified xsi:type="dcterms:W3CDTF">2020-02-13T14:02:53Z</dcterms:modified>
</cp:coreProperties>
</file>