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5.xml" ContentType="application/vnd.openxmlformats-officedocument.presentationml.tags+xml"/>
  <Override PartName="/ppt/notesSlides/notesSlide46.xml" ContentType="application/vnd.openxmlformats-officedocument.presentationml.notesSlide+xml"/>
  <Override PartName="/ppt/tags/tag16.xml" ContentType="application/vnd.openxmlformats-officedocument.presentationml.tags+xml"/>
  <Override PartName="/ppt/notesSlides/notesSlide47.xml" ContentType="application/vnd.openxmlformats-officedocument.presentationml.notesSlide+xml"/>
  <Override PartName="/ppt/tags/tag17.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tags/tag21.xml" ContentType="application/vnd.openxmlformats-officedocument.presentationml.tags+xml"/>
  <Override PartName="/ppt/notesSlides/notesSlide53.xml" ContentType="application/vnd.openxmlformats-officedocument.presentationml.notesSlide+xml"/>
  <Override PartName="/ppt/tags/tag22.xml" ContentType="application/vnd.openxmlformats-officedocument.presentationml.tags+xml"/>
  <Override PartName="/ppt/notesSlides/notesSlide54.xml" ContentType="application/vnd.openxmlformats-officedocument.presentationml.notesSlide+xml"/>
  <Override PartName="/ppt/tags/tag23.xml" ContentType="application/vnd.openxmlformats-officedocument.presentationml.tags+xml"/>
  <Override PartName="/ppt/notesSlides/notesSlide55.xml" ContentType="application/vnd.openxmlformats-officedocument.presentationml.notesSlide+xml"/>
  <Override PartName="/ppt/tags/tag24.xml" ContentType="application/vnd.openxmlformats-officedocument.presentationml.tags+xml"/>
  <Override PartName="/ppt/notesSlides/notesSlide56.xml" ContentType="application/vnd.openxmlformats-officedocument.presentationml.notesSlide+xml"/>
  <Override PartName="/ppt/tags/tag25.xml" ContentType="application/vnd.openxmlformats-officedocument.presentationml.tags+xml"/>
  <Override PartName="/ppt/notesSlides/notesSlide57.xml" ContentType="application/vnd.openxmlformats-officedocument.presentationml.notesSlide+xml"/>
  <Override PartName="/ppt/tags/tag26.xml" ContentType="application/vnd.openxmlformats-officedocument.presentationml.tags+xml"/>
  <Override PartName="/ppt/notesSlides/notesSlide58.xml" ContentType="application/vnd.openxmlformats-officedocument.presentationml.notesSlide+xml"/>
  <Override PartName="/ppt/tags/tag27.xml" ContentType="application/vnd.openxmlformats-officedocument.presentationml.tags+xml"/>
  <Override PartName="/ppt/notesSlides/notesSlide59.xml" ContentType="application/vnd.openxmlformats-officedocument.presentationml.notesSlide+xml"/>
  <Override PartName="/ppt/tags/tag28.xml" ContentType="application/vnd.openxmlformats-officedocument.presentationml.tags+xml"/>
  <Override PartName="/ppt/notesSlides/notesSlide60.xml" ContentType="application/vnd.openxmlformats-officedocument.presentationml.notesSlide+xml"/>
  <Override PartName="/ppt/tags/tag29.xml" ContentType="application/vnd.openxmlformats-officedocument.presentationml.tags+xml"/>
  <Override PartName="/ppt/notesSlides/notesSlide61.xml" ContentType="application/vnd.openxmlformats-officedocument.presentationml.notesSlide+xml"/>
  <Override PartName="/ppt/tags/tag30.xml" ContentType="application/vnd.openxmlformats-officedocument.presentationml.tags+xml"/>
  <Override PartName="/ppt/notesSlides/notesSlide62.xml" ContentType="application/vnd.openxmlformats-officedocument.presentationml.notesSlide+xml"/>
  <Override PartName="/ppt/tags/tag31.xml" ContentType="application/vnd.openxmlformats-officedocument.presentationml.tags+xml"/>
  <Override PartName="/ppt/notesSlides/notesSlide63.xml" ContentType="application/vnd.openxmlformats-officedocument.presentationml.notesSlide+xml"/>
  <Override PartName="/ppt/tags/tag32.xml" ContentType="application/vnd.openxmlformats-officedocument.presentationml.tags+xml"/>
  <Override PartName="/ppt/notesSlides/notesSlide64.xml" ContentType="application/vnd.openxmlformats-officedocument.presentationml.notesSlide+xml"/>
  <Override PartName="/ppt/tags/tag33.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4.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35.xml" ContentType="application/vnd.openxmlformats-officedocument.presentationml.tags+xml"/>
  <Override PartName="/ppt/notesSlides/notesSlide74.xml" ContentType="application/vnd.openxmlformats-officedocument.presentationml.notesSlide+xml"/>
  <Override PartName="/ppt/tags/tag36.xml" ContentType="application/vnd.openxmlformats-officedocument.presentationml.tags+xml"/>
  <Override PartName="/ppt/notesSlides/notesSlide75.xml" ContentType="application/vnd.openxmlformats-officedocument.presentationml.notesSlide+xml"/>
  <Override PartName="/ppt/tags/tag37.xml" ContentType="application/vnd.openxmlformats-officedocument.presentationml.tags+xml"/>
  <Override PartName="/ppt/notesSlides/notesSlide76.xml" ContentType="application/vnd.openxmlformats-officedocument.presentationml.notesSlide+xml"/>
  <Override PartName="/ppt/tags/tag38.xml" ContentType="application/vnd.openxmlformats-officedocument.presentationml.tags+xml"/>
  <Override PartName="/ppt/notesSlides/notesSlide77.xml" ContentType="application/vnd.openxmlformats-officedocument.presentationml.notesSlide+xml"/>
  <Override PartName="/ppt/tags/tag39.xml" ContentType="application/vnd.openxmlformats-officedocument.presentationml.tags+xml"/>
  <Override PartName="/ppt/notesSlides/notesSlide78.xml" ContentType="application/vnd.openxmlformats-officedocument.presentationml.notesSlide+xml"/>
  <Override PartName="/ppt/tags/tag40.xml" ContentType="application/vnd.openxmlformats-officedocument.presentationml.tags+xml"/>
  <Override PartName="/ppt/notesSlides/notesSlide79.xml" ContentType="application/vnd.openxmlformats-officedocument.presentationml.notesSlide+xml"/>
  <Override PartName="/ppt/tags/tag41.xml" ContentType="application/vnd.openxmlformats-officedocument.presentationml.tags+xml"/>
  <Override PartName="/ppt/notesSlides/notesSlide80.xml" ContentType="application/vnd.openxmlformats-officedocument.presentationml.notesSlide+xml"/>
  <Override PartName="/ppt/tags/tag42.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43.xml" ContentType="application/vnd.openxmlformats-officedocument.presentationml.tags+xml"/>
  <Override PartName="/ppt/notesSlides/notesSlide84.xml" ContentType="application/vnd.openxmlformats-officedocument.presentationml.notesSlide+xml"/>
  <Override PartName="/ppt/tags/tag44.xml" ContentType="application/vnd.openxmlformats-officedocument.presentationml.tags+xml"/>
  <Override PartName="/ppt/notesSlides/notesSlide85.xml" ContentType="application/vnd.openxmlformats-officedocument.presentationml.notesSlide+xml"/>
  <Override PartName="/ppt/tags/tag45.xml" ContentType="application/vnd.openxmlformats-officedocument.presentationml.tags+xml"/>
  <Override PartName="/ppt/notesSlides/notesSlide86.xml" ContentType="application/vnd.openxmlformats-officedocument.presentationml.notesSlide+xml"/>
  <Override PartName="/ppt/tags/tag46.xml" ContentType="application/vnd.openxmlformats-officedocument.presentationml.tags+xml"/>
  <Override PartName="/ppt/notesSlides/notesSlide87.xml" ContentType="application/vnd.openxmlformats-officedocument.presentationml.notesSlide+xml"/>
  <Override PartName="/ppt/tags/tag47.xml" ContentType="application/vnd.openxmlformats-officedocument.presentationml.tags+xml"/>
  <Override PartName="/ppt/notesSlides/notesSlide88.xml" ContentType="application/vnd.openxmlformats-officedocument.presentationml.notesSlide+xml"/>
  <Override PartName="/ppt/tags/tag48.xml" ContentType="application/vnd.openxmlformats-officedocument.presentationml.tags+xml"/>
  <Override PartName="/ppt/notesSlides/notesSlide89.xml" ContentType="application/vnd.openxmlformats-officedocument.presentationml.notesSlide+xml"/>
  <Override PartName="/ppt/tags/tag49.xml" ContentType="application/vnd.openxmlformats-officedocument.presentationml.tags+xml"/>
  <Override PartName="/ppt/notesSlides/notesSlide90.xml" ContentType="application/vnd.openxmlformats-officedocument.presentationml.notesSlide+xml"/>
  <Override PartName="/ppt/tags/tag50.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1.xml" ContentType="application/vnd.openxmlformats-officedocument.presentationml.tags+xml"/>
  <Override PartName="/ppt/notesSlides/notesSlide93.xml" ContentType="application/vnd.openxmlformats-officedocument.presentationml.notesSlide+xml"/>
  <Override PartName="/ppt/tags/tag52.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3.xml" ContentType="application/vnd.openxmlformats-officedocument.presentationml.tags+xml"/>
  <Override PartName="/ppt/notesSlides/notesSlide96.xml" ContentType="application/vnd.openxmlformats-officedocument.presentationml.notesSlide+xml"/>
  <Override PartName="/ppt/tags/tag54.xml" ContentType="application/vnd.openxmlformats-officedocument.presentationml.tags+xml"/>
  <Override PartName="/ppt/notesSlides/notesSlide97.xml" ContentType="application/vnd.openxmlformats-officedocument.presentationml.notesSlide+xml"/>
  <Override PartName="/ppt/tags/tag55.xml" ContentType="application/vnd.openxmlformats-officedocument.presentationml.tags+xml"/>
  <Override PartName="/ppt/notesSlides/notesSlide98.xml" ContentType="application/vnd.openxmlformats-officedocument.presentationml.notesSlide+xml"/>
  <Override PartName="/ppt/tags/tag56.xml" ContentType="application/vnd.openxmlformats-officedocument.presentationml.tags+xml"/>
  <Override PartName="/ppt/notesSlides/notesSlide99.xml" ContentType="application/vnd.openxmlformats-officedocument.presentationml.notesSlide+xml"/>
  <Override PartName="/ppt/tags/tag57.xml" ContentType="application/vnd.openxmlformats-officedocument.presentationml.tags+xml"/>
  <Override PartName="/ppt/notesSlides/notesSlide100.xml" ContentType="application/vnd.openxmlformats-officedocument.presentationml.notesSlide+xml"/>
  <Override PartName="/ppt/tags/tag58.xml" ContentType="application/vnd.openxmlformats-officedocument.presentationml.tags+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tags/tag59.xml" ContentType="application/vnd.openxmlformats-officedocument.presentationml.tags+xml"/>
  <Override PartName="/ppt/notesSlides/notesSlide103.xml" ContentType="application/vnd.openxmlformats-officedocument.presentationml.notesSlide+xml"/>
  <Override PartName="/ppt/tags/tag60.xml" ContentType="application/vnd.openxmlformats-officedocument.presentationml.tags+xml"/>
  <Override PartName="/ppt/notesSlides/notesSlide104.xml" ContentType="application/vnd.openxmlformats-officedocument.presentationml.notesSlide+xml"/>
  <Override PartName="/ppt/tags/tag61.xml" ContentType="application/vnd.openxmlformats-officedocument.presentationml.tags+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tags/tag62.xml" ContentType="application/vnd.openxmlformats-officedocument.presentationml.tags+xml"/>
  <Override PartName="/ppt/notesSlides/notesSlide115.xml" ContentType="application/vnd.openxmlformats-officedocument.presentationml.notesSlide+xml"/>
  <Override PartName="/ppt/tags/tag63.xml" ContentType="application/vnd.openxmlformats-officedocument.presentationml.tags+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tags/tag64.xml" ContentType="application/vnd.openxmlformats-officedocument.presentationml.tags+xml"/>
  <Override PartName="/ppt/notesSlides/notesSlide118.xml" ContentType="application/vnd.openxmlformats-officedocument.presentationml.notesSlide+xml"/>
  <Override PartName="/ppt/tags/tag65.xml" ContentType="application/vnd.openxmlformats-officedocument.presentationml.tags+xml"/>
  <Override PartName="/ppt/notesSlides/notesSlide119.xml" ContentType="application/vnd.openxmlformats-officedocument.presentationml.notesSlide+xml"/>
  <Override PartName="/ppt/tags/tag66.xml" ContentType="application/vnd.openxmlformats-officedocument.presentationml.tags+xml"/>
  <Override PartName="/ppt/notesSlides/notesSlide120.xml" ContentType="application/vnd.openxmlformats-officedocument.presentationml.notesSlide+xml"/>
  <Override PartName="/ppt/tags/tag67.xml" ContentType="application/vnd.openxmlformats-officedocument.presentationml.tags+xml"/>
  <Override PartName="/ppt/notesSlides/notesSlide121.xml" ContentType="application/vnd.openxmlformats-officedocument.presentationml.notesSlide+xml"/>
  <Override PartName="/ppt/tags/tag68.xml" ContentType="application/vnd.openxmlformats-officedocument.presentationml.tags+xml"/>
  <Override PartName="/ppt/notesSlides/notesSlide122.xml" ContentType="application/vnd.openxmlformats-officedocument.presentationml.notesSlide+xml"/>
  <Override PartName="/ppt/tags/tag69.xml" ContentType="application/vnd.openxmlformats-officedocument.presentationml.tags+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tags/tag70.xml" ContentType="application/vnd.openxmlformats-officedocument.presentationml.tags+xml"/>
  <Override PartName="/ppt/notesSlides/notesSlide125.xml" ContentType="application/vnd.openxmlformats-officedocument.presentationml.notesSlide+xml"/>
  <Override PartName="/ppt/tags/tag71.xml" ContentType="application/vnd.openxmlformats-officedocument.presentationml.tags+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tags/tag72.xml" ContentType="application/vnd.openxmlformats-officedocument.presentationml.tags+xml"/>
  <Override PartName="/ppt/notesSlides/notesSlide128.xml" ContentType="application/vnd.openxmlformats-officedocument.presentationml.notesSlide+xml"/>
  <Override PartName="/ppt/tags/tag73.xml" ContentType="application/vnd.openxmlformats-officedocument.presentationml.tags+xml"/>
  <Override PartName="/ppt/notesSlides/notesSlide129.xml" ContentType="application/vnd.openxmlformats-officedocument.presentationml.notesSlide+xml"/>
  <Override PartName="/ppt/tags/tag74.xml" ContentType="application/vnd.openxmlformats-officedocument.presentationml.tags+xml"/>
  <Override PartName="/ppt/notesSlides/notesSlide130.xml" ContentType="application/vnd.openxmlformats-officedocument.presentationml.notesSlide+xml"/>
  <Override PartName="/ppt/tags/tag75.xml" ContentType="application/vnd.openxmlformats-officedocument.presentationml.tags+xml"/>
  <Override PartName="/ppt/notesSlides/notesSlide131.xml" ContentType="application/vnd.openxmlformats-officedocument.presentationml.notesSlide+xml"/>
  <Override PartName="/ppt/tags/tag76.xml" ContentType="application/vnd.openxmlformats-officedocument.presentationml.tags+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77.xml" ContentType="application/vnd.openxmlformats-officedocument.presentationml.tags+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tags/tag78.xml" ContentType="application/vnd.openxmlformats-officedocument.presentationml.tags+xml"/>
  <Override PartName="/ppt/notesSlides/notesSlide137.xml" ContentType="application/vnd.openxmlformats-officedocument.presentationml.notesSlide+xml"/>
  <Override PartName="/ppt/tags/tag79.xml" ContentType="application/vnd.openxmlformats-officedocument.presentationml.tags+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tags/tag80.xml" ContentType="application/vnd.openxmlformats-officedocument.presentationml.tags+xml"/>
  <Override PartName="/ppt/notesSlides/notesSlide140.xml" ContentType="application/vnd.openxmlformats-officedocument.presentationml.notesSlide+xml"/>
  <Override PartName="/ppt/tags/tag81.xml" ContentType="application/vnd.openxmlformats-officedocument.presentationml.tags+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tags/tag82.xml" ContentType="application/vnd.openxmlformats-officedocument.presentationml.tags+xml"/>
  <Override PartName="/ppt/notesSlides/notesSlide143.xml" ContentType="application/vnd.openxmlformats-officedocument.presentationml.notesSlide+xml"/>
  <Override PartName="/ppt/tags/tag83.xml" ContentType="application/vnd.openxmlformats-officedocument.presentationml.tags+xml"/>
  <Override PartName="/ppt/notesSlides/notesSlide144.xml" ContentType="application/vnd.openxmlformats-officedocument.presentationml.notesSlide+xml"/>
  <Override PartName="/ppt/tags/tag84.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3"/>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275" r:id="rId18"/>
    <p:sldId id="304" r:id="rId19"/>
    <p:sldId id="305" r:id="rId20"/>
    <p:sldId id="306" r:id="rId21"/>
    <p:sldId id="308" r:id="rId22"/>
    <p:sldId id="307" r:id="rId23"/>
    <p:sldId id="276" r:id="rId24"/>
    <p:sldId id="277" r:id="rId25"/>
    <p:sldId id="479" r:id="rId26"/>
    <p:sldId id="278" r:id="rId27"/>
    <p:sldId id="279" r:id="rId28"/>
    <p:sldId id="281" r:id="rId29"/>
    <p:sldId id="282" r:id="rId30"/>
    <p:sldId id="283" r:id="rId31"/>
    <p:sldId id="284" r:id="rId32"/>
    <p:sldId id="291" r:id="rId33"/>
    <p:sldId id="285" r:id="rId34"/>
    <p:sldId id="286" r:id="rId35"/>
    <p:sldId id="287" r:id="rId36"/>
    <p:sldId id="288" r:id="rId37"/>
    <p:sldId id="289" r:id="rId38"/>
    <p:sldId id="290" r:id="rId39"/>
    <p:sldId id="315" r:id="rId40"/>
    <p:sldId id="316" r:id="rId41"/>
    <p:sldId id="317" r:id="rId42"/>
    <p:sldId id="480" r:id="rId43"/>
    <p:sldId id="319" r:id="rId44"/>
    <p:sldId id="481" r:id="rId45"/>
    <p:sldId id="482" r:id="rId46"/>
    <p:sldId id="321" r:id="rId47"/>
    <p:sldId id="483"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52" r:id="rId112"/>
    <p:sldId id="349" r:id="rId113"/>
    <p:sldId id="350" r:id="rId114"/>
    <p:sldId id="351" r:id="rId115"/>
    <p:sldId id="389" r:id="rId116"/>
    <p:sldId id="390" r:id="rId117"/>
    <p:sldId id="391" r:id="rId118"/>
    <p:sldId id="392" r:id="rId119"/>
    <p:sldId id="393" r:id="rId120"/>
    <p:sldId id="394" r:id="rId121"/>
    <p:sldId id="395" r:id="rId122"/>
    <p:sldId id="396" r:id="rId123"/>
    <p:sldId id="397" r:id="rId124"/>
    <p:sldId id="398" r:id="rId125"/>
    <p:sldId id="399" r:id="rId126"/>
    <p:sldId id="400" r:id="rId127"/>
    <p:sldId id="401" r:id="rId128"/>
    <p:sldId id="402" r:id="rId129"/>
    <p:sldId id="403" r:id="rId130"/>
    <p:sldId id="404" r:id="rId131"/>
    <p:sldId id="408" r:id="rId132"/>
    <p:sldId id="409" r:id="rId133"/>
    <p:sldId id="410" r:id="rId134"/>
    <p:sldId id="411" r:id="rId135"/>
    <p:sldId id="412" r:id="rId136"/>
    <p:sldId id="413" r:id="rId137"/>
    <p:sldId id="414" r:id="rId138"/>
    <p:sldId id="415" r:id="rId139"/>
    <p:sldId id="416" r:id="rId140"/>
    <p:sldId id="417" r:id="rId141"/>
    <p:sldId id="418" r:id="rId142"/>
    <p:sldId id="419" r:id="rId143"/>
    <p:sldId id="420" r:id="rId144"/>
    <p:sldId id="421" r:id="rId145"/>
    <p:sldId id="422" r:id="rId146"/>
    <p:sldId id="423" r:id="rId147"/>
    <p:sldId id="424" r:id="rId148"/>
    <p:sldId id="425" r:id="rId149"/>
    <p:sldId id="426" r:id="rId150"/>
    <p:sldId id="427" r:id="rId151"/>
    <p:sldId id="428" r:id="rId152"/>
    <p:sldId id="429" r:id="rId153"/>
    <p:sldId id="430" r:id="rId154"/>
    <p:sldId id="431" r:id="rId155"/>
    <p:sldId id="376" r:id="rId156"/>
    <p:sldId id="377" r:id="rId157"/>
    <p:sldId id="378" r:id="rId158"/>
    <p:sldId id="379" r:id="rId159"/>
    <p:sldId id="380" r:id="rId160"/>
    <p:sldId id="381" r:id="rId161"/>
    <p:sldId id="382" r:id="rId162"/>
    <p:sldId id="383" r:id="rId163"/>
    <p:sldId id="384" r:id="rId164"/>
    <p:sldId id="385" r:id="rId165"/>
    <p:sldId id="386" r:id="rId166"/>
    <p:sldId id="405" r:id="rId167"/>
    <p:sldId id="387" r:id="rId168"/>
    <p:sldId id="388" r:id="rId169"/>
    <p:sldId id="433" r:id="rId170"/>
    <p:sldId id="434" r:id="rId171"/>
    <p:sldId id="435" r:id="rId172"/>
    <p:sldId id="436" r:id="rId173"/>
    <p:sldId id="437" r:id="rId174"/>
    <p:sldId id="465" r:id="rId175"/>
    <p:sldId id="471" r:id="rId176"/>
    <p:sldId id="466" r:id="rId177"/>
    <p:sldId id="467" r:id="rId178"/>
    <p:sldId id="468" r:id="rId179"/>
    <p:sldId id="469" r:id="rId180"/>
    <p:sldId id="470" r:id="rId181"/>
    <p:sldId id="472" r:id="rId182"/>
    <p:sldId id="473" r:id="rId183"/>
    <p:sldId id="474" r:id="rId184"/>
    <p:sldId id="475" r:id="rId185"/>
    <p:sldId id="439" r:id="rId186"/>
    <p:sldId id="440" r:id="rId187"/>
    <p:sldId id="460" r:id="rId188"/>
    <p:sldId id="441" r:id="rId189"/>
    <p:sldId id="442" r:id="rId190"/>
    <p:sldId id="443" r:id="rId191"/>
    <p:sldId id="444" r:id="rId192"/>
    <p:sldId id="445" r:id="rId193"/>
    <p:sldId id="446" r:id="rId194"/>
    <p:sldId id="461" r:id="rId195"/>
    <p:sldId id="462" r:id="rId196"/>
    <p:sldId id="463" r:id="rId197"/>
    <p:sldId id="464" r:id="rId198"/>
    <p:sldId id="476" r:id="rId199"/>
    <p:sldId id="447" r:id="rId200"/>
    <p:sldId id="448" r:id="rId201"/>
    <p:sldId id="449" r:id="rId202"/>
    <p:sldId id="450" r:id="rId203"/>
    <p:sldId id="451" r:id="rId204"/>
    <p:sldId id="452" r:id="rId205"/>
    <p:sldId id="453" r:id="rId206"/>
    <p:sldId id="454" r:id="rId207"/>
    <p:sldId id="455" r:id="rId208"/>
    <p:sldId id="456" r:id="rId209"/>
    <p:sldId id="457" r:id="rId210"/>
    <p:sldId id="458" r:id="rId211"/>
    <p:sldId id="459" r:id="rId212"/>
  </p:sldIdLst>
  <p:sldSz cx="9144000" cy="6858000" type="screen4x3"/>
  <p:notesSz cx="6858000" cy="9144000"/>
  <p:custDataLst>
    <p:tags r:id="rId214"/>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5" autoAdjust="0"/>
    <p:restoredTop sz="92774" autoAdjust="0"/>
  </p:normalViewPr>
  <p:slideViewPr>
    <p:cSldViewPr>
      <p:cViewPr>
        <p:scale>
          <a:sx n="75" d="100"/>
          <a:sy n="75" d="100"/>
        </p:scale>
        <p:origin x="-1685" y="-221"/>
      </p:cViewPr>
      <p:guideLst>
        <p:guide orient="horz" pos="2160"/>
        <p:guide pos="2880"/>
      </p:guideLst>
    </p:cSldViewPr>
  </p:slideViewPr>
  <p:notesTextViewPr>
    <p:cViewPr>
      <p:scale>
        <a:sx n="3" d="2"/>
        <a:sy n="3" d="2"/>
      </p:scale>
      <p:origin x="0" y="0"/>
    </p:cViewPr>
  </p:notesTextViewPr>
  <p:sorterViewPr>
    <p:cViewPr>
      <p:scale>
        <a:sx n="100" d="100"/>
        <a:sy n="100" d="100"/>
      </p:scale>
      <p:origin x="0" y="127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ags" Target="tags/tag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20.02.2020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ru.wikipedia.org/wiki/ASCII"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ru.wikipedia.org/wiki/%D0%9A%D0%BE%D0%B1%D0%BE%D0%BB" TargetMode="External"/><Relationship Id="rId5" Type="http://schemas.openxmlformats.org/officeDocument/2006/relationships/hyperlink" Target="http://ru.wikipedia.org/wiki/%D0%9B%D0%B8%D1%81%D0%BF" TargetMode="External"/><Relationship Id="rId4" Type="http://schemas.openxmlformats.org/officeDocument/2006/relationships/hyperlink" Target="http://ru.wikipedia.org/wiki/%D0%A4%D0%BE%D1%80%D1%82%D1%80%D0%B0%D0%BD"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7" Type="http://schemas.openxmlformats.org/officeDocument/2006/relationships/hyperlink" Target="http://ru.wikipedia.org/wiki/%D0%A1%D1%81%D1%8B%D0%BB%D0%BA%D0%B0" TargetMode="External"/><Relationship Id="rId2" Type="http://schemas.openxmlformats.org/officeDocument/2006/relationships/slide" Target="../slides/slide112.xml"/><Relationship Id="rId1" Type="http://schemas.openxmlformats.org/officeDocument/2006/relationships/notesMaster" Target="../notesMasters/notesMaster1.xml"/><Relationship Id="rId6" Type="http://schemas.openxmlformats.org/officeDocument/2006/relationships/hyperlink" Target="http://ru.wikipedia.org/wiki/%D0%90%D1%81%D1%81%D0%B5%D0%BC%D0%B1%D0%BB%D0%B5%D1%80" TargetMode="External"/><Relationship Id="rId5" Type="http://schemas.openxmlformats.org/officeDocument/2006/relationships/hyperlink" Target="http://ru.wikipedia.org/wiki/%D0%9E%D0%BF%D0%B5%D1%80%D0%B0%D1%82%D0%B8%D0%B2%D0%BD%D0%B0%D1%8F_%D0%BF%D0%B0%D0%BC%D1%8F%D1%82%D1%8C" TargetMode="External"/><Relationship Id="rId4" Type="http://schemas.openxmlformats.org/officeDocument/2006/relationships/hyperlink" Target="http://ru.wikipedia.org/wiki/%D0%9F%D0%B5%D1%80%D0%B5%D0%BC%D0%B5%D0%BD%D0%BD%D0%B0%D1%8F" TargetMode="Externa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14.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141</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144</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145</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146</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148</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7866E60-A23E-4406-9F15-9DE10F7C2046}" type="slidenum">
              <a:rPr lang="ru-RU" smtClean="0"/>
              <a:pPr/>
              <a:t>17</a:t>
            </a:fld>
            <a:endParaRPr lang="ru-RU"/>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405313"/>
          </a:xfrm>
          <a:noFill/>
          <a:ln/>
        </p:spPr>
        <p:txBody>
          <a:bodyPr/>
          <a:lstStyle/>
          <a:p>
            <a:pPr eaLnBrk="1" hangingPunct="1">
              <a:lnSpc>
                <a:spcPct val="80000"/>
              </a:lnSpc>
            </a:pPr>
            <a:r>
              <a:rPr lang="ru-RU" sz="900"/>
              <a:t>Все переменные должны быть объявлены раньше, чем будут использоваться, при этом некоторые объявления могут быть получены неявно - из контекста. Объявление специфицирует тип и содержит список из одной или нескольких переменных этого типа, как, например, в</a:t>
            </a:r>
          </a:p>
          <a:p>
            <a:pPr eaLnBrk="1" hangingPunct="1">
              <a:lnSpc>
                <a:spcPct val="80000"/>
              </a:lnSpc>
            </a:pPr>
            <a:r>
              <a:rPr lang="ru-RU" sz="900" b="1">
                <a:latin typeface="Courier New" pitchFamily="49" charset="0"/>
              </a:rPr>
              <a:t>int lower, upper, step; char с, line[1000];</a:t>
            </a:r>
            <a:endParaRPr lang="en-US" sz="900" b="1">
              <a:latin typeface="Courier New" pitchFamily="49" charset="0"/>
            </a:endParaRPr>
          </a:p>
          <a:p>
            <a:pPr eaLnBrk="1" hangingPunct="1">
              <a:lnSpc>
                <a:spcPct val="80000"/>
              </a:lnSpc>
            </a:pPr>
            <a:r>
              <a:rPr lang="ru-RU" sz="900"/>
              <a:t>Переменные можно распределять по объявлениям произвольным образом, так что указанные выше списки можно записать и в следующем виде:</a:t>
            </a:r>
          </a:p>
          <a:p>
            <a:pPr eaLnBrk="1" hangingPunct="1">
              <a:lnSpc>
                <a:spcPct val="80000"/>
              </a:lnSpc>
            </a:pPr>
            <a:r>
              <a:rPr lang="ru-RU" sz="900" b="1">
                <a:latin typeface="Courier New" pitchFamily="49" charset="0"/>
              </a:rPr>
              <a:t>int lower; int upper; int step; char c; char line[1000];</a:t>
            </a:r>
            <a:endParaRPr lang="en-US" sz="900" b="1">
              <a:latin typeface="Courier New" pitchFamily="49" charset="0"/>
            </a:endParaRPr>
          </a:p>
          <a:p>
            <a:pPr eaLnBrk="1" hangingPunct="1">
              <a:lnSpc>
                <a:spcPct val="80000"/>
              </a:lnSpc>
            </a:pPr>
            <a:r>
              <a:rPr lang="ru-RU" sz="900"/>
              <a:t>Последняя форма записи занимает больше места, тем не менее она лучше, поскольку позволяет добавлять к каждому объявлению комментарий. Кроме того, она более удобна для последующих модификаций.</a:t>
            </a:r>
          </a:p>
          <a:p>
            <a:pPr eaLnBrk="1" hangingPunct="1">
              <a:lnSpc>
                <a:spcPct val="80000"/>
              </a:lnSpc>
            </a:pPr>
            <a:r>
              <a:rPr lang="ru-RU" sz="900"/>
              <a:t>В своем объявлении переменная может быть инициализирована, как, например:</a:t>
            </a:r>
          </a:p>
          <a:p>
            <a:pPr eaLnBrk="1" hangingPunct="1">
              <a:lnSpc>
                <a:spcPct val="80000"/>
              </a:lnSpc>
            </a:pPr>
            <a:r>
              <a:rPr lang="ru-RU" sz="900" b="1">
                <a:latin typeface="Courier New" pitchFamily="49" charset="0"/>
              </a:rPr>
              <a:t>char esc = '\\';</a:t>
            </a:r>
            <a:endParaRPr lang="en-US" sz="900" b="1">
              <a:latin typeface="Courier New" pitchFamily="49" charset="0"/>
            </a:endParaRPr>
          </a:p>
          <a:p>
            <a:pPr eaLnBrk="1" hangingPunct="1">
              <a:lnSpc>
                <a:spcPct val="80000"/>
              </a:lnSpc>
            </a:pPr>
            <a:r>
              <a:rPr lang="ru-RU" sz="900" b="1">
                <a:latin typeface="Courier New" pitchFamily="49" charset="0"/>
              </a:rPr>
              <a:t>int i = 0;</a:t>
            </a:r>
            <a:endParaRPr lang="en-US" sz="900" b="1">
              <a:latin typeface="Courier New" pitchFamily="49" charset="0"/>
            </a:endParaRPr>
          </a:p>
          <a:p>
            <a:pPr eaLnBrk="1" hangingPunct="1">
              <a:lnSpc>
                <a:spcPct val="80000"/>
              </a:lnSpc>
            </a:pPr>
            <a:r>
              <a:rPr lang="ru-RU" sz="900" b="1">
                <a:latin typeface="Courier New" pitchFamily="49" charset="0"/>
              </a:rPr>
              <a:t>int limit = MAXLINE+1;</a:t>
            </a:r>
            <a:endParaRPr lang="en-US" sz="900" b="1">
              <a:latin typeface="Courier New" pitchFamily="49" charset="0"/>
            </a:endParaRPr>
          </a:p>
          <a:p>
            <a:pPr eaLnBrk="1" hangingPunct="1">
              <a:lnSpc>
                <a:spcPct val="80000"/>
              </a:lnSpc>
            </a:pPr>
            <a:r>
              <a:rPr lang="ru-RU" sz="900" b="1">
                <a:latin typeface="Courier New" pitchFamily="49" charset="0"/>
              </a:rPr>
              <a:t>float eps = 1.0e-5;</a:t>
            </a:r>
            <a:endParaRPr lang="en-US" sz="900" b="1">
              <a:latin typeface="Courier New" pitchFamily="49" charset="0"/>
            </a:endParaRPr>
          </a:p>
          <a:p>
            <a:pPr eaLnBrk="1" hangingPunct="1">
              <a:lnSpc>
                <a:spcPct val="80000"/>
              </a:lnSpc>
            </a:pPr>
            <a:r>
              <a:rPr lang="ru-RU" sz="900"/>
              <a:t>Инициализация неавтоматической переменной осуществляется только один раз - перед тем, как программа начнет выполняться, при этом начальное значение должно быть константным выражением. Явно инициализируемая автоматическая переменная получает начальное значение каждый раз при входе в функцию или блок, ее начальным значением может быть любое выражение. Внешние и статические переменные по умолчанию получают нулевые значения. Автоматические переменные, явным образом не инициализированные, содержат неопределенные значения ("мусор”).</a:t>
            </a:r>
          </a:p>
          <a:p>
            <a:pPr eaLnBrk="1" hangingPunct="1">
              <a:lnSpc>
                <a:spcPct val="80000"/>
              </a:lnSpc>
            </a:pPr>
            <a:r>
              <a:rPr lang="ru-RU" sz="900"/>
              <a:t>К любой переменной в объявлении может быть применен квалификатор </a:t>
            </a:r>
            <a:r>
              <a:rPr lang="ru-RU" sz="900" b="1"/>
              <a:t>const</a:t>
            </a:r>
            <a:r>
              <a:rPr lang="ru-RU" sz="900"/>
              <a:t> для указания того, что ее значение далее не будет изменяться. </a:t>
            </a:r>
          </a:p>
          <a:p>
            <a:pPr eaLnBrk="1" hangingPunct="1">
              <a:lnSpc>
                <a:spcPct val="80000"/>
              </a:lnSpc>
            </a:pPr>
            <a:r>
              <a:rPr lang="ru-RU" sz="900" b="1">
                <a:latin typeface="Courier New" pitchFamily="49" charset="0"/>
              </a:rPr>
              <a:t>const double е = 2.71828182845905;</a:t>
            </a:r>
            <a:endParaRPr lang="en-US" sz="900" b="1">
              <a:latin typeface="Courier New" pitchFamily="49" charset="0"/>
            </a:endParaRPr>
          </a:p>
          <a:p>
            <a:pPr eaLnBrk="1" hangingPunct="1">
              <a:lnSpc>
                <a:spcPct val="80000"/>
              </a:lnSpc>
            </a:pPr>
            <a:r>
              <a:rPr lang="ru-RU" sz="900" b="1">
                <a:latin typeface="Courier New" pitchFamily="49" charset="0"/>
              </a:rPr>
              <a:t>const char msg[] = "предупреждение: ";</a:t>
            </a:r>
            <a:endParaRPr lang="en-US" sz="900" b="1">
              <a:latin typeface="Courier New" pitchFamily="49" charset="0"/>
            </a:endParaRPr>
          </a:p>
          <a:p>
            <a:pPr eaLnBrk="1" hangingPunct="1">
              <a:lnSpc>
                <a:spcPct val="80000"/>
              </a:lnSpc>
            </a:pPr>
            <a:r>
              <a:rPr lang="ru-RU" sz="900"/>
              <a:t>Применительно к массиву квалификатор </a:t>
            </a:r>
            <a:r>
              <a:rPr lang="ru-RU" sz="900" b="1"/>
              <a:t>const</a:t>
            </a:r>
            <a:r>
              <a:rPr lang="ru-RU" sz="900"/>
              <a:t> указывает на то, что ни один из его элементов не будет меняться. Указание </a:t>
            </a:r>
            <a:r>
              <a:rPr lang="ru-RU" sz="900" b="1"/>
              <a:t>const</a:t>
            </a:r>
            <a:r>
              <a:rPr lang="ru-RU" sz="900"/>
              <a:t> можно также применять к аргументу- массиву, чтобы сообщить, что функция не изменяет этот массив: </a:t>
            </a:r>
          </a:p>
          <a:p>
            <a:pPr eaLnBrk="1" hangingPunct="1">
              <a:lnSpc>
                <a:spcPct val="80000"/>
              </a:lnSpc>
            </a:pPr>
            <a:r>
              <a:rPr lang="ru-RU" sz="900" b="1">
                <a:latin typeface="Courier New" pitchFamily="49" charset="0"/>
              </a:rPr>
              <a:t>int strlen(const char[]);</a:t>
            </a:r>
            <a:endParaRPr lang="en-US" sz="900" b="1">
              <a:latin typeface="Courier New" pitchFamily="49" charset="0"/>
            </a:endParaRPr>
          </a:p>
          <a:p>
            <a:pPr eaLnBrk="1" hangingPunct="1">
              <a:lnSpc>
                <a:spcPct val="80000"/>
              </a:lnSpc>
            </a:pPr>
            <a:r>
              <a:rPr lang="ru-RU" sz="900"/>
              <a:t>Реакция на попытку изменить переменную, помеченную квалификатором </a:t>
            </a:r>
            <a:r>
              <a:rPr lang="ru-RU" sz="900" b="1"/>
              <a:t>const</a:t>
            </a:r>
            <a:r>
              <a:rPr lang="ru-RU" sz="900"/>
              <a:t> зависит от реализации компилятора.</a:t>
            </a:r>
          </a:p>
        </p:txBody>
      </p:sp>
    </p:spTree>
    <p:extLst>
      <p:ext uri="{BB962C8B-B14F-4D97-AF65-F5344CB8AC3E}">
        <p14:creationId xmlns:p14="http://schemas.microsoft.com/office/powerpoint/2010/main" val="204125371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155</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171</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172</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173</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185</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186</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188</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189</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190</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191</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192</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193</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195</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199</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200</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201</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202</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203</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204</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205</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206</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207</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210</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211</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30</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31</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33</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34</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698146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8F9E081-63FD-45B8-818A-C476DE492AEB}" type="slidenum">
              <a:rPr lang="ru-RU" smtClean="0"/>
              <a:pPr/>
              <a:t>39</a:t>
            </a:fld>
            <a:endParaRPr lang="ru-RU"/>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r>
              <a:rPr lang="ru-RU"/>
              <a:t>Язык Си был создан уже после внедрения стандарта </a:t>
            </a:r>
            <a:r>
              <a:rPr lang="ru-RU">
                <a:hlinkClick r:id="rId3" tooltip="ASCII"/>
              </a:rPr>
              <a:t>ASCII</a:t>
            </a:r>
            <a:r>
              <a:rPr lang="ru-RU"/>
              <a:t>, поэтому использует почти все его графические символы (нет только $ @ `). Более старые языки вынуждены были обходиться более скромным набором — так, </a:t>
            </a:r>
            <a:r>
              <a:rPr lang="ru-RU">
                <a:hlinkClick r:id="rId4" tooltip="Фортран"/>
              </a:rPr>
              <a:t>Фортран</a:t>
            </a:r>
            <a:r>
              <a:rPr lang="ru-RU"/>
              <a:t>, </a:t>
            </a:r>
            <a:r>
              <a:rPr lang="ru-RU">
                <a:hlinkClick r:id="rId5" tooltip="Лисп"/>
              </a:rPr>
              <a:t>Лисп</a:t>
            </a:r>
            <a:r>
              <a:rPr lang="ru-RU"/>
              <a:t> и </a:t>
            </a:r>
            <a:r>
              <a:rPr lang="ru-RU">
                <a:hlinkClick r:id="rId6" tooltip="Кобол"/>
              </a:rPr>
              <a:t>Кобол</a:t>
            </a:r>
            <a:r>
              <a:rPr lang="ru-RU"/>
              <a:t> использовали только круглые скобки ( ), а в Си есть и круглые ( ), и квадратные [ ], и фигурные { }. Кроме того, в Си различаются заглавные и строчные буквы, а более старые языки использовали только заглавные. </a:t>
            </a:r>
          </a:p>
        </p:txBody>
      </p:sp>
    </p:spTree>
    <p:extLst>
      <p:ext uri="{BB962C8B-B14F-4D97-AF65-F5344CB8AC3E}">
        <p14:creationId xmlns:p14="http://schemas.microsoft.com/office/powerpoint/2010/main" val="1736332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a:t>Бинарными (т. е. с двумя операндами) арифметическими операторами являются </a:t>
            </a:r>
            <a:r>
              <a:rPr lang="ru-RU" sz="1000" b="1"/>
              <a:t>+</a:t>
            </a:r>
            <a:r>
              <a:rPr lang="ru-RU" sz="1000"/>
              <a:t>, </a:t>
            </a:r>
            <a:r>
              <a:rPr lang="ru-RU" sz="1000" b="1"/>
              <a:t>-</a:t>
            </a:r>
            <a:r>
              <a:rPr lang="ru-RU" sz="1000"/>
              <a:t>, </a:t>
            </a:r>
            <a:r>
              <a:rPr lang="ru-RU" sz="1000" b="1"/>
              <a:t>*</a:t>
            </a:r>
            <a:r>
              <a:rPr lang="ru-RU" sz="1000"/>
              <a:t>, </a:t>
            </a:r>
            <a:r>
              <a:rPr lang="ru-RU" sz="1000" b="1"/>
              <a:t>/</a:t>
            </a:r>
            <a:r>
              <a:rPr lang="ru-RU" sz="1000"/>
              <a:t>, а также оператор деления по модулю </a:t>
            </a:r>
            <a:r>
              <a:rPr lang="ru-RU" sz="1000" b="1"/>
              <a:t>%</a:t>
            </a:r>
            <a:r>
              <a:rPr lang="ru-RU" sz="1000"/>
              <a:t>.</a:t>
            </a:r>
          </a:p>
          <a:p>
            <a:pPr eaLnBrk="1" hangingPunct="1"/>
            <a:r>
              <a:rPr lang="ru-RU" sz="1000"/>
              <a:t>Деление целых сопровождается отбрасыванием дробной части, какой бы она ни была. Выражение</a:t>
            </a:r>
          </a:p>
          <a:p>
            <a:pPr eaLnBrk="1" hangingPunct="1"/>
            <a:r>
              <a:rPr lang="ru-RU" sz="1000"/>
              <a:t>x % y дает остаток от деления x на y и, следовательно, нуль, если x делится на y нацело.</a:t>
            </a:r>
          </a:p>
          <a:p>
            <a:pPr eaLnBrk="1" hangingPunct="1"/>
            <a:r>
              <a:rPr lang="ru-RU" sz="100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a:latin typeface="Courier New" pitchFamily="49" charset="0"/>
              </a:rPr>
              <a:t>if (</a:t>
            </a:r>
          </a:p>
          <a:p>
            <a:pPr eaLnBrk="1" hangingPunct="1"/>
            <a:r>
              <a:rPr lang="ru-RU" sz="1000" b="1">
                <a:latin typeface="Courier New" pitchFamily="49" charset="0"/>
              </a:rPr>
              <a:t>    ((year % 4 == 0) &amp;&amp; (year % 100 != 0)) || </a:t>
            </a:r>
          </a:p>
          <a:p>
            <a:pPr eaLnBrk="1" hangingPunct="1"/>
            <a:r>
              <a:rPr lang="ru-RU" sz="1000" b="1">
                <a:latin typeface="Courier New" pitchFamily="49" charset="0"/>
              </a:rPr>
              <a:t>    (year % 400 == 0)</a:t>
            </a:r>
          </a:p>
          <a:p>
            <a:pPr eaLnBrk="1" hangingPunct="1"/>
            <a:r>
              <a:rPr lang="ru-RU" sz="1000" b="1">
                <a:latin typeface="Courier New" pitchFamily="49" charset="0"/>
              </a:rPr>
              <a:t>    )</a:t>
            </a:r>
          </a:p>
          <a:p>
            <a:pPr eaLnBrk="1" hangingPunct="1"/>
            <a:r>
              <a:rPr lang="ru-RU" sz="1000" b="1">
                <a:latin typeface="Courier New" pitchFamily="49" charset="0"/>
              </a:rPr>
              <a:t>    printf("%d високосный год\n", year);</a:t>
            </a:r>
          </a:p>
          <a:p>
            <a:pPr eaLnBrk="1" hangingPunct="1"/>
            <a:r>
              <a:rPr lang="ru-RU" sz="1000" b="1">
                <a:latin typeface="Courier New" pitchFamily="49" charset="0"/>
              </a:rPr>
              <a:t>else </a:t>
            </a:r>
          </a:p>
          <a:p>
            <a:pPr eaLnBrk="1" hangingPunct="1"/>
            <a:r>
              <a:rPr lang="ru-RU" sz="1000" b="1">
                <a:latin typeface="Courier New" pitchFamily="49" charset="0"/>
              </a:rPr>
              <a:t>    printf("%d невисокосный год\n", year);</a:t>
            </a:r>
          </a:p>
          <a:p>
            <a:pPr eaLnBrk="1" hangingPunct="1"/>
            <a:r>
              <a:rPr lang="ru-RU" sz="1000"/>
              <a:t>Оператор </a:t>
            </a:r>
            <a:r>
              <a:rPr lang="ru-RU" sz="1000" b="1"/>
              <a:t>%</a:t>
            </a:r>
            <a:r>
              <a:rPr lang="ru-RU" sz="1000"/>
              <a:t> к операндам типов </a:t>
            </a:r>
            <a:r>
              <a:rPr lang="ru-RU" sz="1000" b="1"/>
              <a:t>float</a:t>
            </a:r>
            <a:r>
              <a:rPr lang="ru-RU" sz="1000"/>
              <a:t> и </a:t>
            </a:r>
            <a:r>
              <a:rPr lang="ru-RU" sz="1000" b="1"/>
              <a:t>double</a:t>
            </a:r>
            <a:r>
              <a:rPr lang="ru-RU" sz="1000"/>
              <a:t> не применяется. В какую сторону (в сторону увеличения или уменьшения числа) будет усечена дробная часть при выполнении </a:t>
            </a:r>
            <a:r>
              <a:rPr lang="ru-RU" sz="1000" b="1"/>
              <a:t>/</a:t>
            </a:r>
            <a:r>
              <a:rPr lang="ru-RU" sz="1000"/>
              <a:t> и каким будет знак результата операции </a:t>
            </a:r>
            <a:r>
              <a:rPr lang="ru-RU" sz="1000" b="1"/>
              <a:t>%</a:t>
            </a:r>
            <a:r>
              <a:rPr lang="ru-RU" sz="1000"/>
              <a:t> с отрицательными операндами, зависит от машины. </a:t>
            </a:r>
          </a:p>
          <a:p>
            <a:pPr eaLnBrk="1" hangingPunct="1"/>
            <a:r>
              <a:rPr lang="ru-RU" sz="1000"/>
              <a:t>Бинарные операторы </a:t>
            </a:r>
            <a:r>
              <a:rPr lang="ru-RU" sz="1000" b="1"/>
              <a:t>+</a:t>
            </a:r>
            <a:r>
              <a:rPr lang="ru-RU" sz="1000"/>
              <a:t> и </a:t>
            </a:r>
            <a:r>
              <a:rPr lang="ru-RU" sz="1000" b="1"/>
              <a:t>-</a:t>
            </a:r>
            <a:r>
              <a:rPr lang="ru-RU" sz="1000"/>
              <a:t> имеют одинаковый приоритет, который ниже приоритета операторов </a:t>
            </a:r>
            <a:r>
              <a:rPr lang="ru-RU" sz="1000" b="1"/>
              <a:t>*</a:t>
            </a:r>
            <a:r>
              <a:rPr lang="ru-RU" sz="1000"/>
              <a:t>, </a:t>
            </a:r>
            <a:r>
              <a:rPr lang="ru-RU" sz="1000" b="1"/>
              <a:t>/</a:t>
            </a:r>
            <a:r>
              <a:rPr lang="ru-RU" sz="1000"/>
              <a:t> и </a:t>
            </a:r>
            <a:r>
              <a:rPr lang="ru-RU" sz="1000" b="1"/>
              <a:t>%</a:t>
            </a:r>
            <a:r>
              <a:rPr lang="ru-RU" sz="1000"/>
              <a:t>, который в свою очередь ниже приоритета унарных операторов </a:t>
            </a:r>
            <a:r>
              <a:rPr lang="ru-RU" sz="1000" b="1"/>
              <a:t>+</a:t>
            </a:r>
            <a:r>
              <a:rPr lang="ru-RU" sz="1000"/>
              <a:t> и </a:t>
            </a:r>
            <a:r>
              <a:rPr lang="ru-RU" sz="1000" b="1"/>
              <a:t>-</a:t>
            </a:r>
            <a:r>
              <a:rPr lang="ru-RU" sz="100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a:t>Операторами отношения являются </a:t>
            </a:r>
          </a:p>
          <a:p>
            <a:pPr eaLnBrk="1" hangingPunct="1">
              <a:lnSpc>
                <a:spcPct val="80000"/>
              </a:lnSpc>
            </a:pPr>
            <a:r>
              <a:rPr lang="ru-RU" sz="800"/>
              <a:t>&gt;</a:t>
            </a:r>
          </a:p>
          <a:p>
            <a:pPr eaLnBrk="1" hangingPunct="1">
              <a:lnSpc>
                <a:spcPct val="80000"/>
              </a:lnSpc>
            </a:pPr>
            <a:r>
              <a:rPr lang="ru-RU" sz="800"/>
              <a:t>&gt;=</a:t>
            </a:r>
          </a:p>
          <a:p>
            <a:pPr eaLnBrk="1" hangingPunct="1">
              <a:lnSpc>
                <a:spcPct val="80000"/>
              </a:lnSpc>
            </a:pPr>
            <a:r>
              <a:rPr lang="ru-RU" sz="800"/>
              <a:t>&lt;</a:t>
            </a:r>
          </a:p>
          <a:p>
            <a:pPr eaLnBrk="1" hangingPunct="1">
              <a:lnSpc>
                <a:spcPct val="80000"/>
              </a:lnSpc>
            </a:pPr>
            <a:r>
              <a:rPr lang="ru-RU" sz="800"/>
              <a:t>&lt;= </a:t>
            </a:r>
          </a:p>
          <a:p>
            <a:pPr eaLnBrk="1" hangingPunct="1">
              <a:lnSpc>
                <a:spcPct val="80000"/>
              </a:lnSpc>
            </a:pPr>
            <a:r>
              <a:rPr lang="ru-RU" sz="80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a:t>==</a:t>
            </a:r>
          </a:p>
          <a:p>
            <a:pPr eaLnBrk="1" hangingPunct="1">
              <a:lnSpc>
                <a:spcPct val="80000"/>
              </a:lnSpc>
            </a:pPr>
            <a:r>
              <a:rPr lang="ru-RU" sz="800"/>
              <a:t>!=</a:t>
            </a:r>
          </a:p>
          <a:p>
            <a:pPr eaLnBrk="1" hangingPunct="1">
              <a:lnSpc>
                <a:spcPct val="80000"/>
              </a:lnSpc>
            </a:pPr>
            <a:r>
              <a:rPr lang="ru-RU" sz="80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a:t>Более интересны логические операторы </a:t>
            </a:r>
            <a:r>
              <a:rPr lang="ru-RU" sz="800" b="1"/>
              <a:t>&amp;&amp;</a:t>
            </a:r>
            <a:r>
              <a:rPr lang="ru-RU" sz="800"/>
              <a:t> и </a:t>
            </a:r>
            <a:r>
              <a:rPr lang="ru-RU" sz="800" b="1"/>
              <a:t>||</a:t>
            </a:r>
            <a:r>
              <a:rPr lang="ru-RU" sz="80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a:latin typeface="Courier New" pitchFamily="49" charset="0"/>
              </a:rPr>
              <a:t>for (i = 0; i &lt; lim-1 &amp;&amp; (с = getchar()) != EOF &amp;&amp; с != '\n'; ++i)</a:t>
            </a:r>
          </a:p>
          <a:p>
            <a:pPr eaLnBrk="1" hangingPunct="1">
              <a:lnSpc>
                <a:spcPct val="80000"/>
              </a:lnSpc>
            </a:pPr>
            <a:r>
              <a:rPr lang="ru-RU" sz="800" b="1">
                <a:latin typeface="Courier New" pitchFamily="49" charset="0"/>
              </a:rPr>
              <a:t>    s[i] = c; </a:t>
            </a:r>
          </a:p>
          <a:p>
            <a:pPr eaLnBrk="1" hangingPunct="1">
              <a:lnSpc>
                <a:spcPct val="80000"/>
              </a:lnSpc>
            </a:pPr>
            <a:r>
              <a:rPr lang="ru-RU" sz="80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getchar; следовательно, и вызов getchar, и присваивание должны выполняться перед указанной проверкой. </a:t>
            </a:r>
          </a:p>
          <a:p>
            <a:pPr eaLnBrk="1" hangingPunct="1">
              <a:lnSpc>
                <a:spcPct val="80000"/>
              </a:lnSpc>
            </a:pPr>
            <a:r>
              <a:rPr lang="ru-RU" sz="800"/>
              <a:t>Приоритет оператора </a:t>
            </a:r>
            <a:r>
              <a:rPr lang="ru-RU" sz="800" b="1"/>
              <a:t>&amp;&amp;</a:t>
            </a:r>
            <a:r>
              <a:rPr lang="ru-RU" sz="800"/>
              <a:t> выше, чем таковой оператора </a:t>
            </a:r>
            <a:r>
              <a:rPr lang="ru-RU" sz="800" b="1"/>
              <a:t>||</a:t>
            </a:r>
            <a:r>
              <a:rPr lang="ru-RU" sz="80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a:t>i &lt; lim-1 &amp;&amp; (с = getchar()) != '\n' &amp;&amp; с != EOF </a:t>
            </a:r>
            <a:br>
              <a:rPr lang="ru-RU" sz="800"/>
            </a:br>
            <a:r>
              <a:rPr lang="ru-RU" sz="800"/>
              <a:t>не нуждается в дополнительных скобках. Но, так как приоритет </a:t>
            </a:r>
            <a:r>
              <a:rPr lang="ru-RU" sz="800" b="1"/>
              <a:t>!=</a:t>
            </a:r>
            <a:r>
              <a:rPr lang="ru-RU" sz="800"/>
              <a:t> выше, чем приоритет присваивания, в </a:t>
            </a:r>
            <a:br>
              <a:rPr lang="ru-RU" sz="800"/>
            </a:br>
            <a:r>
              <a:rPr lang="ru-RU" sz="800"/>
              <a:t>(с = getchar()) != '\n' </a:t>
            </a:r>
            <a:br>
              <a:rPr lang="ru-RU" sz="800"/>
            </a:br>
            <a:r>
              <a:rPr lang="ru-RU" sz="800"/>
              <a:t>скобки необходимы, чтобы сначала выполнить присваивание, а затем сравнение с '\n'. </a:t>
            </a:r>
          </a:p>
          <a:p>
            <a:pPr eaLnBrk="1" hangingPunct="1">
              <a:lnSpc>
                <a:spcPct val="80000"/>
              </a:lnSpc>
            </a:pPr>
            <a:r>
              <a:rPr lang="ru-RU" sz="80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a:t>Унарный оператор </a:t>
            </a:r>
            <a:r>
              <a:rPr lang="ru-RU" sz="800" b="1"/>
              <a:t>!</a:t>
            </a:r>
            <a:r>
              <a:rPr lang="ru-RU" sz="800"/>
              <a:t> преобразует ненулевой операнд в 0, а нуль в 1. Обычно оператор </a:t>
            </a:r>
            <a:r>
              <a:rPr lang="ru-RU" sz="800" b="1"/>
              <a:t>!</a:t>
            </a:r>
            <a:r>
              <a:rPr lang="ru-RU" sz="800"/>
              <a:t> используют в конструкциях вида </a:t>
            </a:r>
          </a:p>
          <a:p>
            <a:pPr eaLnBrk="1" hangingPunct="1">
              <a:lnSpc>
                <a:spcPct val="80000"/>
              </a:lnSpc>
            </a:pPr>
            <a:r>
              <a:rPr lang="ru-RU" sz="800"/>
              <a:t>if (!valid) что эквивалентно </a:t>
            </a:r>
          </a:p>
          <a:p>
            <a:pPr eaLnBrk="1" hangingPunct="1">
              <a:lnSpc>
                <a:spcPct val="80000"/>
              </a:lnSpc>
            </a:pPr>
            <a:r>
              <a:rPr lang="ru-RU" sz="800"/>
              <a:t>if (valid == 0) Трудно сказать, какая из форм записи лучше. Конструкция вида !valid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46</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48</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49</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50</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a:t>Выражение </a:t>
            </a:r>
          </a:p>
          <a:p>
            <a:pPr eaLnBrk="1" hangingPunct="1">
              <a:lnSpc>
                <a:spcPct val="80000"/>
              </a:lnSpc>
            </a:pPr>
            <a:r>
              <a:rPr lang="ru-RU" sz="800"/>
              <a:t>i = i + 2; </a:t>
            </a:r>
            <a:endParaRPr lang="en-US" sz="800"/>
          </a:p>
          <a:p>
            <a:pPr eaLnBrk="1" hangingPunct="1">
              <a:lnSpc>
                <a:spcPct val="80000"/>
              </a:lnSpc>
            </a:pPr>
            <a:r>
              <a:rPr lang="ru-RU" sz="800"/>
              <a:t>в котором стоящая слева переменная повторяется и справа, можно написать в сжатом виде: </a:t>
            </a:r>
          </a:p>
          <a:p>
            <a:pPr eaLnBrk="1" hangingPunct="1">
              <a:lnSpc>
                <a:spcPct val="80000"/>
              </a:lnSpc>
            </a:pPr>
            <a:r>
              <a:rPr lang="ru-RU" sz="800"/>
              <a:t>i += 2; </a:t>
            </a:r>
            <a:endParaRPr lang="en-US" sz="800"/>
          </a:p>
          <a:p>
            <a:pPr eaLnBrk="1" hangingPunct="1">
              <a:lnSpc>
                <a:spcPct val="80000"/>
              </a:lnSpc>
            </a:pPr>
            <a:r>
              <a:rPr lang="ru-RU" sz="800"/>
              <a:t>Оператор </a:t>
            </a:r>
            <a:r>
              <a:rPr lang="ru-RU" sz="800" b="1"/>
              <a:t>+=</a:t>
            </a:r>
            <a:r>
              <a:rPr lang="ru-RU" sz="800"/>
              <a:t>, как и </a:t>
            </a:r>
            <a:r>
              <a:rPr lang="ru-RU" sz="800" b="1"/>
              <a:t>=</a:t>
            </a:r>
            <a:r>
              <a:rPr lang="ru-RU" sz="800"/>
              <a:t>, называется </a:t>
            </a:r>
            <a:r>
              <a:rPr lang="ru-RU" sz="800" b="1"/>
              <a:t>оператором присваивания</a:t>
            </a:r>
            <a:r>
              <a:rPr lang="ru-RU" sz="800"/>
              <a:t>. </a:t>
            </a:r>
          </a:p>
          <a:p>
            <a:pPr eaLnBrk="1" hangingPunct="1">
              <a:lnSpc>
                <a:spcPct val="80000"/>
              </a:lnSpc>
            </a:pPr>
            <a:r>
              <a:rPr lang="ru-RU" sz="800"/>
              <a:t>Большинству бинарных операторов (аналогичных + и имеющих левый и правый операнды) соответствуют операторы присваивания </a:t>
            </a:r>
            <a:r>
              <a:rPr lang="ru-RU" sz="800" b="1"/>
              <a:t>op=</a:t>
            </a:r>
            <a:r>
              <a:rPr lang="ru-RU" sz="800"/>
              <a:t>, где op - один из операторов </a:t>
            </a:r>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&lt;&lt;</a:t>
            </a:r>
            <a:endParaRPr lang="en-US" sz="800"/>
          </a:p>
          <a:p>
            <a:pPr eaLnBrk="1" hangingPunct="1">
              <a:lnSpc>
                <a:spcPct val="80000"/>
              </a:lnSpc>
              <a:buFontTx/>
              <a:buChar char="•"/>
            </a:pPr>
            <a:r>
              <a:rPr lang="ru-RU" sz="800"/>
              <a:t>&gt;&gt;</a:t>
            </a:r>
            <a:endParaRPr lang="en-US" sz="800"/>
          </a:p>
          <a:p>
            <a:pPr eaLnBrk="1" hangingPunct="1">
              <a:lnSpc>
                <a:spcPct val="80000"/>
              </a:lnSpc>
              <a:buFontTx/>
              <a:buChar char="•"/>
            </a:pPr>
            <a:r>
              <a:rPr lang="ru-RU" sz="800"/>
              <a:t>&amp;</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pPr>
            <a:r>
              <a:rPr lang="ru-RU" sz="800"/>
              <a:t>Если </a:t>
            </a:r>
            <a:r>
              <a:rPr lang="ru-RU" sz="800" i="1"/>
              <a:t>выр1</a:t>
            </a:r>
            <a:r>
              <a:rPr lang="ru-RU" sz="800"/>
              <a:t> и </a:t>
            </a:r>
            <a:r>
              <a:rPr lang="ru-RU" sz="800" i="1"/>
              <a:t>выр2</a:t>
            </a:r>
            <a:r>
              <a:rPr lang="ru-RU" sz="800"/>
              <a:t> - выражения, то </a:t>
            </a:r>
            <a:endParaRPr lang="ru-RU" sz="800" i="1"/>
          </a:p>
          <a:p>
            <a:pPr eaLnBrk="1" hangingPunct="1">
              <a:lnSpc>
                <a:spcPct val="80000"/>
              </a:lnSpc>
            </a:pPr>
            <a:r>
              <a:rPr lang="ru-RU" sz="800" b="1" i="1"/>
              <a:t>выр1 op</a:t>
            </a:r>
            <a:r>
              <a:rPr lang="ru-RU" sz="800" b="1"/>
              <a:t>= </a:t>
            </a:r>
            <a:r>
              <a:rPr lang="ru-RU" sz="800" b="1" i="1"/>
              <a:t>выр2</a:t>
            </a:r>
            <a:r>
              <a:rPr lang="ru-RU" sz="800" b="1"/>
              <a:t> </a:t>
            </a:r>
            <a:endParaRPr lang="en-US" sz="800" b="1"/>
          </a:p>
          <a:p>
            <a:pPr eaLnBrk="1" hangingPunct="1">
              <a:lnSpc>
                <a:spcPct val="80000"/>
              </a:lnSpc>
            </a:pPr>
            <a:r>
              <a:rPr lang="ru-RU" sz="800"/>
              <a:t>Эквивалентно </a:t>
            </a:r>
          </a:p>
          <a:p>
            <a:pPr eaLnBrk="1" hangingPunct="1">
              <a:lnSpc>
                <a:spcPct val="80000"/>
              </a:lnSpc>
            </a:pPr>
            <a:r>
              <a:rPr lang="ru-RU" sz="800"/>
              <a:t>выр1 = (выр1) op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a:t>x *= y + 1 эквивалентно </a:t>
            </a:r>
          </a:p>
          <a:p>
            <a:pPr eaLnBrk="1" hangingPunct="1">
              <a:lnSpc>
                <a:spcPct val="80000"/>
              </a:lnSpc>
            </a:pPr>
            <a:r>
              <a:rPr lang="ru-RU" sz="800"/>
              <a:t>x = x * (y + 1) но не </a:t>
            </a:r>
          </a:p>
          <a:p>
            <a:pPr eaLnBrk="1" hangingPunct="1">
              <a:lnSpc>
                <a:spcPct val="80000"/>
              </a:lnSpc>
            </a:pPr>
            <a:r>
              <a:rPr lang="ru-RU" sz="800"/>
              <a:t>x=x*y+1</a:t>
            </a:r>
            <a:endParaRPr lang="en-US" sz="800"/>
          </a:p>
          <a:p>
            <a:pPr eaLnBrk="1" hangingPunct="1">
              <a:lnSpc>
                <a:spcPct val="80000"/>
              </a:lnSpc>
            </a:pPr>
            <a:r>
              <a:rPr lang="ru-RU" sz="80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a:t>yyval[yypv[p3+p4] + yypv[p1+p2]]+= 2</a:t>
            </a:r>
            <a:endParaRPr lang="en-US" sz="800"/>
          </a:p>
          <a:p>
            <a:pPr eaLnBrk="1" hangingPunct="1">
              <a:lnSpc>
                <a:spcPct val="80000"/>
              </a:lnSpc>
            </a:pPr>
            <a:r>
              <a:rPr lang="ru-RU" sz="80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a:t>while ((с = getchar())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51</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52</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a:t>Примечание. Унарные операторы </a:t>
            </a:r>
            <a:r>
              <a:rPr lang="ru-RU" sz="800" b="1"/>
              <a:t>+</a:t>
            </a:r>
            <a:r>
              <a:rPr lang="ru-RU" sz="800"/>
              <a:t>, </a:t>
            </a:r>
            <a:r>
              <a:rPr lang="ru-RU" sz="800" b="1"/>
              <a:t>-</a:t>
            </a:r>
            <a:r>
              <a:rPr lang="ru-RU" sz="800"/>
              <a:t>, </a:t>
            </a:r>
            <a:r>
              <a:rPr lang="ru-RU" sz="800" b="1"/>
              <a:t>*</a:t>
            </a:r>
            <a:r>
              <a:rPr lang="ru-RU" sz="800"/>
              <a:t> и </a:t>
            </a:r>
            <a:r>
              <a:rPr lang="ru-RU" sz="800" b="1"/>
              <a:t>&amp;</a:t>
            </a:r>
            <a:r>
              <a:rPr lang="ru-RU" sz="800"/>
              <a:t> имеют более высокий приоритет, чем те же бинарные операторы. </a:t>
            </a:r>
          </a:p>
          <a:p>
            <a:pPr eaLnBrk="1" hangingPunct="1">
              <a:lnSpc>
                <a:spcPct val="80000"/>
              </a:lnSpc>
            </a:pPr>
            <a:r>
              <a:rPr lang="ru-RU" sz="800"/>
              <a:t>Заметим, что приоритеты побитовых операторов </a:t>
            </a:r>
            <a:r>
              <a:rPr lang="ru-RU" sz="800" b="1"/>
              <a:t>&amp;</a:t>
            </a:r>
            <a:r>
              <a:rPr lang="ru-RU" sz="800"/>
              <a:t>, </a:t>
            </a:r>
            <a:r>
              <a:rPr lang="ru-RU" sz="800" b="1"/>
              <a:t>^</a:t>
            </a:r>
            <a:r>
              <a:rPr lang="ru-RU" sz="800"/>
              <a:t> и </a:t>
            </a:r>
            <a:r>
              <a:rPr lang="ru-RU" sz="800" b="1"/>
              <a:t>|</a:t>
            </a:r>
            <a:r>
              <a:rPr lang="ru-RU" sz="800"/>
              <a:t> ниже, чем приоритет </a:t>
            </a:r>
            <a:r>
              <a:rPr lang="ru-RU" sz="800" b="1"/>
              <a:t>==</a:t>
            </a:r>
            <a:r>
              <a:rPr lang="ru-RU" sz="800"/>
              <a:t> и </a:t>
            </a:r>
            <a:r>
              <a:rPr lang="ru-RU" sz="800" b="1"/>
              <a:t>!=</a:t>
            </a:r>
            <a:r>
              <a:rPr lang="ru-RU" sz="800"/>
              <a:t> , из-за чего в побитовых проверках, таких как </a:t>
            </a:r>
          </a:p>
          <a:p>
            <a:pPr eaLnBrk="1" hangingPunct="1">
              <a:lnSpc>
                <a:spcPct val="80000"/>
              </a:lnSpc>
            </a:pPr>
            <a:r>
              <a:rPr lang="ru-RU" sz="800"/>
              <a:t>if ((x &amp; MASK) == 0) </a:t>
            </a:r>
          </a:p>
          <a:p>
            <a:pPr eaLnBrk="1" hangingPunct="1">
              <a:lnSpc>
                <a:spcPct val="80000"/>
              </a:lnSpc>
            </a:pPr>
            <a:r>
              <a:rPr lang="ru-RU" sz="800"/>
              <a:t>    ...</a:t>
            </a:r>
          </a:p>
          <a:p>
            <a:pPr eaLnBrk="1" hangingPunct="1">
              <a:lnSpc>
                <a:spcPct val="80000"/>
              </a:lnSpc>
            </a:pPr>
            <a:r>
              <a:rPr lang="ru-RU" sz="80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a:t>&amp;&amp;</a:t>
            </a:r>
            <a:r>
              <a:rPr lang="ru-RU" sz="800"/>
              <a:t>, </a:t>
            </a:r>
            <a:r>
              <a:rPr lang="ru-RU" sz="800" b="1"/>
              <a:t>||</a:t>
            </a:r>
            <a:r>
              <a:rPr lang="ru-RU" sz="800"/>
              <a:t>, </a:t>
            </a:r>
            <a:r>
              <a:rPr lang="ru-RU" sz="800" b="1"/>
              <a:t>?:</a:t>
            </a:r>
            <a:r>
              <a:rPr lang="ru-RU" sz="800"/>
              <a:t> и </a:t>
            </a:r>
            <a:r>
              <a:rPr lang="ru-RU" sz="800" b="1"/>
              <a:t>,</a:t>
            </a:r>
            <a:r>
              <a:rPr lang="ru-RU" sz="800"/>
              <a:t>). Например, в инструкции вида </a:t>
            </a:r>
          </a:p>
          <a:p>
            <a:pPr eaLnBrk="1" hangingPunct="1">
              <a:lnSpc>
                <a:spcPct val="80000"/>
              </a:lnSpc>
            </a:pPr>
            <a:r>
              <a:rPr lang="ru-RU" sz="800"/>
              <a:t>x = f() + g(); </a:t>
            </a:r>
          </a:p>
          <a:p>
            <a:pPr eaLnBrk="1" hangingPunct="1">
              <a:lnSpc>
                <a:spcPct val="80000"/>
              </a:lnSpc>
            </a:pPr>
            <a:r>
              <a:rPr lang="ru-RU" sz="80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a:t>Очередность вычисления аргументов функции также не определена, поэтому на разных компиляторах </a:t>
            </a:r>
          </a:p>
          <a:p>
            <a:pPr eaLnBrk="1" hangingPunct="1">
              <a:lnSpc>
                <a:spcPct val="80000"/>
              </a:lnSpc>
            </a:pPr>
            <a:r>
              <a:rPr lang="ru-RU" sz="800"/>
              <a:t>printf("%d %d\n", ++n, power(2, n)); /* НЕВЕРНО*/ </a:t>
            </a:r>
          </a:p>
          <a:p>
            <a:pPr eaLnBrk="1" hangingPunct="1">
              <a:lnSpc>
                <a:spcPct val="80000"/>
              </a:lnSpc>
            </a:pPr>
            <a:r>
              <a:rPr lang="ru-RU" sz="80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power. Чтобы обезопасить себя от возможного побочного эффекта, достаточно написать </a:t>
            </a:r>
          </a:p>
          <a:p>
            <a:pPr eaLnBrk="1" hangingPunct="1">
              <a:lnSpc>
                <a:spcPct val="80000"/>
              </a:lnSpc>
            </a:pPr>
            <a:r>
              <a:rPr lang="ru-RU" sz="800"/>
              <a:t>++n; printf("%d %d\n", n, power(2, n)); </a:t>
            </a:r>
          </a:p>
          <a:p>
            <a:pPr eaLnBrk="1" hangingPunct="1">
              <a:lnSpc>
                <a:spcPct val="80000"/>
              </a:lnSpc>
            </a:pPr>
            <a:r>
              <a:rPr lang="ru-RU" sz="80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a:t>a[i] = i++; /* I.B.: doubtful example */ </a:t>
            </a:r>
          </a:p>
          <a:p>
            <a:pPr eaLnBrk="1" hangingPunct="1">
              <a:lnSpc>
                <a:spcPct val="80000"/>
              </a:lnSpc>
            </a:pPr>
            <a:r>
              <a:rPr lang="ru-RU" sz="80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printf это нам не поможет. </a:t>
            </a:r>
          </a:p>
          <a:p>
            <a:pPr eaLnBrk="1" hangingPunct="1">
              <a:lnSpc>
                <a:spcPct val="80000"/>
              </a:lnSpc>
            </a:pPr>
            <a:r>
              <a:rPr lang="ru-RU" sz="80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a:t>Выражение, скажем </a:t>
            </a:r>
            <a:r>
              <a:rPr lang="ru-RU" i="1"/>
              <a:t>x = 0</a:t>
            </a:r>
            <a:r>
              <a:rPr lang="ru-RU"/>
              <a:t>, или </a:t>
            </a:r>
            <a:r>
              <a:rPr lang="ru-RU" i="1"/>
              <a:t>i++</a:t>
            </a:r>
            <a:r>
              <a:rPr lang="ru-RU"/>
              <a:t>, или </a:t>
            </a:r>
            <a:r>
              <a:rPr lang="ru-RU" i="1"/>
              <a:t>printf(…)</a:t>
            </a:r>
            <a:r>
              <a:rPr lang="ru-RU"/>
              <a:t>, становится </a:t>
            </a:r>
            <a:r>
              <a:rPr lang="ru-RU" i="1"/>
              <a:t>инструкцией</a:t>
            </a:r>
            <a:r>
              <a:rPr lang="ru-RU"/>
              <a:t>, если в конце его поставить точку с запятой, например:</a:t>
            </a:r>
          </a:p>
          <a:p>
            <a:pPr eaLnBrk="1" hangingPunct="1"/>
            <a:r>
              <a:rPr lang="ru-RU"/>
              <a:t>x = 0;</a:t>
            </a:r>
          </a:p>
          <a:p>
            <a:pPr eaLnBrk="1" hangingPunct="1"/>
            <a:r>
              <a:rPr lang="ru-RU"/>
              <a:t>i++;</a:t>
            </a:r>
          </a:p>
          <a:p>
            <a:pPr eaLnBrk="1" hangingPunct="1"/>
            <a:r>
              <a:rPr lang="ru-RU"/>
              <a:t>printf(...);</a:t>
            </a:r>
          </a:p>
          <a:p>
            <a:pPr eaLnBrk="1" hangingPunct="1"/>
            <a:r>
              <a:rPr lang="ru-RU"/>
              <a:t>В Си точка с запятой является заключающим символом инструкции, а не разделителем, как в языке Паскаль. </a:t>
            </a:r>
          </a:p>
          <a:p>
            <a:pPr eaLnBrk="1" hangingPunct="1"/>
            <a:r>
              <a:rPr lang="ru-RU"/>
              <a:t>Фигурные скобки </a:t>
            </a:r>
            <a:r>
              <a:rPr lang="ru-RU" b="1"/>
              <a:t>{</a:t>
            </a:r>
            <a:r>
              <a:rPr lang="ru-RU"/>
              <a:t> и </a:t>
            </a:r>
            <a:r>
              <a:rPr lang="ru-RU" b="1"/>
              <a:t>}</a:t>
            </a:r>
            <a:r>
              <a:rPr lang="ru-RU"/>
              <a:t> используются для объединения объявлений и инструкций в </a:t>
            </a:r>
            <a:r>
              <a:rPr lang="ru-RU" i="1"/>
              <a:t>составную инструкцию</a:t>
            </a:r>
            <a:r>
              <a:rPr lang="ru-RU"/>
              <a:t>, или </a:t>
            </a:r>
            <a:r>
              <a:rPr lang="ru-RU" i="1"/>
              <a:t>блок</a:t>
            </a:r>
            <a:r>
              <a:rPr lang="ru-RU"/>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a:t>if</a:t>
            </a:r>
            <a:r>
              <a:rPr lang="ru-RU"/>
              <a:t>, </a:t>
            </a:r>
            <a:r>
              <a:rPr lang="ru-RU" b="1"/>
              <a:t>else</a:t>
            </a:r>
            <a:r>
              <a:rPr lang="ru-RU"/>
              <a:t>, </a:t>
            </a:r>
            <a:r>
              <a:rPr lang="ru-RU" b="1"/>
              <a:t>while</a:t>
            </a:r>
            <a:r>
              <a:rPr lang="ru-RU"/>
              <a:t> или </a:t>
            </a:r>
            <a:r>
              <a:rPr lang="ru-RU" b="1"/>
              <a:t>for</a:t>
            </a:r>
            <a:r>
              <a:rPr lang="ru-RU"/>
              <a:t>.После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a:t>Инструкция </a:t>
            </a:r>
            <a:r>
              <a:rPr lang="ru-RU" sz="800" b="1"/>
              <a:t>if-else</a:t>
            </a:r>
            <a:r>
              <a:rPr lang="ru-RU" sz="800"/>
              <a:t> используется для принятия решения. Формально ее синтаксисом является: </a:t>
            </a:r>
          </a:p>
          <a:p>
            <a:pPr eaLnBrk="1" hangingPunct="1">
              <a:lnSpc>
                <a:spcPct val="80000"/>
              </a:lnSpc>
            </a:pPr>
            <a:r>
              <a:rPr lang="ru-RU" sz="800" b="1"/>
              <a:t>if (</a:t>
            </a:r>
            <a:r>
              <a:rPr lang="ru-RU" sz="800" b="1" i="1"/>
              <a:t>выражение</a:t>
            </a:r>
            <a:r>
              <a:rPr lang="ru-RU" sz="800" b="1"/>
              <a:t>)</a:t>
            </a:r>
          </a:p>
          <a:p>
            <a:pPr eaLnBrk="1" hangingPunct="1">
              <a:lnSpc>
                <a:spcPct val="80000"/>
              </a:lnSpc>
            </a:pPr>
            <a:r>
              <a:rPr lang="ru-RU" sz="800" b="1" i="1"/>
              <a:t>    инструкция1</a:t>
            </a:r>
          </a:p>
          <a:p>
            <a:pPr eaLnBrk="1" hangingPunct="1">
              <a:lnSpc>
                <a:spcPct val="80000"/>
              </a:lnSpc>
            </a:pPr>
            <a:r>
              <a:rPr lang="ru-RU" sz="800" b="1"/>
              <a:t>else</a:t>
            </a:r>
          </a:p>
          <a:p>
            <a:pPr eaLnBrk="1" hangingPunct="1">
              <a:lnSpc>
                <a:spcPct val="80000"/>
              </a:lnSpc>
            </a:pPr>
            <a:r>
              <a:rPr lang="ru-RU" sz="800" b="1" i="1"/>
              <a:t>    инструкция2</a:t>
            </a:r>
          </a:p>
          <a:p>
            <a:pPr eaLnBrk="1" hangingPunct="1">
              <a:lnSpc>
                <a:spcPct val="80000"/>
              </a:lnSpc>
            </a:pPr>
            <a:r>
              <a:rPr lang="ru-RU" sz="800"/>
              <a:t>причем </a:t>
            </a:r>
            <a:r>
              <a:rPr lang="ru-RU" sz="800" b="1"/>
              <a:t>else</a:t>
            </a:r>
            <a:r>
              <a:rPr lang="ru-RU" sz="800"/>
              <a:t>-часть может и отсутствовать. Сначала вычисляется выражение, и, если оно истинно (т. е. отлично от нуля), выполняется </a:t>
            </a:r>
            <a:r>
              <a:rPr lang="ru-RU" sz="800" i="1"/>
              <a:t>инструкция1</a:t>
            </a:r>
            <a:r>
              <a:rPr lang="ru-RU" sz="800"/>
              <a:t>. Если выражение ложно (т. е. его значение равно нулю) и существует </a:t>
            </a:r>
            <a:r>
              <a:rPr lang="ru-RU" sz="800" b="1"/>
              <a:t>else</a:t>
            </a:r>
            <a:r>
              <a:rPr lang="ru-RU" sz="800"/>
              <a:t>-часть, то выполняется </a:t>
            </a:r>
            <a:r>
              <a:rPr lang="ru-RU" sz="800" i="1"/>
              <a:t>инструкция2</a:t>
            </a:r>
            <a:r>
              <a:rPr lang="ru-RU" sz="800"/>
              <a:t>. </a:t>
            </a:r>
          </a:p>
          <a:p>
            <a:pPr eaLnBrk="1" hangingPunct="1">
              <a:lnSpc>
                <a:spcPct val="80000"/>
              </a:lnSpc>
            </a:pPr>
            <a:r>
              <a:rPr lang="ru-RU" sz="800"/>
              <a:t>Так как </a:t>
            </a:r>
            <a:r>
              <a:rPr lang="ru-RU" sz="800" b="1"/>
              <a:t>if</a:t>
            </a:r>
            <a:r>
              <a:rPr lang="ru-RU" sz="80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a:t>if (</a:t>
            </a:r>
            <a:r>
              <a:rPr lang="ru-RU" sz="800" i="1"/>
              <a:t>выражение</a:t>
            </a:r>
            <a:r>
              <a:rPr lang="ru-RU" sz="800"/>
              <a:t>)</a:t>
            </a:r>
          </a:p>
          <a:p>
            <a:pPr eaLnBrk="1" hangingPunct="1">
              <a:lnSpc>
                <a:spcPct val="80000"/>
              </a:lnSpc>
            </a:pPr>
            <a:r>
              <a:rPr lang="ru-RU" sz="800"/>
              <a:t>короче, чем</a:t>
            </a:r>
          </a:p>
          <a:p>
            <a:pPr eaLnBrk="1" hangingPunct="1">
              <a:lnSpc>
                <a:spcPct val="80000"/>
              </a:lnSpc>
            </a:pPr>
            <a:r>
              <a:rPr lang="ru-RU" sz="800"/>
              <a:t>if ( </a:t>
            </a:r>
            <a:r>
              <a:rPr lang="ru-RU" sz="800" i="1"/>
              <a:t>выражение != 0 </a:t>
            </a:r>
            <a:r>
              <a:rPr lang="ru-RU" sz="800"/>
              <a:t>)</a:t>
            </a:r>
          </a:p>
          <a:p>
            <a:pPr eaLnBrk="1" hangingPunct="1">
              <a:lnSpc>
                <a:spcPct val="80000"/>
              </a:lnSpc>
            </a:pPr>
            <a:r>
              <a:rPr lang="ru-RU" sz="80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a:t>Отсутствие </a:t>
            </a:r>
            <a:r>
              <a:rPr lang="ru-RU" sz="800" b="1"/>
              <a:t>else</a:t>
            </a:r>
            <a:r>
              <a:rPr lang="ru-RU" sz="800"/>
              <a:t>-части в одной из вложенных друг в друга </a:t>
            </a:r>
            <a:r>
              <a:rPr lang="ru-RU" sz="800" b="1"/>
              <a:t>if</a:t>
            </a:r>
            <a:r>
              <a:rPr lang="ru-RU" sz="800"/>
              <a:t>-конструкций может привести к неоднозначному толкованию записи. Эту неоднозначность разрешают тем, что </a:t>
            </a:r>
            <a:r>
              <a:rPr lang="ru-RU" sz="800" b="1"/>
              <a:t>else</a:t>
            </a:r>
            <a:r>
              <a:rPr lang="ru-RU" sz="800"/>
              <a:t> связывают с ближайшим </a:t>
            </a:r>
            <a:r>
              <a:rPr lang="ru-RU" sz="800" b="1"/>
              <a:t>if</a:t>
            </a:r>
            <a:r>
              <a:rPr lang="ru-RU" sz="800"/>
              <a:t>, у которого нет своего </a:t>
            </a:r>
            <a:r>
              <a:rPr lang="ru-RU" sz="800" b="1"/>
              <a:t>else</a:t>
            </a:r>
            <a:r>
              <a:rPr lang="ru-RU" sz="800"/>
              <a:t>. Например, в</a:t>
            </a:r>
          </a:p>
          <a:p>
            <a:pPr eaLnBrk="1" hangingPunct="1">
              <a:lnSpc>
                <a:spcPct val="80000"/>
              </a:lnSpc>
            </a:pPr>
            <a:r>
              <a:rPr lang="ru-RU" sz="800" b="1"/>
              <a:t>if (n &gt; 0)</a:t>
            </a:r>
          </a:p>
          <a:p>
            <a:pPr eaLnBrk="1" hangingPunct="1">
              <a:lnSpc>
                <a:spcPct val="80000"/>
              </a:lnSpc>
            </a:pPr>
            <a:r>
              <a:rPr lang="ru-RU" sz="800" b="1"/>
              <a:t>    if (а &gt; b)</a:t>
            </a:r>
          </a:p>
          <a:p>
            <a:pPr eaLnBrk="1" hangingPunct="1">
              <a:lnSpc>
                <a:spcPct val="80000"/>
              </a:lnSpc>
            </a:pPr>
            <a:r>
              <a:rPr lang="ru-RU" sz="800" b="1"/>
              <a:t>        z = a;</a:t>
            </a:r>
          </a:p>
          <a:p>
            <a:pPr eaLnBrk="1" hangingPunct="1">
              <a:lnSpc>
                <a:spcPct val="80000"/>
              </a:lnSpc>
            </a:pPr>
            <a:r>
              <a:rPr lang="ru-RU" sz="800" b="1"/>
              <a:t>    else</a:t>
            </a:r>
          </a:p>
          <a:p>
            <a:pPr eaLnBrk="1" hangingPunct="1">
              <a:lnSpc>
                <a:spcPct val="80000"/>
              </a:lnSpc>
            </a:pPr>
            <a:r>
              <a:rPr lang="ru-RU" sz="800" b="1"/>
              <a:t>        z = b;</a:t>
            </a:r>
          </a:p>
          <a:p>
            <a:pPr eaLnBrk="1" hangingPunct="1">
              <a:lnSpc>
                <a:spcPct val="80000"/>
              </a:lnSpc>
            </a:pPr>
            <a:r>
              <a:rPr lang="ru-RU" sz="800" b="1"/>
              <a:t>else</a:t>
            </a:r>
            <a:r>
              <a:rPr lang="ru-RU" sz="800"/>
              <a:t> относится к внутреннему </a:t>
            </a:r>
            <a:r>
              <a:rPr lang="ru-RU" sz="800" b="1"/>
              <a:t>if</a:t>
            </a:r>
            <a:r>
              <a:rPr lang="ru-RU" sz="80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a:t>if (n &gt; 0)</a:t>
            </a:r>
          </a:p>
          <a:p>
            <a:pPr eaLnBrk="1" hangingPunct="1">
              <a:lnSpc>
                <a:spcPct val="80000"/>
              </a:lnSpc>
            </a:pPr>
            <a:r>
              <a:rPr lang="ru-RU" sz="800"/>
              <a:t>{</a:t>
            </a:r>
          </a:p>
          <a:p>
            <a:pPr eaLnBrk="1" hangingPunct="1">
              <a:lnSpc>
                <a:spcPct val="80000"/>
              </a:lnSpc>
            </a:pPr>
            <a:r>
              <a:rPr lang="ru-RU" sz="800"/>
              <a:t>    if (а &gt; b)</a:t>
            </a:r>
          </a:p>
          <a:p>
            <a:pPr eaLnBrk="1" hangingPunct="1">
              <a:lnSpc>
                <a:spcPct val="80000"/>
              </a:lnSpc>
            </a:pPr>
            <a:r>
              <a:rPr lang="ru-RU" sz="800"/>
              <a:t>        z = a;</a:t>
            </a:r>
          </a:p>
          <a:p>
            <a:pPr eaLnBrk="1" hangingPunct="1">
              <a:lnSpc>
                <a:spcPct val="80000"/>
              </a:lnSpc>
            </a:pPr>
            <a:r>
              <a:rPr lang="ru-RU" sz="800"/>
              <a:t>}</a:t>
            </a:r>
          </a:p>
          <a:p>
            <a:pPr eaLnBrk="1" hangingPunct="1">
              <a:lnSpc>
                <a:spcPct val="80000"/>
              </a:lnSpc>
            </a:pPr>
            <a:r>
              <a:rPr lang="ru-RU" sz="800"/>
              <a:t>else</a:t>
            </a:r>
          </a:p>
          <a:p>
            <a:pPr eaLnBrk="1" hangingPunct="1">
              <a:lnSpc>
                <a:spcPct val="80000"/>
              </a:lnSpc>
            </a:pPr>
            <a:r>
              <a:rPr lang="ru-RU" sz="800"/>
              <a:t>    z = b;</a:t>
            </a:r>
          </a:p>
          <a:p>
            <a:pPr eaLnBrk="1" hangingPunct="1">
              <a:lnSpc>
                <a:spcPct val="80000"/>
              </a:lnSpc>
            </a:pPr>
            <a:r>
              <a:rPr lang="ru-RU" sz="800"/>
              <a:t>Ниже приводится пример ситуации, когда неоднозначность особенно опасна: </a:t>
            </a:r>
          </a:p>
          <a:p>
            <a:pPr eaLnBrk="1" hangingPunct="1">
              <a:lnSpc>
                <a:spcPct val="80000"/>
              </a:lnSpc>
            </a:pPr>
            <a:r>
              <a:rPr lang="ru-RU" sz="800"/>
              <a:t>if (n &gt;= 0)</a:t>
            </a:r>
          </a:p>
          <a:p>
            <a:pPr eaLnBrk="1" hangingPunct="1">
              <a:lnSpc>
                <a:spcPct val="80000"/>
              </a:lnSpc>
            </a:pPr>
            <a:r>
              <a:rPr lang="ru-RU" sz="800"/>
              <a:t>    for (i=0; i &lt; n; i++)</a:t>
            </a:r>
          </a:p>
          <a:p>
            <a:pPr eaLnBrk="1" hangingPunct="1">
              <a:lnSpc>
                <a:spcPct val="80000"/>
              </a:lnSpc>
            </a:pPr>
            <a:r>
              <a:rPr lang="ru-RU" sz="800"/>
              <a:t>        if (s[i] &gt; 0)</a:t>
            </a:r>
          </a:p>
          <a:p>
            <a:pPr eaLnBrk="1" hangingPunct="1">
              <a:lnSpc>
                <a:spcPct val="80000"/>
              </a:lnSpc>
            </a:pPr>
            <a:r>
              <a:rPr lang="ru-RU" sz="800"/>
              <a:t>        {</a:t>
            </a:r>
          </a:p>
          <a:p>
            <a:pPr eaLnBrk="1" hangingPunct="1">
              <a:lnSpc>
                <a:spcPct val="80000"/>
              </a:lnSpc>
            </a:pPr>
            <a:r>
              <a:rPr lang="ru-RU" sz="800"/>
              <a:t>            printf ("…");</a:t>
            </a:r>
          </a:p>
          <a:p>
            <a:pPr eaLnBrk="1" hangingPunct="1">
              <a:lnSpc>
                <a:spcPct val="80000"/>
              </a:lnSpc>
            </a:pPr>
            <a:r>
              <a:rPr lang="ru-RU" sz="800"/>
              <a:t>            return i;</a:t>
            </a:r>
          </a:p>
          <a:p>
            <a:pPr eaLnBrk="1" hangingPunct="1">
              <a:lnSpc>
                <a:spcPct val="80000"/>
              </a:lnSpc>
            </a:pPr>
            <a:r>
              <a:rPr lang="ru-RU" sz="800"/>
              <a:t>        }</a:t>
            </a:r>
          </a:p>
          <a:p>
            <a:pPr eaLnBrk="1" hangingPunct="1">
              <a:lnSpc>
                <a:spcPct val="80000"/>
              </a:lnSpc>
            </a:pPr>
            <a:r>
              <a:rPr lang="ru-RU" sz="800"/>
              <a:t>else /* НЕВЕРНО */</a:t>
            </a:r>
          </a:p>
          <a:p>
            <a:pPr eaLnBrk="1" hangingPunct="1">
              <a:lnSpc>
                <a:spcPct val="80000"/>
              </a:lnSpc>
            </a:pPr>
            <a:r>
              <a:rPr lang="ru-RU" sz="800"/>
              <a:t>        printf("ошибка – отрицательное n\n");</a:t>
            </a:r>
          </a:p>
          <a:p>
            <a:pPr eaLnBrk="1" hangingPunct="1">
              <a:lnSpc>
                <a:spcPct val="80000"/>
              </a:lnSpc>
            </a:pPr>
            <a:r>
              <a:rPr lang="ru-RU" sz="800"/>
              <a:t>С помощью отступов мы недвусмысленно показали, что нам нужно, однако компилятор не воспримет эту информацию и отнесет </a:t>
            </a:r>
            <a:r>
              <a:rPr lang="ru-RU" sz="800" b="1"/>
              <a:t>else</a:t>
            </a:r>
            <a:r>
              <a:rPr lang="ru-RU" sz="800"/>
              <a:t> к внутреннему </a:t>
            </a:r>
            <a:r>
              <a:rPr lang="ru-RU" sz="800" b="1"/>
              <a:t>if</a:t>
            </a:r>
            <a:r>
              <a:rPr lang="ru-RU" sz="800"/>
              <a:t>. Искать такого рода ошибки особенно тяжело. Здесь уместен следующий совет: вложенные </a:t>
            </a:r>
            <a:r>
              <a:rPr lang="ru-RU" sz="800" b="1"/>
              <a:t>if</a:t>
            </a:r>
            <a:r>
              <a:rPr lang="ru-RU" sz="800"/>
              <a:t> обрамляйте фигурными скобками. Кстати, обратите внимание на точку с запятой после z = a в </a:t>
            </a:r>
          </a:p>
          <a:p>
            <a:pPr eaLnBrk="1" hangingPunct="1">
              <a:lnSpc>
                <a:spcPct val="80000"/>
              </a:lnSpc>
            </a:pPr>
            <a:r>
              <a:rPr lang="ru-RU" sz="800"/>
              <a:t>if (а &gt; b) z = а; else z = b; Здесь она обязательна, поскольку по правилам грамматики за </a:t>
            </a:r>
            <a:r>
              <a:rPr lang="ru-RU" sz="800" b="1"/>
              <a:t>if</a:t>
            </a:r>
            <a:r>
              <a:rPr lang="ru-RU" sz="80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112</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r>
              <a:rPr lang="ru-RU" b="1"/>
              <a:t>Указатель</a:t>
            </a:r>
            <a:r>
              <a:rPr lang="ru-RU"/>
              <a:t> (</a:t>
            </a:r>
            <a:r>
              <a:rPr lang="ru-RU">
                <a:hlinkClick r:id="rId3" tooltip="Английский язык"/>
              </a:rPr>
              <a:t>англ.</a:t>
            </a:r>
            <a:r>
              <a:rPr lang="ru-RU"/>
              <a:t> </a:t>
            </a:r>
            <a:r>
              <a:rPr lang="ru-RU" i="1"/>
              <a:t>pointer</a:t>
            </a:r>
            <a:r>
              <a:rPr lang="ru-RU"/>
              <a:t>) — </a:t>
            </a:r>
            <a:r>
              <a:rPr lang="ru-RU">
                <a:hlinkClick r:id="rId4" tooltip="Переменная"/>
              </a:rPr>
              <a:t>переменная</a:t>
            </a:r>
            <a:r>
              <a:rPr lang="ru-RU"/>
              <a:t>, диапазон значений которой состоит из адресов ячеек </a:t>
            </a:r>
            <a:r>
              <a:rPr lang="ru-RU">
                <a:hlinkClick r:id="rId5" tooltip="Оперативная память"/>
              </a:rPr>
              <a:t>памяти</a:t>
            </a:r>
            <a:r>
              <a:rPr lang="ru-RU"/>
              <a:t> и специального значения — </a:t>
            </a:r>
            <a:r>
              <a:rPr lang="ru-RU" i="1"/>
              <a:t>нулевого адреса</a:t>
            </a:r>
            <a:r>
              <a:rPr lang="ru-RU"/>
              <a:t>. Значение нулевого адреса не является реальным адресом и используется только для обозначения того, что указатель в данный момент не может использоваться для обращения ни к какой ячейке памяти.</a:t>
            </a:r>
          </a:p>
          <a:p>
            <a:pPr eaLnBrk="1" hangingPunct="1"/>
            <a:r>
              <a:rPr lang="ru-RU"/>
              <a:t>Указатели применяются в двух различных сферах. Во-первых, они позволяют использовать некоторые выгоды косвенной адресации, широко применяемой в программировании на языках </a:t>
            </a:r>
            <a:r>
              <a:rPr lang="ru-RU">
                <a:hlinkClick r:id="rId6" tooltip="Ассемблер"/>
              </a:rPr>
              <a:t>ассемблера</a:t>
            </a:r>
            <a:r>
              <a:rPr lang="ru-RU"/>
              <a:t>. Во-вторых, указатели предлагают метод динамического управления памятью: их можно использовать для доступа к области с динамическим размещением памяти, обычно называемой кучей, или динамической памятью. Переменные, размещаемые в куче, называются динамическими. Часто они не содержат связанных с ними идентификаторов, и ссылаться на них можно только с помощью указателей и </a:t>
            </a:r>
            <a:r>
              <a:rPr lang="ru-RU">
                <a:hlinkClick r:id="rId7" tooltip="Ссылка"/>
              </a:rPr>
              <a:t>ссылок</a:t>
            </a:r>
            <a:r>
              <a:rPr lang="ru-RU"/>
              <a:t>.</a:t>
            </a:r>
          </a:p>
        </p:txBody>
      </p:sp>
    </p:spTree>
    <p:extLst>
      <p:ext uri="{BB962C8B-B14F-4D97-AF65-F5344CB8AC3E}">
        <p14:creationId xmlns:p14="http://schemas.microsoft.com/office/powerpoint/2010/main" val="16658922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113</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114</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115</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116</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117</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118</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119</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120</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121</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122</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38096791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125</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126</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127</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128</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129</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130</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131</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132</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133</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134</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135</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136</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137</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138</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139</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140</a:t>
            </a:fld>
            <a:endParaRPr lang="ru-RU"/>
          </a:p>
        </p:txBody>
      </p:sp>
    </p:spTree>
    <p:extLst>
      <p:ext uri="{BB962C8B-B14F-4D97-AF65-F5344CB8AC3E}">
        <p14:creationId xmlns:p14="http://schemas.microsoft.com/office/powerpoint/2010/main" val="867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20.02.2020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20.02.2020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20.02.2020</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20.02.2020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20.02.2020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20.02.2020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20.02.2020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20.02.2020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20.02.2020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20.02.2020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20.02.2020</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20.02.2020</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6.xml"/><Relationship Id="rId1" Type="http://schemas.openxmlformats.org/officeDocument/2006/relationships/tags" Target="../tags/tag60.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2.xml"/><Relationship Id="rId1" Type="http://schemas.openxmlformats.org/officeDocument/2006/relationships/tags" Target="../tags/tag75.xml"/><Relationship Id="rId4" Type="http://schemas.openxmlformats.org/officeDocument/2006/relationships/hyperlink" Target="http://en.cppreference.com/w/cpp/string/basic_string"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hyperlink" Target="http://msdn.microsoft.com/en-us/library/9xd04bzs(VS.80).aspx" TargetMode="Externa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hyperlink" Target="http://msdn.microsoft.com/en-us/library/9xd04bzs(VS.80).aspx" TargetMode="Externa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2.xml"/><Relationship Id="rId1" Type="http://schemas.openxmlformats.org/officeDocument/2006/relationships/tags" Target="../tags/tag78.xml"/><Relationship Id="rId4" Type="http://schemas.openxmlformats.org/officeDocument/2006/relationships/hyperlink" Target="http://www.cplusplus.com/reference/deque/deque/" TargetMode="External"/></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7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80.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81.xml"/><Relationship Id="rId4" Type="http://schemas.openxmlformats.org/officeDocument/2006/relationships/hyperlink" Target="http://msdn.microsoft.com/en-us/library/e8wh7665(VS.80).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6.xml"/><Relationship Id="rId1" Type="http://schemas.openxmlformats.org/officeDocument/2006/relationships/tags" Target="../tags/tag8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2.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r>
              <a:rPr lang="en-US" dirty="0"/>
              <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r>
              <a:rPr lang="en-US"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a:t>
            </a:r>
            <a:r>
              <a:rPr lang="en-US"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0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smtClean="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smtClean="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smtClean="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smtClean="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используются для хранения адресов переменных в памяти</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Передача параметров в функцию по ссылке</a:t>
            </a:r>
          </a:p>
          <a:p>
            <a:pPr lvl="1" eaLnBrk="1" hangingPunct="1">
              <a:lnSpc>
                <a:spcPct val="90000"/>
              </a:lnSpc>
            </a:pPr>
            <a:r>
              <a:rPr lang="ru-RU" dirty="0"/>
              <a:t>Организация связанных структур данных (списки, деревья)</a:t>
            </a:r>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5184775"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a:latin typeface="Courier New" pitchFamily="49" charset="0"/>
              </a:rPr>
              <a:t>#include &lt;stdio.h&gt;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typedef struct tagPoint</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x, y;</a:t>
            </a:r>
          </a:p>
          <a:p>
            <a:pPr>
              <a:tabLst>
                <a:tab pos="355600" algn="l"/>
              </a:tabLst>
            </a:pPr>
            <a:r>
              <a:rPr lang="ru-RU" sz="1100" b="1">
                <a:latin typeface="Courier New" pitchFamily="49" charset="0"/>
              </a:rPr>
              <a:t>}Point;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void PrintPoint(Point *pPoint)</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printf("point is (%d, %d)\n", pPoint-&gt;x, (*pPoint).y);</a:t>
            </a:r>
          </a:p>
          <a:p>
            <a:pPr>
              <a:tabLst>
                <a:tab pos="355600" algn="l"/>
              </a:tabLst>
            </a:pPr>
            <a:r>
              <a:rPr lang="ru-RU" sz="1100" b="1">
                <a:latin typeface="Courier New" pitchFamily="49" charset="0"/>
              </a:rPr>
              <a: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void Swap(int *a, int *b)</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temp = *a;</a:t>
            </a:r>
          </a:p>
          <a:p>
            <a:pPr>
              <a:tabLst>
                <a:tab pos="355600" algn="l"/>
              </a:tabLst>
            </a:pPr>
            <a:r>
              <a:rPr lang="ru-RU" sz="1100" b="1">
                <a:latin typeface="Courier New" pitchFamily="49" charset="0"/>
              </a:rPr>
              <a:t>	*a = *b;</a:t>
            </a:r>
          </a:p>
          <a:p>
            <a:pPr>
              <a:tabLst>
                <a:tab pos="355600" algn="l"/>
              </a:tabLst>
            </a:pPr>
            <a:r>
              <a:rPr lang="ru-RU" sz="1100" b="1">
                <a:latin typeface="Courier New" pitchFamily="49" charset="0"/>
              </a:rPr>
              <a:t>	*b = temp;</a:t>
            </a:r>
          </a:p>
          <a:p>
            <a:pPr>
              <a:tabLst>
                <a:tab pos="355600" algn="l"/>
              </a:tabLst>
            </a:pPr>
            <a:r>
              <a:rPr lang="ru-RU" sz="1100" b="1">
                <a:latin typeface="Courier New" pitchFamily="49" charset="0"/>
              </a:rPr>
              <a: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int main()</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value = 0;</a:t>
            </a:r>
          </a:p>
          <a:p>
            <a:pPr>
              <a:tabLst>
                <a:tab pos="355600" algn="l"/>
              </a:tabLst>
            </a:pPr>
            <a:r>
              <a:rPr lang="ru-RU" sz="1100" b="1">
                <a:latin typeface="Courier New" pitchFamily="49" charset="0"/>
              </a:rPr>
              <a:t>	int one = 1, two = 2;</a:t>
            </a:r>
          </a:p>
          <a:p>
            <a:pPr>
              <a:tabLst>
                <a:tab pos="355600" algn="l"/>
              </a:tabLst>
            </a:pPr>
            <a:r>
              <a:rPr lang="ru-RU" sz="1100" b="1">
                <a:latin typeface="Courier New" pitchFamily="49" charset="0"/>
              </a:rPr>
              <a:t>	int *pValue = &amp;value;</a:t>
            </a:r>
          </a:p>
          <a:p>
            <a:pPr>
              <a:tabLst>
                <a:tab pos="355600" algn="l"/>
              </a:tabLst>
            </a:pPr>
            <a:r>
              <a:rPr lang="ru-RU" sz="1100" b="1">
                <a:latin typeface="Courier New" pitchFamily="49" charset="0"/>
              </a:rPr>
              <a:t>	Point pnt = {10, 20};</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printf("value is %d\n", value);</a:t>
            </a:r>
          </a:p>
          <a:p>
            <a:pPr>
              <a:tabLst>
                <a:tab pos="355600" algn="l"/>
              </a:tabLst>
            </a:pPr>
            <a:r>
              <a:rPr lang="ru-RU" sz="1100" b="1">
                <a:latin typeface="Courier New" pitchFamily="49" charset="0"/>
              </a:rPr>
              <a:t>	*pValue = 1;</a:t>
            </a:r>
          </a:p>
          <a:p>
            <a:pPr>
              <a:tabLst>
                <a:tab pos="355600" algn="l"/>
              </a:tabLst>
            </a:pPr>
            <a:r>
              <a:rPr lang="ru-RU" sz="1100" b="1">
                <a:latin typeface="Courier New" pitchFamily="49" charset="0"/>
              </a:rPr>
              <a:t>	printf("now value is %d\n\n", value);</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printf("one=%d, two=%d\n", one, two);</a:t>
            </a:r>
          </a:p>
          <a:p>
            <a:pPr>
              <a:tabLst>
                <a:tab pos="355600" algn="l"/>
              </a:tabLst>
            </a:pPr>
            <a:r>
              <a:rPr lang="ru-RU" sz="1100" b="1">
                <a:latin typeface="Courier New" pitchFamily="49" charset="0"/>
              </a:rPr>
              <a:t>	Swap(&amp;one, &amp;two);</a:t>
            </a:r>
          </a:p>
          <a:p>
            <a:pPr>
              <a:tabLst>
                <a:tab pos="355600" algn="l"/>
              </a:tabLst>
            </a:pPr>
            <a:r>
              <a:rPr lang="ru-RU" sz="1100" b="1">
                <a:latin typeface="Courier New" pitchFamily="49" charset="0"/>
              </a:rPr>
              <a:t>	printf("now one=%d, two=%d\n\n", one, two);</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PrintPoint(&amp;pnt);</a:t>
            </a:r>
          </a:p>
          <a:p>
            <a:pPr>
              <a:tabLst>
                <a:tab pos="355600" algn="l"/>
              </a:tabLst>
            </a:pPr>
            <a:r>
              <a:rPr lang="ru-RU" sz="1100" b="1">
                <a:latin typeface="Courier New" pitchFamily="49" charset="0"/>
              </a:rPr>
              <a:t>	</a:t>
            </a:r>
          </a:p>
          <a:p>
            <a:pPr>
              <a:tabLst>
                <a:tab pos="355600" algn="l"/>
              </a:tabLst>
            </a:pPr>
            <a:r>
              <a:rPr lang="ru-RU" sz="1100" b="1">
                <a:latin typeface="Courier New" pitchFamily="49" charset="0"/>
              </a:rPr>
              <a:t>	return 0;</a:t>
            </a:r>
          </a:p>
          <a:p>
            <a:pPr>
              <a:tabLst>
                <a:tab pos="355600" algn="l"/>
              </a:tabLst>
            </a:pPr>
            <a:r>
              <a:rPr lang="ru-RU" sz="1100" b="1">
                <a:latin typeface="Courier New" pitchFamily="49" charset="0"/>
              </a:rPr>
              <a:t>}</a:t>
            </a:r>
          </a:p>
        </p:txBody>
      </p:sp>
      <p:sp>
        <p:nvSpPr>
          <p:cNvPr id="48133" name="Rectangle 5"/>
          <p:cNvSpPr>
            <a:spLocks noChangeArrowheads="1"/>
          </p:cNvSpPr>
          <p:nvPr/>
        </p:nvSpPr>
        <p:spPr bwMode="auto">
          <a:xfrm>
            <a:off x="5580063" y="3213100"/>
            <a:ext cx="3313112"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30066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 xmlns:a16="http://schemas.microsoft.com/office/drawing/2014/main" val="20000"/>
                    </a:ext>
                  </a:extLst>
                </a:gridCol>
                <a:gridCol w="517525">
                  <a:extLst>
                    <a:ext uri="{9D8B030D-6E8A-4147-A177-3AD203B41FA5}">
                      <a16:colId xmlns="" xmlns:a16="http://schemas.microsoft.com/office/drawing/2014/main" val="20001"/>
                    </a:ext>
                  </a:extLst>
                </a:gridCol>
                <a:gridCol w="517525">
                  <a:extLst>
                    <a:ext uri="{9D8B030D-6E8A-4147-A177-3AD203B41FA5}">
                      <a16:colId xmlns="" xmlns:a16="http://schemas.microsoft.com/office/drawing/2014/main" val="20002"/>
                    </a:ext>
                  </a:extLst>
                </a:gridCol>
                <a:gridCol w="517525">
                  <a:extLst>
                    <a:ext uri="{9D8B030D-6E8A-4147-A177-3AD203B41FA5}">
                      <a16:colId xmlns="" xmlns:a16="http://schemas.microsoft.com/office/drawing/2014/main" val="20003"/>
                    </a:ext>
                  </a:extLst>
                </a:gridCol>
                <a:gridCol w="519112">
                  <a:extLst>
                    <a:ext uri="{9D8B030D-6E8A-4147-A177-3AD203B41FA5}">
                      <a16:colId xmlns="" xmlns:a16="http://schemas.microsoft.com/office/drawing/2014/main" val="20004"/>
                    </a:ext>
                  </a:extLst>
                </a:gridCol>
                <a:gridCol w="1036638">
                  <a:extLst>
                    <a:ext uri="{9D8B030D-6E8A-4147-A177-3AD203B41FA5}">
                      <a16:colId xmlns="" xmlns:a16="http://schemas.microsoft.com/office/drawing/2014/main" val="20005"/>
                    </a:ext>
                  </a:extLst>
                </a:gridCol>
                <a:gridCol w="519112">
                  <a:extLst>
                    <a:ext uri="{9D8B030D-6E8A-4147-A177-3AD203B41FA5}">
                      <a16:colId xmlns="" xmlns:a16="http://schemas.microsoft.com/office/drawing/2014/main" val="20006"/>
                    </a:ext>
                  </a:extLst>
                </a:gridCol>
                <a:gridCol w="554038">
                  <a:extLst>
                    <a:ext uri="{9D8B030D-6E8A-4147-A177-3AD203B41FA5}">
                      <a16:colId xmlns="" xmlns:a16="http://schemas.microsoft.com/office/drawing/2014/main" val="20007"/>
                    </a:ext>
                  </a:extLst>
                </a:gridCol>
                <a:gridCol w="481012">
                  <a:extLst>
                    <a:ext uri="{9D8B030D-6E8A-4147-A177-3AD203B41FA5}">
                      <a16:colId xmlns="" xmlns:a16="http://schemas.microsoft.com/office/drawing/2014/main" val="20008"/>
                    </a:ext>
                  </a:extLst>
                </a:gridCol>
                <a:gridCol w="519113">
                  <a:extLst>
                    <a:ext uri="{9D8B030D-6E8A-4147-A177-3AD203B41FA5}">
                      <a16:colId xmlns="" xmlns:a16="http://schemas.microsoft.com/office/drawing/2014/main" val="20009"/>
                    </a:ext>
                  </a:extLst>
                </a:gridCol>
                <a:gridCol w="517525">
                  <a:extLst>
                    <a:ext uri="{9D8B030D-6E8A-4147-A177-3AD203B41FA5}">
                      <a16:colId xmlns="" xmlns:a16="http://schemas.microsoft.com/office/drawing/2014/main" val="20010"/>
                    </a:ext>
                  </a:extLst>
                </a:gridCol>
                <a:gridCol w="1036637">
                  <a:extLst>
                    <a:ext uri="{9D8B030D-6E8A-4147-A177-3AD203B41FA5}">
                      <a16:colId xmlns=""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r>
              <a:rPr lang="en-US" sz="2400" dirty="0"/>
              <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smtClean="0"/>
              <a:t>Что выведет программа?</a:t>
            </a:r>
            <a:endParaRPr lang="ru-RU" dirty="0"/>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 xmlns:a16="http://schemas.microsoft.com/office/drawing/2014/main" val="20000"/>
                    </a:ext>
                  </a:extLst>
                </a:gridCol>
                <a:gridCol w="517525">
                  <a:extLst>
                    <a:ext uri="{9D8B030D-6E8A-4147-A177-3AD203B41FA5}">
                      <a16:colId xmlns="" xmlns:a16="http://schemas.microsoft.com/office/drawing/2014/main" val="20001"/>
                    </a:ext>
                  </a:extLst>
                </a:gridCol>
                <a:gridCol w="517525">
                  <a:extLst>
                    <a:ext uri="{9D8B030D-6E8A-4147-A177-3AD203B41FA5}">
                      <a16:colId xmlns="" xmlns:a16="http://schemas.microsoft.com/office/drawing/2014/main" val="20002"/>
                    </a:ext>
                  </a:extLst>
                </a:gridCol>
                <a:gridCol w="517525">
                  <a:extLst>
                    <a:ext uri="{9D8B030D-6E8A-4147-A177-3AD203B41FA5}">
                      <a16:colId xmlns="" xmlns:a16="http://schemas.microsoft.com/office/drawing/2014/main" val="20003"/>
                    </a:ext>
                  </a:extLst>
                </a:gridCol>
                <a:gridCol w="519112">
                  <a:extLst>
                    <a:ext uri="{9D8B030D-6E8A-4147-A177-3AD203B41FA5}">
                      <a16:colId xmlns="" xmlns:a16="http://schemas.microsoft.com/office/drawing/2014/main" val="20004"/>
                    </a:ext>
                  </a:extLst>
                </a:gridCol>
                <a:gridCol w="1035050">
                  <a:extLst>
                    <a:ext uri="{9D8B030D-6E8A-4147-A177-3AD203B41FA5}">
                      <a16:colId xmlns="" xmlns:a16="http://schemas.microsoft.com/office/drawing/2014/main" val="20005"/>
                    </a:ext>
                  </a:extLst>
                </a:gridCol>
                <a:gridCol w="519113">
                  <a:extLst>
                    <a:ext uri="{9D8B030D-6E8A-4147-A177-3AD203B41FA5}">
                      <a16:colId xmlns="" xmlns:a16="http://schemas.microsoft.com/office/drawing/2014/main" val="20006"/>
                    </a:ext>
                  </a:extLst>
                </a:gridCol>
                <a:gridCol w="595312">
                  <a:extLst>
                    <a:ext uri="{9D8B030D-6E8A-4147-A177-3AD203B41FA5}">
                      <a16:colId xmlns="" xmlns:a16="http://schemas.microsoft.com/office/drawing/2014/main" val="20007"/>
                    </a:ext>
                  </a:extLst>
                </a:gridCol>
                <a:gridCol w="439738">
                  <a:extLst>
                    <a:ext uri="{9D8B030D-6E8A-4147-A177-3AD203B41FA5}">
                      <a16:colId xmlns="" xmlns:a16="http://schemas.microsoft.com/office/drawing/2014/main" val="20008"/>
                    </a:ext>
                  </a:extLst>
                </a:gridCol>
                <a:gridCol w="519112">
                  <a:extLst>
                    <a:ext uri="{9D8B030D-6E8A-4147-A177-3AD203B41FA5}">
                      <a16:colId xmlns="" xmlns:a16="http://schemas.microsoft.com/office/drawing/2014/main" val="20009"/>
                    </a:ext>
                  </a:extLst>
                </a:gridCol>
                <a:gridCol w="517525">
                  <a:extLst>
                    <a:ext uri="{9D8B030D-6E8A-4147-A177-3AD203B41FA5}">
                      <a16:colId xmlns="" xmlns:a16="http://schemas.microsoft.com/office/drawing/2014/main" val="20010"/>
                    </a:ext>
                  </a:extLst>
                </a:gridCol>
                <a:gridCol w="1036638">
                  <a:extLst>
                    <a:ext uri="{9D8B030D-6E8A-4147-A177-3AD203B41FA5}">
                      <a16:colId xmlns=""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ru-RU" dirty="0"/>
              <a:t>нулевое значение (или символическую константу </a:t>
            </a:r>
            <a:r>
              <a:rPr lang="en-US" b="1" dirty="0">
                <a:solidFill>
                  <a:srgbClr val="FF0000"/>
                </a:solidFill>
              </a:rPr>
              <a:t>NULL</a:t>
            </a:r>
            <a:r>
              <a:rPr lang="en-US" dirty="0"/>
              <a:t>)</a:t>
            </a:r>
            <a:r>
              <a:rPr lang="ru-RU" dirty="0"/>
              <a:t>, чтобы подчеркнуть, что он не ссылается ни на какую переменную:</a:t>
            </a:r>
          </a:p>
          <a:p>
            <a:pPr lvl="2" eaLnBrk="1" hangingPunct="1">
              <a:lnSpc>
                <a:spcPct val="80000"/>
              </a:lnSpc>
            </a:pPr>
            <a:r>
              <a:rPr lang="en-US" sz="2000" dirty="0"/>
              <a:t>char * p1 = 0;</a:t>
            </a:r>
            <a:br>
              <a:rPr lang="en-US" sz="2000" dirty="0"/>
            </a:br>
            <a:r>
              <a:rPr lang="en-US" sz="2000" dirty="0"/>
              <a:t>char * p2 = NULL;</a:t>
            </a:r>
            <a:endParaRPr lang="ru-RU" sz="2000" dirty="0"/>
          </a:p>
          <a:p>
            <a:pPr marL="668337" lvl="2" indent="0" eaLnBrk="1" hangingPunct="1">
              <a:lnSpc>
                <a:spcPct val="80000"/>
              </a:lnSpc>
              <a:buNone/>
            </a:pPr>
            <a:r>
              <a:rPr lang="ru-RU" sz="2000" dirty="0"/>
              <a:t>В стандарт </a:t>
            </a:r>
            <a:r>
              <a:rPr lang="en-US" sz="2000" dirty="0"/>
              <a:t>C++11 </a:t>
            </a:r>
            <a:r>
              <a:rPr lang="ru-RU" sz="2000" dirty="0"/>
              <a:t>введено специальное ключевое слово </a:t>
            </a:r>
            <a:r>
              <a:rPr lang="en-US" sz="2000" b="1" dirty="0" err="1"/>
              <a:t>nullptr</a:t>
            </a:r>
            <a:r>
              <a:rPr lang="ru-RU" sz="2000" dirty="0"/>
              <a:t>, обозначающее нулевой указатель</a:t>
            </a:r>
            <a:endParaRPr lang="en-US"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NULL</a:t>
            </a:r>
            <a:r>
              <a:rPr lang="ru-RU" dirty="0"/>
              <a:t> (или 0)</a:t>
            </a:r>
            <a:r>
              <a:rPr lang="en-US" dirty="0"/>
              <a:t> </a:t>
            </a:r>
            <a:r>
              <a:rPr lang="en-US" dirty="0" err="1"/>
              <a:t>vs</a:t>
            </a:r>
            <a:r>
              <a:rPr lang="ru-RU" dirty="0"/>
              <a:t> </a:t>
            </a:r>
            <a:r>
              <a:rPr lang="en-US" dirty="0" err="1"/>
              <a:t>nullptr</a:t>
            </a:r>
            <a:endParaRPr lang="ru-RU" dirty="0"/>
          </a:p>
        </p:txBody>
      </p:sp>
      <p:sp>
        <p:nvSpPr>
          <p:cNvPr id="3" name="Объект 2"/>
          <p:cNvSpPr>
            <a:spLocks noGrp="1"/>
          </p:cNvSpPr>
          <p:nvPr>
            <p:ph idx="1"/>
          </p:nvPr>
        </p:nvSpPr>
        <p:spPr/>
        <p:txBody>
          <a:bodyPr/>
          <a:lstStyle/>
          <a:p>
            <a:r>
              <a:rPr lang="ru-RU" dirty="0"/>
              <a:t>В программах на </a:t>
            </a:r>
            <a:r>
              <a:rPr lang="en-US" dirty="0"/>
              <a:t>C++11</a:t>
            </a:r>
            <a:r>
              <a:rPr lang="ru-RU" dirty="0"/>
              <a:t> следует использовать </a:t>
            </a:r>
            <a:r>
              <a:rPr lang="en-US" dirty="0" err="1"/>
              <a:t>nullptr</a:t>
            </a:r>
            <a:r>
              <a:rPr lang="ru-RU" dirty="0"/>
              <a:t> вместо </a:t>
            </a:r>
            <a:r>
              <a:rPr lang="en-US" dirty="0"/>
              <a:t>NULL </a:t>
            </a:r>
            <a:r>
              <a:rPr lang="ru-RU" dirty="0"/>
              <a:t>или </a:t>
            </a:r>
            <a:r>
              <a:rPr lang="en-US" dirty="0"/>
              <a:t>0</a:t>
            </a:r>
          </a:p>
          <a:p>
            <a:pPr lvl="1"/>
            <a:r>
              <a:rPr lang="ru-RU" dirty="0"/>
              <a:t>У </a:t>
            </a:r>
            <a:r>
              <a:rPr lang="en-US" dirty="0" err="1"/>
              <a:t>nullptr</a:t>
            </a:r>
            <a:r>
              <a:rPr lang="ru-RU" dirty="0"/>
              <a:t> отсутствует неявное преобразование к целочисленным типам</a:t>
            </a:r>
          </a:p>
          <a:p>
            <a:pPr lvl="2"/>
            <a:r>
              <a:rPr lang="ru-RU" dirty="0"/>
              <a:t>При этом сохраняется неявное преобразование к типу </a:t>
            </a:r>
            <a:r>
              <a:rPr lang="en-US" dirty="0" err="1"/>
              <a:t>bool</a:t>
            </a:r>
            <a:r>
              <a:rPr lang="en-US" dirty="0"/>
              <a:t> (</a:t>
            </a:r>
            <a:r>
              <a:rPr lang="ru-RU" dirty="0"/>
              <a:t>значение </a:t>
            </a:r>
            <a:r>
              <a:rPr lang="en-US" dirty="0"/>
              <a:t>false)</a:t>
            </a:r>
            <a:endParaRPr lang="ru-RU" dirty="0"/>
          </a:p>
        </p:txBody>
      </p:sp>
    </p:spTree>
    <p:extLst>
      <p:ext uri="{BB962C8B-B14F-4D97-AF65-F5344CB8AC3E}">
        <p14:creationId xmlns:p14="http://schemas.microsoft.com/office/powerpoint/2010/main" val="130078012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r>
              <a:rPr lang="en-US" sz="1800" b="1" dirty="0">
                <a:latin typeface="Courier New" pitchFamily="49" charset="0"/>
              </a:rPr>
              <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В языке Си параметры в функцию передаются по значению.</a:t>
            </a:r>
            <a:endParaRPr lang="en-US" sz="2800" dirty="0"/>
          </a:p>
          <a:p>
            <a:pPr lvl="1" eaLnBrk="1" hangingPunct="1"/>
            <a:r>
              <a:rPr lang="ru-RU" dirty="0"/>
              <a:t>Указатели – единственный способ изменить значение параметра изнутри функции</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строковой константы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r>
              <a:rPr lang="ru-RU" dirty="0"/>
              <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r>
              <a:rPr lang="en-US" dirty="0"/>
              <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1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a:t>Пример 1</a:t>
            </a:r>
          </a:p>
        </p:txBody>
      </p:sp>
      <p:sp>
        <p:nvSpPr>
          <p:cNvPr id="21507" name="Rectangle 4"/>
          <p:cNvSpPr>
            <a:spLocks noChangeArrowheads="1"/>
          </p:cNvSpPr>
          <p:nvPr/>
        </p:nvSpPr>
        <p:spPr bwMode="auto">
          <a:xfrm>
            <a:off x="1403350" y="1916113"/>
            <a:ext cx="6318250" cy="3495675"/>
          </a:xfrm>
          <a:prstGeom prst="rect">
            <a:avLst/>
          </a:prstGeom>
          <a:noFill/>
          <a:ln w="9525">
            <a:noFill/>
            <a:miter lim="800000"/>
            <a:headEnd/>
            <a:tailEnd/>
          </a:ln>
        </p:spPr>
        <p:txBody>
          <a:bodyPr>
            <a:spAutoFit/>
          </a:bodyPr>
          <a:lstStyle/>
          <a:p>
            <a:pPr>
              <a:tabLst>
                <a:tab pos="446088" algn="l"/>
              </a:tabLst>
            </a:pPr>
            <a:r>
              <a:rPr lang="en-US" sz="1400" b="1">
                <a:latin typeface="Courier New" pitchFamily="49" charset="0"/>
              </a:rPr>
              <a:t>#include &lt;stdio.h&gt;</a:t>
            </a:r>
            <a:endParaRPr lang="ru-RU" sz="1400" b="1">
              <a:latin typeface="Courier New" pitchFamily="49" charset="0"/>
            </a:endParaRPr>
          </a:p>
          <a:p>
            <a:pPr>
              <a:tabLst>
                <a:tab pos="446088" algn="l"/>
              </a:tabLst>
            </a:pPr>
            <a:endParaRPr lang="ru-RU" sz="1400" b="1">
              <a:latin typeface="Courier New" pitchFamily="49" charset="0"/>
            </a:endParaRPr>
          </a:p>
          <a:p>
            <a:pPr>
              <a:tabLst>
                <a:tab pos="446088" algn="l"/>
              </a:tabLst>
            </a:pPr>
            <a:r>
              <a:rPr lang="ru-RU" sz="1400" b="1">
                <a:latin typeface="Courier New" pitchFamily="49" charset="0"/>
              </a:rPr>
              <a:t>void Swap(int &amp; a, int &amp; b)</a:t>
            </a:r>
          </a:p>
          <a:p>
            <a:pPr>
              <a:tabLst>
                <a:tab pos="446088" algn="l"/>
              </a:tabLst>
            </a:pPr>
            <a:r>
              <a:rPr lang="ru-RU" sz="1400" b="1">
                <a:latin typeface="Courier New" pitchFamily="49" charset="0"/>
              </a:rPr>
              <a:t>{</a:t>
            </a:r>
          </a:p>
          <a:p>
            <a:pPr>
              <a:tabLst>
                <a:tab pos="446088" algn="l"/>
              </a:tabLst>
            </a:pPr>
            <a:r>
              <a:rPr lang="ru-RU" sz="1400" b="1">
                <a:latin typeface="Courier New" pitchFamily="49" charset="0"/>
              </a:rPr>
              <a:t>	int tmp = a;</a:t>
            </a:r>
          </a:p>
          <a:p>
            <a:pPr>
              <a:tabLst>
                <a:tab pos="446088" algn="l"/>
              </a:tabLst>
            </a:pPr>
            <a:r>
              <a:rPr lang="ru-RU" sz="1400" b="1">
                <a:latin typeface="Courier New" pitchFamily="49" charset="0"/>
              </a:rPr>
              <a:t>	a = b;</a:t>
            </a:r>
          </a:p>
          <a:p>
            <a:pPr>
              <a:tabLst>
                <a:tab pos="446088" algn="l"/>
              </a:tabLst>
            </a:pPr>
            <a:r>
              <a:rPr lang="ru-RU" sz="1400" b="1">
                <a:latin typeface="Courier New" pitchFamily="49" charset="0"/>
              </a:rPr>
              <a:t>	b = tmp;</a:t>
            </a:r>
          </a:p>
          <a:p>
            <a:pPr>
              <a:tabLst>
                <a:tab pos="446088" algn="l"/>
              </a:tabLst>
            </a:pPr>
            <a:r>
              <a:rPr lang="ru-RU" sz="1400" b="1">
                <a:latin typeface="Courier New" pitchFamily="49" charset="0"/>
              </a:rPr>
              <a:t>}</a:t>
            </a:r>
          </a:p>
          <a:p>
            <a:pPr>
              <a:tabLst>
                <a:tab pos="446088" algn="l"/>
              </a:tabLst>
            </a:pPr>
            <a:endParaRPr lang="ru-RU" sz="1400" b="1">
              <a:latin typeface="Courier New" pitchFamily="49" charset="0"/>
            </a:endParaRPr>
          </a:p>
          <a:p>
            <a:pPr>
              <a:tabLst>
                <a:tab pos="446088" algn="l"/>
              </a:tabLst>
            </a:pPr>
            <a:r>
              <a:rPr lang="en-US" sz="1400" b="1">
                <a:latin typeface="Courier New" pitchFamily="49" charset="0"/>
              </a:rPr>
              <a:t>int main()</a:t>
            </a:r>
          </a:p>
          <a:p>
            <a:pPr>
              <a:tabLst>
                <a:tab pos="446088" algn="l"/>
              </a:tabLst>
            </a:pPr>
            <a:r>
              <a:rPr lang="en-US" sz="1400" b="1">
                <a:latin typeface="Courier New" pitchFamily="49" charset="0"/>
              </a:rPr>
              <a:t>{</a:t>
            </a:r>
          </a:p>
          <a:p>
            <a:pPr>
              <a:tabLst>
                <a:tab pos="446088" algn="l"/>
              </a:tabLst>
            </a:pPr>
            <a:r>
              <a:rPr lang="en-US" sz="1400" b="1">
                <a:latin typeface="Courier New" pitchFamily="49" charset="0"/>
              </a:rPr>
              <a:t>	int a = 1, b = 3;</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	Swap(a, b);</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a:t>
            </a:r>
            <a:endParaRPr lang="ru-RU" sz="1400" b="1">
              <a:latin typeface="Courier New" pitchFamily="49" charset="0"/>
            </a:endParaRPr>
          </a:p>
        </p:txBody>
      </p:sp>
      <p:sp>
        <p:nvSpPr>
          <p:cNvPr id="21508" name="Rectangle 5"/>
          <p:cNvSpPr>
            <a:spLocks noChangeArrowheads="1"/>
          </p:cNvSpPr>
          <p:nvPr/>
        </p:nvSpPr>
        <p:spPr bwMode="auto">
          <a:xfrm>
            <a:off x="1476375" y="5589588"/>
            <a:ext cx="2592388" cy="1079500"/>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a=1, b=3</a:t>
            </a:r>
          </a:p>
          <a:p>
            <a:r>
              <a:rPr lang="en-US">
                <a:latin typeface="Courier New" pitchFamily="49" charset="0"/>
              </a:rPr>
              <a:t>a=3, b=1</a:t>
            </a:r>
            <a:endParaRPr lang="ru-RU">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a:t>Базовые типы данных</a:t>
            </a:r>
          </a:p>
        </p:txBody>
      </p:sp>
      <p:sp>
        <p:nvSpPr>
          <p:cNvPr id="7171" name="Rectangle 3"/>
          <p:cNvSpPr>
            <a:spLocks noGrp="1" noChangeArrowheads="1"/>
          </p:cNvSpPr>
          <p:nvPr>
            <p:ph idx="1"/>
          </p:nvPr>
        </p:nvSpPr>
        <p:spPr/>
        <p:txBody>
          <a:bodyPr>
            <a:normAutofit lnSpcReduction="10000"/>
          </a:bodyPr>
          <a:lstStyle/>
          <a:p>
            <a:pPr eaLnBrk="1" hangingPunct="1">
              <a:lnSpc>
                <a:spcPct val="90000"/>
              </a:lnSpc>
            </a:pPr>
            <a:r>
              <a:rPr lang="ru-RU" dirty="0"/>
              <a:t>Типы данных целых чисел</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1" eaLnBrk="1" hangingPunct="1">
              <a:lnSpc>
                <a:spcPct val="90000"/>
              </a:lnSpc>
            </a:pPr>
            <a:r>
              <a:rPr lang="ru-RU" dirty="0"/>
              <a:t>модификаторы</a:t>
            </a:r>
          </a:p>
          <a:p>
            <a:pPr lvl="2" eaLnBrk="1" hangingPunct="1">
              <a:lnSpc>
                <a:spcPct val="90000"/>
              </a:lnSpc>
            </a:pPr>
            <a:r>
              <a:rPr lang="en-US" dirty="0"/>
              <a:t>short/long</a:t>
            </a:r>
          </a:p>
          <a:p>
            <a:pPr lvl="2" eaLnBrk="1" hangingPunct="1">
              <a:lnSpc>
                <a:spcPct val="90000"/>
              </a:lnSpc>
            </a:pPr>
            <a:r>
              <a:rPr lang="en-US" dirty="0"/>
              <a:t>unsigned/signed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Типы данных вещественных чисел</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fade">
                                      <p:cBhvr>
                                        <p:cTn id="22" dur="500"/>
                                        <p:tgtEl>
                                          <p:spTgt spid="71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fade">
                                      <p:cBhvr>
                                        <p:cTn id="30" dur="500"/>
                                        <p:tgtEl>
                                          <p:spTgt spid="71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71">
                                            <p:txEl>
                                              <p:pRg st="10" end="10"/>
                                            </p:txEl>
                                          </p:spTgt>
                                        </p:tgtEl>
                                        <p:attrNameLst>
                                          <p:attrName>style.visibility</p:attrName>
                                        </p:attrNameLst>
                                      </p:cBhvr>
                                      <p:to>
                                        <p:strVal val="visible"/>
                                      </p:to>
                                    </p:set>
                                    <p:animEffect transition="in" filter="fade">
                                      <p:cBhvr>
                                        <p:cTn id="41"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a:t>Пример 2</a:t>
            </a:r>
          </a:p>
        </p:txBody>
      </p:sp>
      <p:sp>
        <p:nvSpPr>
          <p:cNvPr id="22531" name="Rectangle 4"/>
          <p:cNvSpPr>
            <a:spLocks noChangeArrowheads="1"/>
          </p:cNvSpPr>
          <p:nvPr/>
        </p:nvSpPr>
        <p:spPr bwMode="auto">
          <a:xfrm>
            <a:off x="539552" y="1908175"/>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a:t>
            </a:r>
            <a:r>
              <a:rPr lang="ru-RU" b="1" dirty="0" err="1">
                <a:latin typeface="Courier New" pitchFamily="49" charset="0"/>
              </a:rPr>
              <a:t>Print</a:t>
            </a:r>
            <a:r>
              <a:rPr lang="ru-RU" b="1" dirty="0">
                <a:latin typeface="Courier New" pitchFamily="49" charset="0"/>
              </a:rPr>
              <a:t>(</a:t>
            </a:r>
            <a:r>
              <a:rPr lang="ru-RU" b="1" dirty="0" err="1">
                <a:latin typeface="Courier New" pitchFamily="49" charset="0"/>
              </a:rPr>
              <a:t>Point</a:t>
            </a:r>
            <a:r>
              <a:rPr lang="ru-RU" b="1" dirty="0">
                <a:latin typeface="Courier New" pitchFamily="49" charset="0"/>
              </a:rPr>
              <a:t> </a:t>
            </a:r>
            <a:r>
              <a:rPr lang="ru-RU" b="1" dirty="0" err="1">
                <a:solidFill>
                  <a:srgbClr val="FF0000"/>
                </a:solidFill>
                <a:latin typeface="Courier New" pitchFamily="49" charset="0"/>
              </a:rPr>
              <a:t>const</a:t>
            </a:r>
            <a:r>
              <a:rPr lang="ru-RU" b="1" dirty="0" err="1">
                <a:latin typeface="Courier New" pitchFamily="49" charset="0"/>
              </a:rPr>
              <a:t>&amp;</a:t>
            </a:r>
            <a:r>
              <a:rPr lang="ru-RU" b="1" dirty="0">
                <a:latin typeface="Courier New" pitchFamily="49" charset="0"/>
              </a:rPr>
              <a:t>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x:%d</a:t>
            </a:r>
            <a:r>
              <a:rPr lang="ru-RU" b="1" dirty="0">
                <a:latin typeface="Courier New" pitchFamily="49" charset="0"/>
              </a:rPr>
              <a:t>, y:%d)\n", </a:t>
            </a:r>
            <a:r>
              <a:rPr lang="ru-RU" b="1" dirty="0" err="1">
                <a:latin typeface="Courier New" pitchFamily="49" charset="0"/>
              </a:rPr>
              <a:t>pnt.x</a:t>
            </a:r>
            <a:r>
              <a:rPr lang="ru-RU" b="1" dirty="0">
                <a:latin typeface="Courier New" pitchFamily="49" charset="0"/>
              </a:rPr>
              <a:t>, </a:t>
            </a:r>
            <a:r>
              <a:rPr lang="ru-RU" b="1" dirty="0" err="1">
                <a:latin typeface="Courier New" pitchFamily="49" charset="0"/>
              </a:rPr>
              <a:t>pnt.y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a:t>Ссылка должна быть обязательно проинициализирована</a:t>
            </a:r>
          </a:p>
          <a:p>
            <a:pPr lvl="1">
              <a:lnSpc>
                <a:spcPct val="90000"/>
              </a:lnSpc>
            </a:pPr>
            <a:r>
              <a:rPr lang="ru-RU"/>
              <a:t>Должен существовать объект на который она ссылается</a:t>
            </a:r>
            <a:endParaRPr lang="en-US"/>
          </a:p>
          <a:p>
            <a:pPr lvl="1">
              <a:lnSpc>
                <a:spcPct val="90000"/>
              </a:lnSpc>
            </a:pPr>
            <a:r>
              <a:rPr lang="ru-RU"/>
              <a:t>Синтаксис</a:t>
            </a:r>
          </a:p>
          <a:p>
            <a:pPr lvl="2">
              <a:lnSpc>
                <a:spcPct val="90000"/>
              </a:lnSpc>
            </a:pPr>
            <a:r>
              <a:rPr lang="ru-RU" sz="2000"/>
              <a:t>Тип </a:t>
            </a:r>
            <a:r>
              <a:rPr lang="en-US" sz="2000"/>
              <a:t>&amp; </a:t>
            </a:r>
            <a:r>
              <a:rPr lang="ru-RU" sz="2000"/>
              <a:t>идентификатор = значение</a:t>
            </a:r>
            <a:r>
              <a:rPr lang="en-US" sz="2000"/>
              <a:t>;</a:t>
            </a:r>
            <a:endParaRPr lang="ru-RU" sz="2000"/>
          </a:p>
          <a:p>
            <a:pPr>
              <a:lnSpc>
                <a:spcPct val="90000"/>
              </a:lnSpc>
            </a:pPr>
            <a:r>
              <a:rPr lang="ru-RU" sz="2800"/>
              <a:t>Инициализация ссылки совершенно отличается от операции присваивания</a:t>
            </a:r>
          </a:p>
          <a:p>
            <a:pPr lvl="1">
              <a:lnSpc>
                <a:spcPct val="90000"/>
              </a:lnSpc>
            </a:pPr>
            <a:r>
              <a:rPr lang="ru-RU"/>
              <a:t>Будучи проинициализированной, присваивание ссылке нового значения </a:t>
            </a:r>
            <a:r>
              <a:rPr lang="ru-RU" b="1"/>
              <a:t>изменяет значение ссылаемого объекта, а не значение ссылки</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211638"/>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a:t>
            </a:r>
            <a:r>
              <a:rPr lang="en-US" b="1" dirty="0" err="1">
                <a:latin typeface="Courier New" pitchFamily="49" charset="0"/>
              </a:rPr>
              <a:t>stdio.h</a:t>
            </a:r>
            <a:r>
              <a:rPr lang="en-US" b="1" dirty="0">
                <a:latin typeface="Courier New" pitchFamily="49" charset="0"/>
              </a:rPr>
              <a:t>&gt;</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инициализация ссылки</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присваивание значения объекту, на который ссылается</a:t>
            </a:r>
            <a:r>
              <a:rPr lang="ru-RU" b="1" dirty="0">
                <a:latin typeface="Courier New" pitchFamily="49" charset="0"/>
              </a:rPr>
              <a:t>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j</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endParaRPr lang="en-US"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5292725" y="5922963"/>
            <a:ext cx="3024188"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2" end="2"/>
                                            </p:txEl>
                                          </p:spTgt>
                                        </p:tgtEl>
                                        <p:attrNameLst>
                                          <p:attrName>style.visibility</p:attrName>
                                        </p:attrNameLst>
                                      </p:cBhvr>
                                      <p:to>
                                        <p:strVal val="visible"/>
                                      </p:to>
                                    </p:set>
                                    <p:animEffect transition="in" filter="fade">
                                      <p:cBhvr>
                                        <p:cTn id="10" dur="2000"/>
                                        <p:tgtEl>
                                          <p:spTgt spid="2970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animEffect transition="in" filter="fade">
                                      <p:cBhvr>
                                        <p:cTn id="13" dur="2000"/>
                                        <p:tgtEl>
                                          <p:spTgt spid="2970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700">
                                            <p:txEl>
                                              <p:pRg st="4" end="4"/>
                                            </p:txEl>
                                          </p:spTgt>
                                        </p:tgtEl>
                                        <p:attrNameLst>
                                          <p:attrName>style.visibility</p:attrName>
                                        </p:attrNameLst>
                                      </p:cBhvr>
                                      <p:to>
                                        <p:strVal val="visible"/>
                                      </p:to>
                                    </p:set>
                                    <p:animEffect transition="in" filter="fade">
                                      <p:cBhvr>
                                        <p:cTn id="16" dur="2000"/>
                                        <p:tgtEl>
                                          <p:spTgt spid="2970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700">
                                            <p:txEl>
                                              <p:pRg st="5" end="5"/>
                                            </p:txEl>
                                          </p:spTgt>
                                        </p:tgtEl>
                                        <p:attrNameLst>
                                          <p:attrName>style.visibility</p:attrName>
                                        </p:attrNameLst>
                                      </p:cBhvr>
                                      <p:to>
                                        <p:strVal val="visible"/>
                                      </p:to>
                                    </p:set>
                                    <p:animEffect transition="in" filter="fade">
                                      <p:cBhvr>
                                        <p:cTn id="19" dur="2000"/>
                                        <p:tgtEl>
                                          <p:spTgt spid="2970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700">
                                            <p:txEl>
                                              <p:pRg st="6" end="6"/>
                                            </p:txEl>
                                          </p:spTgt>
                                        </p:tgtEl>
                                        <p:attrNameLst>
                                          <p:attrName>style.visibility</p:attrName>
                                        </p:attrNameLst>
                                      </p:cBhvr>
                                      <p:to>
                                        <p:strVal val="visible"/>
                                      </p:to>
                                    </p:set>
                                    <p:animEffect transition="in" filter="fade">
                                      <p:cBhvr>
                                        <p:cTn id="22" dur="2000"/>
                                        <p:tgtEl>
                                          <p:spTgt spid="2970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700">
                                            <p:txEl>
                                              <p:pRg st="7" end="7"/>
                                            </p:txEl>
                                          </p:spTgt>
                                        </p:tgtEl>
                                        <p:attrNameLst>
                                          <p:attrName>style.visibility</p:attrName>
                                        </p:attrNameLst>
                                      </p:cBhvr>
                                      <p:to>
                                        <p:strVal val="visible"/>
                                      </p:to>
                                    </p:set>
                                    <p:animEffect transition="in" filter="fade">
                                      <p:cBhvr>
                                        <p:cTn id="25" dur="2000"/>
                                        <p:tgtEl>
                                          <p:spTgt spid="29700">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700">
                                            <p:txEl>
                                              <p:pRg st="8" end="8"/>
                                            </p:txEl>
                                          </p:spTgt>
                                        </p:tgtEl>
                                        <p:attrNameLst>
                                          <p:attrName>style.visibility</p:attrName>
                                        </p:attrNameLst>
                                      </p:cBhvr>
                                      <p:to>
                                        <p:strVal val="visible"/>
                                      </p:to>
                                    </p:set>
                                    <p:animEffect transition="in" filter="fade">
                                      <p:cBhvr>
                                        <p:cTn id="28" dur="2000"/>
                                        <p:tgtEl>
                                          <p:spTgt spid="29700">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700">
                                            <p:txEl>
                                              <p:pRg st="9" end="9"/>
                                            </p:txEl>
                                          </p:spTgt>
                                        </p:tgtEl>
                                        <p:attrNameLst>
                                          <p:attrName>style.visibility</p:attrName>
                                        </p:attrNameLst>
                                      </p:cBhvr>
                                      <p:to>
                                        <p:strVal val="visible"/>
                                      </p:to>
                                    </p:set>
                                    <p:animEffect transition="in" filter="fade">
                                      <p:cBhvr>
                                        <p:cTn id="31" dur="2000"/>
                                        <p:tgtEl>
                                          <p:spTgt spid="29700">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701">
                                            <p:txEl>
                                              <p:pRg st="1" end="1"/>
                                            </p:txEl>
                                          </p:spTgt>
                                        </p:tgtEl>
                                        <p:attrNameLst>
                                          <p:attrName>style.visibility</p:attrName>
                                        </p:attrNameLst>
                                      </p:cBhvr>
                                      <p:to>
                                        <p:strVal val="visible"/>
                                      </p:to>
                                    </p:set>
                                    <p:animEffect transition="in" filter="fade">
                                      <p:cBhvr>
                                        <p:cTn id="36" dur="2000"/>
                                        <p:tgtEl>
                                          <p:spTgt spid="2970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0">
                                            <p:txEl>
                                              <p:pRg st="11" end="11"/>
                                            </p:txEl>
                                          </p:spTgt>
                                        </p:tgtEl>
                                        <p:attrNameLst>
                                          <p:attrName>style.visibility</p:attrName>
                                        </p:attrNameLst>
                                      </p:cBhvr>
                                      <p:to>
                                        <p:strVal val="visible"/>
                                      </p:to>
                                    </p:set>
                                    <p:animEffect transition="in" filter="fade">
                                      <p:cBhvr>
                                        <p:cTn id="41" dur="2000"/>
                                        <p:tgtEl>
                                          <p:spTgt spid="29700">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9700">
                                            <p:txEl>
                                              <p:pRg st="12" end="12"/>
                                            </p:txEl>
                                          </p:spTgt>
                                        </p:tgtEl>
                                        <p:attrNameLst>
                                          <p:attrName>style.visibility</p:attrName>
                                        </p:attrNameLst>
                                      </p:cBhvr>
                                      <p:to>
                                        <p:strVal val="visible"/>
                                      </p:to>
                                    </p:set>
                                    <p:animEffect transition="in" filter="fade">
                                      <p:cBhvr>
                                        <p:cTn id="44" dur="2000"/>
                                        <p:tgtEl>
                                          <p:spTgt spid="29700">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9700">
                                            <p:txEl>
                                              <p:pRg st="13" end="13"/>
                                            </p:txEl>
                                          </p:spTgt>
                                        </p:tgtEl>
                                        <p:attrNameLst>
                                          <p:attrName>style.visibility</p:attrName>
                                        </p:attrNameLst>
                                      </p:cBhvr>
                                      <p:to>
                                        <p:strVal val="visible"/>
                                      </p:to>
                                    </p:set>
                                    <p:animEffect transition="in" filter="fade">
                                      <p:cBhvr>
                                        <p:cTn id="47" dur="2000"/>
                                        <p:tgtEl>
                                          <p:spTgt spid="29700">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9700">
                                            <p:txEl>
                                              <p:pRg st="14" end="14"/>
                                            </p:txEl>
                                          </p:spTgt>
                                        </p:tgtEl>
                                        <p:attrNameLst>
                                          <p:attrName>style.visibility</p:attrName>
                                        </p:attrNameLst>
                                      </p:cBhvr>
                                      <p:to>
                                        <p:strVal val="visible"/>
                                      </p:to>
                                    </p:set>
                                    <p:animEffect transition="in" filter="fade">
                                      <p:cBhvr>
                                        <p:cTn id="50" dur="2000"/>
                                        <p:tgtEl>
                                          <p:spTgt spid="29700">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701">
                                            <p:txEl>
                                              <p:pRg st="2" end="2"/>
                                            </p:txEl>
                                          </p:spTgt>
                                        </p:tgtEl>
                                        <p:attrNameLst>
                                          <p:attrName>style.visibility</p:attrName>
                                        </p:attrNameLst>
                                      </p:cBhvr>
                                      <p:to>
                                        <p:strVal val="visible"/>
                                      </p:to>
                                    </p:set>
                                    <p:animEffect transition="in" filter="fade">
                                      <p:cBhvr>
                                        <p:cTn id="55"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a:t>Ссылки на временные объекты</a:t>
            </a:r>
          </a:p>
        </p:txBody>
      </p:sp>
      <p:sp>
        <p:nvSpPr>
          <p:cNvPr id="25603" name="Rectangle 3"/>
          <p:cNvSpPr>
            <a:spLocks noGrp="1" noChangeArrowheads="1"/>
          </p:cNvSpPr>
          <p:nvPr>
            <p:ph idx="1"/>
          </p:nvPr>
        </p:nvSpPr>
        <p:spPr/>
        <p:txBody>
          <a:bodyPr>
            <a:normAutofit fontScale="92500" lnSpcReduction="10000"/>
          </a:bodyPr>
          <a:lstStyle/>
          <a:p>
            <a:r>
              <a:rPr lang="ru-RU" sz="2800" dirty="0"/>
              <a:t>При инициализации ссылки объектом  другого типа компилятор создает временный объект нужного типа и использует его для инициализации ссылки</a:t>
            </a:r>
          </a:p>
          <a:p>
            <a:pPr lvl="1"/>
            <a:r>
              <a:rPr lang="ru-RU" dirty="0"/>
              <a:t>На данный временный объект может ссылаться только константная ссылка</a:t>
            </a:r>
          </a:p>
          <a:p>
            <a:pPr lvl="1"/>
            <a:r>
              <a:rPr lang="ru-RU" dirty="0"/>
              <a:t>То же самое происходит при инициализации ссылки значением константы</a:t>
            </a:r>
          </a:p>
          <a:p>
            <a:pPr lvl="1"/>
            <a:r>
              <a:rPr lang="ru-RU" dirty="0"/>
              <a:t>Изменение значения объекта в данном случае не отражается на значении временного объекта</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59025" y="184482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 &amp; </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a:t>
            </a:r>
            <a:r>
              <a:rPr lang="en-US" sz="1600" b="1" dirty="0">
                <a:latin typeface="Courier New" pitchFamily="49" charset="0"/>
              </a:rPr>
              <a:t>	// </a:t>
            </a:r>
            <a:r>
              <a:rPr lang="ru-RU" sz="1600" b="1" dirty="0">
                <a:latin typeface="Courier New" pitchFamily="49" charset="0"/>
              </a:rPr>
              <a:t>ссылка на временный объект</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f\n</a:t>
            </a:r>
            <a:r>
              <a:rPr lang="ru-RU" sz="1600" b="1" dirty="0">
                <a:latin typeface="Courier New" pitchFamily="49" charset="0"/>
              </a:rPr>
              <a:t>", </a:t>
            </a:r>
            <a:r>
              <a:rPr lang="ru-RU" sz="1600" b="1" dirty="0" err="1">
                <a:latin typeface="Courier New" pitchFamily="49" charset="0"/>
              </a:rPr>
              <a:t>refDoubleA</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printf</a:t>
            </a:r>
            <a:r>
              <a:rPr lang="en-US" sz="1600" b="1" dirty="0">
                <a:latin typeface="Courier New" pitchFamily="49" charset="0"/>
              </a:rPr>
              <a:t>("Now a = %d, </a:t>
            </a:r>
            <a:r>
              <a:rPr lang="en-US" sz="1600" b="1" dirty="0" err="1">
                <a:latin typeface="Courier New" pitchFamily="49" charset="0"/>
              </a:rPr>
              <a:t>refDoubleA</a:t>
            </a:r>
            <a:r>
              <a:rPr lang="en-US" sz="1600" b="1" dirty="0">
                <a:latin typeface="Courier New" pitchFamily="49" charset="0"/>
              </a:rPr>
              <a:t> = %f\n", a, </a:t>
            </a:r>
            <a:r>
              <a:rPr lang="en-US" sz="1600" b="1" dirty="0" err="1">
                <a:latin typeface="Courier New" pitchFamily="49" charset="0"/>
              </a:rPr>
              <a:t>refDoubleA</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1258888" y="5157788"/>
            <a:ext cx="4824412" cy="1700212"/>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 = 1</a:t>
            </a:r>
          </a:p>
          <a:p>
            <a:r>
              <a:rPr lang="en-US">
                <a:latin typeface="Courier New" pitchFamily="49" charset="0"/>
              </a:rPr>
              <a:t>Now a = 2</a:t>
            </a:r>
          </a:p>
          <a:p>
            <a:endParaRPr lang="en-US">
              <a:latin typeface="Courier New" pitchFamily="49" charset="0"/>
            </a:endParaRPr>
          </a:p>
          <a:p>
            <a:r>
              <a:rPr lang="en-US">
                <a:latin typeface="Courier New" pitchFamily="49" charset="0"/>
              </a:rPr>
              <a:t>refDoubleA = 2.00000</a:t>
            </a:r>
          </a:p>
          <a:p>
            <a:r>
              <a:rPr lang="en-US">
                <a:latin typeface="Courier New" pitchFamily="49" charset="0"/>
              </a:rPr>
              <a:t>Now a = 3, refDoubleA = 2.00000</a:t>
            </a:r>
            <a:endParaRPr lang="ru-RU"/>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animEffect transition="in" filter="fade">
                                      <p:cBhvr>
                                        <p:cTn id="15" dur="2000"/>
                                        <p:tgtEl>
                                          <p:spTgt spid="23556">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3557">
                                            <p:txEl>
                                              <p:pRg st="1" end="1"/>
                                            </p:txEl>
                                          </p:spTgt>
                                        </p:tgtEl>
                                        <p:attrNameLst>
                                          <p:attrName>style.visibility</p:attrName>
                                        </p:attrNameLst>
                                      </p:cBhvr>
                                      <p:to>
                                        <p:strVal val="visible"/>
                                      </p:to>
                                    </p:set>
                                    <p:animEffect transition="in" filter="fade">
                                      <p:cBhvr>
                                        <p:cTn id="19" dur="2000"/>
                                        <p:tgtEl>
                                          <p:spTgt spid="2355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556">
                                            <p:txEl>
                                              <p:pRg st="4" end="4"/>
                                            </p:txEl>
                                          </p:spTgt>
                                        </p:tgtEl>
                                        <p:attrNameLst>
                                          <p:attrName>style.visibility</p:attrName>
                                        </p:attrNameLst>
                                      </p:cBhvr>
                                      <p:to>
                                        <p:strVal val="visible"/>
                                      </p:to>
                                    </p:set>
                                    <p:animEffect transition="in" filter="fade">
                                      <p:cBhvr>
                                        <p:cTn id="24" dur="2000"/>
                                        <p:tgtEl>
                                          <p:spTgt spid="2355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556">
                                            <p:txEl>
                                              <p:pRg st="5" end="5"/>
                                            </p:txEl>
                                          </p:spTgt>
                                        </p:tgtEl>
                                        <p:attrNameLst>
                                          <p:attrName>style.visibility</p:attrName>
                                        </p:attrNameLst>
                                      </p:cBhvr>
                                      <p:to>
                                        <p:strVal val="visible"/>
                                      </p:to>
                                    </p:set>
                                    <p:animEffect transition="in" filter="fade">
                                      <p:cBhvr>
                                        <p:cTn id="29" dur="2000"/>
                                        <p:tgtEl>
                                          <p:spTgt spid="23556">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3557">
                                            <p:txEl>
                                              <p:pRg st="2" end="2"/>
                                            </p:txEl>
                                          </p:spTgt>
                                        </p:tgtEl>
                                        <p:attrNameLst>
                                          <p:attrName>style.visibility</p:attrName>
                                        </p:attrNameLst>
                                      </p:cBhvr>
                                      <p:to>
                                        <p:strVal val="visible"/>
                                      </p:to>
                                    </p:set>
                                    <p:animEffect transition="in" filter="fade">
                                      <p:cBhvr>
                                        <p:cTn id="33" dur="2000"/>
                                        <p:tgtEl>
                                          <p:spTgt spid="2355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556">
                                            <p:txEl>
                                              <p:pRg st="7" end="7"/>
                                            </p:txEl>
                                          </p:spTgt>
                                        </p:tgtEl>
                                        <p:attrNameLst>
                                          <p:attrName>style.visibility</p:attrName>
                                        </p:attrNameLst>
                                      </p:cBhvr>
                                      <p:to>
                                        <p:strVal val="visible"/>
                                      </p:to>
                                    </p:set>
                                    <p:animEffect transition="in" filter="fade">
                                      <p:cBhvr>
                                        <p:cTn id="38" dur="2000"/>
                                        <p:tgtEl>
                                          <p:spTgt spid="23556">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3556">
                                            <p:txEl>
                                              <p:pRg st="8" end="8"/>
                                            </p:txEl>
                                          </p:spTgt>
                                        </p:tgtEl>
                                        <p:attrNameLst>
                                          <p:attrName>style.visibility</p:attrName>
                                        </p:attrNameLst>
                                      </p:cBhvr>
                                      <p:to>
                                        <p:strVal val="visible"/>
                                      </p:to>
                                    </p:set>
                                    <p:animEffect transition="in" filter="fade">
                                      <p:cBhvr>
                                        <p:cTn id="41" dur="2000"/>
                                        <p:tgtEl>
                                          <p:spTgt spid="23556">
                                            <p:txEl>
                                              <p:pRg st="8" end="8"/>
                                            </p:txEl>
                                          </p:spTgt>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3557">
                                            <p:txEl>
                                              <p:pRg st="4" end="4"/>
                                            </p:txEl>
                                          </p:spTgt>
                                        </p:tgtEl>
                                        <p:attrNameLst>
                                          <p:attrName>style.visibility</p:attrName>
                                        </p:attrNameLst>
                                      </p:cBhvr>
                                      <p:to>
                                        <p:strVal val="visible"/>
                                      </p:to>
                                    </p:set>
                                    <p:animEffect transition="in" filter="fade">
                                      <p:cBhvr>
                                        <p:cTn id="45" dur="2000"/>
                                        <p:tgtEl>
                                          <p:spTgt spid="2355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556">
                                            <p:txEl>
                                              <p:pRg st="10" end="10"/>
                                            </p:txEl>
                                          </p:spTgt>
                                        </p:tgtEl>
                                        <p:attrNameLst>
                                          <p:attrName>style.visibility</p:attrName>
                                        </p:attrNameLst>
                                      </p:cBhvr>
                                      <p:to>
                                        <p:strVal val="visible"/>
                                      </p:to>
                                    </p:set>
                                    <p:animEffect transition="in" filter="fade">
                                      <p:cBhvr>
                                        <p:cTn id="50" dur="2000"/>
                                        <p:tgtEl>
                                          <p:spTgt spid="23556">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3556">
                                            <p:txEl>
                                              <p:pRg st="11" end="11"/>
                                            </p:txEl>
                                          </p:spTgt>
                                        </p:tgtEl>
                                        <p:attrNameLst>
                                          <p:attrName>style.visibility</p:attrName>
                                        </p:attrNameLst>
                                      </p:cBhvr>
                                      <p:to>
                                        <p:strVal val="visible"/>
                                      </p:to>
                                    </p:set>
                                    <p:animEffect transition="in" filter="fade">
                                      <p:cBhvr>
                                        <p:cTn id="53" dur="2000"/>
                                        <p:tgtEl>
                                          <p:spTgt spid="23556">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556">
                                            <p:txEl>
                                              <p:pRg st="12" end="12"/>
                                            </p:txEl>
                                          </p:spTgt>
                                        </p:tgtEl>
                                        <p:attrNameLst>
                                          <p:attrName>style.visibility</p:attrName>
                                        </p:attrNameLst>
                                      </p:cBhvr>
                                      <p:to>
                                        <p:strVal val="visible"/>
                                      </p:to>
                                    </p:set>
                                    <p:animEffect transition="in" filter="fade">
                                      <p:cBhvr>
                                        <p:cTn id="58" dur="2000"/>
                                        <p:tgtEl>
                                          <p:spTgt spid="23556">
                                            <p:txEl>
                                              <p:pRg st="12" end="12"/>
                                            </p:txEl>
                                          </p:spTgt>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23557">
                                            <p:txEl>
                                              <p:pRg st="5" end="5"/>
                                            </p:txEl>
                                          </p:spTgt>
                                        </p:tgtEl>
                                        <p:attrNameLst>
                                          <p:attrName>style.visibility</p:attrName>
                                        </p:attrNameLst>
                                      </p:cBhvr>
                                      <p:to>
                                        <p:strVal val="visible"/>
                                      </p:to>
                                    </p:set>
                                    <p:animEffect transition="in" filter="fade">
                                      <p:cBhvr>
                                        <p:cTn id="62"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int</a:t>
            </a:r>
            <a:r>
              <a:rPr lang="en-US" dirty="0">
                <a:solidFill>
                  <a:srgbClr val="FF0000"/>
                </a:solidFill>
                <a:highlight>
                  <a:srgbClr val="FFFFFF"/>
                </a:highlight>
                <a:latin typeface="Consolas" panose="020B0609020204030204" pitchFamily="49" charset="0"/>
              </a:rPr>
              <a:t> &amp;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b="1" dirty="0">
                <a:solidFill>
                  <a:srgbClr val="FF0000"/>
                </a:solidFill>
              </a:rPr>
              <a:t>Пространства имен</a:t>
            </a:r>
            <a:r>
              <a:rPr lang="ru-RU" dirty="0">
                <a:solidFill>
                  <a:srgbClr val="FF0000"/>
                </a:solidFill>
              </a:rPr>
              <a:t> </a:t>
            </a:r>
            <a:r>
              <a:rPr lang="ru-RU" dirty="0"/>
              <a:t>позволяют логически сгруппировать классы, переменные и функции в некоторые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187450" y="0"/>
            <a:ext cx="6337300" cy="6863417"/>
          </a:xfrm>
          <a:prstGeom prst="rect">
            <a:avLst/>
          </a:prstGeom>
          <a:solidFill>
            <a:schemeClr val="bg1"/>
          </a:solidFill>
          <a:ln w="9525">
            <a:solidFill>
              <a:schemeClr val="tx1"/>
            </a:solidFill>
            <a:miter lim="800000"/>
            <a:headEnd/>
            <a:tailEnd/>
          </a:ln>
        </p:spPr>
        <p:txBody>
          <a:bodyPr>
            <a:spAutoFit/>
          </a:bodyPr>
          <a:lstStyle/>
          <a:p>
            <a:pPr defTabSz="350838">
              <a:tabLst>
                <a:tab pos="363538" algn="l"/>
              </a:tabLst>
            </a:pPr>
            <a:r>
              <a:rPr lang="ru-RU" sz="1000" b="1" dirty="0">
                <a:latin typeface="Courier New" pitchFamily="49" charset="0"/>
              </a:rPr>
              <a:t>#</a:t>
            </a:r>
            <a:r>
              <a:rPr lang="ru-RU" sz="1000" b="1" dirty="0" err="1">
                <a:latin typeface="Courier New" pitchFamily="49" charset="0"/>
              </a:rPr>
              <a:t>include</a:t>
            </a:r>
            <a:r>
              <a:rPr lang="ru-RU" sz="1000" b="1" dirty="0">
                <a:latin typeface="Courier New" pitchFamily="49" charset="0"/>
              </a:rPr>
              <a:t> &lt;</a:t>
            </a:r>
            <a:r>
              <a:rPr lang="ru-RU" sz="1000" b="1" dirty="0" err="1">
                <a:latin typeface="Courier New" pitchFamily="49" charset="0"/>
              </a:rPr>
              <a:t>stdio.h</a:t>
            </a:r>
            <a:r>
              <a:rPr lang="ru-RU" sz="1000" b="1" dirty="0">
                <a:latin typeface="Courier New" pitchFamily="49" charset="0"/>
              </a:rPr>
              <a:t>&gt;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math</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calculateX2(</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graphics</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shapes</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rectangle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w</a:t>
            </a:r>
            <a:r>
              <a:rPr lang="ru-RU" sz="1000" b="1" dirty="0">
                <a:latin typeface="Courier New" pitchFamily="49" charset="0"/>
              </a:rPr>
              <a:t>, </a:t>
            </a:r>
            <a:r>
              <a:rPr lang="ru-RU" sz="1000" b="1" dirty="0" err="1">
                <a:latin typeface="Courier New" pitchFamily="49" charset="0"/>
              </a:rPr>
              <a:t>h</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circle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r</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sound_player</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void</a:t>
            </a: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 </a:t>
            </a:r>
            <a:r>
              <a:rPr lang="ru-RU" sz="1000" b="1" dirty="0" err="1">
                <a:latin typeface="Courier New" pitchFamily="49" charset="0"/>
              </a:rPr>
              <a:t>sound</a:t>
            </a:r>
            <a:r>
              <a:rPr lang="ru-RU" sz="1000" b="1" dirty="0">
                <a:latin typeface="Courier New" pitchFamily="49" charset="0"/>
              </a:rPr>
              <a:t> </a:t>
            </a:r>
            <a:r>
              <a:rPr lang="en-US" sz="1000" b="1" dirty="0">
                <a:latin typeface="Courier New" pitchFamily="49" charset="0"/>
              </a:rPr>
              <a:t>playing </a:t>
            </a:r>
            <a:r>
              <a:rPr lang="ru-RU" sz="1000" b="1" dirty="0" err="1">
                <a:latin typeface="Courier New" pitchFamily="49" charset="0"/>
              </a:rPr>
              <a:t>code</a:t>
            </a:r>
            <a:r>
              <a:rPr lang="ru-RU" sz="1000" b="1" dirty="0">
                <a:latin typeface="Courier New" pitchFamily="49" charset="0"/>
              </a:rPr>
              <a:t> </a:t>
            </a:r>
            <a:r>
              <a:rPr lang="ru-RU" sz="1000" b="1" dirty="0" err="1">
                <a:latin typeface="Courier New" pitchFamily="49" charset="0"/>
              </a:rPr>
              <a:t>is</a:t>
            </a:r>
            <a:r>
              <a:rPr lang="ru-RU" sz="1000" b="1" dirty="0">
                <a:latin typeface="Courier New" pitchFamily="49" charset="0"/>
              </a:rPr>
              <a:t> </a:t>
            </a:r>
            <a:r>
              <a:rPr lang="ru-RU" sz="1000" b="1" dirty="0" err="1">
                <a:latin typeface="Courier New" pitchFamily="49" charset="0"/>
              </a:rPr>
              <a:t>placed</a:t>
            </a:r>
            <a:r>
              <a:rPr lang="ru-RU" sz="1000" b="1" dirty="0">
                <a:latin typeface="Courier New" pitchFamily="49" charset="0"/>
              </a:rPr>
              <a:t> </a:t>
            </a:r>
            <a:r>
              <a:rPr lang="ru-RU" sz="1000" b="1" dirty="0" err="1">
                <a:latin typeface="Courier New" pitchFamily="49" charset="0"/>
              </a:rPr>
              <a:t>here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using</a:t>
            </a:r>
            <a:r>
              <a:rPr lang="ru-RU" sz="1000" b="1" dirty="0">
                <a:solidFill>
                  <a:srgbClr val="FF0000"/>
                </a:solidFill>
                <a:latin typeface="Courier New" pitchFamily="49" charset="0"/>
              </a:rPr>
              <a:t> </a:t>
            </a:r>
            <a:r>
              <a:rPr lang="ru-RU" sz="1000" b="1" dirty="0" err="1">
                <a:solidFill>
                  <a:srgbClr val="FF0000"/>
                </a:solidFill>
                <a:latin typeface="Courier New" pitchFamily="49" charset="0"/>
              </a:rPr>
              <a:t>namespace</a:t>
            </a:r>
            <a:r>
              <a:rPr lang="ru-RU" sz="1000" b="1" dirty="0">
                <a:solidFill>
                  <a:srgbClr val="FF0000"/>
                </a:solidFill>
                <a:latin typeface="Courier New" pitchFamily="49" charset="0"/>
              </a:rPr>
              <a:t> </a:t>
            </a:r>
            <a:r>
              <a:rPr lang="ru-RU" sz="1000" b="1" dirty="0" err="1">
                <a:latin typeface="Courier New" pitchFamily="49" charset="0"/>
              </a:rPr>
              <a:t>sound_player</a:t>
            </a:r>
            <a:r>
              <a:rPr lang="ru-RU" sz="1000" b="1" dirty="0">
                <a:solidFill>
                  <a:schemeClr val="hlink"/>
                </a:solidFill>
                <a:latin typeface="Courier New" pitchFamily="49" charset="0"/>
              </a:rPr>
              <a:t>;</a:t>
            </a:r>
            <a:endParaRPr lang="en-US" sz="1000" b="1" dirty="0">
              <a:solidFill>
                <a:schemeClr val="hlink"/>
              </a:solidFill>
              <a:latin typeface="Courier New" pitchFamily="49" charset="0"/>
            </a:endParaRPr>
          </a:p>
          <a:p>
            <a:pPr defTabSz="350838">
              <a:tabLst>
                <a:tab pos="363538" algn="l"/>
              </a:tabLst>
            </a:pPr>
            <a:endParaRPr lang="ru-RU" sz="1000" b="1" dirty="0">
              <a:solidFill>
                <a:schemeClr val="hlink"/>
              </a:solidFill>
              <a:latin typeface="Courier New" pitchFamily="49" charset="0"/>
            </a:endParaRPr>
          </a:p>
          <a:p>
            <a:pPr defTabSz="350838">
              <a:tabLst>
                <a:tab pos="363538" algn="l"/>
              </a:tabLst>
            </a:pP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main</a:t>
            </a:r>
            <a:r>
              <a:rPr lang="ru-RU" sz="1000" b="1" dirty="0">
                <a:latin typeface="Courier New" pitchFamily="49" charset="0"/>
              </a:rPr>
              <a:t>()</a:t>
            </a: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5;</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x2 = math::calculateX2(</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graphics</a:t>
            </a:r>
            <a:r>
              <a:rPr lang="ru-RU" sz="1000" b="1" dirty="0">
                <a:latin typeface="Courier New" pitchFamily="49" charset="0"/>
              </a:rPr>
              <a:t>::</a:t>
            </a:r>
            <a:r>
              <a:rPr lang="en-US" sz="1000" b="1" dirty="0">
                <a:latin typeface="Courier New" pitchFamily="49" charset="0"/>
              </a:rPr>
              <a:t>shapes::</a:t>
            </a:r>
            <a:r>
              <a:rPr lang="ru-RU" sz="1000" b="1" dirty="0" err="1">
                <a:latin typeface="Courier New" pitchFamily="49" charset="0"/>
              </a:rPr>
              <a:t>rectangle</a:t>
            </a:r>
            <a:r>
              <a:rPr lang="ru-RU" sz="1000" b="1" dirty="0">
                <a:latin typeface="Courier New" pitchFamily="49" charset="0"/>
              </a:rPr>
              <a:t> </a:t>
            </a:r>
            <a:r>
              <a:rPr lang="ru-RU" sz="1000" b="1" dirty="0" err="1">
                <a:latin typeface="Courier New" pitchFamily="49" charset="0"/>
              </a:rPr>
              <a:t>rect</a:t>
            </a:r>
            <a:r>
              <a:rPr lang="ru-RU" sz="1000" b="1" dirty="0">
                <a:latin typeface="Courier New" pitchFamily="49" charset="0"/>
              </a:rPr>
              <a:t> = {0, 0, 40, 30};</a:t>
            </a:r>
          </a:p>
          <a:p>
            <a:pPr defTabSz="350838">
              <a:tabLst>
                <a:tab pos="363538" algn="l"/>
              </a:tabLst>
            </a:pP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endParaRPr lang="en-US" sz="1000" b="1" dirty="0">
              <a:latin typeface="Courier New" pitchFamily="49" charset="0"/>
            </a:endParaRPr>
          </a:p>
          <a:p>
            <a:pPr defTabSz="350838">
              <a:tabLst>
                <a:tab pos="363538" algn="l"/>
              </a:tabLst>
            </a:pPr>
            <a:endParaRPr lang="en-US" sz="1000" b="1" dirty="0">
              <a:latin typeface="Courier New" pitchFamily="49" charset="0"/>
            </a:endParaRPr>
          </a:p>
          <a:p>
            <a:pPr defTabSz="350838">
              <a:tabLst>
                <a:tab pos="363538" algn="l"/>
              </a:tabLst>
            </a:pPr>
            <a:r>
              <a:rPr lang="en-US" sz="1000" b="1" dirty="0">
                <a:latin typeface="Courier New" pitchFamily="49" charset="0"/>
              </a:rPr>
              <a:t>	using graphics::shapes::rectangle;</a:t>
            </a:r>
          </a:p>
          <a:p>
            <a:pPr defTabSz="350838">
              <a:tabLst>
                <a:tab pos="363538" algn="l"/>
              </a:tabLst>
            </a:pPr>
            <a:r>
              <a:rPr lang="en-US" sz="1000" b="1" dirty="0">
                <a:latin typeface="Courier New" pitchFamily="49" charset="0"/>
              </a:rPr>
              <a:t>	rectangle r1;</a:t>
            </a:r>
            <a:endParaRPr lang="ru-RU" sz="1000" b="1" dirty="0">
              <a:latin typeface="Courier New" pitchFamily="49" charset="0"/>
            </a:endParaRP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0;</a:t>
            </a:r>
          </a:p>
          <a:p>
            <a:pPr defTabSz="350838">
              <a:tabLst>
                <a:tab pos="363538" algn="l"/>
              </a:tabLst>
            </a:pPr>
            <a:r>
              <a:rPr lang="ru-RU" sz="10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 шаблонов </a:t>
            </a:r>
            <a:r>
              <a:rPr lang="en-US" dirty="0"/>
              <a:t>STL</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a:t>Объявления переменных</a:t>
            </a:r>
          </a:p>
        </p:txBody>
      </p:sp>
      <p:sp>
        <p:nvSpPr>
          <p:cNvPr id="22531" name="Rectangle 3"/>
          <p:cNvSpPr>
            <a:spLocks noGrp="1" noChangeArrowheads="1"/>
          </p:cNvSpPr>
          <p:nvPr>
            <p:ph idx="1"/>
          </p:nvPr>
        </p:nvSpPr>
        <p:spPr/>
        <p:txBody>
          <a:bodyPr/>
          <a:lstStyle/>
          <a:p>
            <a:pPr eaLnBrk="1" hangingPunct="1">
              <a:lnSpc>
                <a:spcPct val="80000"/>
              </a:lnSpc>
            </a:pPr>
            <a:r>
              <a:rPr lang="ru-RU" sz="2400" dirty="0"/>
              <a:t>Переменные объявляются раньше их использования</a:t>
            </a:r>
          </a:p>
          <a:p>
            <a:pPr lvl="1" eaLnBrk="1" hangingPunct="1">
              <a:lnSpc>
                <a:spcPct val="80000"/>
              </a:lnSpc>
            </a:pP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lower</a:t>
            </a:r>
            <a:r>
              <a:rPr lang="ru-RU" sz="2000" dirty="0">
                <a:latin typeface="Courier New" pitchFamily="49" charset="0"/>
              </a:rPr>
              <a:t>, </a:t>
            </a:r>
            <a:r>
              <a:rPr lang="ru-RU" sz="2000" dirty="0" err="1">
                <a:latin typeface="Courier New" pitchFamily="49" charset="0"/>
              </a:rPr>
              <a:t>upper</a:t>
            </a:r>
            <a:r>
              <a:rPr lang="ru-RU" sz="2000" dirty="0">
                <a:latin typeface="Courier New" pitchFamily="49" charset="0"/>
              </a:rPr>
              <a:t>, </a:t>
            </a:r>
            <a:r>
              <a:rPr lang="ru-RU" sz="2000" dirty="0" err="1">
                <a:latin typeface="Courier New" pitchFamily="49" charset="0"/>
              </a:rPr>
              <a:t>step</a:t>
            </a:r>
            <a:r>
              <a:rPr lang="ru-RU" sz="2000" dirty="0">
                <a:latin typeface="Courier New" pitchFamily="49" charset="0"/>
              </a:rPr>
              <a:t>;</a:t>
            </a:r>
            <a:br>
              <a:rPr lang="ru-RU" sz="2000" dirty="0">
                <a:latin typeface="Courier New" pitchFamily="49" charset="0"/>
              </a:rPr>
            </a:br>
            <a:r>
              <a:rPr lang="ru-RU" sz="2000" b="1" dirty="0" err="1">
                <a:latin typeface="Courier New" pitchFamily="49" charset="0"/>
              </a:rPr>
              <a:t>char</a:t>
            </a:r>
            <a:r>
              <a:rPr lang="ru-RU" sz="2000" dirty="0">
                <a:latin typeface="Courier New" pitchFamily="49" charset="0"/>
              </a:rPr>
              <a:t> </a:t>
            </a:r>
            <a:r>
              <a:rPr lang="en-US" sz="2000" dirty="0">
                <a:latin typeface="Courier New" pitchFamily="49" charset="0"/>
              </a:rPr>
              <a:t>c</a:t>
            </a:r>
            <a:r>
              <a:rPr lang="ru-RU" sz="2000" dirty="0">
                <a:latin typeface="Courier New" pitchFamily="49" charset="0"/>
              </a:rPr>
              <a:t>, </a:t>
            </a:r>
            <a:r>
              <a:rPr lang="ru-RU" sz="2000" dirty="0" err="1">
                <a:latin typeface="Courier New" pitchFamily="49" charset="0"/>
              </a:rPr>
              <a:t>line</a:t>
            </a:r>
            <a:r>
              <a:rPr lang="ru-RU" sz="2000" dirty="0">
                <a:latin typeface="Courier New" pitchFamily="49" charset="0"/>
              </a:rPr>
              <a:t>[1000];</a:t>
            </a:r>
            <a:br>
              <a:rPr lang="ru-RU" sz="2000" dirty="0">
                <a:latin typeface="Courier New" pitchFamily="49" charset="0"/>
              </a:rPr>
            </a:br>
            <a:r>
              <a:rPr lang="en-US" sz="2000" b="1" dirty="0" err="1">
                <a:latin typeface="Courier New" pitchFamily="49" charset="0"/>
              </a:rPr>
              <a:t>bool</a:t>
            </a:r>
            <a:r>
              <a:rPr lang="en-US" sz="2000" dirty="0">
                <a:latin typeface="Courier New" pitchFamily="49" charset="0"/>
              </a:rPr>
              <a:t> success;</a:t>
            </a:r>
            <a:endParaRPr lang="ru-RU" sz="2000" dirty="0"/>
          </a:p>
          <a:p>
            <a:pPr eaLnBrk="1" hangingPunct="1">
              <a:lnSpc>
                <a:spcPct val="80000"/>
              </a:lnSpc>
            </a:pPr>
            <a:r>
              <a:rPr lang="ru-RU" sz="2400" dirty="0"/>
              <a:t>При объявлении переменные могут быть инициализированы</a:t>
            </a:r>
          </a:p>
          <a:p>
            <a:pPr lvl="1" eaLnBrk="1" hangingPunct="1">
              <a:lnSpc>
                <a:spcPct val="80000"/>
              </a:lnSpc>
            </a:pP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esc</a:t>
            </a:r>
            <a:r>
              <a:rPr lang="ru-RU" sz="2000" dirty="0">
                <a:latin typeface="Courier New" pitchFamily="49" charset="0"/>
              </a:rPr>
              <a:t> = '\\';</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i</a:t>
            </a:r>
            <a:r>
              <a:rPr lang="ru-RU" sz="2000" dirty="0">
                <a:latin typeface="Courier New" pitchFamily="49" charset="0"/>
              </a:rPr>
              <a:t> = 0;</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limit</a:t>
            </a:r>
            <a:r>
              <a:rPr lang="ru-RU" sz="2000" dirty="0">
                <a:latin typeface="Courier New" pitchFamily="49" charset="0"/>
              </a:rPr>
              <a:t> = MAXLINE</a:t>
            </a:r>
            <a:r>
              <a:rPr lang="en-US" sz="2000" dirty="0">
                <a:latin typeface="Courier New" pitchFamily="49" charset="0"/>
              </a:rPr>
              <a:t> </a:t>
            </a:r>
            <a:r>
              <a:rPr lang="ru-RU" sz="2000" dirty="0">
                <a:latin typeface="Courier New" pitchFamily="49" charset="0"/>
              </a:rPr>
              <a:t>+</a:t>
            </a:r>
            <a:r>
              <a:rPr lang="en-US" sz="2000" dirty="0">
                <a:latin typeface="Courier New" pitchFamily="49" charset="0"/>
              </a:rPr>
              <a:t> </a:t>
            </a:r>
            <a:r>
              <a:rPr lang="ru-RU" sz="2000" dirty="0">
                <a:latin typeface="Courier New" pitchFamily="49" charset="0"/>
              </a:rPr>
              <a:t>1;</a:t>
            </a:r>
            <a:br>
              <a:rPr lang="ru-RU" sz="2000" dirty="0">
                <a:latin typeface="Courier New" pitchFamily="49" charset="0"/>
              </a:rPr>
            </a:br>
            <a:r>
              <a:rPr lang="ru-RU" sz="2000" b="1" dirty="0" err="1">
                <a:latin typeface="Courier New" pitchFamily="49" charset="0"/>
              </a:rPr>
              <a:t>float</a:t>
            </a:r>
            <a:r>
              <a:rPr lang="ru-RU" sz="2000" dirty="0">
                <a:latin typeface="Courier New" pitchFamily="49" charset="0"/>
              </a:rPr>
              <a:t> </a:t>
            </a:r>
            <a:r>
              <a:rPr lang="ru-RU" sz="2000" dirty="0" err="1">
                <a:latin typeface="Courier New" pitchFamily="49" charset="0"/>
              </a:rPr>
              <a:t>eps</a:t>
            </a:r>
            <a:r>
              <a:rPr lang="ru-RU" sz="2000" dirty="0">
                <a:latin typeface="Courier New" pitchFamily="49" charset="0"/>
              </a:rPr>
              <a:t> = 1.0e-5</a:t>
            </a:r>
            <a:r>
              <a:rPr lang="en-US" sz="2000" dirty="0">
                <a:latin typeface="Courier New" pitchFamily="49" charset="0"/>
              </a:rPr>
              <a:t>f</a:t>
            </a:r>
            <a:r>
              <a:rPr lang="ru-RU" sz="2000" dirty="0">
                <a:latin typeface="Courier New" pitchFamily="49" charset="0"/>
              </a:rPr>
              <a:t>;</a:t>
            </a:r>
            <a:r>
              <a:rPr lang="en-US" sz="2000" dirty="0">
                <a:latin typeface="Courier New" pitchFamily="49" charset="0"/>
              </a:rPr>
              <a:t/>
            </a:r>
            <a:br>
              <a:rPr lang="en-US" sz="2000" dirty="0">
                <a:latin typeface="Courier New" pitchFamily="49" charset="0"/>
              </a:rPr>
            </a:br>
            <a:r>
              <a:rPr lang="en-US" sz="2000" b="1" dirty="0" err="1">
                <a:latin typeface="Courier New" pitchFamily="49" charset="0"/>
              </a:rPr>
              <a:t>bool</a:t>
            </a:r>
            <a:r>
              <a:rPr lang="en-US" sz="2000" dirty="0">
                <a:latin typeface="Courier New" pitchFamily="49" charset="0"/>
              </a:rPr>
              <a:t> success = true;</a:t>
            </a:r>
          </a:p>
          <a:p>
            <a:pPr eaLnBrk="1" hangingPunct="1">
              <a:lnSpc>
                <a:spcPct val="80000"/>
              </a:lnSpc>
            </a:pPr>
            <a:r>
              <a:rPr lang="ru-RU" sz="2400" dirty="0"/>
              <a:t>Модификатор</a:t>
            </a:r>
            <a:r>
              <a:rPr lang="en-US" sz="2400" dirty="0"/>
              <a:t> </a:t>
            </a:r>
            <a:r>
              <a:rPr lang="en-US" sz="2400" b="1" dirty="0"/>
              <a:t>const</a:t>
            </a:r>
            <a:r>
              <a:rPr lang="en-US" sz="2400" dirty="0"/>
              <a:t> </a:t>
            </a:r>
            <a:r>
              <a:rPr lang="ru-RU" sz="2400" dirty="0"/>
              <a:t>указывает, что значение переменной не будет далее изменяться</a:t>
            </a:r>
          </a:p>
          <a:p>
            <a:pPr lvl="1" eaLnBrk="1" hangingPunct="1">
              <a:lnSpc>
                <a:spcPct val="80000"/>
              </a:lnSpc>
            </a:pP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double</a:t>
            </a:r>
            <a:r>
              <a:rPr lang="ru-RU" sz="2000" dirty="0">
                <a:latin typeface="Courier New" pitchFamily="49" charset="0"/>
              </a:rPr>
              <a:t> </a:t>
            </a:r>
            <a:r>
              <a:rPr lang="en-US" sz="2000" dirty="0">
                <a:latin typeface="Courier New" pitchFamily="49" charset="0"/>
              </a:rPr>
              <a:t>e</a:t>
            </a:r>
            <a:r>
              <a:rPr lang="ru-RU" sz="2000" dirty="0">
                <a:latin typeface="Courier New" pitchFamily="49" charset="0"/>
              </a:rPr>
              <a:t> = 2.71828182845905;</a:t>
            </a:r>
            <a:br>
              <a:rPr lang="ru-RU" sz="2000" dirty="0">
                <a:latin typeface="Courier New" pitchFamily="49" charset="0"/>
              </a:rPr>
            </a:b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msg</a:t>
            </a:r>
            <a:r>
              <a:rPr lang="ru-RU" sz="2000" dirty="0">
                <a:latin typeface="Courier New" pitchFamily="49" charset="0"/>
              </a:rPr>
              <a:t>[] = "предупреждение: "; </a:t>
            </a:r>
            <a:r>
              <a:rPr lang="en-US" sz="2000" dirty="0">
                <a:latin typeface="Courier New" pitchFamily="49" charset="0"/>
              </a:rPr>
              <a:t/>
            </a:r>
            <a:br>
              <a:rPr lang="en-US" sz="2000" dirty="0">
                <a:latin typeface="Courier New" pitchFamily="49" charset="0"/>
              </a:rPr>
            </a:br>
            <a:r>
              <a:rPr lang="en-US" sz="2000" b="1" dirty="0" err="1">
                <a:latin typeface="Courier New" pitchFamily="49" charset="0"/>
              </a:rPr>
              <a:t>i</a:t>
            </a:r>
            <a:r>
              <a:rPr lang="ru-RU" sz="2000" b="1" dirty="0" err="1">
                <a:latin typeface="Courier New" pitchFamily="49" charset="0"/>
              </a:rPr>
              <a:t>nt</a:t>
            </a:r>
            <a:r>
              <a:rPr lang="ru-RU" sz="2000" dirty="0">
                <a:latin typeface="Courier New" pitchFamily="49" charset="0"/>
              </a:rPr>
              <a:t> </a:t>
            </a:r>
            <a:r>
              <a:rPr lang="ru-RU" sz="2000" dirty="0" err="1">
                <a:latin typeface="Courier New" pitchFamily="49" charset="0"/>
              </a:rPr>
              <a:t>strlen</a:t>
            </a:r>
            <a:r>
              <a:rPr lang="ru-RU" sz="2000" dirty="0">
                <a:latin typeface="Courier New" pitchFamily="49" charset="0"/>
              </a:rPr>
              <a:t>(</a:t>
            </a: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en-US" sz="2000" dirty="0">
                <a:latin typeface="Courier New" pitchFamily="49" charset="0"/>
              </a:rPr>
              <a:t> </a:t>
            </a:r>
            <a:r>
              <a:rPr lang="en-US" sz="2000" dirty="0" err="1">
                <a:latin typeface="Courier New" pitchFamily="49" charset="0"/>
              </a:rPr>
              <a:t>str</a:t>
            </a:r>
            <a:r>
              <a:rPr lang="ru-RU" sz="2000" dirty="0">
                <a:latin typeface="Courier New" pitchFamily="49" charset="0"/>
              </a:rPr>
              <a:t>[]</a:t>
            </a:r>
            <a:r>
              <a:rPr lang="en-US" sz="2000" dirty="0">
                <a:latin typeface="Courier New" pitchFamily="49" charset="0"/>
              </a:rPr>
              <a:t>)</a:t>
            </a:r>
            <a:r>
              <a:rPr lang="ru-RU" sz="2000" dirty="0">
                <a:latin typeface="Courier New" pitchFamily="49" charset="0"/>
              </a:rPr>
              <a:t>;</a:t>
            </a:r>
            <a:endParaRPr lang="ru-RU" sz="2000" dirty="0"/>
          </a:p>
        </p:txBody>
      </p:sp>
    </p:spTree>
    <p:custDataLst>
      <p:tags r:id="rId1"/>
    </p:custDataLst>
    <p:extLst>
      <p:ext uri="{BB962C8B-B14F-4D97-AF65-F5344CB8AC3E}">
        <p14:creationId xmlns:p14="http://schemas.microsoft.com/office/powerpoint/2010/main" val="19352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fade">
                                      <p:cBhvr>
                                        <p:cTn id="10" dur="500"/>
                                        <p:tgtEl>
                                          <p:spTgt spid="225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fade">
                                      <p:cBhvr>
                                        <p:cTn id="15" dur="500"/>
                                        <p:tgtEl>
                                          <p:spTgt spid="22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500"/>
                                        <p:tgtEl>
                                          <p:spTgt spid="22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fade">
                                      <p:cBhvr>
                                        <p:cTn id="23" dur="500"/>
                                        <p:tgtEl>
                                          <p:spTgt spid="2253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775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a:t>
            </a:r>
            <a:r>
              <a:rPr lang="ru-RU" dirty="0" err="1"/>
              <a:t>многопоточности</a:t>
            </a:r>
            <a:r>
              <a:rPr lang="ru-RU" dirty="0"/>
              <a:t>,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контейнеры, алгоритмы и итераторы в </a:t>
            </a:r>
            <a:r>
              <a:rPr lang="en-US" sz="2800" dirty="0"/>
              <a:t>STL </a:t>
            </a:r>
            <a:r>
              <a:rPr lang="ru-RU" sz="2800" dirty="0"/>
              <a:t>объявлены в пространстве имен </a:t>
            </a:r>
            <a:r>
              <a:rPr lang="en-US" sz="2800" dirty="0"/>
              <a:t>std</a:t>
            </a:r>
            <a:endParaRPr lang="ru-RU" sz="2800" dirty="0"/>
          </a:p>
          <a:p>
            <a:pPr lvl="1" eaLnBrk="1" hangingPunct="1"/>
            <a:r>
              <a:rPr lang="ru-RU" dirty="0"/>
              <a:t>Стандарт запрещает программисту объявлять свои типы в данном пространстве имен</a:t>
            </a:r>
          </a:p>
        </p:txBody>
      </p:sp>
    </p:spTree>
    <p:custDataLst>
      <p:tags r:id="rId1"/>
    </p:custDataLst>
    <p:extLst>
      <p:ext uri="{BB962C8B-B14F-4D97-AF65-F5344CB8AC3E}">
        <p14:creationId xmlns:p14="http://schemas.microsoft.com/office/powerpoint/2010/main" val="419420846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Контейнер,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строки</a:t>
            </a:r>
            <a:endParaRPr lang="ru-RU" dirty="0"/>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Размер и вместимость</a:t>
            </a:r>
            <a:endParaRPr lang="ru-RU" dirty="0"/>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Сравнение строк</a:t>
            </a:r>
            <a:endParaRPr lang="ru-RU" dirty="0"/>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smtClean="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Конкатенация строк</a:t>
            </a:r>
            <a:endParaRPr lang="ru-RU" dirty="0"/>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Извлечение подстроки</a:t>
            </a:r>
            <a:endParaRPr lang="ru-RU" dirty="0"/>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внутри строки</a:t>
            </a:r>
            <a:endParaRPr lang="ru-RU" dirty="0"/>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5016758"/>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константной переменной - переменной,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значение которой не может быть изменено после инициализации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animEffect transition="in" filter="fade">
                                      <p:cBhvr>
                                        <p:cTn id="29" dur="500"/>
                                        <p:tgtEl>
                                          <p:spTgt spid="6">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1" end="11"/>
                                            </p:txEl>
                                          </p:spTgt>
                                        </p:tgtEl>
                                        <p:attrNameLst>
                                          <p:attrName>style.visibility</p:attrName>
                                        </p:attrNameLst>
                                      </p:cBhvr>
                                      <p:to>
                                        <p:strVal val="visible"/>
                                      </p:to>
                                    </p:set>
                                    <p:animEffect transition="in" filter="fade">
                                      <p:cBhvr>
                                        <p:cTn id="32" dur="500"/>
                                        <p:tgtEl>
                                          <p:spTgt spid="6">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animEffect transition="in" filter="fade">
                                      <p:cBhvr>
                                        <p:cTn id="35" dur="500"/>
                                        <p:tgtEl>
                                          <p:spTgt spid="6">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3" end="13"/>
                                            </p:txEl>
                                          </p:spTgt>
                                        </p:tgtEl>
                                        <p:attrNameLst>
                                          <p:attrName>style.visibility</p:attrName>
                                        </p:attrNameLst>
                                      </p:cBhvr>
                                      <p:to>
                                        <p:strVal val="visible"/>
                                      </p:to>
                                    </p:set>
                                    <p:animEffect transition="in" filter="fade">
                                      <p:cBhvr>
                                        <p:cTn id="38" dur="500"/>
                                        <p:tgtEl>
                                          <p:spTgt spid="6">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animEffect transition="in" filter="fade">
                                      <p:cBhvr>
                                        <p:cTn id="41" dur="500"/>
                                        <p:tgtEl>
                                          <p:spTgt spid="6">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5" end="15"/>
                                            </p:txEl>
                                          </p:spTgt>
                                        </p:tgtEl>
                                        <p:attrNameLst>
                                          <p:attrName>style.visibility</p:attrName>
                                        </p:attrNameLst>
                                      </p:cBhvr>
                                      <p:to>
                                        <p:strVal val="visible"/>
                                      </p:to>
                                    </p:set>
                                    <p:animEffect transition="in" filter="fade">
                                      <p:cBhvr>
                                        <p:cTn id="44" dur="500"/>
                                        <p:tgtEl>
                                          <p:spTgt spid="6">
                                            <p:txEl>
                                              <p:pRg st="15" end="1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animEffect transition="in" filter="fade">
                                      <p:cBhvr>
                                        <p:cTn id="49" dur="500"/>
                                        <p:tgtEl>
                                          <p:spTgt spid="6">
                                            <p:txEl>
                                              <p:pRg st="17" end="1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8" end="18"/>
                                            </p:txEl>
                                          </p:spTgt>
                                        </p:tgtEl>
                                        <p:attrNameLst>
                                          <p:attrName>style.visibility</p:attrName>
                                        </p:attrNameLst>
                                      </p:cBhvr>
                                      <p:to>
                                        <p:strVal val="visible"/>
                                      </p:to>
                                    </p:set>
                                    <p:animEffect transition="in" filter="fade">
                                      <p:cBhvr>
                                        <p:cTn id="5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Замена внутри строки</a:t>
            </a:r>
            <a:endParaRPr lang="ru-RU" dirty="0"/>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hlinkClick r:id="rId2"/>
              </a:rPr>
              <a:t>string_view</a:t>
            </a:r>
            <a:endParaRPr lang="ru-RU" dirty="0"/>
          </a:p>
        </p:txBody>
      </p:sp>
      <p:sp>
        <p:nvSpPr>
          <p:cNvPr id="5" name="Content Placeholder 4"/>
          <p:cNvSpPr>
            <a:spLocks noGrp="1"/>
          </p:cNvSpPr>
          <p:nvPr>
            <p:ph idx="1"/>
          </p:nvPr>
        </p:nvSpPr>
        <p:spPr/>
        <p:txBody>
          <a:bodyPr>
            <a:normAutofit lnSpcReduction="10000"/>
          </a:bodyPr>
          <a:lstStyle/>
          <a:p>
            <a:r>
              <a:rPr lang="ru-RU" dirty="0" smtClean="0"/>
              <a:t>Объект, ссылающийся на неизменную последовательность символов в памяти</a:t>
            </a:r>
          </a:p>
          <a:p>
            <a:r>
              <a:rPr lang="ru-RU" dirty="0" smtClean="0"/>
              <a:t>Не владеет символьными данными</a:t>
            </a:r>
          </a:p>
          <a:p>
            <a:pPr lvl="1"/>
            <a:r>
              <a:rPr lang="ru-RU" dirty="0" smtClean="0"/>
              <a:t>При разрушении </a:t>
            </a:r>
            <a:r>
              <a:rPr lang="en-US" dirty="0" err="1" smtClean="0"/>
              <a:t>string_view</a:t>
            </a:r>
            <a:r>
              <a:rPr lang="ru-RU" dirty="0" smtClean="0"/>
              <a:t> массив не удаляется</a:t>
            </a:r>
          </a:p>
          <a:p>
            <a:pPr lvl="1"/>
            <a:r>
              <a:rPr lang="ru-RU" dirty="0" smtClean="0"/>
              <a:t>После разрушения массива символов использовать ссылавшийся на него </a:t>
            </a:r>
            <a:r>
              <a:rPr lang="en-US" dirty="0" err="1" smtClean="0"/>
              <a:t>string_view</a:t>
            </a:r>
            <a:r>
              <a:rPr lang="ru-RU" dirty="0" smtClean="0"/>
              <a:t> нельзя</a:t>
            </a:r>
          </a:p>
          <a:p>
            <a:r>
              <a:rPr lang="ru-RU" dirty="0" smtClean="0"/>
              <a:t>Легковесный</a:t>
            </a:r>
          </a:p>
          <a:p>
            <a:pPr lvl="1"/>
            <a:r>
              <a:rPr lang="ru-RU" dirty="0" smtClean="0"/>
              <a:t>Как правило, указатель на начало + длина</a:t>
            </a:r>
          </a:p>
        </p:txBody>
      </p:sp>
    </p:spTree>
    <p:extLst>
      <p:ext uri="{BB962C8B-B14F-4D97-AF65-F5344CB8AC3E}">
        <p14:creationId xmlns:p14="http://schemas.microsoft.com/office/powerpoint/2010/main" val="196066390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Конструирование </a:t>
            </a:r>
            <a:r>
              <a:rPr lang="en-US" dirty="0" err="1" smtClean="0"/>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a:t>
            </a:r>
            <a:endParaRPr lang="ru-RU" dirty="0"/>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smtClean="0">
                <a:solidFill>
                  <a:srgbClr val="A31515"/>
                </a:solidFill>
                <a:latin typeface="Consolas" panose="020B0609020204030204" pitchFamily="49" charset="0"/>
              </a:rPr>
              <a:t>"</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4572000" cy="4271939"/>
          </a:xfrm>
          <a:prstGeom prst="rect">
            <a:avLst/>
          </a:prstGeom>
        </p:spPr>
        <p:txBody>
          <a:bodyPr>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2.71828f;</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вычислить</a:t>
            </a:r>
            <a:endPar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он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название</a:t>
            </a:r>
            <a:endPar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картинке</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в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внутренноего</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из вложенного блока может быть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другим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Лучше</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избегать объявления переменных, имя которых совпадает с именем из внешнего блока</a:t>
            </a:r>
            <a:endParaRPr lang="ru-RU" sz="13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are no any 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780223"/>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файлов,</a:t>
            </a:r>
            <a:endPar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отличных от того, где она фактически определена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является глобальной.</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 объявленные в других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-файлах</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animEffect transition="in" filter="fade">
                                      <p:cBhvr>
                                        <p:cTn id="45" dur="500"/>
                                        <p:tgtEl>
                                          <p:spTgt spid="4">
                                            <p:txEl>
                                              <p:pRg st="17" end="1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8" end="18"/>
                                            </p:txEl>
                                          </p:spTgt>
                                        </p:tgtEl>
                                        <p:attrNameLst>
                                          <p:attrName>style.visibility</p:attrName>
                                        </p:attrNameLst>
                                      </p:cBhvr>
                                      <p:to>
                                        <p:strVal val="visible"/>
                                      </p:to>
                                    </p:set>
                                    <p:animEffect transition="in" filter="fade">
                                      <p:cBhvr>
                                        <p:cTn id="48" dur="500"/>
                                        <p:tgtEl>
                                          <p:spTgt spid="4">
                                            <p:txEl>
                                              <p:pRg st="18" end="1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animEffect transition="in" filter="fade">
                                      <p:cBhvr>
                                        <p:cTn id="51" dur="500"/>
                                        <p:tgtEl>
                                          <p:spTgt spid="4">
                                            <p:txEl>
                                              <p:pRg st="19" end="1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0" end="20"/>
                                            </p:txEl>
                                          </p:spTgt>
                                        </p:tgtEl>
                                        <p:attrNameLst>
                                          <p:attrName>style.visibility</p:attrName>
                                        </p:attrNameLst>
                                      </p:cBhvr>
                                      <p:to>
                                        <p:strVal val="visible"/>
                                      </p:to>
                                    </p:set>
                                    <p:animEffect transition="in" filter="fade">
                                      <p:cBhvr>
                                        <p:cTn id="54" dur="500"/>
                                        <p:tgtEl>
                                          <p:spTgt spid="4">
                                            <p:txEl>
                                              <p:pRg st="20" end="2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1" end="21"/>
                                            </p:txEl>
                                          </p:spTgt>
                                        </p:tgtEl>
                                        <p:attrNameLst>
                                          <p:attrName>style.visibility</p:attrName>
                                        </p:attrNameLst>
                                      </p:cBhvr>
                                      <p:to>
                                        <p:strVal val="visible"/>
                                      </p:to>
                                    </p:set>
                                    <p:animEffect transition="in" filter="fade">
                                      <p:cBhvr>
                                        <p:cTn id="57" dur="500"/>
                                        <p:tgtEl>
                                          <p:spTgt spid="4">
                                            <p:txEl>
                                              <p:pRg st="21" end="2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22" end="22"/>
                                            </p:txEl>
                                          </p:spTgt>
                                        </p:tgtEl>
                                        <p:attrNameLst>
                                          <p:attrName>style.visibility</p:attrName>
                                        </p:attrNameLst>
                                      </p:cBhvr>
                                      <p:to>
                                        <p:strVal val="visible"/>
                                      </p:to>
                                    </p:set>
                                    <p:animEffect transition="in" filter="fade">
                                      <p:cBhvr>
                                        <p:cTn id="60" dur="500"/>
                                        <p:tgtEl>
                                          <p:spTgt spid="4">
                                            <p:txEl>
                                              <p:pRg st="22" end="2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4" end="24"/>
                                            </p:txEl>
                                          </p:spTgt>
                                        </p:tgtEl>
                                        <p:attrNameLst>
                                          <p:attrName>style.visibility</p:attrName>
                                        </p:attrNameLst>
                                      </p:cBhvr>
                                      <p:to>
                                        <p:strVal val="visible"/>
                                      </p:to>
                                    </p:set>
                                    <p:animEffect transition="in" filter="fade">
                                      <p:cBhvr>
                                        <p:cTn id="65" dur="500"/>
                                        <p:tgtEl>
                                          <p:spTgt spid="4">
                                            <p:txEl>
                                              <p:pRg st="24" end="24"/>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5" end="25"/>
                                            </p:txEl>
                                          </p:spTgt>
                                        </p:tgtEl>
                                        <p:attrNameLst>
                                          <p:attrName>style.visibility</p:attrName>
                                        </p:attrNameLst>
                                      </p:cBhvr>
                                      <p:to>
                                        <p:strVal val="visible"/>
                                      </p:to>
                                    </p:set>
                                    <p:animEffect transition="in" filter="fade">
                                      <p:cBhvr>
                                        <p:cTn id="68" dur="500"/>
                                        <p:tgtEl>
                                          <p:spTgt spid="4">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a:t>Ключевое слово </a:t>
            </a:r>
            <a:r>
              <a:rPr lang="en-US"/>
              <a:t>typedef</a:t>
            </a:r>
            <a:endParaRPr lang="ru-RU"/>
          </a:p>
        </p:txBody>
      </p:sp>
      <p:sp>
        <p:nvSpPr>
          <p:cNvPr id="21507" name="Rectangle 3"/>
          <p:cNvSpPr>
            <a:spLocks noGrp="1" noChangeArrowheads="1"/>
          </p:cNvSpPr>
          <p:nvPr>
            <p:ph idx="1"/>
          </p:nvPr>
        </p:nvSpPr>
        <p:spPr/>
        <p:txBody>
          <a:bodyPr/>
          <a:lstStyle/>
          <a:p>
            <a:pPr eaLnBrk="1" hangingPunct="1"/>
            <a:r>
              <a:rPr lang="ru-RU" sz="2800" dirty="0"/>
              <a:t>Язык Си</a:t>
            </a:r>
            <a:r>
              <a:rPr lang="en-US" sz="2800" dirty="0"/>
              <a:t>++</a:t>
            </a:r>
            <a:r>
              <a:rPr lang="ru-RU" sz="2800" dirty="0"/>
              <a:t> предоставляет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После этого новое имя типа может использоваться в качестве </a:t>
            </a:r>
            <a:r>
              <a:rPr lang="ru-RU" b="1" dirty="0"/>
              <a:t>синонима</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1785918" y="2500306"/>
            <a:ext cx="6026442" cy="3664998"/>
          </a:xfrm>
          <a:prstGeom prst="rect">
            <a:avLst/>
          </a:prstGeom>
          <a:solidFill>
            <a:schemeClr val="bg1"/>
          </a:solidFill>
          <a:ln w="9525">
            <a:solidFill>
              <a:schemeClr val="tx1"/>
            </a:solidFill>
            <a:miter lim="800000"/>
            <a:headEnd/>
            <a:tailEnd/>
          </a:ln>
        </p:spPr>
        <p:txBody>
          <a:bodyPr wrap="none" anchor="t"/>
          <a:lstStyle/>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ru-RU" dirty="0" err="1">
                <a:latin typeface="Courier New" pitchFamily="49" charset="0"/>
              </a:rPr>
              <a:t>Length</a:t>
            </a:r>
            <a:r>
              <a:rPr lang="ru-RU" dirty="0">
                <a:latin typeface="Courier New" pitchFamily="49" charset="0"/>
              </a:rPr>
              <a:t>;</a:t>
            </a:r>
          </a:p>
          <a:p>
            <a:r>
              <a:rPr lang="ru-RU" dirty="0" err="1">
                <a:latin typeface="Courier New" pitchFamily="49" charset="0"/>
              </a:rPr>
              <a:t>Length</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 </a:t>
            </a:r>
            <a:r>
              <a:rPr lang="ru-RU" dirty="0" smtClean="0"/>
              <a:t>альтернатива </a:t>
            </a:r>
            <a:r>
              <a:rPr lang="en-US" dirty="0" err="1" smtClean="0"/>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Служат для хранения целых чисел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a:t>
            </a:r>
            <a:r>
              <a:rPr lang="en-US" sz="2000" dirty="0"/>
              <a:t>short </a:t>
            </a:r>
            <a:r>
              <a:rPr lang="en-US" sz="2000" dirty="0" err="1"/>
              <a:t>int</a:t>
            </a:r>
            <a:r>
              <a:rPr lang="en-US" sz="2000" dirty="0"/>
              <a:t>)</a:t>
            </a:r>
          </a:p>
          <a:p>
            <a:pPr lvl="1" eaLnBrk="1" hangingPunct="1">
              <a:lnSpc>
                <a:spcPct val="80000"/>
              </a:lnSpc>
            </a:pPr>
            <a:r>
              <a:rPr lang="en-US" sz="2000" dirty="0" err="1"/>
              <a:t>int</a:t>
            </a:r>
            <a:endParaRPr lang="en-US" sz="2000" dirty="0"/>
          </a:p>
          <a:p>
            <a:pPr lvl="1" eaLnBrk="1" hangingPunct="1">
              <a:lnSpc>
                <a:spcPct val="80000"/>
              </a:lnSpc>
            </a:pPr>
            <a:r>
              <a:rPr lang="en-US" sz="2000" dirty="0"/>
              <a:t>long (long </a:t>
            </a:r>
            <a:r>
              <a:rPr lang="en-US" sz="2000" dirty="0" err="1"/>
              <a:t>int</a:t>
            </a:r>
            <a:r>
              <a:rPr lang="en-US" sz="2000" dirty="0"/>
              <a:t>)</a:t>
            </a:r>
          </a:p>
          <a:p>
            <a:pPr eaLnBrk="1" hangingPunct="1">
              <a:lnSpc>
                <a:spcPct val="80000"/>
              </a:lnSpc>
            </a:pPr>
            <a:r>
              <a:rPr lang="ru-RU" sz="2400" dirty="0"/>
              <a:t>Целые числа могут быть как со знаком, так и без него</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(без модификатора) являются знаковыми</a:t>
            </a:r>
          </a:p>
          <a:p>
            <a:pPr lvl="1"/>
            <a:r>
              <a:rPr lang="en-US" dirty="0" err="1"/>
              <a:t>int</a:t>
            </a:r>
            <a:r>
              <a:rPr lang="en-US" dirty="0"/>
              <a:t> = signed </a:t>
            </a:r>
            <a:r>
              <a:rPr lang="en-US" dirty="0" err="1"/>
              <a:t>int</a:t>
            </a:r>
            <a:endParaRPr lang="en-US" dirty="0"/>
          </a:p>
          <a:p>
            <a:pPr lvl="1"/>
            <a:r>
              <a:rPr lang="en-US" dirty="0"/>
              <a:t>short =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en-US" dirty="0"/>
              <a:t>char = signed char</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fontScale="92500" lnSpcReduction="20000"/>
          </a:bodyPr>
          <a:lstStyle/>
          <a:p>
            <a:r>
              <a:rPr lang="ru-RU" dirty="0"/>
              <a:t>Тип </a:t>
            </a:r>
            <a:r>
              <a:rPr lang="en-US" dirty="0"/>
              <a:t>char </a:t>
            </a:r>
            <a:r>
              <a:rPr lang="ru-RU" dirty="0"/>
              <a:t>занимает одну ячейку памяти (байт) размером, как правило, 8 бит</a:t>
            </a:r>
          </a:p>
          <a:p>
            <a:pPr lvl="1"/>
            <a:r>
              <a:rPr lang="ru-RU" dirty="0"/>
              <a:t>Возможны системы, в которых разрядность байта не равна 8 битам</a:t>
            </a:r>
          </a:p>
          <a:p>
            <a:r>
              <a:rPr lang="ru-RU" dirty="0"/>
              <a:t>Типы </a:t>
            </a:r>
            <a:r>
              <a:rPr lang="en-US" dirty="0"/>
              <a:t>short </a:t>
            </a:r>
            <a:r>
              <a:rPr lang="ru-RU" dirty="0"/>
              <a:t>и</a:t>
            </a:r>
            <a:r>
              <a:rPr lang="en-US" dirty="0"/>
              <a:t> </a:t>
            </a:r>
            <a:r>
              <a:rPr lang="en-US" dirty="0" err="1"/>
              <a:t>int</a:t>
            </a:r>
            <a:r>
              <a:rPr lang="ru-RU" dirty="0"/>
              <a:t>, занимают размер, кратный размеру типа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err="1">
                <a:solidFill>
                  <a:srgbClr val="0000FF"/>
                </a:solidFill>
                <a:effectLst/>
                <a:latin typeface="Consolas"/>
                <a:ea typeface="Calibri"/>
                <a:cs typeface="Times New Roman"/>
              </a:rPr>
              <a:t>void</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Типы данных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Позволяют задавать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fontScale="90000"/>
          </a:bodyPr>
          <a:lstStyle/>
          <a:p>
            <a:r>
              <a:rPr lang="ru-RU" dirty="0"/>
              <a:t>Пример использования вещественных чисел</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Позволяет задать ограниченный набор именованных целочисленных значений</a:t>
            </a:r>
          </a:p>
          <a:p>
            <a:pPr lvl="1"/>
            <a:r>
              <a:rPr lang="ru-RU" dirty="0"/>
              <a:t>День недели</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a:t>
            </a:r>
            <a:r>
              <a:rPr lang="en-US" sz="1400" b="1" dirty="0" smtClean="0">
                <a:latin typeface="Courier New" pitchFamily="49" charset="0"/>
              </a:rPr>
              <a:t>&lt;</a:t>
            </a:r>
            <a:r>
              <a:rPr lang="en-US" sz="1400" b="1" dirty="0" err="1" smtClean="0">
                <a:latin typeface="Courier New" pitchFamily="49" charset="0"/>
              </a:rPr>
              <a:t>iostream</a:t>
            </a:r>
            <a:r>
              <a:rPr lang="en-US" sz="1400" b="1" dirty="0" smtClean="0">
                <a:latin typeface="Courier New" pitchFamily="49" charset="0"/>
              </a:rPr>
              <a:t>&gt;</a:t>
            </a:r>
            <a:endParaRPr lang="en-US" sz="1400" b="1" dirty="0">
              <a:latin typeface="Courier New" pitchFamily="49" charset="0"/>
            </a:endParaRP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a:t>
            </a:r>
            <a:r>
              <a:rPr lang="en-US" sz="1400" b="1" dirty="0" smtClean="0">
                <a:latin typeface="Courier New" pitchFamily="49" charset="0"/>
              </a:rPr>
              <a:t> </a:t>
            </a:r>
            <a:r>
              <a:rPr lang="en-US" sz="1400" b="1" dirty="0">
                <a:latin typeface="Courier New" pitchFamily="49" charset="0"/>
              </a:rPr>
              <a:t>= SUNDAY;</a:t>
            </a:r>
          </a:p>
          <a:p>
            <a:pPr defTabSz="355600"/>
            <a:r>
              <a:rPr lang="en-US" sz="1400" b="1" dirty="0">
                <a:latin typeface="Courier New" pitchFamily="49" charset="0"/>
              </a:rPr>
              <a:t>	</a:t>
            </a:r>
            <a:r>
              <a:rPr lang="en-US" sz="1400" b="1" dirty="0" err="1" smtClean="0">
                <a:latin typeface="Courier New" pitchFamily="49" charset="0"/>
              </a:rPr>
              <a:t>std</a:t>
            </a:r>
            <a:r>
              <a:rPr lang="en-US" sz="1400" b="1" dirty="0" smtClean="0">
                <a:latin typeface="Courier New" pitchFamily="49" charset="0"/>
              </a:rPr>
              <a:t>::</a:t>
            </a:r>
            <a:r>
              <a:rPr lang="en-US" sz="1400" b="1" dirty="0" err="1" smtClean="0">
                <a:latin typeface="Courier New" pitchFamily="49" charset="0"/>
              </a:rPr>
              <a:t>cout</a:t>
            </a:r>
            <a:r>
              <a:rPr lang="en-US" sz="1400" b="1" dirty="0" smtClean="0">
                <a:latin typeface="Courier New" pitchFamily="49" charset="0"/>
              </a:rPr>
              <a:t> &lt;&lt; "</a:t>
            </a:r>
            <a:r>
              <a:rPr lang="en-US" sz="1400" b="1" dirty="0">
                <a:latin typeface="Courier New" pitchFamily="49" charset="0"/>
              </a:rPr>
              <a:t>Today is </a:t>
            </a:r>
            <a:r>
              <a:rPr lang="en-US" sz="1400" b="1" dirty="0" smtClean="0">
                <a:latin typeface="Courier New" pitchFamily="49" charset="0"/>
              </a:rPr>
              <a:t>" &lt;&lt; d &lt;&lt; "\n";</a:t>
            </a:r>
            <a:endParaRPr lang="en-US" sz="1400" b="1" dirty="0">
              <a:latin typeface="Courier New" pitchFamily="49" charset="0"/>
            </a:endParaRPr>
          </a:p>
          <a:p>
            <a:pPr defTabSz="355600"/>
            <a:endParaRPr lang="en-US" sz="1400" b="1" dirty="0">
              <a:latin typeface="Courier New" pitchFamily="49" charset="0"/>
            </a:endParaRPr>
          </a:p>
          <a:p>
            <a:pPr defTabSz="355600"/>
            <a:r>
              <a:rPr lang="en-US" sz="1400" b="1" dirty="0">
                <a:latin typeface="Courier New" pitchFamily="49" charset="0"/>
              </a:rPr>
              <a:t>	</a:t>
            </a:r>
            <a:r>
              <a:rPr lang="en-US" sz="1400" b="1" dirty="0" smtClean="0">
                <a:latin typeface="Courier New" pitchFamily="49" charset="0"/>
              </a:rPr>
              <a:t>d++;</a:t>
            </a:r>
            <a:endParaRPr lang="en-US" sz="1400" b="1" dirty="0">
              <a:latin typeface="Courier New" pitchFamily="49" charset="0"/>
            </a:endParaRPr>
          </a:p>
          <a:p>
            <a:pPr defTabSz="355600"/>
            <a:r>
              <a:rPr lang="en-US" sz="1400" b="1" dirty="0">
                <a:latin typeface="Courier New" pitchFamily="49" charset="0"/>
              </a:rPr>
              <a:t>	</a:t>
            </a:r>
            <a:r>
              <a:rPr lang="en-US" sz="1400" b="1" dirty="0" err="1" smtClean="0">
                <a:latin typeface="Courier New" pitchFamily="49" charset="0"/>
              </a:rPr>
              <a:t>std</a:t>
            </a:r>
            <a:r>
              <a:rPr lang="en-US" sz="1400" b="1" dirty="0" smtClean="0">
                <a:latin typeface="Courier New" pitchFamily="49" charset="0"/>
              </a:rPr>
              <a:t>::</a:t>
            </a:r>
            <a:r>
              <a:rPr lang="en-US" sz="1400" b="1" dirty="0" err="1" smtClean="0">
                <a:latin typeface="Courier New" pitchFamily="49" charset="0"/>
              </a:rPr>
              <a:t>cout</a:t>
            </a:r>
            <a:r>
              <a:rPr lang="en-US" sz="1400" b="1" dirty="0" smtClean="0">
                <a:latin typeface="Courier New" pitchFamily="49" charset="0"/>
              </a:rPr>
              <a:t> &lt;&lt; "</a:t>
            </a:r>
            <a:r>
              <a:rPr lang="en-US" sz="1400" b="1" dirty="0">
                <a:latin typeface="Courier New" pitchFamily="49" charset="0"/>
              </a:rPr>
              <a:t>Tomorrow will be </a:t>
            </a:r>
            <a:r>
              <a:rPr lang="en-US" sz="1400" b="1" dirty="0" smtClean="0">
                <a:latin typeface="Courier New" pitchFamily="49" charset="0"/>
              </a:rPr>
              <a:t>" d &lt;&lt; "\n");</a:t>
            </a:r>
            <a:endParaRPr lang="en-US" sz="1400" b="1" dirty="0">
              <a:latin typeface="Courier New" pitchFamily="49" charset="0"/>
            </a:endParaRP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fontScale="90000"/>
          </a:bodyPr>
          <a:lstStyle/>
          <a:p>
            <a:r>
              <a:rPr lang="ru-RU" dirty="0"/>
              <a:t>Проблема традиционного </a:t>
            </a:r>
            <a:r>
              <a:rPr lang="en-US" dirty="0" err="1"/>
              <a:t>enum</a:t>
            </a:r>
            <a:r>
              <a:rPr lang="en-US" dirty="0"/>
              <a:t>-</a:t>
            </a:r>
            <a:r>
              <a:rPr lang="ru-RU" dirty="0"/>
              <a:t>а</a:t>
            </a:r>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со </a:t>
            </a:r>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логического типа данных</a:t>
            </a:r>
          </a:p>
        </p:txBody>
      </p:sp>
      <p:sp>
        <p:nvSpPr>
          <p:cNvPr id="5" name="Rectangle 4"/>
          <p:cNvSpPr>
            <a:spLocks noChangeArrowheads="1"/>
          </p:cNvSpPr>
          <p:nvPr/>
        </p:nvSpPr>
        <p:spPr bwMode="auto">
          <a:xfrm>
            <a:off x="900113" y="2060575"/>
            <a:ext cx="7920037" cy="3583003"/>
          </a:xfrm>
          <a:prstGeom prst="rect">
            <a:avLst/>
          </a:prstGeom>
          <a:solidFill>
            <a:schemeClr val="bg1"/>
          </a:solidFill>
          <a:ln w="9525">
            <a:solidFill>
              <a:schemeClr val="tx1"/>
            </a:solidFill>
            <a:miter lim="800000"/>
            <a:headEnd/>
            <a:tailEnd/>
          </a:ln>
        </p:spPr>
        <p:txBody>
          <a:bodyPr wrap="none" anchor="ctr"/>
          <a:lstStyle/>
          <a:p>
            <a:pPr defTabSz="355600"/>
            <a:r>
              <a:rPr lang="en-US" sz="1600" b="1" dirty="0">
                <a:latin typeface="Courier New" pitchFamily="49" charset="0"/>
              </a:rPr>
              <a:t>double </a:t>
            </a:r>
            <a:r>
              <a:rPr lang="en-US" sz="1600" b="1" dirty="0" err="1">
                <a:latin typeface="Courier New" pitchFamily="49" charset="0"/>
              </a:rPr>
              <a:t>CalculateCircleRadius</a:t>
            </a:r>
            <a:r>
              <a:rPr lang="en-US" sz="1600" b="1" dirty="0">
                <a:latin typeface="Courier New" pitchFamily="49" charset="0"/>
              </a:rPr>
              <a:t>(double area)</a:t>
            </a:r>
          </a:p>
          <a:p>
            <a:pPr defTabSz="355600"/>
            <a:r>
              <a:rPr lang="en-US" sz="1600" b="1" dirty="0">
                <a:latin typeface="Courier New" pitchFamily="49" charset="0"/>
              </a:rPr>
              <a:t>{</a:t>
            </a:r>
          </a:p>
          <a:p>
            <a:pPr defTabSz="355600"/>
            <a:r>
              <a:rPr lang="en-US" sz="1600" b="1" dirty="0">
                <a:solidFill>
                  <a:srgbClr val="FF0000"/>
                </a:solidFill>
                <a:latin typeface="Courier New" pitchFamily="49" charset="0"/>
              </a:rPr>
              <a:t>	</a:t>
            </a:r>
            <a:r>
              <a:rPr lang="en-US" sz="1600" b="1" dirty="0" err="1">
                <a:solidFill>
                  <a:srgbClr val="FF0000"/>
                </a:solidFill>
                <a:latin typeface="Courier New" pitchFamily="49" charset="0"/>
              </a:rPr>
              <a:t>bool</a:t>
            </a:r>
            <a:r>
              <a:rPr lang="en-US" sz="1600" b="1" dirty="0">
                <a:solidFill>
                  <a:srgbClr val="FF0000"/>
                </a:solidFill>
                <a:latin typeface="Courier New" pitchFamily="49" charset="0"/>
              </a:rPr>
              <a:t> </a:t>
            </a:r>
            <a:r>
              <a:rPr lang="en-US" sz="1600" b="1" dirty="0" err="1">
                <a:solidFill>
                  <a:srgbClr val="FF0000"/>
                </a:solidFill>
                <a:latin typeface="Courier New" pitchFamily="49" charset="0"/>
              </a:rPr>
              <a:t>argumentIsValid</a:t>
            </a:r>
            <a:r>
              <a:rPr lang="en-US" sz="1600" b="1" dirty="0">
                <a:solidFill>
                  <a:srgbClr val="FF0000"/>
                </a:solidFill>
                <a:latin typeface="Courier New" pitchFamily="49" charset="0"/>
              </a:rPr>
              <a:t> = (area &gt;= 0);</a:t>
            </a:r>
          </a:p>
          <a:p>
            <a:pPr defTabSz="355600"/>
            <a:r>
              <a:rPr lang="en-US" sz="1600" b="1" dirty="0">
                <a:latin typeface="Courier New" pitchFamily="49" charset="0"/>
              </a:rPr>
              <a:t>	if (</a:t>
            </a:r>
            <a:r>
              <a:rPr lang="en-US" sz="1600" b="1" dirty="0" err="1">
                <a:latin typeface="Courier New" pitchFamily="49" charset="0"/>
              </a:rPr>
              <a:t>argumentIsValid</a:t>
            </a:r>
            <a:r>
              <a:rPr lang="en-US" sz="1600" b="1" dirty="0">
                <a:latin typeface="Courier New" pitchFamily="49" charset="0"/>
              </a:rPr>
              <a:t>)</a:t>
            </a:r>
          </a:p>
          <a:p>
            <a:pPr defTabSz="355600"/>
            <a:r>
              <a:rPr lang="en-US" sz="1600" b="1" dirty="0">
                <a:latin typeface="Courier New" pitchFamily="49" charset="0"/>
              </a:rPr>
              <a:t>	{</a:t>
            </a:r>
          </a:p>
          <a:p>
            <a:pPr defTabSz="355600"/>
            <a:r>
              <a:rPr lang="en-US" sz="1600" b="1" dirty="0">
                <a:latin typeface="Courier New" pitchFamily="49" charset="0"/>
              </a:rPr>
              <a:t>		return </a:t>
            </a:r>
            <a:r>
              <a:rPr lang="en-US" sz="1600" b="1" dirty="0" err="1">
                <a:latin typeface="Courier New" pitchFamily="49" charset="0"/>
              </a:rPr>
              <a:t>sqrt</a:t>
            </a:r>
            <a:r>
              <a:rPr lang="en-US" sz="1600" b="1" dirty="0">
                <a:latin typeface="Courier New" pitchFamily="49" charset="0"/>
              </a:rPr>
              <a:t>(area / 3.14159265);</a:t>
            </a:r>
          </a:p>
          <a:p>
            <a:pPr defTabSz="355600"/>
            <a:r>
              <a:rPr lang="en-US" sz="1600" b="1" dirty="0">
                <a:latin typeface="Courier New" pitchFamily="49" charset="0"/>
              </a:rPr>
              <a:t>	}</a:t>
            </a:r>
          </a:p>
          <a:p>
            <a:pPr defTabSz="355600"/>
            <a:r>
              <a:rPr lang="en-US" sz="1600" b="1" dirty="0">
                <a:latin typeface="Courier New" pitchFamily="49" charset="0"/>
              </a:rPr>
              <a:t>	else</a:t>
            </a:r>
          </a:p>
          <a:p>
            <a:pPr defTabSz="355600"/>
            <a:r>
              <a:rPr lang="en-US" sz="1600" b="1" dirty="0">
                <a:latin typeface="Courier New" pitchFamily="49" charset="0"/>
              </a:rPr>
              <a:t>	{</a:t>
            </a:r>
          </a:p>
          <a:p>
            <a:pPr defTabSz="355600"/>
            <a:r>
              <a:rPr lang="en-US" sz="1600" b="1" dirty="0">
                <a:latin typeface="Courier New" pitchFamily="49" charset="0"/>
              </a:rPr>
              <a:t>		return -1;</a:t>
            </a:r>
          </a:p>
          <a:p>
            <a:pPr defTabSz="355600"/>
            <a:r>
              <a:rPr lang="en-US" sz="1600" b="1" dirty="0">
                <a:latin typeface="Courier New" pitchFamily="49" charset="0"/>
              </a:rPr>
              <a:t>	}</a:t>
            </a:r>
          </a:p>
          <a:p>
            <a:pPr defTabSz="355600"/>
            <a:r>
              <a:rPr lang="en-US" sz="1600" b="1" dirty="0">
                <a:latin typeface="Courier New" pitchFamily="49" charset="0"/>
              </a:rPr>
              <a:t>}</a:t>
            </a:r>
          </a:p>
          <a:p>
            <a:pPr defTabSz="355600"/>
            <a:endParaRPr lang="en-US" sz="1200" dirty="0">
              <a:latin typeface="Courier New" pitchFamily="49" charset="0"/>
            </a:endParaRPr>
          </a:p>
        </p:txBody>
      </p:sp>
    </p:spTree>
    <p:extLst>
      <p:ext uri="{BB962C8B-B14F-4D97-AF65-F5344CB8AC3E}">
        <p14:creationId xmlns:p14="http://schemas.microsoft.com/office/powerpoint/2010/main" val="27566467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fontAlgn="auto" hangingPunct="1">
              <a:spcAft>
                <a:spcPts val="0"/>
              </a:spcAft>
              <a:defRPr/>
            </a:pPr>
            <a:r>
              <a:rPr lang="ru-RU"/>
              <a:t>Набор используемых символов</a:t>
            </a:r>
          </a:p>
        </p:txBody>
      </p:sp>
      <p:sp>
        <p:nvSpPr>
          <p:cNvPr id="37891" name="Rectangle 3"/>
          <p:cNvSpPr>
            <a:spLocks noGrp="1" noChangeArrowheads="1"/>
          </p:cNvSpPr>
          <p:nvPr>
            <p:ph idx="1"/>
          </p:nvPr>
        </p:nvSpPr>
        <p:spPr/>
        <p:txBody>
          <a:bodyPr/>
          <a:lstStyle/>
          <a:p>
            <a:pPr eaLnBrk="1" hangingPunct="1">
              <a:lnSpc>
                <a:spcPct val="90000"/>
              </a:lnSpc>
            </a:pPr>
            <a:r>
              <a:rPr lang="ru-RU" dirty="0"/>
              <a:t>Используются почти все графические символы </a:t>
            </a:r>
            <a:r>
              <a:rPr lang="en-US" dirty="0"/>
              <a:t>ASCII </a:t>
            </a:r>
            <a:r>
              <a:rPr lang="ru-RU" dirty="0"/>
              <a:t>таблицы</a:t>
            </a:r>
            <a:r>
              <a:rPr lang="en-US" dirty="0"/>
              <a:t> (</a:t>
            </a:r>
            <a:r>
              <a:rPr lang="ru-RU" dirty="0"/>
              <a:t>кроме </a:t>
            </a:r>
            <a:r>
              <a:rPr lang="en-US" dirty="0"/>
              <a:t>@</a:t>
            </a:r>
            <a:r>
              <a:rPr lang="ru-RU" dirty="0"/>
              <a:t> и </a:t>
            </a:r>
            <a:r>
              <a:rPr lang="en-US" dirty="0"/>
              <a:t>$)</a:t>
            </a:r>
            <a:endParaRPr lang="ru-RU" dirty="0"/>
          </a:p>
          <a:p>
            <a:pPr eaLnBrk="1" hangingPunct="1">
              <a:lnSpc>
                <a:spcPct val="90000"/>
              </a:lnSpc>
            </a:pPr>
            <a:r>
              <a:rPr lang="ru-RU" dirty="0"/>
              <a:t>Язык является чувствительным к регистру символов</a:t>
            </a:r>
          </a:p>
          <a:p>
            <a:pPr lvl="1" eaLnBrk="1" hangingPunct="1">
              <a:lnSpc>
                <a:spcPct val="90000"/>
              </a:lnSpc>
            </a:pPr>
            <a:r>
              <a:rPr lang="ru-RU" dirty="0"/>
              <a:t>Для записи операторов используются строчные буквы</a:t>
            </a:r>
          </a:p>
          <a:p>
            <a:pPr lvl="1" eaLnBrk="1" hangingPunct="1">
              <a:lnSpc>
                <a:spcPct val="90000"/>
              </a:lnSpc>
            </a:pPr>
            <a:r>
              <a:rPr lang="ru-RU" dirty="0"/>
              <a:t>Для записи идентификаторов – цифры, заглавные и строчные буквы и символ подчеркивания</a:t>
            </a:r>
            <a:endParaRPr lang="en-US" dirty="0"/>
          </a:p>
          <a:p>
            <a:pPr lvl="2" eaLnBrk="1" hangingPunct="1">
              <a:lnSpc>
                <a:spcPct val="90000"/>
              </a:lnSpc>
            </a:pPr>
            <a:r>
              <a:rPr lang="ru-RU" dirty="0"/>
              <a:t>Идентификатор не может начинаться с цифры</a:t>
            </a:r>
          </a:p>
        </p:txBody>
      </p:sp>
    </p:spTree>
    <p:extLst>
      <p:ext uri="{BB962C8B-B14F-4D97-AF65-F5344CB8AC3E}">
        <p14:creationId xmlns:p14="http://schemas.microsoft.com/office/powerpoint/2010/main" val="236657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a:t>Основные операторы языка Си</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r>
              <a:rPr lang="ru-RU"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smtClean="0"/>
              <a:t>Пример</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6" end="16"/>
                                            </p:txEl>
                                          </p:spTgt>
                                        </p:tgtEl>
                                        <p:attrNameLst>
                                          <p:attrName>style.visibility</p:attrName>
                                        </p:attrNameLst>
                                      </p:cBhvr>
                                      <p:to>
                                        <p:strVal val="visible"/>
                                      </p:to>
                                    </p:set>
                                    <p:animEffect transition="in" filter="fade">
                                      <p:cBhvr>
                                        <p:cTn id="30"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a:t>Операторы отношения</a:t>
            </a:r>
          </a:p>
          <a:p>
            <a:pPr lvl="1" eaLnBrk="1" hangingPunct="1">
              <a:lnSpc>
                <a:spcPct val="80000"/>
              </a:lnSpc>
            </a:pPr>
            <a:r>
              <a:rPr lang="en-US" sz="1600"/>
              <a:t>&gt;</a:t>
            </a:r>
          </a:p>
          <a:p>
            <a:pPr lvl="1" eaLnBrk="1" hangingPunct="1">
              <a:lnSpc>
                <a:spcPct val="80000"/>
              </a:lnSpc>
            </a:pPr>
            <a:r>
              <a:rPr lang="en-US" sz="1600"/>
              <a:t>&gt;=</a:t>
            </a:r>
          </a:p>
          <a:p>
            <a:pPr lvl="1" eaLnBrk="1" hangingPunct="1">
              <a:lnSpc>
                <a:spcPct val="80000"/>
              </a:lnSpc>
            </a:pPr>
            <a:r>
              <a:rPr lang="en-US" sz="1600"/>
              <a:t>&lt;</a:t>
            </a:r>
          </a:p>
          <a:p>
            <a:pPr lvl="1" eaLnBrk="1" hangingPunct="1">
              <a:lnSpc>
                <a:spcPct val="80000"/>
              </a:lnSpc>
            </a:pPr>
            <a:r>
              <a:rPr lang="en-US" sz="1600"/>
              <a:t>&lt;=</a:t>
            </a:r>
          </a:p>
          <a:p>
            <a:pPr eaLnBrk="1" hangingPunct="1">
              <a:lnSpc>
                <a:spcPct val="80000"/>
              </a:lnSpc>
            </a:pPr>
            <a:r>
              <a:rPr lang="ru-RU" sz="1800"/>
              <a:t>Операторы сравнения на равенство</a:t>
            </a:r>
          </a:p>
          <a:p>
            <a:pPr lvl="1" eaLnBrk="1" hangingPunct="1">
              <a:lnSpc>
                <a:spcPct val="80000"/>
              </a:lnSpc>
            </a:pPr>
            <a:r>
              <a:rPr lang="ru-RU" sz="1600"/>
              <a:t>==</a:t>
            </a:r>
          </a:p>
          <a:p>
            <a:pPr lvl="1" eaLnBrk="1" hangingPunct="1">
              <a:lnSpc>
                <a:spcPct val="80000"/>
              </a:lnSpc>
            </a:pPr>
            <a:r>
              <a:rPr lang="ru-RU" sz="1600"/>
              <a:t>!=</a:t>
            </a:r>
          </a:p>
          <a:p>
            <a:pPr eaLnBrk="1" hangingPunct="1">
              <a:lnSpc>
                <a:spcPct val="80000"/>
              </a:lnSpc>
            </a:pPr>
            <a:r>
              <a:rPr lang="ru-RU" sz="1800"/>
              <a:t>Логические операторы</a:t>
            </a:r>
          </a:p>
          <a:p>
            <a:pPr lvl="1" eaLnBrk="1" hangingPunct="1">
              <a:lnSpc>
                <a:spcPct val="80000"/>
              </a:lnSpc>
            </a:pPr>
            <a:r>
              <a:rPr lang="en-US" sz="1600"/>
              <a:t>&amp;&amp;</a:t>
            </a:r>
            <a:r>
              <a:rPr lang="ru-RU" sz="1600"/>
              <a:t> - логическое </a:t>
            </a:r>
            <a:r>
              <a:rPr lang="ru-RU" sz="1600" b="1"/>
              <a:t>И</a:t>
            </a:r>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int</a:t>
            </a:r>
            <a:r>
              <a:rPr lang="en-US" sz="1400">
                <a:latin typeface="Courier New" pitchFamily="49" charset="0"/>
              </a:rPr>
              <a:t> isDigit = (ch &gt;= ‘0’) </a:t>
            </a:r>
            <a:r>
              <a:rPr lang="en-US" sz="1400" b="1">
                <a:latin typeface="Courier New" pitchFamily="49" charset="0"/>
              </a:rPr>
              <a:t>&amp;&amp;</a:t>
            </a:r>
            <a:r>
              <a:rPr lang="en-US" sz="1400">
                <a:latin typeface="Courier New" pitchFamily="49" charset="0"/>
              </a:rPr>
              <a:t> (ch &lt;= ‘9’);</a:t>
            </a:r>
          </a:p>
          <a:p>
            <a:pPr lvl="1" eaLnBrk="1" hangingPunct="1">
              <a:lnSpc>
                <a:spcPct val="80000"/>
              </a:lnSpc>
            </a:pPr>
            <a:r>
              <a:rPr lang="en-US" sz="1600"/>
              <a:t>||</a:t>
            </a:r>
            <a:r>
              <a:rPr lang="ru-RU" sz="1600"/>
              <a:t> - логическое</a:t>
            </a:r>
            <a:r>
              <a:rPr lang="ru-RU" sz="1600" b="1"/>
              <a:t> ИЛИ</a:t>
            </a:r>
            <a:endParaRPr lang="en-US" sz="1600" b="1"/>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if (</a:t>
            </a:r>
            <a:r>
              <a:rPr lang="en-US" sz="1400">
                <a:latin typeface="Courier New" pitchFamily="49" charset="0"/>
              </a:rPr>
              <a:t>(ch == ‘ ‘) || (ch == ‘\n’) </a:t>
            </a:r>
            <a:r>
              <a:rPr lang="en-US" sz="1400" b="1">
                <a:latin typeface="Courier New" pitchFamily="49" charset="0"/>
              </a:rPr>
              <a:t>||</a:t>
            </a:r>
            <a:r>
              <a:rPr lang="en-US" sz="1400">
                <a:latin typeface="Courier New" pitchFamily="49" charset="0"/>
              </a:rPr>
              <a:t> (ch == ‘\t’))</a:t>
            </a:r>
            <a:br>
              <a:rPr lang="en-US" sz="1400">
                <a:latin typeface="Courier New" pitchFamily="49" charset="0"/>
              </a:rPr>
            </a:br>
            <a:r>
              <a:rPr lang="en-US" sz="1400">
                <a:latin typeface="Courier New" pitchFamily="49" charset="0"/>
              </a:rPr>
              <a:t>    printf(“</a:t>
            </a:r>
            <a:r>
              <a:rPr lang="ru-RU" sz="1400">
                <a:latin typeface="Courier New" pitchFamily="49" charset="0"/>
              </a:rPr>
              <a:t>Разделитель</a:t>
            </a:r>
            <a:r>
              <a:rPr lang="en-US" sz="1400">
                <a:latin typeface="Courier New" pitchFamily="49" charset="0"/>
              </a:rPr>
              <a:t>”);</a:t>
            </a:r>
          </a:p>
          <a:p>
            <a:pPr lvl="1" eaLnBrk="1" hangingPunct="1">
              <a:lnSpc>
                <a:spcPct val="80000"/>
              </a:lnSpc>
            </a:pPr>
            <a:r>
              <a:rPr lang="en-US" sz="1600"/>
              <a:t>! – </a:t>
            </a:r>
            <a:r>
              <a:rPr lang="ru-RU" sz="1600"/>
              <a:t>логическое </a:t>
            </a:r>
            <a:r>
              <a:rPr lang="ru-RU" sz="1600" b="1"/>
              <a:t>НЕ</a:t>
            </a:r>
            <a:endParaRPr lang="en-US" sz="1600" b="1"/>
          </a:p>
          <a:p>
            <a:pPr lvl="2" eaLnBrk="1" hangingPunct="1">
              <a:lnSpc>
                <a:spcPct val="80000"/>
              </a:lnSpc>
            </a:pPr>
            <a:r>
              <a:rPr lang="en-US" sz="1400" b="1">
                <a:latin typeface="Courier New" pitchFamily="49" charset="0"/>
              </a:rPr>
              <a:t>if</a:t>
            </a:r>
            <a:r>
              <a:rPr lang="en-US" sz="1400">
                <a:latin typeface="Courier New" pitchFamily="49" charset="0"/>
              </a:rPr>
              <a:t> (</a:t>
            </a:r>
            <a:r>
              <a:rPr lang="en-US" sz="1400" b="1">
                <a:latin typeface="Courier New" pitchFamily="49" charset="0"/>
              </a:rPr>
              <a:t>!</a:t>
            </a:r>
            <a:r>
              <a:rPr lang="en-US" sz="1400">
                <a:latin typeface="Courier New" pitchFamily="49" charset="0"/>
              </a:rPr>
              <a:t>valid) </a:t>
            </a:r>
            <a:r>
              <a:rPr lang="ru-RU" sz="1400">
                <a:latin typeface="Courier New" pitchFamily="49" charset="0"/>
              </a:rPr>
              <a:t>эквивалентно </a:t>
            </a:r>
            <a:r>
              <a:rPr lang="en-US" sz="1400">
                <a:latin typeface="Courier New" pitchFamily="49" charset="0"/>
              </a:rPr>
              <a:t>if (valid == 0)</a:t>
            </a:r>
          </a:p>
          <a:p>
            <a:pPr lvl="1" eaLnBrk="1" hangingPunct="1">
              <a:lnSpc>
                <a:spcPct val="80000"/>
              </a:lnSpc>
            </a:pPr>
            <a:r>
              <a:rPr lang="ru-RU" sz="1600"/>
              <a:t>Вычисления операторов </a:t>
            </a:r>
            <a:r>
              <a:rPr lang="en-US" sz="1600" b="1"/>
              <a:t>&amp;&amp;</a:t>
            </a:r>
            <a:r>
              <a:rPr lang="en-US" sz="1600"/>
              <a:t> </a:t>
            </a:r>
            <a:r>
              <a:rPr lang="ru-RU" sz="1600"/>
              <a:t>и </a:t>
            </a:r>
            <a:r>
              <a:rPr lang="en-US" sz="1600" b="1"/>
              <a:t>||</a:t>
            </a:r>
            <a:r>
              <a:rPr lang="en-US" sz="1600"/>
              <a:t> </a:t>
            </a:r>
            <a:r>
              <a:rPr lang="ru-RU" sz="1600"/>
              <a:t>прекращаются как только станет известна истинность или ложность результата</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fade">
                                      <p:cBhvr>
                                        <p:cTn id="35" dur="2000"/>
                                        <p:tgtEl>
                                          <p:spTgt spid="3072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723">
                                            <p:txEl>
                                              <p:pRg st="9" end="9"/>
                                            </p:txEl>
                                          </p:spTgt>
                                        </p:tgtEl>
                                        <p:attrNameLst>
                                          <p:attrName>style.visibility</p:attrName>
                                        </p:attrNameLst>
                                      </p:cBhvr>
                                      <p:to>
                                        <p:strVal val="visible"/>
                                      </p:to>
                                    </p:set>
                                    <p:animEffect transition="in" filter="fade">
                                      <p:cBhvr>
                                        <p:cTn id="38" dur="2000"/>
                                        <p:tgtEl>
                                          <p:spTgt spid="3072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Effect transition="in" filter="fade">
                                      <p:cBhvr>
                                        <p:cTn id="41" dur="2000"/>
                                        <p:tgtEl>
                                          <p:spTgt spid="3072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723">
                                            <p:txEl>
                                              <p:pRg st="11" end="11"/>
                                            </p:txEl>
                                          </p:spTgt>
                                        </p:tgtEl>
                                        <p:attrNameLst>
                                          <p:attrName>style.visibility</p:attrName>
                                        </p:attrNameLst>
                                      </p:cBhvr>
                                      <p:to>
                                        <p:strVal val="visible"/>
                                      </p:to>
                                    </p:set>
                                    <p:animEffect transition="in" filter="fade">
                                      <p:cBhvr>
                                        <p:cTn id="44" dur="2000"/>
                                        <p:tgtEl>
                                          <p:spTgt spid="3072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Effect transition="in" filter="fade">
                                      <p:cBhvr>
                                        <p:cTn id="47" dur="2000"/>
                                        <p:tgtEl>
                                          <p:spTgt spid="3072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723">
                                            <p:txEl>
                                              <p:pRg st="13" end="13"/>
                                            </p:txEl>
                                          </p:spTgt>
                                        </p:tgtEl>
                                        <p:attrNameLst>
                                          <p:attrName>style.visibility</p:attrName>
                                        </p:attrNameLst>
                                      </p:cBhvr>
                                      <p:to>
                                        <p:strVal val="visible"/>
                                      </p:to>
                                    </p:set>
                                    <p:animEffect transition="in" filter="fade">
                                      <p:cBhvr>
                                        <p:cTn id="50" dur="2000"/>
                                        <p:tgtEl>
                                          <p:spTgt spid="3072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723">
                                            <p:txEl>
                                              <p:pRg st="14" end="14"/>
                                            </p:txEl>
                                          </p:spTgt>
                                        </p:tgtEl>
                                        <p:attrNameLst>
                                          <p:attrName>style.visibility</p:attrName>
                                        </p:attrNameLst>
                                      </p:cBhvr>
                                      <p:to>
                                        <p:strVal val="visible"/>
                                      </p:to>
                                    </p:set>
                                    <p:animEffect transition="in" filter="fade">
                                      <p:cBhvr>
                                        <p:cTn id="53" dur="2000"/>
                                        <p:tgtEl>
                                          <p:spTgt spid="3072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723">
                                            <p:txEl>
                                              <p:pRg st="15" end="15"/>
                                            </p:txEl>
                                          </p:spTgt>
                                        </p:tgtEl>
                                        <p:attrNameLst>
                                          <p:attrName>style.visibility</p:attrName>
                                        </p:attrNameLst>
                                      </p:cBhvr>
                                      <p:to>
                                        <p:strVal val="visible"/>
                                      </p:to>
                                    </p:set>
                                    <p:animEffect transition="in" filter="fade">
                                      <p:cBhvr>
                                        <p:cTn id="56" dur="2000"/>
                                        <p:tgtEl>
                                          <p:spTgt spid="3072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smtClean="0"/>
              <a:t>Пример: нахождением максимума из 3-х чисел</a:t>
            </a:r>
            <a:endParaRPr lang="ru-RU" dirty="0"/>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Пример: определение </a:t>
            </a:r>
            <a:r>
              <a:rPr lang="ru-RU" dirty="0" err="1" smtClean="0"/>
              <a:t>високосности</a:t>
            </a:r>
            <a:r>
              <a:rPr lang="ru-RU" dirty="0" smtClean="0"/>
              <a:t> года</a:t>
            </a:r>
            <a:endParaRPr lang="ru-RU" dirty="0"/>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r>
              <a:rPr lang="ru-RU" sz="1800" dirty="0">
                <a:latin typeface="Courier New" pitchFamily="49" charset="0"/>
              </a:rPr>
              <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361040"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единиц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smtClean="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1s\n"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Побитовые операторы</a:t>
            </a:r>
          </a:p>
        </p:txBody>
      </p:sp>
      <p:sp>
        <p:nvSpPr>
          <p:cNvPr id="38915" name="Rectangle 3"/>
          <p:cNvSpPr>
            <a:spLocks noGrp="1" noChangeArrowheads="1"/>
          </p:cNvSpPr>
          <p:nvPr>
            <p:ph idx="1"/>
          </p:nvPr>
        </p:nvSpPr>
        <p:spPr/>
        <p:txBody>
          <a:bodyPr/>
          <a:lstStyle/>
          <a:p>
            <a:pPr eaLnBrk="1" hangingPunct="1">
              <a:lnSpc>
                <a:spcPct val="80000"/>
              </a:lnSpc>
            </a:pPr>
            <a:r>
              <a:rPr lang="ru-RU" sz="2400"/>
              <a:t>Данные операторы позволяют осуществлять операции над отдельными битами целочисленных операндов</a:t>
            </a:r>
          </a:p>
          <a:p>
            <a:pPr lvl="1" eaLnBrk="1" hangingPunct="1">
              <a:lnSpc>
                <a:spcPct val="80000"/>
              </a:lnSpc>
            </a:pPr>
            <a:r>
              <a:rPr lang="ru-RU" sz="2000"/>
              <a:t>&amp; - побитовое </a:t>
            </a:r>
            <a:r>
              <a:rPr lang="ru-RU" sz="2000" b="1"/>
              <a:t>И</a:t>
            </a:r>
          </a:p>
          <a:p>
            <a:pPr lvl="2" eaLnBrk="1" hangingPunct="1">
              <a:lnSpc>
                <a:spcPct val="80000"/>
              </a:lnSpc>
            </a:pPr>
            <a:r>
              <a:rPr lang="en-US" sz="1800" b="1">
                <a:latin typeface="Courier New" pitchFamily="49" charset="0"/>
              </a:rPr>
              <a:t>int</a:t>
            </a:r>
            <a:r>
              <a:rPr lang="en-US" sz="1800">
                <a:latin typeface="Courier New" pitchFamily="49" charset="0"/>
              </a:rPr>
              <a:t> i = 0xde </a:t>
            </a:r>
            <a:r>
              <a:rPr lang="en-US" sz="1800" b="1">
                <a:latin typeface="Courier New" pitchFamily="49" charset="0"/>
              </a:rPr>
              <a:t>&amp;</a:t>
            </a:r>
            <a:r>
              <a:rPr lang="en-US" sz="1800">
                <a:latin typeface="Courier New" pitchFamily="49" charset="0"/>
              </a:rPr>
              <a:t> 0xf0; /* i = 0xd0 */</a:t>
            </a:r>
            <a:endParaRPr lang="ru-RU" sz="1800">
              <a:latin typeface="Courier New" pitchFamily="49" charset="0"/>
            </a:endParaRPr>
          </a:p>
          <a:p>
            <a:pPr lvl="1" eaLnBrk="1" hangingPunct="1">
              <a:lnSpc>
                <a:spcPct val="80000"/>
              </a:lnSpc>
            </a:pPr>
            <a:r>
              <a:rPr lang="ru-RU" sz="2000"/>
              <a:t>| - побитовое </a:t>
            </a:r>
            <a:r>
              <a:rPr lang="ru-RU" sz="2000" b="1"/>
              <a:t>ИЛИ</a:t>
            </a:r>
            <a:r>
              <a:rPr lang="ru-RU" sz="2000"/>
              <a:t> </a:t>
            </a:r>
          </a:p>
          <a:p>
            <a:pPr lvl="2" eaLnBrk="1" hangingPunct="1">
              <a:lnSpc>
                <a:spcPct val="80000"/>
              </a:lnSpc>
            </a:pPr>
            <a:r>
              <a:rPr lang="en-US" sz="1800" b="1">
                <a:latin typeface="Courier New" pitchFamily="49" charset="0"/>
              </a:rPr>
              <a:t>int</a:t>
            </a:r>
            <a:r>
              <a:rPr lang="en-US" sz="1800">
                <a:latin typeface="Courier New" pitchFamily="49" charset="0"/>
              </a:rPr>
              <a:t> i = 0xf0 </a:t>
            </a:r>
            <a:r>
              <a:rPr lang="en-US" sz="1800" b="1">
                <a:latin typeface="Courier New" pitchFamily="49" charset="0"/>
              </a:rPr>
              <a:t>|</a:t>
            </a:r>
            <a:r>
              <a:rPr lang="en-US" sz="1800">
                <a:latin typeface="Courier New" pitchFamily="49" charset="0"/>
              </a:rPr>
              <a:t> 0x03; /* i = 0xf3 */</a:t>
            </a:r>
            <a:endParaRPr lang="ru-RU" sz="1800">
              <a:latin typeface="Courier New" pitchFamily="49" charset="0"/>
            </a:endParaRPr>
          </a:p>
          <a:p>
            <a:pPr lvl="1" eaLnBrk="1" hangingPunct="1">
              <a:lnSpc>
                <a:spcPct val="80000"/>
              </a:lnSpc>
            </a:pPr>
            <a:r>
              <a:rPr lang="ru-RU" sz="2000"/>
              <a:t>^ - побитовое исключающее ИЛИ</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0x03 </a:t>
            </a:r>
            <a:r>
              <a:rPr lang="en-US" sz="1800" b="1">
                <a:latin typeface="Courier New" pitchFamily="49" charset="0"/>
              </a:rPr>
              <a:t>^</a:t>
            </a:r>
            <a:r>
              <a:rPr lang="en-US" sz="1800">
                <a:latin typeface="Courier New" pitchFamily="49" charset="0"/>
              </a:rPr>
              <a:t> 0x02; /* i = 0x01 */</a:t>
            </a:r>
            <a:endParaRPr lang="ru-RU" sz="1800">
              <a:latin typeface="Courier New" pitchFamily="49" charset="0"/>
            </a:endParaRPr>
          </a:p>
          <a:p>
            <a:pPr lvl="1" eaLnBrk="1" hangingPunct="1">
              <a:lnSpc>
                <a:spcPct val="80000"/>
              </a:lnSpc>
            </a:pPr>
            <a:r>
              <a:rPr lang="ru-RU" sz="2000"/>
              <a:t>&lt;&lt; - сдвиг влево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1 &lt;&lt; 3; /* i = 8 */</a:t>
            </a:r>
            <a:endParaRPr lang="ru-RU" sz="1800">
              <a:latin typeface="Courier New" pitchFamily="49" charset="0"/>
            </a:endParaRPr>
          </a:p>
          <a:p>
            <a:pPr lvl="1" eaLnBrk="1" hangingPunct="1">
              <a:lnSpc>
                <a:spcPct val="80000"/>
              </a:lnSpc>
            </a:pPr>
            <a:r>
              <a:rPr lang="ru-RU" sz="2000"/>
              <a:t>&gt;&gt; - сдвиг вправо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0xd0 &gt;&gt; 4; /* i = 0x0d */</a:t>
            </a:r>
            <a:endParaRPr lang="ru-RU" sz="1800">
              <a:latin typeface="Courier New" pitchFamily="49" charset="0"/>
            </a:endParaRPr>
          </a:p>
          <a:p>
            <a:pPr lvl="1" eaLnBrk="1" hangingPunct="1">
              <a:lnSpc>
                <a:spcPct val="80000"/>
              </a:lnSpc>
            </a:pPr>
            <a:r>
              <a:rPr lang="ru-RU" sz="2000"/>
              <a:t>~ - побитовое отрицание (унарный оператор).</a:t>
            </a:r>
            <a:endParaRPr lang="en-US" sz="2000"/>
          </a:p>
          <a:p>
            <a:pPr lvl="2" eaLnBrk="1" hangingPunct="1">
              <a:lnSpc>
                <a:spcPct val="80000"/>
              </a:lnSpc>
            </a:pPr>
            <a:r>
              <a:rPr lang="en-US" sz="1800" b="1">
                <a:latin typeface="Courier New" pitchFamily="49" charset="0"/>
              </a:rPr>
              <a:t>char</a:t>
            </a:r>
            <a:r>
              <a:rPr lang="en-US" sz="1800">
                <a:latin typeface="Courier New" pitchFamily="49" charset="0"/>
              </a:rPr>
              <a:t> i = ~0x1; /* i = 0xfe (0xfe = </a:t>
            </a:r>
            <a:r>
              <a:rPr lang="en-US" sz="1800" b="1">
                <a:latin typeface="Courier New" pitchFamily="49" charset="0"/>
              </a:rPr>
              <a:t>11111110b</a:t>
            </a:r>
            <a:r>
              <a:rPr lang="en-US" sz="1800">
                <a:latin typeface="Courier New" pitchFamily="49" charset="0"/>
              </a:rPr>
              <a:t>) */</a:t>
            </a:r>
            <a:endParaRPr lang="ru-RU" sz="180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a:latin typeface="Courier New" pitchFamily="49" charset="0"/>
              </a:rPr>
              <a:t>/* </a:t>
            </a:r>
            <a:r>
              <a:rPr lang="ru-RU" sz="1600" b="1" i="1">
                <a:latin typeface="Courier New" pitchFamily="49" charset="0"/>
              </a:rPr>
              <a:t>getbits</a:t>
            </a:r>
            <a:r>
              <a:rPr lang="ru-RU" sz="1600" i="1">
                <a:latin typeface="Courier New" pitchFamily="49" charset="0"/>
              </a:rPr>
              <a:t>: получает </a:t>
            </a:r>
            <a:r>
              <a:rPr lang="ru-RU" sz="1600" b="1" i="1">
                <a:latin typeface="Courier New" pitchFamily="49" charset="0"/>
              </a:rPr>
              <a:t>n</a:t>
            </a:r>
            <a:r>
              <a:rPr lang="ru-RU" sz="1600" i="1">
                <a:latin typeface="Courier New" pitchFamily="49" charset="0"/>
              </a:rPr>
              <a:t> бит, начиная с </a:t>
            </a:r>
            <a:r>
              <a:rPr lang="ru-RU" sz="1600" b="1" i="1">
                <a:latin typeface="Courier New" pitchFamily="49" charset="0"/>
              </a:rPr>
              <a:t>p</a:t>
            </a:r>
            <a:r>
              <a:rPr lang="ru-RU" sz="1600" i="1">
                <a:latin typeface="Courier New" pitchFamily="49" charset="0"/>
              </a:rPr>
              <a:t>-й позиции */</a:t>
            </a:r>
            <a:endParaRPr lang="en-US" sz="1600" i="1">
              <a:latin typeface="Courier New" pitchFamily="49" charset="0"/>
            </a:endParaRPr>
          </a:p>
          <a:p>
            <a:pPr defTabSz="533400"/>
            <a:r>
              <a:rPr lang="ru-RU" sz="1600" b="1">
                <a:latin typeface="Courier New" pitchFamily="49" charset="0"/>
              </a:rPr>
              <a:t>unsigned getbits(unsigned x, int p, int n)</a:t>
            </a:r>
            <a:endParaRPr lang="en-US" sz="1600" b="1">
              <a:latin typeface="Courier New" pitchFamily="49" charset="0"/>
            </a:endParaRPr>
          </a:p>
          <a:p>
            <a:pPr defTabSz="533400"/>
            <a:r>
              <a:rPr lang="ru-RU" sz="1600" b="1">
                <a:latin typeface="Courier New" pitchFamily="49" charset="0"/>
              </a:rPr>
              <a:t>{</a:t>
            </a:r>
            <a:endParaRPr lang="en-US" sz="1600" b="1">
              <a:latin typeface="Courier New" pitchFamily="49" charset="0"/>
            </a:endParaRPr>
          </a:p>
          <a:p>
            <a:pPr defTabSz="533400"/>
            <a:r>
              <a:rPr lang="en-US" sz="1600" b="1">
                <a:latin typeface="Courier New" pitchFamily="49" charset="0"/>
              </a:rPr>
              <a:t>	</a:t>
            </a:r>
            <a:r>
              <a:rPr lang="ru-RU" sz="1600" b="1">
                <a:latin typeface="Courier New" pitchFamily="49" charset="0"/>
              </a:rPr>
              <a:t>return (x &gt;&gt; (p+1-n)) &amp; ~(~0 &lt;&lt; n);</a:t>
            </a:r>
            <a:endParaRPr lang="en-US" sz="1600" b="1">
              <a:latin typeface="Courier New" pitchFamily="49" charset="0"/>
            </a:endParaRPr>
          </a:p>
          <a:p>
            <a:pPr defTabSz="533400"/>
            <a:r>
              <a:rPr lang="ru-RU" sz="1600" b="1">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a:t>Служат для присваивания переменным значения некоторого выражения</a:t>
            </a:r>
          </a:p>
          <a:p>
            <a:pPr lvl="1" eaLnBrk="1" hangingPunct="1">
              <a:lnSpc>
                <a:spcPct val="90000"/>
              </a:lnSpc>
            </a:pPr>
            <a:r>
              <a:rPr lang="en-US" sz="2000"/>
              <a:t>i = 3;</a:t>
            </a:r>
          </a:p>
          <a:p>
            <a:pPr lvl="1" eaLnBrk="1" hangingPunct="1">
              <a:lnSpc>
                <a:spcPct val="90000"/>
              </a:lnSpc>
            </a:pPr>
            <a:r>
              <a:rPr lang="en-US" sz="2000"/>
              <a:t>i += 8;</a:t>
            </a:r>
          </a:p>
          <a:p>
            <a:pPr lvl="1" eaLnBrk="1" hangingPunct="1">
              <a:lnSpc>
                <a:spcPct val="90000"/>
              </a:lnSpc>
            </a:pPr>
            <a:r>
              <a:rPr lang="en-US" sz="2000"/>
              <a:t>i &lt;&lt;= 1;</a:t>
            </a:r>
          </a:p>
          <a:p>
            <a:pPr lvl="1" eaLnBrk="1" hangingPunct="1">
              <a:lnSpc>
                <a:spcPct val="90000"/>
              </a:lnSpc>
            </a:pPr>
            <a:r>
              <a:rPr lang="en-US" sz="2000"/>
              <a:t>j %= 3;</a:t>
            </a:r>
          </a:p>
          <a:p>
            <a:pPr eaLnBrk="1" hangingPunct="1">
              <a:lnSpc>
                <a:spcPct val="90000"/>
              </a:lnSpc>
            </a:pPr>
            <a:r>
              <a:rPr lang="ru-RU" sz="240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a:latin typeface="Courier New" pitchFamily="49" charset="0"/>
              </a:rPr>
              <a:t>while ((c = getchar()) != EOF)</a:t>
            </a:r>
            <a:br>
              <a:rPr lang="en-US" sz="2000">
                <a:latin typeface="Courier New" pitchFamily="49" charset="0"/>
              </a:rPr>
            </a:br>
            <a:r>
              <a:rPr lang="en-US" sz="2000">
                <a:latin typeface="Courier New" pitchFamily="49" charset="0"/>
              </a:rPr>
              <a:t>{</a:t>
            </a:r>
            <a:br>
              <a:rPr lang="en-US" sz="2000">
                <a:latin typeface="Courier New" pitchFamily="49" charset="0"/>
              </a:rPr>
            </a:br>
            <a:r>
              <a:rPr lang="en-US" sz="2000">
                <a:latin typeface="Courier New" pitchFamily="49" charset="0"/>
              </a:rPr>
              <a:t>    // do something</a:t>
            </a:r>
            <a:br>
              <a:rPr lang="en-US" sz="2000">
                <a:latin typeface="Courier New" pitchFamily="49" charset="0"/>
              </a:rPr>
            </a:br>
            <a:r>
              <a:rPr lang="en-US" sz="2000">
                <a:latin typeface="Courier New" pitchFamily="49" charset="0"/>
              </a:rPr>
              <a:t>}</a:t>
            </a:r>
            <a:endParaRPr lang="ru-RU" sz="200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r>
              <a:rPr lang="en-US" dirty="0"/>
              <a:t> </a:t>
            </a:r>
            <a:r>
              <a:rPr lang="ru-RU" dirty="0"/>
              <a:t>в стиле С</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endParaRPr lang="en-US" dirty="0"/>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Несмотря на свою простоту данный способ преобразования типов  обладает рядом недостатков</a:t>
            </a:r>
          </a:p>
          <a:p>
            <a:pPr lvl="1"/>
            <a:r>
              <a:rPr lang="ru-RU" dirty="0"/>
              <a:t>Допускаются потенциально некорректные преобразования типов, зачастую без информирования разработчика</a:t>
            </a:r>
          </a:p>
          <a:p>
            <a:pPr lvl="1"/>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1988840"/>
            <a:ext cx="9144000" cy="1400383"/>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
        <p:nvSpPr>
          <p:cNvPr id="9" name="TextBox 8"/>
          <p:cNvSpPr txBox="1"/>
          <p:nvPr/>
        </p:nvSpPr>
        <p:spPr>
          <a:xfrm>
            <a:off x="0" y="3626346"/>
            <a:ext cx="9144000" cy="323165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x =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)p</a:t>
            </a:r>
            <a:r>
              <a:rPr lang="en-US" sz="1700" b="1" dirty="0">
                <a:latin typeface="Courier New" pitchFamily="49" charset="0"/>
                <a:cs typeface="Courier New" pitchFamily="49" charset="0"/>
              </a:rPr>
              <a:t>;</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629848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Преобразование типов в стиле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p>
          <a:p>
            <a:r>
              <a:rPr lang="ru-RU" dirty="0"/>
              <a:t>Также может применяться для статического преобразования типов указателей в пределах иерархии классов</a:t>
            </a:r>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a:t>
            </a:r>
            <a:r>
              <a:rPr lang="ru-RU" dirty="0" smtClean="0"/>
              <a:t>выражения</a:t>
            </a:r>
            <a:endParaRPr lang="en-US" dirty="0" smtClean="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 xmlns:a16="http://schemas.microsoft.com/office/drawing/2014/main" val="20000"/>
                    </a:ext>
                  </a:extLst>
                </a:gridCol>
                <a:gridCol w="450850">
                  <a:extLst>
                    <a:ext uri="{9D8B030D-6E8A-4147-A177-3AD203B41FA5}">
                      <a16:colId xmlns="" xmlns:a16="http://schemas.microsoft.com/office/drawing/2014/main" val="20001"/>
                    </a:ext>
                  </a:extLst>
                </a:gridCol>
                <a:gridCol w="450850">
                  <a:extLst>
                    <a:ext uri="{9D8B030D-6E8A-4147-A177-3AD203B41FA5}">
                      <a16:colId xmlns="" xmlns:a16="http://schemas.microsoft.com/office/drawing/2014/main" val="20002"/>
                    </a:ext>
                  </a:extLst>
                </a:gridCol>
                <a:gridCol w="450850">
                  <a:extLst>
                    <a:ext uri="{9D8B030D-6E8A-4147-A177-3AD203B41FA5}">
                      <a16:colId xmlns="" xmlns:a16="http://schemas.microsoft.com/office/drawing/2014/main" val="20003"/>
                    </a:ext>
                  </a:extLst>
                </a:gridCol>
                <a:gridCol w="381000">
                  <a:extLst>
                    <a:ext uri="{9D8B030D-6E8A-4147-A177-3AD203B41FA5}">
                      <a16:colId xmlns="" xmlns:a16="http://schemas.microsoft.com/office/drawing/2014/main" val="20004"/>
                    </a:ext>
                  </a:extLst>
                </a:gridCol>
                <a:gridCol w="520700">
                  <a:extLst>
                    <a:ext uri="{9D8B030D-6E8A-4147-A177-3AD203B41FA5}">
                      <a16:colId xmlns="" xmlns:a16="http://schemas.microsoft.com/office/drawing/2014/main" val="20005"/>
                    </a:ext>
                  </a:extLst>
                </a:gridCol>
                <a:gridCol w="482600">
                  <a:extLst>
                    <a:ext uri="{9D8B030D-6E8A-4147-A177-3AD203B41FA5}">
                      <a16:colId xmlns="" xmlns:a16="http://schemas.microsoft.com/office/drawing/2014/main" val="20006"/>
                    </a:ext>
                  </a:extLst>
                </a:gridCol>
                <a:gridCol w="450850">
                  <a:extLst>
                    <a:ext uri="{9D8B030D-6E8A-4147-A177-3AD203B41FA5}">
                      <a16:colId xmlns="" xmlns:a16="http://schemas.microsoft.com/office/drawing/2014/main" val="20007"/>
                    </a:ext>
                  </a:extLst>
                </a:gridCol>
                <a:gridCol w="806450">
                  <a:extLst>
                    <a:ext uri="{9D8B030D-6E8A-4147-A177-3AD203B41FA5}">
                      <a16:colId xmlns="" xmlns:a16="http://schemas.microsoft.com/office/drawing/2014/main" val="20008"/>
                    </a:ext>
                  </a:extLst>
                </a:gridCol>
                <a:gridCol w="831850">
                  <a:extLst>
                    <a:ext uri="{9D8B030D-6E8A-4147-A177-3AD203B41FA5}">
                      <a16:colId xmlns="" xmlns:a16="http://schemas.microsoft.com/office/drawing/2014/main" val="20009"/>
                    </a:ext>
                  </a:extLst>
                </a:gridCol>
                <a:gridCol w="584200">
                  <a:extLst>
                    <a:ext uri="{9D8B030D-6E8A-4147-A177-3AD203B41FA5}">
                      <a16:colId xmlns="" xmlns:a16="http://schemas.microsoft.com/office/drawing/2014/main" val="20010"/>
                    </a:ext>
                  </a:extLst>
                </a:gridCol>
                <a:gridCol w="1806575">
                  <a:extLst>
                    <a:ext uri="{9D8B030D-6E8A-4147-A177-3AD203B41FA5}">
                      <a16:colId xmlns=""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lnSpcReduction="10000"/>
          </a:bodyPr>
          <a:lstStyle/>
          <a:p>
            <a:pPr eaLnBrk="1" hangingPunct="1">
              <a:lnSpc>
                <a:spcPct val="80000"/>
              </a:lnSpc>
            </a:pPr>
            <a:r>
              <a:rPr lang="ru-RU" sz="2800"/>
              <a:t>Выражение (например, </a:t>
            </a:r>
            <a:r>
              <a:rPr lang="en-US" sz="2800"/>
              <a:t>x = 0) </a:t>
            </a:r>
            <a:r>
              <a:rPr lang="ru-RU" sz="2800"/>
              <a:t>становится инструкцией, если в конце поставить точку с запятой</a:t>
            </a:r>
          </a:p>
          <a:p>
            <a:pPr lvl="1" eaLnBrk="1" hangingPunct="1">
              <a:lnSpc>
                <a:spcPct val="80000"/>
              </a:lnSpc>
            </a:pPr>
            <a:r>
              <a:rPr lang="en-US"/>
              <a:t>x = 0;</a:t>
            </a:r>
          </a:p>
          <a:p>
            <a:pPr lvl="1" eaLnBrk="1" hangingPunct="1">
              <a:lnSpc>
                <a:spcPct val="80000"/>
              </a:lnSpc>
            </a:pPr>
            <a:r>
              <a:rPr lang="en-US"/>
              <a:t>printf(“Hello”);</a:t>
            </a:r>
          </a:p>
          <a:p>
            <a:pPr lvl="1" eaLnBrk="1" hangingPunct="1">
              <a:lnSpc>
                <a:spcPct val="80000"/>
              </a:lnSpc>
            </a:pPr>
            <a:r>
              <a:rPr lang="ru-RU"/>
              <a:t>В Си точка с запятой является заключающим символом инструкции, а не разделителем, как в языке Паскаль. </a:t>
            </a:r>
            <a:endParaRPr lang="en-US"/>
          </a:p>
          <a:p>
            <a:pPr eaLnBrk="1" hangingPunct="1">
              <a:lnSpc>
                <a:spcPct val="80000"/>
              </a:lnSpc>
            </a:pPr>
            <a:r>
              <a:rPr lang="ru-RU" sz="2800"/>
              <a:t>Фигурные скобки </a:t>
            </a:r>
            <a:r>
              <a:rPr lang="ru-RU" sz="2800" b="1"/>
              <a:t>{</a:t>
            </a:r>
            <a:r>
              <a:rPr lang="ru-RU" sz="2800"/>
              <a:t> и </a:t>
            </a:r>
            <a:r>
              <a:rPr lang="ru-RU" sz="2800" b="1"/>
              <a:t>}</a:t>
            </a:r>
            <a:r>
              <a:rPr lang="ru-RU" sz="2800"/>
              <a:t> используются для объединения объявлений и инструкций в </a:t>
            </a:r>
            <a:r>
              <a:rPr lang="ru-RU" sz="2800" b="1" i="1"/>
              <a:t>составную инструкцию</a:t>
            </a:r>
            <a:r>
              <a:rPr lang="ru-RU" sz="2800"/>
              <a:t>, или </a:t>
            </a:r>
            <a:r>
              <a:rPr lang="ru-RU" sz="2800" b="1" i="1"/>
              <a:t>блок</a:t>
            </a:r>
            <a:r>
              <a:rPr lang="ru-RU" sz="2800"/>
              <a:t> </a:t>
            </a:r>
            <a:endParaRPr lang="en-US" sz="2800"/>
          </a:p>
          <a:p>
            <a:pPr lvl="1" eaLnBrk="1" hangingPunct="1">
              <a:lnSpc>
                <a:spcPct val="80000"/>
              </a:lnSpc>
            </a:pPr>
            <a:r>
              <a:rPr lang="ru-RU"/>
              <a:t>с т.з.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Переменные видимы внутри того блока, где она объявлена</a:t>
            </a:r>
          </a:p>
          <a:p>
            <a:r>
              <a:rPr lang="ru-RU" sz="2800" dirty="0"/>
              <a:t>При покидании своего блока видимости переменная уничтожается, а занимаемая ею область памяти – освобождается</a:t>
            </a:r>
          </a:p>
          <a:p>
            <a:pPr lvl="1"/>
            <a:r>
              <a:rPr lang="ru-RU" sz="2400" dirty="0"/>
              <a:t>(автоматическое управление памятью)</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a:latin typeface="Courier New" pitchFamily="49" charset="0"/>
              </a:rPr>
              <a:t>/* binsearch: найти x в v[0] &lt;= v[1] &lt;= ... &lt;= v[n-1] */</a:t>
            </a:r>
          </a:p>
          <a:p>
            <a:r>
              <a:rPr lang="ru-RU" sz="1600" b="1">
                <a:latin typeface="Courier New" pitchFamily="49" charset="0"/>
              </a:rPr>
              <a:t>int binsearch(int x, const int v[], int n)</a:t>
            </a:r>
          </a:p>
          <a:p>
            <a:r>
              <a:rPr lang="ru-RU" sz="1600" b="1">
                <a:latin typeface="Courier New" pitchFamily="49" charset="0"/>
              </a:rPr>
              <a:t>{</a:t>
            </a:r>
          </a:p>
          <a:p>
            <a:r>
              <a:rPr lang="ru-RU" sz="1600" b="1">
                <a:latin typeface="Courier New" pitchFamily="49" charset="0"/>
              </a:rPr>
              <a:t>	int low, high, mid;</a:t>
            </a:r>
          </a:p>
          <a:p>
            <a:r>
              <a:rPr lang="ru-RU" sz="1600" b="1">
                <a:latin typeface="Courier New" pitchFamily="49" charset="0"/>
              </a:rPr>
              <a:t>	</a:t>
            </a:r>
          </a:p>
          <a:p>
            <a:r>
              <a:rPr lang="ru-RU" sz="1600" b="1">
                <a:latin typeface="Courier New" pitchFamily="49" charset="0"/>
              </a:rPr>
              <a:t>	low = 0;</a:t>
            </a:r>
          </a:p>
          <a:p>
            <a:r>
              <a:rPr lang="ru-RU" sz="1600" b="1">
                <a:latin typeface="Courier New" pitchFamily="49" charset="0"/>
              </a:rPr>
              <a:t>	high = n</a:t>
            </a:r>
            <a:r>
              <a:rPr lang="en-US" sz="1600" b="1">
                <a:latin typeface="Courier New" pitchFamily="49" charset="0"/>
              </a:rPr>
              <a:t> </a:t>
            </a:r>
            <a:r>
              <a:rPr lang="ru-RU" sz="1600" b="1">
                <a:latin typeface="Courier New" pitchFamily="49" charset="0"/>
              </a:rPr>
              <a:t>-</a:t>
            </a:r>
            <a:r>
              <a:rPr lang="en-US" sz="1600" b="1">
                <a:latin typeface="Courier New" pitchFamily="49" charset="0"/>
              </a:rPr>
              <a:t> </a:t>
            </a:r>
            <a:r>
              <a:rPr lang="ru-RU" sz="1600" b="1">
                <a:latin typeface="Courier New" pitchFamily="49" charset="0"/>
              </a:rPr>
              <a:t>1;</a:t>
            </a:r>
          </a:p>
          <a:p>
            <a:r>
              <a:rPr lang="ru-RU" sz="1600" b="1">
                <a:latin typeface="Courier New" pitchFamily="49" charset="0"/>
              </a:rPr>
              <a:t>	while (low &lt;=</a:t>
            </a:r>
            <a:r>
              <a:rPr lang="en-US" sz="1600" b="1">
                <a:latin typeface="Courier New" pitchFamily="49" charset="0"/>
              </a:rPr>
              <a:t> </a:t>
            </a:r>
            <a:r>
              <a:rPr lang="ru-RU" sz="1600" b="1">
                <a:latin typeface="Courier New" pitchFamily="49" charset="0"/>
              </a:rPr>
              <a:t>high)</a:t>
            </a:r>
          </a:p>
          <a:p>
            <a:r>
              <a:rPr lang="ru-RU" sz="1600" b="1">
                <a:latin typeface="Courier New" pitchFamily="49" charset="0"/>
              </a:rPr>
              <a:t>	{</a:t>
            </a:r>
          </a:p>
          <a:p>
            <a:r>
              <a:rPr lang="ru-RU" sz="1600" b="1">
                <a:latin typeface="Courier New" pitchFamily="49" charset="0"/>
              </a:rPr>
              <a:t>		mid = (low + high) / 2;</a:t>
            </a:r>
          </a:p>
          <a:p>
            <a:r>
              <a:rPr lang="ru-RU" sz="1600" b="1">
                <a:latin typeface="Courier New" pitchFamily="49" charset="0"/>
              </a:rPr>
              <a:t>		if (x &lt; v[mid])</a:t>
            </a:r>
          </a:p>
          <a:p>
            <a:r>
              <a:rPr lang="ru-RU" sz="1600" b="1">
                <a:latin typeface="Courier New" pitchFamily="49" charset="0"/>
              </a:rPr>
              <a:t>			high = mid - 1;</a:t>
            </a:r>
          </a:p>
          <a:p>
            <a:r>
              <a:rPr lang="ru-RU" sz="1600" b="1">
                <a:latin typeface="Courier New" pitchFamily="49" charset="0"/>
              </a:rPr>
              <a:t>		else if (x &gt; v[mid])</a:t>
            </a:r>
          </a:p>
          <a:p>
            <a:r>
              <a:rPr lang="ru-RU" sz="1600" b="1">
                <a:latin typeface="Courier New" pitchFamily="49" charset="0"/>
              </a:rPr>
              <a:t>			low = mid + 1;</a:t>
            </a:r>
          </a:p>
          <a:p>
            <a:r>
              <a:rPr lang="ru-RU" sz="1600" b="1">
                <a:latin typeface="Courier New" pitchFamily="49" charset="0"/>
              </a:rPr>
              <a:t>		else /* совпадение найдено */</a:t>
            </a:r>
          </a:p>
          <a:p>
            <a:r>
              <a:rPr lang="ru-RU" sz="1600" b="1">
                <a:latin typeface="Courier New" pitchFamily="49" charset="0"/>
              </a:rPr>
              <a:t>			return mid;</a:t>
            </a:r>
          </a:p>
          <a:p>
            <a:r>
              <a:rPr lang="ru-RU" sz="1600" b="1">
                <a:latin typeface="Courier New" pitchFamily="49" charset="0"/>
              </a:rPr>
              <a:t>	}</a:t>
            </a:r>
          </a:p>
          <a:p>
            <a:r>
              <a:rPr lang="ru-RU" sz="1600" b="1">
                <a:latin typeface="Courier New" pitchFamily="49" charset="0"/>
              </a:rPr>
              <a:t>	return -1; /* совпадения нет */</a:t>
            </a:r>
          </a:p>
          <a:p>
            <a:r>
              <a:rPr lang="ru-RU" sz="1600" b="1">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Осуществляется проверка на совпадение значения выражения с одной из некоторого набора целых констант, и выполняет соответствующую ветвь программы</a:t>
            </a:r>
          </a:p>
          <a:p>
            <a:pPr eaLnBrk="1" hangingPunct="1"/>
            <a:r>
              <a:rPr lang="ru-RU" dirty="0"/>
              <a:t>Инструкция </a:t>
            </a:r>
            <a:r>
              <a:rPr lang="en-US" dirty="0"/>
              <a:t>break</a:t>
            </a:r>
            <a:r>
              <a:rPr lang="ru-RU" dirty="0"/>
              <a:t> выполняет выход из блока </a:t>
            </a:r>
            <a:r>
              <a:rPr lang="en-US" dirty="0"/>
              <a:t>switch</a:t>
            </a:r>
            <a:endParaRPr lang="ru-RU" dirty="0"/>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smtClean="0"/>
              <a:t>Пример – определение чётности числа</a:t>
            </a:r>
            <a:endParaRPr lang="ru-RU" dirty="0"/>
          </a:p>
        </p:txBody>
      </p:sp>
      <p:sp>
        <p:nvSpPr>
          <p:cNvPr id="6" name="Rectangle 5"/>
          <p:cNvSpPr/>
          <p:nvPr/>
        </p:nvSpPr>
        <p:spPr>
          <a:xfrm>
            <a:off x="423304" y="1502688"/>
            <a:ext cx="8229600"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smtClean="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r>
              <a:rPr lang="ru-RU" b="1" dirty="0">
                <a:latin typeface="Courier New" pitchFamily="49" charset="0"/>
              </a:rPr>
              <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c2485ab-5ce8-4c30-9bcf-0cf79da30a4e"/>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999</TotalTime>
  <Words>14270</Words>
  <Application>Microsoft Office PowerPoint</Application>
  <PresentationFormat>Экран (4:3)</PresentationFormat>
  <Paragraphs>3314</Paragraphs>
  <Slides>211</Slides>
  <Notes>153</Notes>
  <HiddenSlides>1</HiddenSlides>
  <MMClips>0</MMClips>
  <ScaleCrop>false</ScaleCrop>
  <HeadingPairs>
    <vt:vector size="4" baseType="variant">
      <vt:variant>
        <vt:lpstr>Тема</vt:lpstr>
      </vt:variant>
      <vt:variant>
        <vt:i4>1</vt:i4>
      </vt:variant>
      <vt:variant>
        <vt:lpstr>Заголовки слайдов</vt:lpstr>
      </vt:variant>
      <vt:variant>
        <vt:i4>211</vt:i4>
      </vt:variant>
    </vt:vector>
  </HeadingPairs>
  <TitlesOfParts>
    <vt:vector size="212" baseType="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строковой константы в памяти</vt:lpstr>
      <vt:lpstr>Типы данных</vt:lpstr>
      <vt:lpstr>Типы данных языка C++</vt:lpstr>
      <vt:lpstr>Базовые типы данных</vt:lpstr>
      <vt:lpstr>Объявления переменных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Типы данных с плавающей запятой</vt:lpstr>
      <vt:lpstr>Пример использования вещественных чисел</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традиционного enum-а</vt:lpstr>
      <vt:lpstr>Решение со Scoped enum</vt:lpstr>
      <vt:lpstr>Пример использования логического типа данных</vt:lpstr>
      <vt:lpstr>Набор используемых символов</vt:lpstr>
      <vt:lpstr>Основные операторы языка Си</vt:lpstr>
      <vt:lpstr>Арифметические операторы</vt:lpstr>
      <vt:lpstr>Пример</vt:lpstr>
      <vt:lpstr>Операторы отношения </vt:lpstr>
      <vt:lpstr>Пример: нахождением максимума из 3-х чисел</vt:lpstr>
      <vt:lpstr>Пример: определение високосности года</vt:lpstr>
      <vt:lpstr>Операторы инкремента и декремента</vt:lpstr>
      <vt:lpstr>Презентация PowerPoint</vt:lpstr>
      <vt:lpstr>Побитовые операторы</vt:lpstr>
      <vt:lpstr>Пример: функция getbits</vt:lpstr>
      <vt:lpstr>Операторы и выражения присваивания</vt:lpstr>
      <vt:lpstr>Пример: функция bitcount</vt:lpstr>
      <vt:lpstr>Преобразование типов в стиле С</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Преобразование типов в стиле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Указатели, динамическая память</vt:lpstr>
      <vt:lpstr>Указатели</vt:lpstr>
      <vt:lpstr>Презентация PowerPoint</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NULL (или 0) vs nullptr</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lpstr>Ссылки</vt:lpstr>
      <vt:lpstr>Ссылки</vt:lpstr>
      <vt:lpstr>Ссылки в качестве параметров функций</vt:lpstr>
      <vt:lpstr>Константные ссылки в качестве параметров функций</vt:lpstr>
      <vt:lpstr>Пример 1</vt:lpstr>
      <vt:lpstr>Пример 2</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Презентация PowerPoint</vt:lpstr>
      <vt:lpstr>Стандартная библиотека шаблонов STL</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Презентация PowerPoint</vt:lpstr>
      <vt:lpstr>Двусвязный список std::list</vt:lpstr>
      <vt:lpstr>Пример</vt:lpstr>
      <vt:lpstr>Презентация PowerPoint</vt:lpstr>
      <vt:lpstr>Двусторонняя очередь (double-ended queue) std::deque</vt:lpstr>
      <vt:lpstr>Классы std::map и std::multimap</vt:lpstr>
      <vt:lpstr>Пример</vt:lpstr>
      <vt:lpstr>Пример – подсчет частоты встречаемости символов</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Алгоритмы</vt:lpstr>
      <vt:lpstr>Пример: сортировка массива с использованием STL</vt:lpstr>
      <vt:lpstr>Презентация PowerPoint</vt:lpstr>
      <vt:lpstr>Пример</vt:lpstr>
      <vt:lpstr>Презентация PowerPoint</vt:lpstr>
      <vt:lpstr>Презентация PowerPoint</vt:lpstr>
      <vt:lpstr>Презентация PowerPoint</vt:lpstr>
      <vt:lpstr>Контейнеры STL и умные указатели</vt:lpstr>
      <vt:lpstr>Презентация PowerPoint</vt:lpstr>
      <vt:lpstr>Ссылки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Ilya</cp:lastModifiedBy>
  <cp:revision>75</cp:revision>
  <dcterms:created xsi:type="dcterms:W3CDTF">2016-02-02T19:36:42Z</dcterms:created>
  <dcterms:modified xsi:type="dcterms:W3CDTF">2020-02-20T17:46:43Z</dcterms:modified>
</cp:coreProperties>
</file>