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77" autoAdjust="0"/>
    <p:restoredTop sz="94660"/>
  </p:normalViewPr>
  <p:slideViewPr>
    <p:cSldViewPr snapToGrid="0">
      <p:cViewPr varScale="1">
        <p:scale>
          <a:sx n="87" d="100"/>
          <a:sy n="87" d="100"/>
        </p:scale>
        <p:origin x="90" y="17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9C820A-25AE-46BC-A7B6-BA7652E01DF7}"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65334-7D43-49DA-9850-EDDF9B9286FC}" type="slidenum">
              <a:rPr lang="en-US" smtClean="0"/>
              <a:t>‹#›</a:t>
            </a:fld>
            <a:endParaRPr lang="en-US"/>
          </a:p>
        </p:txBody>
      </p:sp>
    </p:spTree>
    <p:extLst>
      <p:ext uri="{BB962C8B-B14F-4D97-AF65-F5344CB8AC3E}">
        <p14:creationId xmlns:p14="http://schemas.microsoft.com/office/powerpoint/2010/main" val="1161270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C820A-25AE-46BC-A7B6-BA7652E01DF7}"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65334-7D43-49DA-9850-EDDF9B9286FC}" type="slidenum">
              <a:rPr lang="en-US" smtClean="0"/>
              <a:t>‹#›</a:t>
            </a:fld>
            <a:endParaRPr lang="en-US"/>
          </a:p>
        </p:txBody>
      </p:sp>
    </p:spTree>
    <p:extLst>
      <p:ext uri="{BB962C8B-B14F-4D97-AF65-F5344CB8AC3E}">
        <p14:creationId xmlns:p14="http://schemas.microsoft.com/office/powerpoint/2010/main" val="4230459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C820A-25AE-46BC-A7B6-BA7652E01DF7}"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65334-7D43-49DA-9850-EDDF9B9286FC}" type="slidenum">
              <a:rPr lang="en-US" smtClean="0"/>
              <a:t>‹#›</a:t>
            </a:fld>
            <a:endParaRPr lang="en-US"/>
          </a:p>
        </p:txBody>
      </p:sp>
    </p:spTree>
    <p:extLst>
      <p:ext uri="{BB962C8B-B14F-4D97-AF65-F5344CB8AC3E}">
        <p14:creationId xmlns:p14="http://schemas.microsoft.com/office/powerpoint/2010/main" val="1992891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C820A-25AE-46BC-A7B6-BA7652E01DF7}"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65334-7D43-49DA-9850-EDDF9B9286FC}" type="slidenum">
              <a:rPr lang="en-US" smtClean="0"/>
              <a:t>‹#›</a:t>
            </a:fld>
            <a:endParaRPr lang="en-US"/>
          </a:p>
        </p:txBody>
      </p:sp>
    </p:spTree>
    <p:extLst>
      <p:ext uri="{BB962C8B-B14F-4D97-AF65-F5344CB8AC3E}">
        <p14:creationId xmlns:p14="http://schemas.microsoft.com/office/powerpoint/2010/main" val="3003744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C820A-25AE-46BC-A7B6-BA7652E01DF7}"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65334-7D43-49DA-9850-EDDF9B9286FC}" type="slidenum">
              <a:rPr lang="en-US" smtClean="0"/>
              <a:t>‹#›</a:t>
            </a:fld>
            <a:endParaRPr lang="en-US"/>
          </a:p>
        </p:txBody>
      </p:sp>
    </p:spTree>
    <p:extLst>
      <p:ext uri="{BB962C8B-B14F-4D97-AF65-F5344CB8AC3E}">
        <p14:creationId xmlns:p14="http://schemas.microsoft.com/office/powerpoint/2010/main" val="2726823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9C820A-25AE-46BC-A7B6-BA7652E01DF7}"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965334-7D43-49DA-9850-EDDF9B9286FC}" type="slidenum">
              <a:rPr lang="en-US" smtClean="0"/>
              <a:t>‹#›</a:t>
            </a:fld>
            <a:endParaRPr lang="en-US"/>
          </a:p>
        </p:txBody>
      </p:sp>
    </p:spTree>
    <p:extLst>
      <p:ext uri="{BB962C8B-B14F-4D97-AF65-F5344CB8AC3E}">
        <p14:creationId xmlns:p14="http://schemas.microsoft.com/office/powerpoint/2010/main" val="380571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9C820A-25AE-46BC-A7B6-BA7652E01DF7}" type="datetimeFigureOut">
              <a:rPr lang="en-US" smtClean="0"/>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965334-7D43-49DA-9850-EDDF9B9286FC}" type="slidenum">
              <a:rPr lang="en-US" smtClean="0"/>
              <a:t>‹#›</a:t>
            </a:fld>
            <a:endParaRPr lang="en-US"/>
          </a:p>
        </p:txBody>
      </p:sp>
    </p:spTree>
    <p:extLst>
      <p:ext uri="{BB962C8B-B14F-4D97-AF65-F5344CB8AC3E}">
        <p14:creationId xmlns:p14="http://schemas.microsoft.com/office/powerpoint/2010/main" val="2525337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9C820A-25AE-46BC-A7B6-BA7652E01DF7}" type="datetimeFigureOut">
              <a:rPr lang="en-US" smtClean="0"/>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965334-7D43-49DA-9850-EDDF9B9286FC}" type="slidenum">
              <a:rPr lang="en-US" smtClean="0"/>
              <a:t>‹#›</a:t>
            </a:fld>
            <a:endParaRPr lang="en-US"/>
          </a:p>
        </p:txBody>
      </p:sp>
    </p:spTree>
    <p:extLst>
      <p:ext uri="{BB962C8B-B14F-4D97-AF65-F5344CB8AC3E}">
        <p14:creationId xmlns:p14="http://schemas.microsoft.com/office/powerpoint/2010/main" val="53806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9C820A-25AE-46BC-A7B6-BA7652E01DF7}" type="datetimeFigureOut">
              <a:rPr lang="en-US" smtClean="0"/>
              <a:t>12/21/2020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965334-7D43-49DA-9850-EDDF9B9286FC}" type="slidenum">
              <a:rPr lang="en-US" smtClean="0"/>
              <a:t>‹#›</a:t>
            </a:fld>
            <a:endParaRPr lang="en-US"/>
          </a:p>
        </p:txBody>
      </p:sp>
    </p:spTree>
    <p:extLst>
      <p:ext uri="{BB962C8B-B14F-4D97-AF65-F5344CB8AC3E}">
        <p14:creationId xmlns:p14="http://schemas.microsoft.com/office/powerpoint/2010/main" val="342639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C820A-25AE-46BC-A7B6-BA7652E01DF7}"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965334-7D43-49DA-9850-EDDF9B9286FC}" type="slidenum">
              <a:rPr lang="en-US" smtClean="0"/>
              <a:t>‹#›</a:t>
            </a:fld>
            <a:endParaRPr lang="en-US"/>
          </a:p>
        </p:txBody>
      </p:sp>
    </p:spTree>
    <p:extLst>
      <p:ext uri="{BB962C8B-B14F-4D97-AF65-F5344CB8AC3E}">
        <p14:creationId xmlns:p14="http://schemas.microsoft.com/office/powerpoint/2010/main" val="186567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C820A-25AE-46BC-A7B6-BA7652E01DF7}"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965334-7D43-49DA-9850-EDDF9B9286FC}" type="slidenum">
              <a:rPr lang="en-US" smtClean="0"/>
              <a:t>‹#›</a:t>
            </a:fld>
            <a:endParaRPr lang="en-US"/>
          </a:p>
        </p:txBody>
      </p:sp>
    </p:spTree>
    <p:extLst>
      <p:ext uri="{BB962C8B-B14F-4D97-AF65-F5344CB8AC3E}">
        <p14:creationId xmlns:p14="http://schemas.microsoft.com/office/powerpoint/2010/main" val="2449913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9C820A-25AE-46BC-A7B6-BA7652E01DF7}" type="datetimeFigureOut">
              <a:rPr lang="en-US" smtClean="0"/>
              <a:t>12/21/2020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65334-7D43-49DA-9850-EDDF9B9286FC}" type="slidenum">
              <a:rPr lang="en-US" smtClean="0"/>
              <a:t>‹#›</a:t>
            </a:fld>
            <a:endParaRPr lang="en-US"/>
          </a:p>
        </p:txBody>
      </p:sp>
    </p:spTree>
    <p:extLst>
      <p:ext uri="{BB962C8B-B14F-4D97-AF65-F5344CB8AC3E}">
        <p14:creationId xmlns:p14="http://schemas.microsoft.com/office/powerpoint/2010/main" val="224080589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zipcodestogo.com/Minnesota/" TargetMode="External"/><Relationship Id="rId2" Type="http://schemas.openxmlformats.org/officeDocument/2006/relationships/hyperlink" Target="https://www.zipcodestogo.com/Californi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30DE2-6536-4D62-92F0-75474DD2DC5B}"/>
              </a:ext>
            </a:extLst>
          </p:cNvPr>
          <p:cNvSpPr>
            <a:spLocks noGrp="1"/>
          </p:cNvSpPr>
          <p:nvPr>
            <p:ph type="ctrTitle"/>
          </p:nvPr>
        </p:nvSpPr>
        <p:spPr>
          <a:xfrm>
            <a:off x="580465" y="1325165"/>
            <a:ext cx="11030763" cy="1550193"/>
          </a:xfrm>
        </p:spPr>
        <p:txBody>
          <a:bodyPr anchor="b">
            <a:normAutofit/>
          </a:bodyPr>
          <a:lstStyle/>
          <a:p>
            <a:r>
              <a:rPr lang="en-US" sz="5200" b="1" dirty="0">
                <a:solidFill>
                  <a:schemeClr val="tx2"/>
                </a:solidFill>
              </a:rPr>
              <a:t>Comparing Orange County, CA and Hennepin County, MN</a:t>
            </a:r>
          </a:p>
        </p:txBody>
      </p:sp>
      <p:sp>
        <p:nvSpPr>
          <p:cNvPr id="3" name="Subtitle 2">
            <a:extLst>
              <a:ext uri="{FF2B5EF4-FFF2-40B4-BE49-F238E27FC236}">
                <a16:creationId xmlns:a16="http://schemas.microsoft.com/office/drawing/2014/main" id="{EF401746-1081-4141-B65F-0AF691B23604}"/>
              </a:ext>
            </a:extLst>
          </p:cNvPr>
          <p:cNvSpPr>
            <a:spLocks noGrp="1"/>
          </p:cNvSpPr>
          <p:nvPr>
            <p:ph type="subTitle" idx="1"/>
          </p:nvPr>
        </p:nvSpPr>
        <p:spPr>
          <a:xfrm>
            <a:off x="3371161" y="4200522"/>
            <a:ext cx="5449982" cy="682079"/>
          </a:xfrm>
        </p:spPr>
        <p:txBody>
          <a:bodyPr>
            <a:normAutofit/>
          </a:bodyPr>
          <a:lstStyle/>
          <a:p>
            <a:r>
              <a:rPr lang="en-US" dirty="0">
                <a:solidFill>
                  <a:schemeClr val="tx2"/>
                </a:solidFill>
              </a:rPr>
              <a:t>Erick Campos</a:t>
            </a:r>
          </a:p>
        </p:txBody>
      </p:sp>
    </p:spTree>
    <p:extLst>
      <p:ext uri="{BB962C8B-B14F-4D97-AF65-F5344CB8AC3E}">
        <p14:creationId xmlns:p14="http://schemas.microsoft.com/office/powerpoint/2010/main" val="4282869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46267-5D10-4E69-A305-91C931D5B878}"/>
              </a:ext>
            </a:extLst>
          </p:cNvPr>
          <p:cNvSpPr>
            <a:spLocks noGrp="1"/>
          </p:cNvSpPr>
          <p:nvPr>
            <p:ph type="title"/>
          </p:nvPr>
        </p:nvSpPr>
        <p:spPr/>
        <p:txBody>
          <a:bodyPr/>
          <a:lstStyle/>
          <a:p>
            <a:r>
              <a:rPr lang="en-US" dirty="0"/>
              <a:t>Orange County, Cluster 5 (Yellow)</a:t>
            </a:r>
          </a:p>
        </p:txBody>
      </p:sp>
      <p:sp>
        <p:nvSpPr>
          <p:cNvPr id="3" name="Content Placeholder 2">
            <a:extLst>
              <a:ext uri="{FF2B5EF4-FFF2-40B4-BE49-F238E27FC236}">
                <a16:creationId xmlns:a16="http://schemas.microsoft.com/office/drawing/2014/main" id="{1B291178-248D-4A25-AAC7-553A18CBE307}"/>
              </a:ext>
            </a:extLst>
          </p:cNvPr>
          <p:cNvSpPr>
            <a:spLocks noGrp="1"/>
          </p:cNvSpPr>
          <p:nvPr>
            <p:ph idx="1"/>
          </p:nvPr>
        </p:nvSpPr>
        <p:spPr>
          <a:xfrm>
            <a:off x="838200" y="1825625"/>
            <a:ext cx="2356692" cy="4351338"/>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This cluster is also only one data point. I will also consider it an outlier because of the “farm” data point. </a:t>
            </a:r>
          </a:p>
        </p:txBody>
      </p:sp>
      <p:sp>
        <p:nvSpPr>
          <p:cNvPr id="4" name="Content Placeholder 2">
            <a:extLst>
              <a:ext uri="{FF2B5EF4-FFF2-40B4-BE49-F238E27FC236}">
                <a16:creationId xmlns:a16="http://schemas.microsoft.com/office/drawing/2014/main" id="{A6BF7D9B-E432-4F60-9006-7B84CE5EEAF7}"/>
              </a:ext>
            </a:extLst>
          </p:cNvPr>
          <p:cNvSpPr txBox="1">
            <a:spLocks/>
          </p:cNvSpPr>
          <p:nvPr/>
        </p:nvSpPr>
        <p:spPr>
          <a:xfrm>
            <a:off x="5221077" y="1825625"/>
            <a:ext cx="235669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5" name="Picture 4">
            <a:extLst>
              <a:ext uri="{FF2B5EF4-FFF2-40B4-BE49-F238E27FC236}">
                <a16:creationId xmlns:a16="http://schemas.microsoft.com/office/drawing/2014/main" id="{900E1C9B-CE58-453F-9037-89C847C3B4F6}"/>
              </a:ext>
            </a:extLst>
          </p:cNvPr>
          <p:cNvPicPr/>
          <p:nvPr/>
        </p:nvPicPr>
        <p:blipFill>
          <a:blip r:embed="rId2"/>
          <a:stretch>
            <a:fillRect/>
          </a:stretch>
        </p:blipFill>
        <p:spPr>
          <a:xfrm>
            <a:off x="3983515" y="2690087"/>
            <a:ext cx="7914702" cy="1110734"/>
          </a:xfrm>
          <a:prstGeom prst="rect">
            <a:avLst/>
          </a:prstGeom>
        </p:spPr>
      </p:pic>
    </p:spTree>
    <p:extLst>
      <p:ext uri="{BB962C8B-B14F-4D97-AF65-F5344CB8AC3E}">
        <p14:creationId xmlns:p14="http://schemas.microsoft.com/office/powerpoint/2010/main" val="3258561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0A90-5EE6-4C61-81B9-4208CA87E25A}"/>
              </a:ext>
            </a:extLst>
          </p:cNvPr>
          <p:cNvSpPr>
            <a:spLocks noGrp="1"/>
          </p:cNvSpPr>
          <p:nvPr>
            <p:ph type="title"/>
          </p:nvPr>
        </p:nvSpPr>
        <p:spPr/>
        <p:txBody>
          <a:bodyPr/>
          <a:lstStyle/>
          <a:p>
            <a:pPr algn="ctr"/>
            <a:r>
              <a:rPr lang="en-US" dirty="0"/>
              <a:t>Visual Mapping of Hennepin County, MN</a:t>
            </a:r>
          </a:p>
        </p:txBody>
      </p:sp>
      <p:pic>
        <p:nvPicPr>
          <p:cNvPr id="4" name="Content Placeholder 3">
            <a:extLst>
              <a:ext uri="{FF2B5EF4-FFF2-40B4-BE49-F238E27FC236}">
                <a16:creationId xmlns:a16="http://schemas.microsoft.com/office/drawing/2014/main" id="{918591FF-9259-4543-9CF6-3FF12588EDB3}"/>
              </a:ext>
            </a:extLst>
          </p:cNvPr>
          <p:cNvPicPr>
            <a:picLocks noGrp="1"/>
          </p:cNvPicPr>
          <p:nvPr>
            <p:ph idx="1"/>
          </p:nvPr>
        </p:nvPicPr>
        <p:blipFill>
          <a:blip r:embed="rId2"/>
          <a:stretch>
            <a:fillRect/>
          </a:stretch>
        </p:blipFill>
        <p:spPr>
          <a:xfrm>
            <a:off x="2488673" y="1825625"/>
            <a:ext cx="7214653" cy="4351338"/>
          </a:xfrm>
          <a:prstGeom prst="rect">
            <a:avLst/>
          </a:prstGeom>
        </p:spPr>
      </p:pic>
    </p:spTree>
    <p:extLst>
      <p:ext uri="{BB962C8B-B14F-4D97-AF65-F5344CB8AC3E}">
        <p14:creationId xmlns:p14="http://schemas.microsoft.com/office/powerpoint/2010/main" val="2107719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46A1-8036-4034-A83C-61A0C217987C}"/>
              </a:ext>
            </a:extLst>
          </p:cNvPr>
          <p:cNvSpPr>
            <a:spLocks noGrp="1"/>
          </p:cNvSpPr>
          <p:nvPr>
            <p:ph type="title"/>
          </p:nvPr>
        </p:nvSpPr>
        <p:spPr/>
        <p:txBody>
          <a:bodyPr/>
          <a:lstStyle/>
          <a:p>
            <a:r>
              <a:rPr lang="en-US" dirty="0"/>
              <a:t>Hennepin County, Cluster 1 (Red)</a:t>
            </a:r>
          </a:p>
        </p:txBody>
      </p:sp>
      <p:sp>
        <p:nvSpPr>
          <p:cNvPr id="3" name="Content Placeholder 2">
            <a:extLst>
              <a:ext uri="{FF2B5EF4-FFF2-40B4-BE49-F238E27FC236}">
                <a16:creationId xmlns:a16="http://schemas.microsoft.com/office/drawing/2014/main" id="{826BBDD0-B0A4-4306-8AE5-6F8AF8969975}"/>
              </a:ext>
            </a:extLst>
          </p:cNvPr>
          <p:cNvSpPr>
            <a:spLocks noGrp="1"/>
          </p:cNvSpPr>
          <p:nvPr>
            <p:ph idx="1"/>
          </p:nvPr>
        </p:nvSpPr>
        <p:spPr>
          <a:xfrm>
            <a:off x="838200" y="1825624"/>
            <a:ext cx="5078774" cy="4784495"/>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full data set is not displayed here, but this cluster looks like it captured some of Minneapolis and its surrounding areas.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There seems to be a large variety of venues in this cluster alone, mostly restaurants and the like.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These can be considered recreational areas that do not include outdoor activities, as we saw in one of the Orange County clusters. </a:t>
            </a:r>
          </a:p>
          <a:p>
            <a:endParaRPr lang="en-US" dirty="0"/>
          </a:p>
        </p:txBody>
      </p:sp>
      <p:sp>
        <p:nvSpPr>
          <p:cNvPr id="4" name="Content Placeholder 2">
            <a:extLst>
              <a:ext uri="{FF2B5EF4-FFF2-40B4-BE49-F238E27FC236}">
                <a16:creationId xmlns:a16="http://schemas.microsoft.com/office/drawing/2014/main" id="{44DC4BCE-75DC-43EE-943E-6EEC6083A191}"/>
              </a:ext>
            </a:extLst>
          </p:cNvPr>
          <p:cNvSpPr txBox="1">
            <a:spLocks/>
          </p:cNvSpPr>
          <p:nvPr/>
        </p:nvSpPr>
        <p:spPr>
          <a:xfrm>
            <a:off x="6994792" y="1825625"/>
            <a:ext cx="164059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5" name="Picture 4">
            <a:extLst>
              <a:ext uri="{FF2B5EF4-FFF2-40B4-BE49-F238E27FC236}">
                <a16:creationId xmlns:a16="http://schemas.microsoft.com/office/drawing/2014/main" id="{AE26C4C8-2400-428B-A455-AFADD9A56C64}"/>
              </a:ext>
            </a:extLst>
          </p:cNvPr>
          <p:cNvPicPr/>
          <p:nvPr/>
        </p:nvPicPr>
        <p:blipFill>
          <a:blip r:embed="rId2"/>
          <a:stretch>
            <a:fillRect/>
          </a:stretch>
        </p:blipFill>
        <p:spPr>
          <a:xfrm>
            <a:off x="6134099" y="1393313"/>
            <a:ext cx="5002576" cy="5402125"/>
          </a:xfrm>
          <a:prstGeom prst="rect">
            <a:avLst/>
          </a:prstGeom>
        </p:spPr>
      </p:pic>
    </p:spTree>
    <p:extLst>
      <p:ext uri="{BB962C8B-B14F-4D97-AF65-F5344CB8AC3E}">
        <p14:creationId xmlns:p14="http://schemas.microsoft.com/office/powerpoint/2010/main" val="1721479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B49EC-7775-41BE-9EA1-281DC71764B2}"/>
              </a:ext>
            </a:extLst>
          </p:cNvPr>
          <p:cNvSpPr>
            <a:spLocks noGrp="1"/>
          </p:cNvSpPr>
          <p:nvPr>
            <p:ph type="title"/>
          </p:nvPr>
        </p:nvSpPr>
        <p:spPr/>
        <p:txBody>
          <a:bodyPr/>
          <a:lstStyle/>
          <a:p>
            <a:r>
              <a:rPr lang="en-US" dirty="0"/>
              <a:t>Hennepin County, Cluster 2 (Purple)</a:t>
            </a:r>
          </a:p>
        </p:txBody>
      </p:sp>
      <p:sp>
        <p:nvSpPr>
          <p:cNvPr id="3" name="Content Placeholder 2">
            <a:extLst>
              <a:ext uri="{FF2B5EF4-FFF2-40B4-BE49-F238E27FC236}">
                <a16:creationId xmlns:a16="http://schemas.microsoft.com/office/drawing/2014/main" id="{280BBD82-F229-4C07-B312-E65755E8773F}"/>
              </a:ext>
            </a:extLst>
          </p:cNvPr>
          <p:cNvSpPr>
            <a:spLocks noGrp="1"/>
          </p:cNvSpPr>
          <p:nvPr>
            <p:ph sz="half" idx="1"/>
          </p:nvPr>
        </p:nvSpPr>
        <p:spPr>
          <a:xfrm>
            <a:off x="838200" y="1825625"/>
            <a:ext cx="3425328" cy="4351338"/>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Many data points are repeated. This could be because many different zip codes are attributed to one city, and perhaps these particular cities are not very large.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This can be the “baseball” cluster, as it looks like it revolves around the baseball field venue.</a:t>
            </a:r>
          </a:p>
          <a:p>
            <a:endParaRPr lang="en-US" dirty="0"/>
          </a:p>
        </p:txBody>
      </p:sp>
      <p:pic>
        <p:nvPicPr>
          <p:cNvPr id="5" name="Content Placeholder 4">
            <a:extLst>
              <a:ext uri="{FF2B5EF4-FFF2-40B4-BE49-F238E27FC236}">
                <a16:creationId xmlns:a16="http://schemas.microsoft.com/office/drawing/2014/main" id="{62180223-4049-464E-9F3F-E4AF07832EB1}"/>
              </a:ext>
            </a:extLst>
          </p:cNvPr>
          <p:cNvPicPr>
            <a:picLocks noGrp="1"/>
          </p:cNvPicPr>
          <p:nvPr>
            <p:ph sz="half" idx="2"/>
          </p:nvPr>
        </p:nvPicPr>
        <p:blipFill>
          <a:blip r:embed="rId2"/>
          <a:stretch>
            <a:fillRect/>
          </a:stretch>
        </p:blipFill>
        <p:spPr>
          <a:xfrm>
            <a:off x="5399643" y="2192356"/>
            <a:ext cx="6252990" cy="3315219"/>
          </a:xfrm>
          <a:prstGeom prst="rect">
            <a:avLst/>
          </a:prstGeom>
        </p:spPr>
      </p:pic>
    </p:spTree>
    <p:extLst>
      <p:ext uri="{BB962C8B-B14F-4D97-AF65-F5344CB8AC3E}">
        <p14:creationId xmlns:p14="http://schemas.microsoft.com/office/powerpoint/2010/main" val="3636602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95C21-10E7-4600-8580-DE96E4B2CCF2}"/>
              </a:ext>
            </a:extLst>
          </p:cNvPr>
          <p:cNvSpPr>
            <a:spLocks noGrp="1"/>
          </p:cNvSpPr>
          <p:nvPr>
            <p:ph type="title"/>
          </p:nvPr>
        </p:nvSpPr>
        <p:spPr/>
        <p:txBody>
          <a:bodyPr/>
          <a:lstStyle/>
          <a:p>
            <a:r>
              <a:rPr lang="en-US" dirty="0"/>
              <a:t>Hennepin County, Cluster 3 (Blue)</a:t>
            </a:r>
          </a:p>
        </p:txBody>
      </p:sp>
      <p:sp>
        <p:nvSpPr>
          <p:cNvPr id="3" name="Content Placeholder 2">
            <a:extLst>
              <a:ext uri="{FF2B5EF4-FFF2-40B4-BE49-F238E27FC236}">
                <a16:creationId xmlns:a16="http://schemas.microsoft.com/office/drawing/2014/main" id="{9B09F3D5-7417-4ED2-B139-EBAB4CAD39EB}"/>
              </a:ext>
            </a:extLst>
          </p:cNvPr>
          <p:cNvSpPr>
            <a:spLocks noGrp="1"/>
          </p:cNvSpPr>
          <p:nvPr>
            <p:ph sz="half" idx="1"/>
          </p:nvPr>
        </p:nvSpPr>
        <p:spPr>
          <a:xfrm>
            <a:off x="838200" y="1825625"/>
            <a:ext cx="3458378" cy="4351338"/>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Although this cluster technically has many different data points, they all point to the same things. Again, this could be attributed to several zip codes corresponding to one city, and that city not being particularly large.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 will have to label this cluster as an outlier, as it only really attributes to one “unique” row.</a:t>
            </a:r>
          </a:p>
          <a:p>
            <a:endParaRPr lang="en-US" dirty="0"/>
          </a:p>
        </p:txBody>
      </p:sp>
      <p:pic>
        <p:nvPicPr>
          <p:cNvPr id="5" name="Content Placeholder 4">
            <a:extLst>
              <a:ext uri="{FF2B5EF4-FFF2-40B4-BE49-F238E27FC236}">
                <a16:creationId xmlns:a16="http://schemas.microsoft.com/office/drawing/2014/main" id="{63D0277A-3069-4D0B-976B-2ADD1851ABEB}"/>
              </a:ext>
            </a:extLst>
          </p:cNvPr>
          <p:cNvPicPr>
            <a:picLocks noGrp="1"/>
          </p:cNvPicPr>
          <p:nvPr>
            <p:ph sz="half" idx="2"/>
          </p:nvPr>
        </p:nvPicPr>
        <p:blipFill>
          <a:blip r:embed="rId2"/>
          <a:stretch>
            <a:fillRect/>
          </a:stretch>
        </p:blipFill>
        <p:spPr>
          <a:xfrm>
            <a:off x="5045725" y="2056979"/>
            <a:ext cx="6451294" cy="3646853"/>
          </a:xfrm>
          <a:prstGeom prst="rect">
            <a:avLst/>
          </a:prstGeom>
        </p:spPr>
      </p:pic>
    </p:spTree>
    <p:extLst>
      <p:ext uri="{BB962C8B-B14F-4D97-AF65-F5344CB8AC3E}">
        <p14:creationId xmlns:p14="http://schemas.microsoft.com/office/powerpoint/2010/main" val="3371828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B06E-EB82-4EB3-8340-ACAC3A81B098}"/>
              </a:ext>
            </a:extLst>
          </p:cNvPr>
          <p:cNvSpPr>
            <a:spLocks noGrp="1"/>
          </p:cNvSpPr>
          <p:nvPr>
            <p:ph type="title"/>
          </p:nvPr>
        </p:nvSpPr>
        <p:spPr/>
        <p:txBody>
          <a:bodyPr/>
          <a:lstStyle/>
          <a:p>
            <a:r>
              <a:rPr lang="en-US" dirty="0"/>
              <a:t>Hennepin County, Cluster 4 (Green)</a:t>
            </a:r>
          </a:p>
        </p:txBody>
      </p:sp>
      <p:sp>
        <p:nvSpPr>
          <p:cNvPr id="3" name="Content Placeholder 2">
            <a:extLst>
              <a:ext uri="{FF2B5EF4-FFF2-40B4-BE49-F238E27FC236}">
                <a16:creationId xmlns:a16="http://schemas.microsoft.com/office/drawing/2014/main" id="{99447531-D551-4BFA-AE51-B3732F043135}"/>
              </a:ext>
            </a:extLst>
          </p:cNvPr>
          <p:cNvSpPr>
            <a:spLocks noGrp="1"/>
          </p:cNvSpPr>
          <p:nvPr>
            <p:ph sz="half" idx="1"/>
          </p:nvPr>
        </p:nvSpPr>
        <p:spPr>
          <a:xfrm>
            <a:off x="838199" y="1825625"/>
            <a:ext cx="4306677" cy="4351338"/>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This cluster can be labeled as the heart of Minneapolis. Many of these data points are placed in the center of Minneapolis and include a large variety of restaurants, eateries, and other fun things to do.</a:t>
            </a:r>
          </a:p>
        </p:txBody>
      </p:sp>
      <p:pic>
        <p:nvPicPr>
          <p:cNvPr id="5" name="Content Placeholder 4">
            <a:extLst>
              <a:ext uri="{FF2B5EF4-FFF2-40B4-BE49-F238E27FC236}">
                <a16:creationId xmlns:a16="http://schemas.microsoft.com/office/drawing/2014/main" id="{010D8FCE-6466-49F6-BD35-FA3ABD8D1719}"/>
              </a:ext>
            </a:extLst>
          </p:cNvPr>
          <p:cNvPicPr>
            <a:picLocks noGrp="1"/>
          </p:cNvPicPr>
          <p:nvPr>
            <p:ph sz="half" idx="2"/>
          </p:nvPr>
        </p:nvPicPr>
        <p:blipFill>
          <a:blip r:embed="rId2"/>
          <a:stretch>
            <a:fillRect/>
          </a:stretch>
        </p:blipFill>
        <p:spPr>
          <a:xfrm>
            <a:off x="6638402" y="1253331"/>
            <a:ext cx="5181600" cy="5495926"/>
          </a:xfrm>
          <a:prstGeom prst="rect">
            <a:avLst/>
          </a:prstGeom>
        </p:spPr>
      </p:pic>
    </p:spTree>
    <p:extLst>
      <p:ext uri="{BB962C8B-B14F-4D97-AF65-F5344CB8AC3E}">
        <p14:creationId xmlns:p14="http://schemas.microsoft.com/office/powerpoint/2010/main" val="2096394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C0CBB-DFB4-4B2C-B4E7-2AF4C98FFA38}"/>
              </a:ext>
            </a:extLst>
          </p:cNvPr>
          <p:cNvSpPr>
            <a:spLocks noGrp="1"/>
          </p:cNvSpPr>
          <p:nvPr>
            <p:ph type="title"/>
          </p:nvPr>
        </p:nvSpPr>
        <p:spPr/>
        <p:txBody>
          <a:bodyPr/>
          <a:lstStyle/>
          <a:p>
            <a:r>
              <a:rPr lang="en-US" dirty="0"/>
              <a:t>Hennepin County, Cluster 5 (Yellow)</a:t>
            </a:r>
          </a:p>
        </p:txBody>
      </p:sp>
      <p:sp>
        <p:nvSpPr>
          <p:cNvPr id="3" name="Content Placeholder 2">
            <a:extLst>
              <a:ext uri="{FF2B5EF4-FFF2-40B4-BE49-F238E27FC236}">
                <a16:creationId xmlns:a16="http://schemas.microsoft.com/office/drawing/2014/main" id="{D74386BD-B1E9-40D6-9E0D-03F18093844C}"/>
              </a:ext>
            </a:extLst>
          </p:cNvPr>
          <p:cNvSpPr>
            <a:spLocks noGrp="1"/>
          </p:cNvSpPr>
          <p:nvPr>
            <p:ph sz="half" idx="1"/>
          </p:nvPr>
        </p:nvSpPr>
        <p:spPr>
          <a:xfrm>
            <a:off x="838200" y="1825625"/>
            <a:ext cx="3094822" cy="4351338"/>
          </a:xfrm>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his cluster only contains one unique row so I will have to label it as an outlier. </a:t>
            </a:r>
            <a:endParaRPr lang="en-US" dirty="0"/>
          </a:p>
        </p:txBody>
      </p:sp>
      <p:pic>
        <p:nvPicPr>
          <p:cNvPr id="5" name="Content Placeholder 4">
            <a:extLst>
              <a:ext uri="{FF2B5EF4-FFF2-40B4-BE49-F238E27FC236}">
                <a16:creationId xmlns:a16="http://schemas.microsoft.com/office/drawing/2014/main" id="{EBAFA246-526F-4C23-8469-C0F3DEA98F16}"/>
              </a:ext>
            </a:extLst>
          </p:cNvPr>
          <p:cNvPicPr>
            <a:picLocks noGrp="1"/>
          </p:cNvPicPr>
          <p:nvPr>
            <p:ph sz="half" idx="2"/>
          </p:nvPr>
        </p:nvPicPr>
        <p:blipFill>
          <a:blip r:embed="rId2"/>
          <a:stretch>
            <a:fillRect/>
          </a:stretch>
        </p:blipFill>
        <p:spPr>
          <a:xfrm>
            <a:off x="4726237" y="3428999"/>
            <a:ext cx="6978726" cy="966907"/>
          </a:xfrm>
          <a:prstGeom prst="rect">
            <a:avLst/>
          </a:prstGeom>
        </p:spPr>
      </p:pic>
    </p:spTree>
    <p:extLst>
      <p:ext uri="{BB962C8B-B14F-4D97-AF65-F5344CB8AC3E}">
        <p14:creationId xmlns:p14="http://schemas.microsoft.com/office/powerpoint/2010/main" val="3885872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B6FB-BAB3-431A-9E62-999D3C729603}"/>
              </a:ext>
            </a:extLst>
          </p:cNvPr>
          <p:cNvSpPr>
            <a:spLocks noGrp="1"/>
          </p:cNvSpPr>
          <p:nvPr>
            <p:ph type="title"/>
          </p:nvPr>
        </p:nvSpPr>
        <p:spPr/>
        <p:txBody>
          <a:bodyPr/>
          <a:lstStyle/>
          <a:p>
            <a:pPr algn="ctr"/>
            <a:r>
              <a:rPr lang="en-US" dirty="0"/>
              <a:t>Conclusions</a:t>
            </a:r>
          </a:p>
        </p:txBody>
      </p:sp>
      <p:sp>
        <p:nvSpPr>
          <p:cNvPr id="3" name="Content Placeholder 2">
            <a:extLst>
              <a:ext uri="{FF2B5EF4-FFF2-40B4-BE49-F238E27FC236}">
                <a16:creationId xmlns:a16="http://schemas.microsoft.com/office/drawing/2014/main" id="{0E77AF75-746F-46BE-8D54-86EA96AB5AD4}"/>
              </a:ext>
            </a:extLst>
          </p:cNvPr>
          <p:cNvSpPr>
            <a:spLocks noGrp="1"/>
          </p:cNvSpPr>
          <p:nvPr>
            <p:ph idx="1"/>
          </p:nvPr>
        </p:nvSpPr>
        <p:spPr/>
        <p:txBody>
          <a:bodyPr>
            <a:normAutofit fontScale="85000" lnSpcReduction="10000"/>
          </a:bodyPr>
          <a:lstStyle/>
          <a:p>
            <a:pPr marL="0" marR="0" algn="just">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Orange County and Hennepin County share more similarities than I had first assumed, based on the two large clusters for each of the corresponding counties. The city of Minneapolis seems to share similar venues as the city of Anaheim, which would make it seem like a good candidate for a Disney theme park. However, one most keep in mind that only 2 out of the 5 clusters for each county seemed to share similar attributes. Each county had 2 outliers that were not very similar. One must also consider the fact that Anaheim and its surrounding areas were in a way built around Disneyland. Minneapolis and its surrounding areas have all of those fun venues, restaurants, and eateries without the presence of a large theme park. </a:t>
            </a:r>
          </a:p>
          <a:p>
            <a:pPr marL="0" marR="0" algn="just">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Ultimately my recommendation to proceed with Hennepin County as a host for a Disney theme park would be… to investigate Hennepin County further. There are many other factors that should be considered that are not captured in this initial set of data, which are discussed in the following section.</a:t>
            </a:r>
          </a:p>
        </p:txBody>
      </p:sp>
    </p:spTree>
    <p:extLst>
      <p:ext uri="{BB962C8B-B14F-4D97-AF65-F5344CB8AC3E}">
        <p14:creationId xmlns:p14="http://schemas.microsoft.com/office/powerpoint/2010/main" val="3293097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C48E-520D-4CC5-8761-D04C673D576D}"/>
              </a:ext>
            </a:extLst>
          </p:cNvPr>
          <p:cNvSpPr>
            <a:spLocks noGrp="1"/>
          </p:cNvSpPr>
          <p:nvPr>
            <p:ph type="title"/>
          </p:nvPr>
        </p:nvSpPr>
        <p:spPr/>
        <p:txBody>
          <a:bodyPr/>
          <a:lstStyle/>
          <a:p>
            <a:pPr algn="ctr"/>
            <a:r>
              <a:rPr lang="en-US" dirty="0"/>
              <a:t>Future Directions</a:t>
            </a:r>
          </a:p>
        </p:txBody>
      </p:sp>
      <p:sp>
        <p:nvSpPr>
          <p:cNvPr id="3" name="Content Placeholder 2">
            <a:extLst>
              <a:ext uri="{FF2B5EF4-FFF2-40B4-BE49-F238E27FC236}">
                <a16:creationId xmlns:a16="http://schemas.microsoft.com/office/drawing/2014/main" id="{FD4E02B6-8CC4-4702-B584-43B523B45A4D}"/>
              </a:ext>
            </a:extLst>
          </p:cNvPr>
          <p:cNvSpPr>
            <a:spLocks noGrp="1"/>
          </p:cNvSpPr>
          <p:nvPr>
            <p:ph idx="1"/>
          </p:nvPr>
        </p:nvSpPr>
        <p:spPr/>
        <p:txBody>
          <a:bodyPr>
            <a:normAutofit fontScale="85000" lnSpcReduction="20000"/>
          </a:bodyPr>
          <a:lstStyle/>
          <a:p>
            <a:pPr marL="0" marR="0" algn="just">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future, the first think I would recommend is to cluster the data differently. I aimed to keep things consistent by using a k-means factor of 5 for both counties, but it might be useful to find the optimal k-means factor for both counties, even if it means sacrificing some of the consistency (for example, if Orange County would be better clustered by a factor of 7 and Hennepin County by a factor of 3). </a:t>
            </a:r>
          </a:p>
          <a:p>
            <a:pPr marL="0" marR="0" algn="just">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Something to keep in mind about this data is that it is coming from the Foursquare API, which for the most part is “crowdsourced,” meaning that it depends heavily on user input. The data could be biased because people would be more inclined to report or “check-in” at restaurants and other fun things to do versus other buildings and venues such as hospital, churches, and government buildings.</a:t>
            </a:r>
          </a:p>
          <a:p>
            <a:pPr marL="0" marR="0" algn="just">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think that the people living in those areas are an important factor in making this decision, and this initial dataset does not capture very much of who is living there. Assumptions can be made, but it would be helpful to know things such as income and age of the individuals there. It would paint a much clearer picture as to who is living in those cities and who is going to those venues.  </a:t>
            </a:r>
          </a:p>
          <a:p>
            <a:endParaRPr lang="en-US" dirty="0"/>
          </a:p>
        </p:txBody>
      </p:sp>
    </p:spTree>
    <p:extLst>
      <p:ext uri="{BB962C8B-B14F-4D97-AF65-F5344CB8AC3E}">
        <p14:creationId xmlns:p14="http://schemas.microsoft.com/office/powerpoint/2010/main" val="10895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DA5B-B254-4427-A73B-9CA87F1B788F}"/>
              </a:ext>
            </a:extLst>
          </p:cNvPr>
          <p:cNvSpPr>
            <a:spLocks noGrp="1"/>
          </p:cNvSpPr>
          <p:nvPr>
            <p:ph type="title"/>
          </p:nvPr>
        </p:nvSpPr>
        <p:spPr>
          <a:xfrm>
            <a:off x="838200" y="365125"/>
            <a:ext cx="10515600" cy="6222962"/>
          </a:xfrm>
        </p:spPr>
        <p:txBody>
          <a:bodyPr>
            <a:normAutofit/>
          </a:bodyPr>
          <a:lstStyle/>
          <a:p>
            <a:r>
              <a:rPr lang="en-US" i="1" dirty="0"/>
              <a:t>DISCLAIMER: this business report is for the final project for Coursera Course “Applied Data Science Capstone.” While the data compiled is real, the proposed business case is entirely fictitious. Any real-world resemblance to this report is purely coincidental. Any thoughts and opinions presented are my own.</a:t>
            </a:r>
          </a:p>
        </p:txBody>
      </p:sp>
    </p:spTree>
    <p:extLst>
      <p:ext uri="{BB962C8B-B14F-4D97-AF65-F5344CB8AC3E}">
        <p14:creationId xmlns:p14="http://schemas.microsoft.com/office/powerpoint/2010/main" val="410235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3433-249F-43DF-9106-7D16D9EA9B6F}"/>
              </a:ext>
            </a:extLst>
          </p:cNvPr>
          <p:cNvSpPr>
            <a:spLocks noGrp="1"/>
          </p:cNvSpPr>
          <p:nvPr>
            <p:ph type="title"/>
          </p:nvPr>
        </p:nvSpPr>
        <p:spPr/>
        <p:txBody>
          <a:bodyPr/>
          <a:lstStyle/>
          <a:p>
            <a:r>
              <a:rPr lang="en-US" dirty="0"/>
              <a:t>Determining if Hennepin County is a potential host for a new Disney theme park</a:t>
            </a:r>
          </a:p>
        </p:txBody>
      </p:sp>
      <p:sp>
        <p:nvSpPr>
          <p:cNvPr id="3" name="Content Placeholder 2">
            <a:extLst>
              <a:ext uri="{FF2B5EF4-FFF2-40B4-BE49-F238E27FC236}">
                <a16:creationId xmlns:a16="http://schemas.microsoft.com/office/drawing/2014/main" id="{B4C312AB-FD36-48E5-9B24-D53053873F58}"/>
              </a:ext>
            </a:extLst>
          </p:cNvPr>
          <p:cNvSpPr>
            <a:spLocks noGrp="1"/>
          </p:cNvSpPr>
          <p:nvPr>
            <p:ph idx="1"/>
          </p:nvPr>
        </p:nvSpPr>
        <p:spPr/>
        <p:txBody>
          <a:bodyPr>
            <a:normAutofit lnSpcReduction="10000"/>
          </a:bodyPr>
          <a:lstStyle/>
          <a:p>
            <a:r>
              <a:rPr lang="en-US" dirty="0"/>
              <a:t>Hennepin, Minnesota was picked based on distance between Disneyland and Walt Disney World. Adding a property in Minnesota would more or less create a triangle of equal distance between the theme parks.</a:t>
            </a:r>
          </a:p>
          <a:p>
            <a:r>
              <a:rPr lang="en-US" dirty="0"/>
              <a:t>Stakeholders of interest would include The Walt Disney Company, as well as the residents of Hennepin.</a:t>
            </a:r>
          </a:p>
          <a:p>
            <a:r>
              <a:rPr lang="en-US" dirty="0"/>
              <a:t>Comparing Hennepin County to Orange County (Disneyland) could help determine if Hennepin would make sense as the next location of a Disney property. </a:t>
            </a:r>
          </a:p>
          <a:p>
            <a:r>
              <a:rPr lang="en-US" dirty="0"/>
              <a:t>Comparison will be made by mapping using k-means clustering based on the venues in the zip codes for each county. </a:t>
            </a:r>
          </a:p>
        </p:txBody>
      </p:sp>
    </p:spTree>
    <p:extLst>
      <p:ext uri="{BB962C8B-B14F-4D97-AF65-F5344CB8AC3E}">
        <p14:creationId xmlns:p14="http://schemas.microsoft.com/office/powerpoint/2010/main" val="118359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69B1-FE73-4687-B3D1-38B5C41A9121}"/>
              </a:ext>
            </a:extLst>
          </p:cNvPr>
          <p:cNvSpPr>
            <a:spLocks noGrp="1"/>
          </p:cNvSpPr>
          <p:nvPr>
            <p:ph type="title"/>
          </p:nvPr>
        </p:nvSpPr>
        <p:spPr/>
        <p:txBody>
          <a:bodyPr/>
          <a:lstStyle/>
          <a:p>
            <a:r>
              <a:rPr lang="en-US" dirty="0"/>
              <a:t>Data Acquisition and Cleaning</a:t>
            </a:r>
          </a:p>
        </p:txBody>
      </p:sp>
      <p:sp>
        <p:nvSpPr>
          <p:cNvPr id="3" name="Content Placeholder 2">
            <a:extLst>
              <a:ext uri="{FF2B5EF4-FFF2-40B4-BE49-F238E27FC236}">
                <a16:creationId xmlns:a16="http://schemas.microsoft.com/office/drawing/2014/main" id="{E4FCF107-2B9E-4662-B975-15CF4863F18B}"/>
              </a:ext>
            </a:extLst>
          </p:cNvPr>
          <p:cNvSpPr>
            <a:spLocks noGrp="1"/>
          </p:cNvSpPr>
          <p:nvPr>
            <p:ph idx="1"/>
          </p:nvPr>
        </p:nvSpPr>
        <p:spPr/>
        <p:txBody>
          <a:bodyPr/>
          <a:lstStyle/>
          <a:p>
            <a:r>
              <a:rPr lang="en-US" dirty="0"/>
              <a:t>Data source to extract zip codes for Orange County, CA: </a:t>
            </a:r>
            <a:r>
              <a:rPr lang="en-US" dirty="0">
                <a:hlinkClick r:id="rId2"/>
              </a:rPr>
              <a:t>https://www.zipcodestogo.com/California/</a:t>
            </a:r>
            <a:endParaRPr lang="en-US" dirty="0"/>
          </a:p>
          <a:p>
            <a:r>
              <a:rPr lang="en-US" dirty="0"/>
              <a:t>Data source to extract zip codes for Hennepin County, MN: </a:t>
            </a:r>
            <a:r>
              <a:rPr lang="en-US" dirty="0">
                <a:hlinkClick r:id="rId3"/>
              </a:rPr>
              <a:t>https://www.zipcodestogo.com/Minnesota/</a:t>
            </a:r>
            <a:endParaRPr lang="en-US" dirty="0"/>
          </a:p>
          <a:p>
            <a:r>
              <a:rPr lang="en-US" dirty="0"/>
              <a:t>Latitude and Longitude data for zip codes come from a function that calls upon the ArcGIS mapping API.</a:t>
            </a:r>
          </a:p>
          <a:p>
            <a:r>
              <a:rPr lang="en-US" dirty="0"/>
              <a:t>Data source for venues of interest come from Foursquare API. </a:t>
            </a:r>
          </a:p>
          <a:p>
            <a:r>
              <a:rPr lang="en-US" dirty="0"/>
              <a:t>Tables were created and joined from data sources, any </a:t>
            </a:r>
            <a:r>
              <a:rPr lang="en-US" dirty="0" err="1"/>
              <a:t>NaN</a:t>
            </a:r>
            <a:r>
              <a:rPr lang="en-US" dirty="0"/>
              <a:t> values were removed to avoid errors. </a:t>
            </a:r>
          </a:p>
        </p:txBody>
      </p:sp>
    </p:spTree>
    <p:extLst>
      <p:ext uri="{BB962C8B-B14F-4D97-AF65-F5344CB8AC3E}">
        <p14:creationId xmlns:p14="http://schemas.microsoft.com/office/powerpoint/2010/main" val="120069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C0DF5-6862-4297-BF47-FE5DBFB30B59}"/>
              </a:ext>
            </a:extLst>
          </p:cNvPr>
          <p:cNvSpPr>
            <a:spLocks noGrp="1"/>
          </p:cNvSpPr>
          <p:nvPr>
            <p:ph type="title"/>
          </p:nvPr>
        </p:nvSpPr>
        <p:spPr/>
        <p:txBody>
          <a:bodyPr/>
          <a:lstStyle/>
          <a:p>
            <a:pPr algn="ctr"/>
            <a:r>
              <a:rPr lang="en-US" dirty="0"/>
              <a:t>Visual Mapping of Orange County, CA</a:t>
            </a:r>
          </a:p>
        </p:txBody>
      </p:sp>
      <p:pic>
        <p:nvPicPr>
          <p:cNvPr id="4" name="Content Placeholder 3">
            <a:extLst>
              <a:ext uri="{FF2B5EF4-FFF2-40B4-BE49-F238E27FC236}">
                <a16:creationId xmlns:a16="http://schemas.microsoft.com/office/drawing/2014/main" id="{C13E7E8E-B515-4F3F-8D70-7A9E899DBA3F}"/>
              </a:ext>
            </a:extLst>
          </p:cNvPr>
          <p:cNvPicPr>
            <a:picLocks noGrp="1"/>
          </p:cNvPicPr>
          <p:nvPr>
            <p:ph idx="1"/>
          </p:nvPr>
        </p:nvPicPr>
        <p:blipFill>
          <a:blip r:embed="rId2"/>
          <a:stretch>
            <a:fillRect/>
          </a:stretch>
        </p:blipFill>
        <p:spPr>
          <a:xfrm>
            <a:off x="2469885" y="1825625"/>
            <a:ext cx="7252230" cy="4351338"/>
          </a:xfrm>
          <a:prstGeom prst="rect">
            <a:avLst/>
          </a:prstGeom>
        </p:spPr>
      </p:pic>
    </p:spTree>
    <p:extLst>
      <p:ext uri="{BB962C8B-B14F-4D97-AF65-F5344CB8AC3E}">
        <p14:creationId xmlns:p14="http://schemas.microsoft.com/office/powerpoint/2010/main" val="3262988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25-9C58-42A1-820B-B3FA8E148352}"/>
              </a:ext>
            </a:extLst>
          </p:cNvPr>
          <p:cNvSpPr>
            <a:spLocks noGrp="1"/>
          </p:cNvSpPr>
          <p:nvPr>
            <p:ph type="title"/>
          </p:nvPr>
        </p:nvSpPr>
        <p:spPr/>
        <p:txBody>
          <a:bodyPr/>
          <a:lstStyle/>
          <a:p>
            <a:r>
              <a:rPr lang="en-US" dirty="0"/>
              <a:t>Orange County, Cluster 1 (Red)</a:t>
            </a:r>
          </a:p>
        </p:txBody>
      </p:sp>
      <p:sp>
        <p:nvSpPr>
          <p:cNvPr id="4" name="Content Placeholder 2">
            <a:extLst>
              <a:ext uri="{FF2B5EF4-FFF2-40B4-BE49-F238E27FC236}">
                <a16:creationId xmlns:a16="http://schemas.microsoft.com/office/drawing/2014/main" id="{2A6BDC9B-E05B-44D8-8CA1-8A1EF19229BB}"/>
              </a:ext>
            </a:extLst>
          </p:cNvPr>
          <p:cNvSpPr txBox="1">
            <a:spLocks/>
          </p:cNvSpPr>
          <p:nvPr/>
        </p:nvSpPr>
        <p:spPr>
          <a:xfrm>
            <a:off x="705079" y="1690688"/>
            <a:ext cx="4005549" cy="42804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cluster can be labeled as recreational areas, since they mostly include parks, pools, playgrounds, and other outdoor activities. </a:t>
            </a:r>
          </a:p>
        </p:txBody>
      </p:sp>
      <p:pic>
        <p:nvPicPr>
          <p:cNvPr id="5" name="Content Placeholder 4">
            <a:extLst>
              <a:ext uri="{FF2B5EF4-FFF2-40B4-BE49-F238E27FC236}">
                <a16:creationId xmlns:a16="http://schemas.microsoft.com/office/drawing/2014/main" id="{A9D6EE38-9834-4318-B9ED-734EB993761B}"/>
              </a:ext>
            </a:extLst>
          </p:cNvPr>
          <p:cNvPicPr>
            <a:picLocks noGrp="1"/>
          </p:cNvPicPr>
          <p:nvPr>
            <p:ph idx="1"/>
          </p:nvPr>
        </p:nvPicPr>
        <p:blipFill>
          <a:blip r:embed="rId2"/>
          <a:stretch>
            <a:fillRect/>
          </a:stretch>
        </p:blipFill>
        <p:spPr>
          <a:xfrm>
            <a:off x="5195833" y="1574570"/>
            <a:ext cx="6421916" cy="4533842"/>
          </a:xfrm>
          <a:prstGeom prst="rect">
            <a:avLst/>
          </a:prstGeom>
        </p:spPr>
      </p:pic>
    </p:spTree>
    <p:extLst>
      <p:ext uri="{BB962C8B-B14F-4D97-AF65-F5344CB8AC3E}">
        <p14:creationId xmlns:p14="http://schemas.microsoft.com/office/powerpoint/2010/main" val="2714638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E0BE-0926-45FF-B85C-7056FAD3C180}"/>
              </a:ext>
            </a:extLst>
          </p:cNvPr>
          <p:cNvSpPr>
            <a:spLocks noGrp="1"/>
          </p:cNvSpPr>
          <p:nvPr>
            <p:ph type="title"/>
          </p:nvPr>
        </p:nvSpPr>
        <p:spPr/>
        <p:txBody>
          <a:bodyPr/>
          <a:lstStyle/>
          <a:p>
            <a:r>
              <a:rPr lang="en-US" dirty="0"/>
              <a:t>Orange County, Cluster 2 (Purple)</a:t>
            </a:r>
          </a:p>
        </p:txBody>
      </p:sp>
      <p:sp>
        <p:nvSpPr>
          <p:cNvPr id="5" name="Content Placeholder 2">
            <a:extLst>
              <a:ext uri="{FF2B5EF4-FFF2-40B4-BE49-F238E27FC236}">
                <a16:creationId xmlns:a16="http://schemas.microsoft.com/office/drawing/2014/main" id="{9955441D-1B29-4713-BDE4-A0BE46C27FB0}"/>
              </a:ext>
            </a:extLst>
          </p:cNvPr>
          <p:cNvSpPr txBox="1">
            <a:spLocks/>
          </p:cNvSpPr>
          <p:nvPr/>
        </p:nvSpPr>
        <p:spPr>
          <a:xfrm>
            <a:off x="990599" y="1978025"/>
            <a:ext cx="4417573" cy="41032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area also comprises of recreational areas, but not outdoor recreation.</a:t>
            </a:r>
          </a:p>
          <a:p>
            <a:r>
              <a:rPr lang="en-US" dirty="0"/>
              <a:t>More indoor venues and restaurants for fun nights out.</a:t>
            </a:r>
          </a:p>
        </p:txBody>
      </p:sp>
      <p:pic>
        <p:nvPicPr>
          <p:cNvPr id="7" name="Content Placeholder 6">
            <a:extLst>
              <a:ext uri="{FF2B5EF4-FFF2-40B4-BE49-F238E27FC236}">
                <a16:creationId xmlns:a16="http://schemas.microsoft.com/office/drawing/2014/main" id="{36A65BC0-39D9-4ED3-9ED9-7E7BFF0DA07F}"/>
              </a:ext>
            </a:extLst>
          </p:cNvPr>
          <p:cNvPicPr>
            <a:picLocks noGrp="1"/>
          </p:cNvPicPr>
          <p:nvPr>
            <p:ph idx="1"/>
          </p:nvPr>
        </p:nvPicPr>
        <p:blipFill>
          <a:blip r:embed="rId2"/>
          <a:stretch>
            <a:fillRect/>
          </a:stretch>
        </p:blipFill>
        <p:spPr>
          <a:xfrm>
            <a:off x="5408173" y="2309564"/>
            <a:ext cx="6423941" cy="1988047"/>
          </a:xfrm>
          <a:prstGeom prst="rect">
            <a:avLst/>
          </a:prstGeom>
        </p:spPr>
      </p:pic>
    </p:spTree>
    <p:extLst>
      <p:ext uri="{BB962C8B-B14F-4D97-AF65-F5344CB8AC3E}">
        <p14:creationId xmlns:p14="http://schemas.microsoft.com/office/powerpoint/2010/main" val="172908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343B-6C6C-40CC-8B61-78FB2AF3ACC7}"/>
              </a:ext>
            </a:extLst>
          </p:cNvPr>
          <p:cNvSpPr>
            <a:spLocks noGrp="1"/>
          </p:cNvSpPr>
          <p:nvPr>
            <p:ph type="title"/>
          </p:nvPr>
        </p:nvSpPr>
        <p:spPr/>
        <p:txBody>
          <a:bodyPr/>
          <a:lstStyle/>
          <a:p>
            <a:r>
              <a:rPr lang="en-US" dirty="0"/>
              <a:t>Orange County, Cluster 3 (Blue)</a:t>
            </a:r>
          </a:p>
        </p:txBody>
      </p:sp>
      <p:sp>
        <p:nvSpPr>
          <p:cNvPr id="3" name="Content Placeholder 2">
            <a:extLst>
              <a:ext uri="{FF2B5EF4-FFF2-40B4-BE49-F238E27FC236}">
                <a16:creationId xmlns:a16="http://schemas.microsoft.com/office/drawing/2014/main" id="{BBC80A49-6E90-4580-B082-FCB75F496091}"/>
              </a:ext>
            </a:extLst>
          </p:cNvPr>
          <p:cNvSpPr>
            <a:spLocks noGrp="1"/>
          </p:cNvSpPr>
          <p:nvPr>
            <p:ph idx="1"/>
          </p:nvPr>
        </p:nvSpPr>
        <p:spPr>
          <a:xfrm>
            <a:off x="838200" y="1825625"/>
            <a:ext cx="3348210" cy="4266703"/>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These zip codes are the surrounding areas of theme parks, including the Disneyland Resort and Knott’s Berry Farm.</a:t>
            </a:r>
          </a:p>
          <a:p>
            <a:r>
              <a:rPr lang="en-US" sz="1800" dirty="0">
                <a:latin typeface="Calibri" panose="020F0502020204030204" pitchFamily="34" charset="0"/>
                <a:ea typeface="Calibri" panose="020F0502020204030204" pitchFamily="34" charset="0"/>
                <a:cs typeface="Times New Roman" panose="02020603050405020304" pitchFamily="18" charset="0"/>
              </a:rPr>
              <a:t>H</a:t>
            </a:r>
            <a:r>
              <a:rPr lang="en-US" sz="1800" dirty="0">
                <a:effectLst/>
                <a:latin typeface="Calibri" panose="020F0502020204030204" pitchFamily="34" charset="0"/>
                <a:ea typeface="Calibri" panose="020F0502020204030204" pitchFamily="34" charset="0"/>
                <a:cs typeface="Times New Roman" panose="02020603050405020304" pitchFamily="18" charset="0"/>
              </a:rPr>
              <a:t>ome to a large variety of cultures, which is why there are so many different restaurants, including Mexican, Korean, Filipino, and Vietnamese.</a:t>
            </a:r>
          </a:p>
          <a:p>
            <a:r>
              <a:rPr lang="en-US" sz="1800" dirty="0">
                <a:latin typeface="Calibri" panose="020F0502020204030204" pitchFamily="34" charset="0"/>
                <a:ea typeface="Calibri" panose="020F0502020204030204" pitchFamily="34" charset="0"/>
                <a:cs typeface="Times New Roman" panose="02020603050405020304" pitchFamily="18" charset="0"/>
              </a:rPr>
              <a:t>M</a:t>
            </a:r>
            <a:r>
              <a:rPr lang="en-US" sz="1800" dirty="0">
                <a:effectLst/>
                <a:latin typeface="Calibri" panose="020F0502020204030204" pitchFamily="34" charset="0"/>
                <a:ea typeface="Calibri" panose="020F0502020204030204" pitchFamily="34" charset="0"/>
                <a:cs typeface="Times New Roman" panose="02020603050405020304" pitchFamily="18" charset="0"/>
              </a:rPr>
              <a:t>ost important cluster, as it looks like this is the cluster that has built itself around the theme park and entertainment industry. </a:t>
            </a:r>
          </a:p>
          <a:p>
            <a:endParaRPr lang="en-US" dirty="0"/>
          </a:p>
        </p:txBody>
      </p:sp>
      <p:pic>
        <p:nvPicPr>
          <p:cNvPr id="4" name="Picture 3">
            <a:extLst>
              <a:ext uri="{FF2B5EF4-FFF2-40B4-BE49-F238E27FC236}">
                <a16:creationId xmlns:a16="http://schemas.microsoft.com/office/drawing/2014/main" id="{38413D6B-1B2D-4274-9E73-11CA7F7E0929}"/>
              </a:ext>
            </a:extLst>
          </p:cNvPr>
          <p:cNvPicPr/>
          <p:nvPr/>
        </p:nvPicPr>
        <p:blipFill>
          <a:blip r:embed="rId2"/>
          <a:stretch>
            <a:fillRect/>
          </a:stretch>
        </p:blipFill>
        <p:spPr>
          <a:xfrm>
            <a:off x="4340646" y="1339222"/>
            <a:ext cx="7536456" cy="4837741"/>
          </a:xfrm>
          <a:prstGeom prst="rect">
            <a:avLst/>
          </a:prstGeom>
        </p:spPr>
      </p:pic>
    </p:spTree>
    <p:extLst>
      <p:ext uri="{BB962C8B-B14F-4D97-AF65-F5344CB8AC3E}">
        <p14:creationId xmlns:p14="http://schemas.microsoft.com/office/powerpoint/2010/main" val="3259067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8463C-85BB-482F-B8D4-651F4FBA25CB}"/>
              </a:ext>
            </a:extLst>
          </p:cNvPr>
          <p:cNvSpPr>
            <a:spLocks noGrp="1"/>
          </p:cNvSpPr>
          <p:nvPr>
            <p:ph type="title"/>
          </p:nvPr>
        </p:nvSpPr>
        <p:spPr/>
        <p:txBody>
          <a:bodyPr/>
          <a:lstStyle/>
          <a:p>
            <a:r>
              <a:rPr lang="en-US" dirty="0"/>
              <a:t>Orange County, Cluster 4 (Green)</a:t>
            </a:r>
          </a:p>
        </p:txBody>
      </p:sp>
      <p:sp>
        <p:nvSpPr>
          <p:cNvPr id="3" name="Content Placeholder 2">
            <a:extLst>
              <a:ext uri="{FF2B5EF4-FFF2-40B4-BE49-F238E27FC236}">
                <a16:creationId xmlns:a16="http://schemas.microsoft.com/office/drawing/2014/main" id="{371C943A-9CAD-4ACF-97C3-EDF4A19BBD85}"/>
              </a:ext>
            </a:extLst>
          </p:cNvPr>
          <p:cNvSpPr>
            <a:spLocks noGrp="1"/>
          </p:cNvSpPr>
          <p:nvPr>
            <p:ph idx="1"/>
          </p:nvPr>
        </p:nvSpPr>
        <p:spPr>
          <a:xfrm>
            <a:off x="838200" y="1825625"/>
            <a:ext cx="3354636" cy="4112467"/>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It only includes one zip code. I am going to consider this an outlier, as it includes a venue that the other clusters did not have: a farm. </a:t>
            </a:r>
          </a:p>
          <a:p>
            <a:endParaRPr lang="en-US" dirty="0"/>
          </a:p>
        </p:txBody>
      </p:sp>
      <p:sp>
        <p:nvSpPr>
          <p:cNvPr id="4" name="Content Placeholder 2">
            <a:extLst>
              <a:ext uri="{FF2B5EF4-FFF2-40B4-BE49-F238E27FC236}">
                <a16:creationId xmlns:a16="http://schemas.microsoft.com/office/drawing/2014/main" id="{31D265D8-80FB-4458-B4D1-4A96CA6403B0}"/>
              </a:ext>
            </a:extLst>
          </p:cNvPr>
          <p:cNvSpPr txBox="1">
            <a:spLocks/>
          </p:cNvSpPr>
          <p:nvPr/>
        </p:nvSpPr>
        <p:spPr>
          <a:xfrm>
            <a:off x="8449019" y="1690688"/>
            <a:ext cx="145330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5" name="Picture 4">
            <a:extLst>
              <a:ext uri="{FF2B5EF4-FFF2-40B4-BE49-F238E27FC236}">
                <a16:creationId xmlns:a16="http://schemas.microsoft.com/office/drawing/2014/main" id="{1AB80DDA-3267-4D81-A0D2-989F462B1D9D}"/>
              </a:ext>
            </a:extLst>
          </p:cNvPr>
          <p:cNvPicPr/>
          <p:nvPr/>
        </p:nvPicPr>
        <p:blipFill>
          <a:blip r:embed="rId2"/>
          <a:stretch>
            <a:fillRect/>
          </a:stretch>
        </p:blipFill>
        <p:spPr>
          <a:xfrm>
            <a:off x="4192836" y="2732200"/>
            <a:ext cx="7617246" cy="1024552"/>
          </a:xfrm>
          <a:prstGeom prst="rect">
            <a:avLst/>
          </a:prstGeom>
        </p:spPr>
      </p:pic>
    </p:spTree>
    <p:extLst>
      <p:ext uri="{BB962C8B-B14F-4D97-AF65-F5344CB8AC3E}">
        <p14:creationId xmlns:p14="http://schemas.microsoft.com/office/powerpoint/2010/main" val="15441877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TotalTime>
  <Words>1217</Words>
  <Application>Microsoft Office PowerPoint</Application>
  <PresentationFormat>Widescreen</PresentationFormat>
  <Paragraphs>50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Comparing Orange County, CA and Hennepin County, MN</vt:lpstr>
      <vt:lpstr>DISCLAIMER: this business report is for the final project for Coursera Course “Applied Data Science Capstone.” While the data compiled is real, the proposed business case is entirely fictitious. Any real-world resemblance to this report is purely coincidental. Any thoughts and opinions presented are my own.</vt:lpstr>
      <vt:lpstr>Determining if Hennepin County is a potential host for a new Disney theme park</vt:lpstr>
      <vt:lpstr>Data Acquisition and Cleaning</vt:lpstr>
      <vt:lpstr>Visual Mapping of Orange County, CA</vt:lpstr>
      <vt:lpstr>Orange County, Cluster 1 (Red)</vt:lpstr>
      <vt:lpstr>Orange County, Cluster 2 (Purple)</vt:lpstr>
      <vt:lpstr>Orange County, Cluster 3 (Blue)</vt:lpstr>
      <vt:lpstr>Orange County, Cluster 4 (Green)</vt:lpstr>
      <vt:lpstr>Orange County, Cluster 5 (Yellow)</vt:lpstr>
      <vt:lpstr>Visual Mapping of Hennepin County, MN</vt:lpstr>
      <vt:lpstr>Hennepin County, Cluster 1 (Red)</vt:lpstr>
      <vt:lpstr>Hennepin County, Cluster 2 (Purple)</vt:lpstr>
      <vt:lpstr>Hennepin County, Cluster 3 (Blue)</vt:lpstr>
      <vt:lpstr>Hennepin County, Cluster 4 (Green)</vt:lpstr>
      <vt:lpstr>Hennepin County, Cluster 5 (Yellow)</vt:lpstr>
      <vt:lpstr>Conclusions</vt:lpstr>
      <vt:lpstr>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Orange County, CA and Hennepin County, MN</dc:title>
  <dc:creator>erickisgrody@gmail.com</dc:creator>
  <cp:lastModifiedBy>erickisgrody@gmail.com</cp:lastModifiedBy>
  <cp:revision>6</cp:revision>
  <dcterms:created xsi:type="dcterms:W3CDTF">2020-12-21T18:53:00Z</dcterms:created>
  <dcterms:modified xsi:type="dcterms:W3CDTF">2020-12-21T19:37:18Z</dcterms:modified>
</cp:coreProperties>
</file>