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7" r:id="rId3"/>
    <p:sldId id="258" r:id="rId4"/>
    <p:sldId id="259" r:id="rId5"/>
    <p:sldId id="260" r:id="rId6"/>
    <p:sldId id="262" r:id="rId7"/>
    <p:sldId id="261" r:id="rId8"/>
    <p:sldId id="263" r:id="rId9"/>
    <p:sldId id="299" r:id="rId10"/>
    <p:sldId id="264" r:id="rId11"/>
    <p:sldId id="265" r:id="rId12"/>
    <p:sldId id="266" r:id="rId13"/>
    <p:sldId id="275" r:id="rId14"/>
    <p:sldId id="294" r:id="rId15"/>
    <p:sldId id="293" r:id="rId16"/>
    <p:sldId id="276" r:id="rId17"/>
    <p:sldId id="277" r:id="rId18"/>
    <p:sldId id="296" r:id="rId19"/>
    <p:sldId id="297" r:id="rId20"/>
    <p:sldId id="300" r:id="rId21"/>
    <p:sldId id="302" r:id="rId22"/>
    <p:sldId id="303" r:id="rId23"/>
    <p:sldId id="301" r:id="rId24"/>
    <p:sldId id="267" r:id="rId25"/>
    <p:sldId id="268" r:id="rId26"/>
    <p:sldId id="270" r:id="rId27"/>
    <p:sldId id="298" r:id="rId28"/>
    <p:sldId id="304" r:id="rId29"/>
    <p:sldId id="306" r:id="rId30"/>
    <p:sldId id="305" r:id="rId31"/>
    <p:sldId id="307" r:id="rId32"/>
    <p:sldId id="308" r:id="rId33"/>
    <p:sldId id="309" r:id="rId34"/>
    <p:sldId id="310" r:id="rId35"/>
    <p:sldId id="280" r:id="rId36"/>
    <p:sldId id="283" r:id="rId37"/>
    <p:sldId id="284" r:id="rId38"/>
    <p:sldId id="311" r:id="rId39"/>
    <p:sldId id="286" r:id="rId40"/>
    <p:sldId id="312" r:id="rId41"/>
    <p:sldId id="313" r:id="rId42"/>
    <p:sldId id="287" r:id="rId43"/>
    <p:sldId id="289" r:id="rId44"/>
    <p:sldId id="288" r:id="rId46"/>
    <p:sldId id="290" r:id="rId47"/>
  </p:sldIdLst>
  <p:sldSz cx="9144000" cy="6858000" type="screen4x3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152" y="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gs" Target="tags/tag1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692150"/>
            <a:ext cx="2286000" cy="55451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692150"/>
            <a:ext cx="6705600" cy="55451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latin typeface="Times New Roman" panose="02020603050405020304" pitchFamily="18" charset="0"/>
                <a:ea typeface="华文行楷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l"/>
              <a:defRPr sz="28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algn="l">
              <a:buFont typeface="Wingdings" panose="05000000000000000000" pitchFamily="2" charset="2"/>
              <a:buChar char="l"/>
              <a:defRPr sz="2500"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 algn="l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 algn="l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 algn="l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5761038"/>
            <a:ext cx="4495800" cy="476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5761038"/>
            <a:ext cx="4495800" cy="476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jpe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8675" y="54020"/>
            <a:ext cx="8207375" cy="576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755650"/>
            <a:ext cx="8928100" cy="548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1028" name="Rectangle 346"/>
          <p:cNvSpPr>
            <a:spLocks noChangeArrowheads="1"/>
          </p:cNvSpPr>
          <p:nvPr userDrawn="1"/>
        </p:nvSpPr>
        <p:spPr bwMode="auto">
          <a:xfrm>
            <a:off x="-12700" y="0"/>
            <a:ext cx="9144000" cy="6858000"/>
          </a:xfrm>
          <a:prstGeom prst="rect">
            <a:avLst/>
          </a:prstGeom>
          <a:noFill/>
          <a:ln w="28575" algn="ctr">
            <a:solidFill>
              <a:srgbClr val="8ADBFF"/>
            </a:solidFill>
            <a:miter lim="800000"/>
          </a:ln>
          <a:effectLst>
            <a:prstShdw prst="shdw17" dist="17961" dir="2700000">
              <a:srgbClr val="5383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algn="ctr"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029" name="Picture 2" descr="未命名-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288"/>
            <a:ext cx="914400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4" descr="http://www.zzuli.edu.cn/_upload/tpl/03/a9/937/template937/images/logo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8263"/>
            <a:ext cx="223202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684213" y="677863"/>
            <a:ext cx="8351837" cy="0"/>
          </a:xfrm>
          <a:prstGeom prst="line">
            <a:avLst/>
          </a:prstGeom>
          <a:noFill/>
          <a:ln w="79375" cmpd="thinThick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600">
              <a:solidFill>
                <a:srgbClr val="000000"/>
              </a:solidFill>
            </a:endParaRPr>
          </a:p>
        </p:txBody>
      </p:sp>
      <p:pic>
        <p:nvPicPr>
          <p:cNvPr id="1032" name="Picture 6" descr="http://www.zzuli.edu.cn/_upload/article/images/51/49/f14ace1f49f9bb57c9af38b75c27/5970ce49-4eb3-443d-a1a0-f977eab0d336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4775"/>
            <a:ext cx="72072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6"/>
          <p:cNvSpPr txBox="1">
            <a:spLocks noChangeArrowheads="1"/>
          </p:cNvSpPr>
          <p:nvPr/>
        </p:nvSpPr>
        <p:spPr bwMode="auto">
          <a:xfrm>
            <a:off x="1835696" y="3645024"/>
            <a:ext cx="57594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36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</a:rPr>
              <a:t>2022~2023</a:t>
            </a:r>
            <a:r>
              <a:rPr lang="zh-CN" altLang="en-US" sz="2400" b="1" dirty="0">
                <a:solidFill>
                  <a:srgbClr val="000000"/>
                </a:solidFill>
              </a:rPr>
              <a:t>第二学期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</a:rPr>
              <a:t>郑州轻工业大学 软件学院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pic>
        <p:nvPicPr>
          <p:cNvPr id="25603" name="Picture 2" descr="http://www.zzuli.edu.cn/_upload/article/images/51/49/f14ace1f49f9bb57c9af38b75c27/85730ea3-0718-4561-a3bc-484da1e37de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732463"/>
            <a:ext cx="151288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947723" y="2132856"/>
            <a:ext cx="7314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操作系统课程 重点解析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进程的描述与控制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6</a:t>
            </a:r>
            <a:r>
              <a:rPr lang="zh-CN" altLang="en-US" dirty="0"/>
              <a:t>：进程的描述</a:t>
            </a:r>
            <a:endParaRPr lang="en-US" altLang="zh-CN" dirty="0"/>
          </a:p>
          <a:p>
            <a:pPr lvl="1"/>
            <a:r>
              <a:rPr lang="zh-CN" altLang="en-US" dirty="0"/>
              <a:t>进程具有挂起操作的状态转换图（</a:t>
            </a:r>
            <a:r>
              <a:rPr lang="en-US" altLang="zh-CN" dirty="0"/>
              <a:t>P46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6" name="Picture 4" descr="2-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00808"/>
            <a:ext cx="4849339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5805264"/>
            <a:ext cx="37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进程挂起的原因（</a:t>
            </a:r>
            <a:r>
              <a:rPr lang="en-US" altLang="zh-CN" sz="2400" dirty="0"/>
              <a:t>P46</a:t>
            </a:r>
            <a:r>
              <a:rPr lang="zh-CN" altLang="en-US" sz="2400" dirty="0"/>
              <a:t>）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进程的描述与控制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6</a:t>
            </a:r>
            <a:r>
              <a:rPr lang="zh-CN" altLang="en-US" dirty="0"/>
              <a:t>：进程的描述</a:t>
            </a:r>
            <a:endParaRPr lang="en-US" altLang="zh-CN" dirty="0"/>
          </a:p>
          <a:p>
            <a:pPr lvl="1"/>
            <a:r>
              <a:rPr lang="zh-CN" altLang="en-US" dirty="0"/>
              <a:t>进程具有创建、终止和挂起操作的状态转换图（</a:t>
            </a:r>
            <a:r>
              <a:rPr lang="en-US" altLang="zh-CN" dirty="0"/>
              <a:t>P47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6" name="Picture 4" descr="2-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60848"/>
            <a:ext cx="5881688" cy="318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第三章处理机调度与死锁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重点</a:t>
            </a:r>
            <a:r>
              <a:rPr lang="en-US" altLang="zh-CN" dirty="0">
                <a:solidFill>
                  <a:srgbClr val="00B050"/>
                </a:solidFill>
              </a:rPr>
              <a:t>7</a:t>
            </a:r>
            <a:r>
              <a:rPr lang="zh-CN" altLang="en-US" dirty="0">
                <a:solidFill>
                  <a:srgbClr val="00B050"/>
                </a:solidFill>
              </a:rPr>
              <a:t>：进程调度（</a:t>
            </a:r>
            <a:r>
              <a:rPr lang="en-US" altLang="zh-CN" dirty="0">
                <a:solidFill>
                  <a:srgbClr val="00B050"/>
                </a:solidFill>
              </a:rPr>
              <a:t>P75~P82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endParaRPr lang="en-US" altLang="zh-CN" dirty="0">
              <a:solidFill>
                <a:srgbClr val="00B050"/>
              </a:solidFill>
            </a:endParaRPr>
          </a:p>
          <a:p>
            <a:pPr lvl="1" algn="just"/>
            <a:r>
              <a:rPr lang="zh-CN" altLang="en-US" dirty="0">
                <a:solidFill>
                  <a:srgbClr val="00B050"/>
                </a:solidFill>
              </a:rPr>
              <a:t>进程调度的任务（</a:t>
            </a:r>
            <a:r>
              <a:rPr lang="en-US" altLang="zh-CN" dirty="0">
                <a:solidFill>
                  <a:srgbClr val="00B050"/>
                </a:solidFill>
              </a:rPr>
              <a:t>P75~P76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endParaRPr lang="en-US" altLang="zh-CN" dirty="0">
              <a:solidFill>
                <a:srgbClr val="00B050"/>
              </a:solidFill>
            </a:endParaRPr>
          </a:p>
          <a:p>
            <a:pPr lvl="1" algn="just"/>
            <a:r>
              <a:rPr lang="zh-CN" altLang="en-US" dirty="0">
                <a:solidFill>
                  <a:srgbClr val="00B050"/>
                </a:solidFill>
              </a:rPr>
              <a:t>进程调度方式（</a:t>
            </a:r>
            <a:r>
              <a:rPr lang="en-US" altLang="zh-CN" dirty="0">
                <a:solidFill>
                  <a:srgbClr val="00B050"/>
                </a:solidFill>
              </a:rPr>
              <a:t>P76~P77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endParaRPr lang="en-US" altLang="zh-CN" dirty="0">
              <a:solidFill>
                <a:srgbClr val="00B050"/>
              </a:solidFill>
            </a:endParaRPr>
          </a:p>
          <a:p>
            <a:pPr lvl="1" algn="just"/>
            <a:r>
              <a:rPr lang="zh-CN" altLang="en-US" dirty="0">
                <a:solidFill>
                  <a:srgbClr val="00B050"/>
                </a:solidFill>
              </a:rPr>
              <a:t>例题：</a:t>
            </a:r>
            <a:r>
              <a:rPr lang="en-US" altLang="zh-CN" dirty="0">
                <a:solidFill>
                  <a:srgbClr val="00B050"/>
                </a:solidFill>
              </a:rPr>
              <a:t>4</a:t>
            </a:r>
            <a:r>
              <a:rPr lang="zh-CN" altLang="en-US" dirty="0">
                <a:solidFill>
                  <a:srgbClr val="00B050"/>
                </a:solidFill>
              </a:rPr>
              <a:t>个任务</a:t>
            </a:r>
            <a:r>
              <a:rPr lang="en-US" altLang="zh-CN" dirty="0">
                <a:solidFill>
                  <a:srgbClr val="00B050"/>
                </a:solidFill>
              </a:rPr>
              <a:t>P1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P2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P3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P4</a:t>
            </a:r>
            <a:r>
              <a:rPr lang="zh-CN" altLang="en-US" dirty="0">
                <a:solidFill>
                  <a:srgbClr val="00B050"/>
                </a:solidFill>
              </a:rPr>
              <a:t>几乎同时到达，预期运行时间分别为</a:t>
            </a:r>
            <a:r>
              <a:rPr lang="en-US" altLang="zh-CN" dirty="0">
                <a:solidFill>
                  <a:srgbClr val="00B050"/>
                </a:solidFill>
              </a:rPr>
              <a:t>4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6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8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10</a:t>
            </a:r>
            <a:r>
              <a:rPr lang="zh-CN" altLang="en-US" dirty="0">
                <a:solidFill>
                  <a:srgbClr val="00B050"/>
                </a:solidFill>
              </a:rPr>
              <a:t>个时间单位。各个任务的优先级分别为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3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4</a:t>
            </a:r>
            <a:r>
              <a:rPr lang="zh-CN" altLang="en-US" dirty="0">
                <a:solidFill>
                  <a:srgbClr val="00B050"/>
                </a:solidFill>
              </a:rPr>
              <a:t>，数值越大，优先级越高。请按下列调度算法计算任务的平均周转时间（进程切换开销可忽略不计）。</a:t>
            </a:r>
            <a:r>
              <a:rPr lang="zh-CN" altLang="en-US" dirty="0">
                <a:solidFill>
                  <a:srgbClr val="FF0000"/>
                </a:solidFill>
              </a:rPr>
              <a:t>另外考虑带权周转时间</a:t>
            </a:r>
            <a:endParaRPr lang="zh-CN" altLang="en-US" dirty="0">
              <a:solidFill>
                <a:srgbClr val="00B050"/>
              </a:solidFill>
            </a:endParaRPr>
          </a:p>
          <a:p>
            <a:pPr lvl="2" algn="just"/>
            <a:r>
              <a:rPr lang="zh-CN" altLang="en-US" dirty="0">
                <a:solidFill>
                  <a:srgbClr val="00B050"/>
                </a:solidFill>
              </a:rPr>
              <a:t>（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00B050"/>
                </a:solidFill>
              </a:rPr>
              <a:t>）先来先服务（按照</a:t>
            </a:r>
            <a:r>
              <a:rPr lang="en-US" altLang="zh-CN" dirty="0">
                <a:solidFill>
                  <a:srgbClr val="00B050"/>
                </a:solidFill>
              </a:rPr>
              <a:t>P1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P2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P3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P4 </a:t>
            </a:r>
            <a:r>
              <a:rPr lang="zh-CN" altLang="en-US" dirty="0">
                <a:solidFill>
                  <a:srgbClr val="00B050"/>
                </a:solidFill>
              </a:rPr>
              <a:t>的顺序）；</a:t>
            </a:r>
            <a:endParaRPr lang="en-US" altLang="zh-CN" dirty="0">
              <a:solidFill>
                <a:srgbClr val="00B050"/>
              </a:solidFill>
            </a:endParaRPr>
          </a:p>
          <a:p>
            <a:pPr lvl="2" algn="just"/>
            <a:r>
              <a:rPr lang="zh-CN" altLang="en-US" dirty="0">
                <a:solidFill>
                  <a:srgbClr val="00B050"/>
                </a:solidFill>
              </a:rPr>
              <a:t>（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zh-CN" altLang="en-US" dirty="0">
                <a:solidFill>
                  <a:srgbClr val="00B050"/>
                </a:solidFill>
              </a:rPr>
              <a:t>）时间片轮转算法，假定时间片大小为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zh-CN" altLang="en-US" dirty="0">
                <a:solidFill>
                  <a:srgbClr val="00B050"/>
                </a:solidFill>
              </a:rPr>
              <a:t>个时间单位；</a:t>
            </a:r>
            <a:endParaRPr lang="zh-CN" altLang="en-US" dirty="0">
              <a:solidFill>
                <a:srgbClr val="00B050"/>
              </a:solidFill>
            </a:endParaRPr>
          </a:p>
          <a:p>
            <a:pPr lvl="2" algn="just"/>
            <a:r>
              <a:rPr lang="zh-CN" altLang="en-US" dirty="0">
                <a:solidFill>
                  <a:srgbClr val="00B050"/>
                </a:solidFill>
              </a:rPr>
              <a:t>（</a:t>
            </a:r>
            <a:r>
              <a:rPr lang="en-US" altLang="zh-CN" dirty="0">
                <a:solidFill>
                  <a:srgbClr val="00B050"/>
                </a:solidFill>
              </a:rPr>
              <a:t>3</a:t>
            </a:r>
            <a:r>
              <a:rPr lang="zh-CN" altLang="en-US" dirty="0">
                <a:solidFill>
                  <a:srgbClr val="00B050"/>
                </a:solidFill>
              </a:rPr>
              <a:t>）高优先级优先调度算法。</a:t>
            </a:r>
            <a:endParaRPr lang="zh-CN" altLang="en-US" dirty="0">
              <a:solidFill>
                <a:srgbClr val="00B050"/>
              </a:solidFill>
            </a:endParaRPr>
          </a:p>
          <a:p>
            <a:pPr lvl="1"/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第三章处理机调度与死锁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7</a:t>
            </a:r>
            <a:r>
              <a:rPr lang="zh-CN" altLang="en-US" dirty="0"/>
              <a:t>：进程调度（</a:t>
            </a:r>
            <a:r>
              <a:rPr lang="en-US" altLang="zh-CN" dirty="0" smtClean="0"/>
              <a:t>P75~P82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algn="just"/>
            <a:r>
              <a:rPr lang="zh-CN" altLang="en-US" dirty="0"/>
              <a:t>先来先服务</a:t>
            </a:r>
            <a:endParaRPr lang="zh-CN" altLang="en-US" dirty="0"/>
          </a:p>
          <a:p>
            <a:pPr lvl="2"/>
            <a:r>
              <a:rPr lang="zh-CN" altLang="zh-CN" dirty="0"/>
              <a:t>执行顺序、完成时间及周转时间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4</a:t>
            </a:r>
            <a:r>
              <a:rPr lang="zh-CN" altLang="en-US" dirty="0"/>
              <a:t>个进程的平均周转时间</a:t>
            </a:r>
            <a:r>
              <a:rPr lang="en-US" altLang="zh-CN" dirty="0"/>
              <a:t>T</a:t>
            </a:r>
            <a:r>
              <a:rPr lang="zh-CN" altLang="en-US" dirty="0"/>
              <a:t>为：</a:t>
            </a:r>
            <a:endParaRPr lang="zh-CN" altLang="en-US" dirty="0"/>
          </a:p>
          <a:p>
            <a:pPr marL="914400" lvl="2" indent="0">
              <a:buNone/>
            </a:pPr>
            <a:r>
              <a:rPr lang="en-US" altLang="zh-CN" dirty="0"/>
              <a:t>     T=</a:t>
            </a:r>
            <a:r>
              <a:rPr lang="zh-CN" altLang="en-US" dirty="0"/>
              <a:t>（</a:t>
            </a:r>
            <a:r>
              <a:rPr lang="en-US" altLang="zh-CN" dirty="0"/>
              <a:t>4+10+18+28)/4=15</a:t>
            </a:r>
            <a:endParaRPr lang="en-US" altLang="zh-CN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1310751" y="2204864"/>
          <a:ext cx="5970747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9971"/>
                <a:gridCol w="1211803"/>
                <a:gridCol w="1176166"/>
                <a:gridCol w="1266641"/>
                <a:gridCol w="1176166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执行次序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运行时间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优先数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等待时间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周转时间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P1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P2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P3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18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P4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18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28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5364088" y="4726320"/>
            <a:ext cx="2160240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P4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3635896" y="4726320"/>
            <a:ext cx="1728192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P3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475656" y="4725144"/>
            <a:ext cx="864096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2339752" y="4725144"/>
            <a:ext cx="1296144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P2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03872" y="50508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364594" y="50508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64997" y="435570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先来先服务调度算法的调度顺序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89711" y="50508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85855" y="50508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14047" y="50508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第三章处理机调度与死锁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7</a:t>
            </a:r>
            <a:r>
              <a:rPr lang="zh-CN" altLang="en-US" dirty="0"/>
              <a:t>：进程调度（</a:t>
            </a:r>
            <a:r>
              <a:rPr lang="en-US" altLang="zh-CN" dirty="0"/>
              <a:t>P75~P82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algn="just"/>
            <a:r>
              <a:rPr lang="zh-CN" altLang="en-US" dirty="0"/>
              <a:t>时间片轮转算法</a:t>
            </a:r>
            <a:endParaRPr lang="zh-CN" altLang="en-US" dirty="0"/>
          </a:p>
          <a:p>
            <a:pPr lvl="2"/>
            <a:r>
              <a:rPr lang="zh-CN" altLang="zh-CN" dirty="0"/>
              <a:t>执行顺序、完成时间及周转时间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4</a:t>
            </a:r>
            <a:r>
              <a:rPr lang="zh-CN" altLang="en-US" dirty="0"/>
              <a:t>个进程的平均周转时间</a:t>
            </a:r>
            <a:r>
              <a:rPr lang="en-US" altLang="zh-CN" dirty="0"/>
              <a:t>T</a:t>
            </a:r>
            <a:r>
              <a:rPr lang="zh-CN" altLang="en-US" dirty="0"/>
              <a:t>为：</a:t>
            </a:r>
            <a:endParaRPr lang="zh-CN" altLang="en-US" dirty="0"/>
          </a:p>
          <a:p>
            <a:pPr marL="914400" lvl="2" indent="0">
              <a:buNone/>
            </a:pPr>
            <a:r>
              <a:rPr lang="en-US" altLang="zh-CN" dirty="0"/>
              <a:t>     T=</a:t>
            </a:r>
            <a:r>
              <a:rPr lang="zh-CN" altLang="en-US" dirty="0"/>
              <a:t>（</a:t>
            </a:r>
            <a:r>
              <a:rPr lang="en-US" altLang="zh-CN" dirty="0"/>
              <a:t>10+18+24+28)/4=20</a:t>
            </a:r>
            <a:endParaRPr lang="en-US" altLang="zh-CN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2042325" y="2132856"/>
          <a:ext cx="4704106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9971"/>
                <a:gridCol w="1211803"/>
                <a:gridCol w="1176166"/>
                <a:gridCol w="1176166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执行次序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运行时间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优先数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周转时间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P1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P2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18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P3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24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P4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28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 bwMode="auto">
          <a:xfrm>
            <a:off x="1561855" y="4788666"/>
            <a:ext cx="432048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993903" y="4788666"/>
            <a:ext cx="432048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P2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425951" y="4788666"/>
            <a:ext cx="432048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P3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857999" y="4788666"/>
            <a:ext cx="432048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P4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290047" y="4788666"/>
            <a:ext cx="432048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722095" y="4788666"/>
            <a:ext cx="432048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P2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154143" y="4788666"/>
            <a:ext cx="432048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P3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586191" y="4788666"/>
            <a:ext cx="432048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P4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018239" y="4788666"/>
            <a:ext cx="432048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P2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450287" y="4788666"/>
            <a:ext cx="432048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P3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882335" y="4788666"/>
            <a:ext cx="432048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P4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314383" y="4788666"/>
            <a:ext cx="432048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P3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746431" y="4788666"/>
            <a:ext cx="432048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P4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178479" y="4788666"/>
            <a:ext cx="432048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P4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03648" y="51049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02778" y="5104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57506" y="443647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时间片轮转算法的调度顺序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843862" y="51049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34751" y="51049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707958" y="51049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40006" y="51049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22621" y="5104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42299" y="5104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70167" y="5104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85665" y="5104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201867" y="5104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66311" y="5104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81809" y="5104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22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530407" y="5104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970730" y="5104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第三章处理机调度与死锁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7</a:t>
            </a:r>
            <a:r>
              <a:rPr lang="zh-CN" altLang="en-US" dirty="0"/>
              <a:t>：进程调度（</a:t>
            </a:r>
            <a:r>
              <a:rPr lang="en-US" altLang="zh-CN" dirty="0"/>
              <a:t>P75~P82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algn="just"/>
            <a:r>
              <a:rPr lang="zh-CN" altLang="en-US" dirty="0"/>
              <a:t>高优先级优先调度算法</a:t>
            </a:r>
            <a:endParaRPr lang="zh-CN" altLang="en-US" dirty="0"/>
          </a:p>
          <a:p>
            <a:pPr lvl="2"/>
            <a:r>
              <a:rPr lang="zh-CN" altLang="zh-CN" dirty="0"/>
              <a:t>执行顺序、完成时间及周转时间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4</a:t>
            </a:r>
            <a:r>
              <a:rPr lang="zh-CN" altLang="en-US" dirty="0"/>
              <a:t>个进程的平均周转时间</a:t>
            </a:r>
            <a:r>
              <a:rPr lang="en-US" altLang="zh-CN" dirty="0"/>
              <a:t>T</a:t>
            </a:r>
            <a:r>
              <a:rPr lang="zh-CN" altLang="en-US" dirty="0"/>
              <a:t>为：</a:t>
            </a:r>
            <a:endParaRPr lang="zh-CN" altLang="en-US" dirty="0"/>
          </a:p>
          <a:p>
            <a:pPr marL="914400" lvl="2" indent="0">
              <a:buNone/>
            </a:pPr>
            <a:r>
              <a:rPr lang="en-US" altLang="zh-CN" dirty="0"/>
              <a:t>     T=</a:t>
            </a:r>
            <a:r>
              <a:rPr lang="zh-CN" altLang="en-US" dirty="0"/>
              <a:t>（</a:t>
            </a:r>
            <a:r>
              <a:rPr lang="en-US" altLang="zh-CN" dirty="0"/>
              <a:t>10+18+22+28)/4=19.5</a:t>
            </a:r>
            <a:endParaRPr lang="en-US" altLang="zh-CN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1310751" y="2204864"/>
          <a:ext cx="5970747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9971"/>
                <a:gridCol w="1211803"/>
                <a:gridCol w="1176166"/>
                <a:gridCol w="1266641"/>
                <a:gridCol w="1176166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执行次序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运行时间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优先数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等待时间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周转时间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P4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P3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18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P1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18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22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P2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22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28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80645" marR="80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7" name="矩形 36"/>
          <p:cNvSpPr/>
          <p:nvPr/>
        </p:nvSpPr>
        <p:spPr bwMode="auto">
          <a:xfrm>
            <a:off x="1459613" y="4981490"/>
            <a:ext cx="2160240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P4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619853" y="4981490"/>
            <a:ext cx="1728192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P3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348045" y="4981490"/>
            <a:ext cx="864096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212141" y="4981490"/>
            <a:ext cx="1296144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P2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09572" y="52919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438636" y="52919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28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39039" y="460166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高优先级优先调度算法的调度顺序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69812" y="52919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98004" y="52919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62100" y="52919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第三章处理机调度与死锁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8</a:t>
            </a:r>
            <a:r>
              <a:rPr lang="zh-CN" altLang="en-US" dirty="0"/>
              <a:t>：银行家算法（</a:t>
            </a:r>
            <a:r>
              <a:rPr lang="en-US" altLang="zh-CN" dirty="0"/>
              <a:t>P100~P102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algn="just"/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47" name="内容占位符 1"/>
          <p:cNvSpPr txBox="1"/>
          <p:nvPr/>
        </p:nvSpPr>
        <p:spPr>
          <a:xfrm>
            <a:off x="457200" y="1124744"/>
            <a:ext cx="8291264" cy="5400640"/>
          </a:xfrm>
          <a:prstGeom prst="rect">
            <a:avLst/>
          </a:prstGeom>
        </p:spPr>
        <p:txBody>
          <a:bodyPr vert="horz" rtlCol="0">
            <a:normAutofit fontScale="85000" lnSpcReduction="1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 2"/>
              <a:buChar char="³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0000"/>
              <a:buFont typeface="Wingdings 2"/>
              <a:buChar char="®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45000"/>
              <a:buFont typeface="Wingdings 2"/>
              <a:buChar char="¯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marR="0" lvl="1" indent="-342900" algn="just"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477AB1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设系统中有五个进程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{P0, P1, P2, P3, P4}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和三类资源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{A, B, C}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，资源数量分别为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0" lvl="1" indent="0" algn="just"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SzPct val="50000"/>
              <a:buNone/>
              <a:defRPr/>
            </a:pP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若在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T0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时刻的资源分配情况如下：</a:t>
            </a:r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Monotype Sorts" pitchFamily="2" charset="2"/>
              <a:buNone/>
              <a:tabLst>
                <a:tab pos="1371600" algn="l"/>
                <a:tab pos="2395220" algn="ctr"/>
                <a:tab pos="3594100" algn="ctr"/>
                <a:tab pos="4805045" algn="ctr"/>
              </a:tabLst>
            </a:pPr>
            <a:r>
              <a:rPr lang="zh-CN" altLang="zh-CN" sz="2400" dirty="0">
                <a:solidFill>
                  <a:srgbClr val="00B050"/>
                </a:solidFill>
              </a:rPr>
              <a:t>		</a:t>
            </a:r>
            <a:r>
              <a:rPr lang="en-US" altLang="zh-CN" sz="2400" dirty="0">
                <a:solidFill>
                  <a:srgbClr val="00B050"/>
                </a:solidFill>
              </a:rPr>
              <a:t>	</a:t>
            </a:r>
            <a:r>
              <a:rPr lang="en-US" altLang="zh-CN" sz="2400" u="sng" dirty="0">
                <a:solidFill>
                  <a:srgbClr val="00B050"/>
                </a:solidFill>
              </a:rPr>
              <a:t>Allocation</a:t>
            </a:r>
            <a:r>
              <a:rPr lang="en-US" altLang="zh-CN" sz="2400" dirty="0">
                <a:solidFill>
                  <a:srgbClr val="00B050"/>
                </a:solidFill>
              </a:rPr>
              <a:t>		 </a:t>
            </a:r>
            <a:r>
              <a:rPr lang="en-US" altLang="zh-CN" sz="2400" u="sng" dirty="0">
                <a:solidFill>
                  <a:srgbClr val="00B050"/>
                </a:solidFill>
              </a:rPr>
              <a:t>Max</a:t>
            </a:r>
            <a:r>
              <a:rPr lang="en-US" altLang="zh-CN" sz="2400" dirty="0">
                <a:solidFill>
                  <a:srgbClr val="00B050"/>
                </a:solidFill>
              </a:rPr>
              <a:t>		</a:t>
            </a:r>
            <a:r>
              <a:rPr lang="en-US" altLang="zh-CN" sz="2400" u="sng" dirty="0">
                <a:solidFill>
                  <a:srgbClr val="00B050"/>
                </a:solidFill>
              </a:rPr>
              <a:t>Available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Font typeface="Monotype Sorts" pitchFamily="2" charset="2"/>
              <a:buNone/>
              <a:tabLst>
                <a:tab pos="1371600" algn="l"/>
                <a:tab pos="2395220" algn="ctr"/>
                <a:tab pos="3594100" algn="ctr"/>
                <a:tab pos="4805045" algn="ctr"/>
              </a:tabLst>
            </a:pPr>
            <a:r>
              <a:rPr lang="en-US" altLang="zh-CN" sz="2400" dirty="0">
                <a:solidFill>
                  <a:srgbClr val="00B050"/>
                </a:solidFill>
              </a:rPr>
              <a:t>			A   B   C		A   B  C 		A   B   C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Font typeface="Monotype Sorts" pitchFamily="2" charset="2"/>
              <a:buNone/>
              <a:tabLst>
                <a:tab pos="1371600" algn="l"/>
                <a:tab pos="2395220" algn="ctr"/>
                <a:tab pos="3594100" algn="ctr"/>
                <a:tab pos="4805045" algn="ctr"/>
              </a:tabLst>
            </a:pPr>
            <a:r>
              <a:rPr lang="en-US" altLang="zh-CN" sz="2400" dirty="0">
                <a:solidFill>
                  <a:srgbClr val="00B050"/>
                </a:solidFill>
              </a:rPr>
              <a:t>		 P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0	</a:t>
            </a:r>
            <a:r>
              <a:rPr lang="en-US" altLang="zh-CN" sz="2400" dirty="0">
                <a:solidFill>
                  <a:srgbClr val="00B050"/>
                </a:solidFill>
              </a:rPr>
              <a:t>0   1   0		7   5   3 		3    3    2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Font typeface="Monotype Sorts" pitchFamily="2" charset="2"/>
              <a:buNone/>
              <a:tabLst>
                <a:tab pos="1371600" algn="l"/>
                <a:tab pos="2395220" algn="ctr"/>
                <a:tab pos="3594100" algn="ctr"/>
                <a:tab pos="4805045" algn="ctr"/>
              </a:tabLst>
            </a:pPr>
            <a:r>
              <a:rPr lang="en-US" altLang="zh-CN" sz="2400" dirty="0">
                <a:solidFill>
                  <a:srgbClr val="00B050"/>
                </a:solidFill>
              </a:rPr>
              <a:t>		 P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1	</a:t>
            </a:r>
            <a:r>
              <a:rPr lang="en-US" altLang="zh-CN" sz="2400" dirty="0">
                <a:solidFill>
                  <a:srgbClr val="00B050"/>
                </a:solidFill>
              </a:rPr>
              <a:t>2   0   0 		3   2   2  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Font typeface="Monotype Sorts" pitchFamily="2" charset="2"/>
              <a:buNone/>
              <a:tabLst>
                <a:tab pos="1371600" algn="l"/>
                <a:tab pos="2395220" algn="ctr"/>
                <a:tab pos="3594100" algn="ctr"/>
                <a:tab pos="4805045" algn="ctr"/>
              </a:tabLst>
            </a:pPr>
            <a:r>
              <a:rPr lang="en-US" altLang="zh-CN" sz="2400" dirty="0">
                <a:solidFill>
                  <a:srgbClr val="00B050"/>
                </a:solidFill>
              </a:rPr>
              <a:t>		 P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2</a:t>
            </a:r>
            <a:r>
              <a:rPr lang="en-US" altLang="zh-CN" sz="2400" dirty="0">
                <a:solidFill>
                  <a:srgbClr val="00B050"/>
                </a:solidFill>
              </a:rPr>
              <a:t>	3   0   2 		9   0   2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Font typeface="Monotype Sorts" pitchFamily="2" charset="2"/>
              <a:buNone/>
              <a:tabLst>
                <a:tab pos="1371600" algn="l"/>
                <a:tab pos="2395220" algn="ctr"/>
                <a:tab pos="3594100" algn="ctr"/>
                <a:tab pos="4805045" algn="ctr"/>
              </a:tabLst>
            </a:pPr>
            <a:r>
              <a:rPr lang="en-US" altLang="zh-CN" sz="2400" dirty="0">
                <a:solidFill>
                  <a:srgbClr val="00B050"/>
                </a:solidFill>
              </a:rPr>
              <a:t>		 P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</a:t>
            </a:r>
            <a:r>
              <a:rPr lang="en-US" altLang="zh-CN" sz="2400" dirty="0">
                <a:solidFill>
                  <a:srgbClr val="00B050"/>
                </a:solidFill>
              </a:rPr>
              <a:t>	2   1   1 		2   2   2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Font typeface="Monotype Sorts" pitchFamily="2" charset="2"/>
              <a:buNone/>
              <a:tabLst>
                <a:tab pos="1371600" algn="l"/>
                <a:tab pos="2395220" algn="ctr"/>
                <a:tab pos="3594100" algn="ctr"/>
                <a:tab pos="4805045" algn="ctr"/>
              </a:tabLst>
            </a:pPr>
            <a:r>
              <a:rPr lang="en-US" altLang="zh-CN" sz="2400" dirty="0">
                <a:solidFill>
                  <a:srgbClr val="00B050"/>
                </a:solidFill>
              </a:rPr>
              <a:t>		 P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4</a:t>
            </a:r>
            <a:r>
              <a:rPr lang="en-US" altLang="zh-CN" sz="2400" dirty="0">
                <a:solidFill>
                  <a:srgbClr val="00B050"/>
                </a:solidFill>
              </a:rPr>
              <a:t>	0   0   2		4   3   3 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T0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时刻的状态是否安全？为什么？</a:t>
            </a:r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请求资源</a:t>
            </a:r>
            <a:r>
              <a:rPr lang="en-US" altLang="zh-CN" sz="2400" dirty="0"/>
              <a:t>(1</a:t>
            </a:r>
            <a:r>
              <a:rPr lang="zh-CN" altLang="en-US" sz="2400" dirty="0"/>
              <a:t>，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2)</a:t>
            </a:r>
            <a:r>
              <a:rPr lang="zh-CN" altLang="en-US" sz="2400" dirty="0"/>
              <a:t>，系统能够将资源分配给它？</a:t>
            </a:r>
            <a:endParaRPr lang="en-US" altLang="zh-CN" sz="2400" dirty="0"/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solidFill>
                  <a:srgbClr val="00B050"/>
                </a:solidFill>
              </a:rPr>
              <a:t>3</a:t>
            </a:r>
            <a:r>
              <a:rPr lang="zh-CN" altLang="en-US" sz="2400" dirty="0">
                <a:solidFill>
                  <a:srgbClr val="00B050"/>
                </a:solidFill>
              </a:rPr>
              <a:t>）此后，</a:t>
            </a:r>
            <a:r>
              <a:rPr lang="en-US" altLang="zh-CN" sz="2400" dirty="0">
                <a:solidFill>
                  <a:srgbClr val="00B050"/>
                </a:solidFill>
              </a:rPr>
              <a:t>P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0</a:t>
            </a:r>
            <a:r>
              <a:rPr lang="zh-CN" altLang="en-US" sz="2400" dirty="0">
                <a:solidFill>
                  <a:srgbClr val="00B050"/>
                </a:solidFill>
              </a:rPr>
              <a:t>发出资源请求</a:t>
            </a:r>
            <a:r>
              <a:rPr lang="en-US" altLang="zh-CN" sz="2400" dirty="0">
                <a:solidFill>
                  <a:srgbClr val="00B050"/>
                </a:solidFill>
              </a:rPr>
              <a:t> (0</a:t>
            </a:r>
            <a:r>
              <a:rPr lang="zh-CN" altLang="en-US" sz="2400" dirty="0">
                <a:solidFill>
                  <a:srgbClr val="00B050"/>
                </a:solidFill>
              </a:rPr>
              <a:t>，</a:t>
            </a:r>
            <a:r>
              <a:rPr lang="en-US" altLang="zh-CN" sz="2400" dirty="0">
                <a:solidFill>
                  <a:srgbClr val="00B050"/>
                </a:solidFill>
              </a:rPr>
              <a:t>2</a:t>
            </a:r>
            <a:r>
              <a:rPr lang="zh-CN" altLang="en-US" sz="2400" dirty="0">
                <a:solidFill>
                  <a:srgbClr val="00B050"/>
                </a:solidFill>
              </a:rPr>
              <a:t>，</a:t>
            </a:r>
            <a:r>
              <a:rPr lang="en-US" altLang="zh-CN" sz="2400" dirty="0">
                <a:solidFill>
                  <a:srgbClr val="00B050"/>
                </a:solidFill>
              </a:rPr>
              <a:t>0)</a:t>
            </a:r>
            <a:r>
              <a:rPr lang="zh-CN" altLang="en-US" sz="2400" dirty="0">
                <a:solidFill>
                  <a:srgbClr val="00B050"/>
                </a:solidFill>
              </a:rPr>
              <a:t>，系统能否为</a:t>
            </a:r>
            <a:r>
              <a:rPr lang="en-US" altLang="zh-CN" sz="2400" dirty="0">
                <a:solidFill>
                  <a:srgbClr val="00B050"/>
                </a:solidFill>
              </a:rPr>
              <a:t>P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0</a:t>
            </a:r>
            <a:r>
              <a:rPr lang="zh-CN" altLang="en-US" sz="2400" dirty="0">
                <a:solidFill>
                  <a:srgbClr val="00B050"/>
                </a:solidFill>
              </a:rPr>
              <a:t>分配资源？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Monotype Sorts" pitchFamily="2" charset="2"/>
              <a:buNone/>
              <a:tabLst>
                <a:tab pos="1371600" algn="l"/>
                <a:tab pos="2395220" algn="ctr"/>
                <a:tab pos="3594100" algn="ctr"/>
                <a:tab pos="4805045" algn="ctr"/>
              </a:tabLst>
            </a:pPr>
            <a:endParaRPr lang="en-US" altLang="zh-CN" sz="2400" dirty="0"/>
          </a:p>
          <a:p>
            <a:pPr>
              <a:lnSpc>
                <a:spcPct val="150000"/>
              </a:lnSpc>
              <a:buFont typeface="Monotype Sorts" pitchFamily="2" charset="2"/>
              <a:buNone/>
              <a:tabLst>
                <a:tab pos="1371600" algn="l"/>
                <a:tab pos="2395220" algn="ctr"/>
                <a:tab pos="3594100" algn="ctr"/>
                <a:tab pos="4805045" algn="ctr"/>
              </a:tabLst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第三章处理机调度与死锁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8</a:t>
            </a:r>
            <a:r>
              <a:rPr lang="zh-CN" altLang="en-US" dirty="0"/>
              <a:t>：银行家算法（</a:t>
            </a:r>
            <a:r>
              <a:rPr lang="en-US" altLang="zh-CN" dirty="0"/>
              <a:t>P100~P102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algn="just"/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47" name="内容占位符 1"/>
          <p:cNvSpPr txBox="1"/>
          <p:nvPr/>
        </p:nvSpPr>
        <p:spPr>
          <a:xfrm>
            <a:off x="457200" y="1124744"/>
            <a:ext cx="8291264" cy="5112608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 2"/>
              <a:buChar char="³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0000"/>
              <a:buFont typeface="Wingdings 2"/>
              <a:buChar char="®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45000"/>
              <a:buFont typeface="Wingdings 2"/>
              <a:buChar char="¯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latin typeface="+mj-lt"/>
              </a:rPr>
              <a:t>1</a:t>
            </a:r>
            <a:r>
              <a:rPr lang="zh-CN" altLang="en-US" sz="2400" dirty="0">
                <a:latin typeface="+mj-lt"/>
              </a:rPr>
              <a:t>）</a:t>
            </a:r>
            <a:r>
              <a:rPr lang="zh-CN" altLang="en-US" sz="2400" dirty="0">
                <a:latin typeface="+mn-ea"/>
              </a:rPr>
              <a:t>系统在</a:t>
            </a:r>
            <a:r>
              <a:rPr lang="en-US" altLang="zh-CN" sz="2400" dirty="0">
                <a:latin typeface="+mn-ea"/>
              </a:rPr>
              <a:t>T0</a:t>
            </a:r>
            <a:r>
              <a:rPr lang="zh-CN" altLang="en-US" sz="2400" dirty="0">
                <a:latin typeface="+mn-ea"/>
              </a:rPr>
              <a:t>时刻的资源分配情况</a:t>
            </a:r>
            <a:endParaRPr lang="en-US" altLang="zh-CN" sz="2400" dirty="0">
              <a:latin typeface="+mn-ea"/>
            </a:endParaRP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系统处于安全状态</a:t>
            </a:r>
            <a:r>
              <a:rPr lang="zh-CN" altLang="en-US" sz="2400" dirty="0">
                <a:latin typeface="+mn-ea"/>
              </a:rPr>
              <a:t>，因存在安全序列</a:t>
            </a:r>
            <a:r>
              <a:rPr lang="en-US" altLang="zh-CN" sz="2400" dirty="0">
                <a:latin typeface="+mn-ea"/>
              </a:rPr>
              <a:t>&lt;</a:t>
            </a:r>
            <a:r>
              <a:rPr lang="en-US" altLang="zh-CN" sz="2400" i="1" dirty="0">
                <a:latin typeface="+mn-ea"/>
              </a:rPr>
              <a:t>P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,</a:t>
            </a:r>
            <a:r>
              <a:rPr lang="en-US" altLang="zh-CN" sz="2400" i="1" dirty="0">
                <a:latin typeface="+mn-ea"/>
              </a:rPr>
              <a:t>P</a:t>
            </a:r>
            <a:r>
              <a:rPr lang="en-US" altLang="zh-CN" sz="2400" baseline="-25000" dirty="0">
                <a:latin typeface="+mn-ea"/>
              </a:rPr>
              <a:t>3</a:t>
            </a:r>
            <a:r>
              <a:rPr lang="en-US" altLang="zh-CN" sz="2400" dirty="0">
                <a:latin typeface="+mn-ea"/>
              </a:rPr>
              <a:t>,</a:t>
            </a:r>
            <a:r>
              <a:rPr lang="en-US" altLang="zh-CN" sz="2400" i="1" dirty="0">
                <a:latin typeface="+mn-ea"/>
              </a:rPr>
              <a:t>P</a:t>
            </a:r>
            <a:r>
              <a:rPr lang="en-US" altLang="zh-CN" sz="2400" baseline="-25000" dirty="0">
                <a:latin typeface="+mn-ea"/>
              </a:rPr>
              <a:t>4</a:t>
            </a:r>
            <a:r>
              <a:rPr lang="en-US" altLang="zh-CN" sz="2400" dirty="0">
                <a:latin typeface="+mn-ea"/>
              </a:rPr>
              <a:t>,</a:t>
            </a:r>
            <a:r>
              <a:rPr lang="en-US" altLang="zh-CN" sz="2400" i="1" dirty="0">
                <a:latin typeface="+mn-ea"/>
              </a:rPr>
              <a:t>P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,</a:t>
            </a:r>
            <a:r>
              <a:rPr lang="en-US" altLang="zh-CN" sz="2400" i="1" dirty="0">
                <a:latin typeface="+mn-ea"/>
              </a:rPr>
              <a:t>P</a:t>
            </a:r>
            <a:r>
              <a:rPr lang="en-US" altLang="zh-CN" sz="2400" baseline="-25000" dirty="0">
                <a:latin typeface="+mn-ea"/>
              </a:rPr>
              <a:t>0</a:t>
            </a:r>
            <a:r>
              <a:rPr lang="en-US" altLang="zh-CN" sz="2400" dirty="0">
                <a:latin typeface="+mn-ea"/>
              </a:rPr>
              <a:t>&gt;</a:t>
            </a:r>
            <a:endParaRPr lang="zh-CN" altLang="en-US" sz="2400" dirty="0">
              <a:latin typeface="+mn-ea"/>
            </a:endParaRP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Monotype Sorts" pitchFamily="2" charset="2"/>
              <a:buNone/>
              <a:tabLst>
                <a:tab pos="1371600" algn="l"/>
                <a:tab pos="2395220" algn="ctr"/>
                <a:tab pos="3594100" algn="ctr"/>
                <a:tab pos="4805045" algn="ctr"/>
              </a:tabLst>
            </a:pPr>
            <a:endParaRPr lang="en-US" altLang="zh-CN" sz="2400" dirty="0"/>
          </a:p>
          <a:p>
            <a:pPr>
              <a:lnSpc>
                <a:spcPct val="150000"/>
              </a:lnSpc>
              <a:buFont typeface="Monotype Sorts" pitchFamily="2" charset="2"/>
              <a:buNone/>
              <a:tabLst>
                <a:tab pos="1371600" algn="l"/>
                <a:tab pos="2395220" algn="ctr"/>
                <a:tab pos="3594100" algn="ctr"/>
                <a:tab pos="4805045" algn="ctr"/>
              </a:tabLst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Group 74"/>
          <p:cNvGraphicFramePr>
            <a:graphicFrameLocks noGrp="1"/>
          </p:cNvGraphicFramePr>
          <p:nvPr/>
        </p:nvGraphicFramePr>
        <p:xfrm>
          <a:off x="899590" y="1619032"/>
          <a:ext cx="7848872" cy="2170008"/>
        </p:xfrm>
        <a:graphic>
          <a:graphicData uri="http://schemas.openxmlformats.org/drawingml/2006/table">
            <a:tbl>
              <a:tblPr/>
              <a:tblGrid>
                <a:gridCol w="1663528"/>
                <a:gridCol w="1867270"/>
                <a:gridCol w="1517168"/>
                <a:gridCol w="1400453"/>
                <a:gridCol w="1400453"/>
              </a:tblGrid>
              <a:tr h="575638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资源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进程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Max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 B C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Alloc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 B C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Need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 B C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Avail.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2184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kumimoji="1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zh-CN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7 5 3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0 1 0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7 4 3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3 3 2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2184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kumimoji="1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zh-CN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3 2 2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2 0 0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1 2 2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2184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kumimoji="1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zh-CN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9 0 2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3 0 2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6 0 0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2184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kumimoji="1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en-US" altLang="zh-CN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2 2 2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2 1 1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0 1 1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2184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kumimoji="1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en-US" altLang="zh-CN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4 3 3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0 0 2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4 3 1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156"/>
          <p:cNvGraphicFramePr>
            <a:graphicFrameLocks noGrp="1"/>
          </p:cNvGraphicFramePr>
          <p:nvPr/>
        </p:nvGraphicFramePr>
        <p:xfrm>
          <a:off x="899591" y="4275062"/>
          <a:ext cx="7920881" cy="252891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650183"/>
                <a:gridCol w="1067120"/>
                <a:gridCol w="1076745"/>
                <a:gridCol w="1255445"/>
                <a:gridCol w="1791267"/>
                <a:gridCol w="1080121"/>
              </a:tblGrid>
              <a:tr h="702888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kumimoji="1" lang="zh-CN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资源</a:t>
                      </a:r>
                      <a:endParaRPr kumimoji="1" lang="zh-CN" altLang="en-US" sz="18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zh-CN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进程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Work</a:t>
                      </a:r>
                      <a:endParaRPr kumimoji="1" lang="en-US" altLang="zh-CN" sz="18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 B C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Need</a:t>
                      </a:r>
                      <a:endParaRPr kumimoji="1" lang="en-US" altLang="zh-CN" sz="18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 B C</a:t>
                      </a:r>
                      <a:endParaRPr kumimoji="1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Alloc</a:t>
                      </a:r>
                      <a:endParaRPr kumimoji="1" lang="en-US" altLang="zh-CN" sz="18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 B C</a:t>
                      </a:r>
                      <a:endParaRPr kumimoji="1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Work+Alloc</a:t>
                      </a:r>
                      <a:endParaRPr kumimoji="1" lang="en-US" altLang="zh-CN" sz="18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 B C</a:t>
                      </a:r>
                      <a:endParaRPr kumimoji="1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Finish</a:t>
                      </a:r>
                      <a:endParaRPr kumimoji="1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9625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kumimoji="1" lang="en-US" altLang="zh-CN" sz="18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3 3 2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1 2 2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2 0 0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5 3 2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</a:tr>
              <a:tr h="309625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kumimoji="1" lang="en-US" altLang="zh-CN" sz="18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5 3 2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0 1 1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2 1 1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7 4 3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</a:tr>
              <a:tr h="309625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kumimoji="1" lang="en-US" altLang="zh-CN" sz="18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7 4 3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4 3 1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0 0 2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7 4 5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</a:tr>
              <a:tr h="309625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kumimoji="1" lang="en-US" altLang="zh-CN" sz="18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7 4 5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6 0 0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3 0 2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10 4 7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</a:tr>
              <a:tr h="309625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kumimoji="1" lang="en-US" altLang="zh-CN" sz="1800" b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10 4 7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7 4 3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0 1 0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10 5 7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115" marR="121115" marT="45443" marB="45443" anchor="ctr" horzOverflow="overflow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940152" y="2564904"/>
            <a:ext cx="1440160" cy="288032"/>
          </a:xfrm>
          <a:prstGeom prst="rect">
            <a:avLst/>
          </a:prstGeom>
          <a:solidFill>
            <a:srgbClr val="477AB1">
              <a:tint val="100000"/>
              <a:shade val="100000"/>
              <a:hueMod val="100000"/>
              <a:satMod val="100000"/>
            </a:srgbClr>
          </a:solidFill>
          <a:ln w="25400" cap="flat" cmpd="sng" algn="ctr">
            <a:solidFill>
              <a:srgbClr val="477AB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 panose="02040503050406030204"/>
                <a:ea typeface="华文楷体"/>
                <a:cs typeface="+mn-cs"/>
              </a:rPr>
              <a:t>1st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85056" y="2217185"/>
            <a:ext cx="1440160" cy="288032"/>
          </a:xfrm>
          <a:prstGeom prst="rect">
            <a:avLst/>
          </a:prstGeom>
          <a:solidFill>
            <a:srgbClr val="477AB1">
              <a:tint val="100000"/>
              <a:shade val="100000"/>
              <a:hueMod val="100000"/>
              <a:satMod val="100000"/>
            </a:srgbClr>
          </a:solidFill>
          <a:ln w="25400" cap="flat" cmpd="sng" algn="ctr">
            <a:solidFill>
              <a:srgbClr val="477AB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 panose="02040503050406030204"/>
                <a:ea typeface="华文楷体"/>
                <a:cs typeface="+mn-cs"/>
              </a:rPr>
              <a:t>5        3        2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85056" y="2227676"/>
            <a:ext cx="1440160" cy="288032"/>
          </a:xfrm>
          <a:prstGeom prst="rect">
            <a:avLst/>
          </a:prstGeom>
          <a:solidFill>
            <a:srgbClr val="477AB1">
              <a:tint val="100000"/>
              <a:shade val="100000"/>
              <a:hueMod val="100000"/>
              <a:satMod val="100000"/>
            </a:srgbClr>
          </a:solidFill>
          <a:ln w="25400" cap="flat" cmpd="sng" algn="ctr">
            <a:solidFill>
              <a:srgbClr val="477AB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 panose="02040503050406030204"/>
                <a:ea typeface="华文楷体"/>
                <a:cs typeface="+mn-cs"/>
              </a:rPr>
              <a:t>7        4        3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85056" y="2229932"/>
            <a:ext cx="1440160" cy="288032"/>
          </a:xfrm>
          <a:prstGeom prst="rect">
            <a:avLst/>
          </a:prstGeom>
          <a:solidFill>
            <a:srgbClr val="477AB1">
              <a:tint val="100000"/>
              <a:shade val="100000"/>
              <a:hueMod val="100000"/>
              <a:satMod val="100000"/>
            </a:srgbClr>
          </a:solidFill>
          <a:ln w="25400" cap="flat" cmpd="sng" algn="ctr">
            <a:solidFill>
              <a:srgbClr val="477AB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 panose="02040503050406030204"/>
                <a:ea typeface="华文楷体"/>
                <a:cs typeface="+mn-cs"/>
              </a:rPr>
              <a:t>7        4        5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73256" y="2229932"/>
            <a:ext cx="1440160" cy="288032"/>
          </a:xfrm>
          <a:prstGeom prst="rect">
            <a:avLst/>
          </a:prstGeom>
          <a:solidFill>
            <a:srgbClr val="477AB1">
              <a:tint val="100000"/>
              <a:shade val="100000"/>
              <a:hueMod val="100000"/>
              <a:satMod val="100000"/>
            </a:srgbClr>
          </a:solidFill>
          <a:ln w="25400" cap="flat" cmpd="sng" algn="ctr">
            <a:solidFill>
              <a:srgbClr val="477AB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 panose="02040503050406030204"/>
                <a:ea typeface="华文楷体"/>
                <a:cs typeface="+mn-cs"/>
              </a:rPr>
              <a:t>10      4       7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85056" y="2229932"/>
            <a:ext cx="1440160" cy="288032"/>
          </a:xfrm>
          <a:prstGeom prst="rect">
            <a:avLst/>
          </a:prstGeom>
          <a:solidFill>
            <a:srgbClr val="477AB1">
              <a:tint val="100000"/>
              <a:shade val="100000"/>
              <a:hueMod val="100000"/>
              <a:satMod val="100000"/>
            </a:srgbClr>
          </a:solidFill>
          <a:ln w="25400" cap="flat" cmpd="sng" algn="ctr">
            <a:solidFill>
              <a:srgbClr val="477AB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 panose="02040503050406030204"/>
                <a:ea typeface="华文楷体"/>
                <a:cs typeface="+mn-cs"/>
              </a:rPr>
              <a:t>10      5       7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25280" y="3140968"/>
            <a:ext cx="1440160" cy="288032"/>
          </a:xfrm>
          <a:prstGeom prst="rect">
            <a:avLst/>
          </a:prstGeom>
          <a:solidFill>
            <a:srgbClr val="477AB1">
              <a:tint val="100000"/>
              <a:shade val="100000"/>
              <a:hueMod val="100000"/>
              <a:satMod val="100000"/>
            </a:srgbClr>
          </a:solidFill>
          <a:ln w="25400" cap="flat" cmpd="sng" algn="ctr">
            <a:solidFill>
              <a:srgbClr val="477AB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 panose="02040503050406030204"/>
                <a:ea typeface="华文楷体"/>
                <a:cs typeface="+mn-cs"/>
              </a:rPr>
              <a:t>2nd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25280" y="2852936"/>
            <a:ext cx="1440160" cy="288032"/>
          </a:xfrm>
          <a:prstGeom prst="rect">
            <a:avLst/>
          </a:prstGeom>
          <a:solidFill>
            <a:srgbClr val="477AB1">
              <a:tint val="100000"/>
              <a:shade val="100000"/>
              <a:hueMod val="100000"/>
              <a:satMod val="100000"/>
            </a:srgbClr>
          </a:solidFill>
          <a:ln w="25400" cap="flat" cmpd="sng" algn="ctr">
            <a:solidFill>
              <a:srgbClr val="477AB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 panose="02040503050406030204"/>
                <a:ea typeface="华文楷体"/>
                <a:cs typeface="+mn-cs"/>
              </a:rPr>
              <a:t>4th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25280" y="2217185"/>
            <a:ext cx="1440160" cy="288032"/>
          </a:xfrm>
          <a:prstGeom prst="rect">
            <a:avLst/>
          </a:prstGeom>
          <a:solidFill>
            <a:srgbClr val="477AB1">
              <a:tint val="100000"/>
              <a:shade val="100000"/>
              <a:hueMod val="100000"/>
              <a:satMod val="100000"/>
            </a:srgbClr>
          </a:solidFill>
          <a:ln w="25400" cap="flat" cmpd="sng" algn="ctr">
            <a:solidFill>
              <a:srgbClr val="477AB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 panose="02040503050406030204"/>
                <a:ea typeface="华文楷体"/>
                <a:cs typeface="+mn-cs"/>
              </a:rPr>
              <a:t>5th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61456" y="2217185"/>
            <a:ext cx="1459016" cy="34771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25280" y="3501008"/>
            <a:ext cx="1440160" cy="288032"/>
          </a:xfrm>
          <a:prstGeom prst="rect">
            <a:avLst/>
          </a:prstGeom>
          <a:solidFill>
            <a:srgbClr val="477AB1">
              <a:tint val="100000"/>
              <a:shade val="100000"/>
              <a:hueMod val="100000"/>
              <a:satMod val="100000"/>
            </a:srgbClr>
          </a:solidFill>
          <a:ln w="25400" cap="flat" cmpd="sng" algn="ctr">
            <a:solidFill>
              <a:srgbClr val="477AB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 panose="02040503050406030204"/>
                <a:ea typeface="华文楷体"/>
                <a:cs typeface="+mn-cs"/>
              </a:rPr>
              <a:t>3rd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21296" y="2217185"/>
            <a:ext cx="1440160" cy="157185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9589" y="4941168"/>
            <a:ext cx="7920881" cy="4197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92535" y="5310262"/>
            <a:ext cx="7920881" cy="4197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06647" y="5679356"/>
            <a:ext cx="7920881" cy="4197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99589" y="6034737"/>
            <a:ext cx="7920881" cy="4197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9589" y="6415778"/>
            <a:ext cx="7920881" cy="4197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19" name="对话气泡: 矩形 18"/>
          <p:cNvSpPr/>
          <p:nvPr/>
        </p:nvSpPr>
        <p:spPr bwMode="auto">
          <a:xfrm>
            <a:off x="6101316" y="973604"/>
            <a:ext cx="2520280" cy="369332"/>
          </a:xfrm>
          <a:prstGeom prst="wedgeRectCallout">
            <a:avLst>
              <a:gd name="adj1" fmla="val -28720"/>
              <a:gd name="adj2" fmla="val 1163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Need=Max – Allocation 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7" grpId="0" animBg="1"/>
      <p:bldP spid="17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第三章处理机调度与死锁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8</a:t>
            </a:r>
            <a:r>
              <a:rPr lang="zh-CN" altLang="en-US" dirty="0"/>
              <a:t>：银行家算法（</a:t>
            </a:r>
            <a:r>
              <a:rPr lang="en-US" altLang="zh-CN" dirty="0"/>
              <a:t>P100~P102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47" name="内容占位符 1"/>
          <p:cNvSpPr txBox="1"/>
          <p:nvPr/>
        </p:nvSpPr>
        <p:spPr>
          <a:xfrm>
            <a:off x="457200" y="1340728"/>
            <a:ext cx="8291264" cy="5112608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 2"/>
              <a:buChar char="³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0000"/>
              <a:buFont typeface="Wingdings 2"/>
              <a:buChar char="®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45000"/>
              <a:buFont typeface="Wingdings 2"/>
              <a:buChar char="¯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发出资源请求</a:t>
            </a:r>
            <a:r>
              <a:rPr lang="en-US" altLang="zh-CN" sz="2400" dirty="0"/>
              <a:t> (1</a:t>
            </a:r>
            <a:r>
              <a:rPr lang="zh-CN" altLang="en-US" sz="2400" dirty="0"/>
              <a:t>，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2)</a:t>
            </a:r>
            <a:r>
              <a:rPr lang="zh-CN" altLang="en-US" sz="2400" dirty="0"/>
              <a:t>时，</a:t>
            </a:r>
            <a:r>
              <a:rPr lang="zh-CN" altLang="en-US" sz="2200" dirty="0"/>
              <a:t>系统按银行家算法进行检查：</a:t>
            </a:r>
            <a:endParaRPr lang="en-US" altLang="zh-CN" sz="2200" dirty="0"/>
          </a:p>
          <a:p>
            <a:r>
              <a:rPr lang="zh-CN" altLang="en-US" sz="2200" dirty="0"/>
              <a:t>① </a:t>
            </a:r>
            <a:r>
              <a:rPr lang="en-US" altLang="zh-CN" sz="2200" dirty="0"/>
              <a:t>Request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(1</a:t>
            </a:r>
            <a:r>
              <a:rPr lang="zh-CN" altLang="en-US" sz="2200" dirty="0"/>
              <a:t>，</a:t>
            </a:r>
            <a:r>
              <a:rPr lang="en-US" altLang="zh-CN" sz="2200" dirty="0"/>
              <a:t>0</a:t>
            </a:r>
            <a:r>
              <a:rPr lang="zh-CN" altLang="en-US" sz="2200" dirty="0"/>
              <a:t>，</a:t>
            </a:r>
            <a:r>
              <a:rPr lang="en-US" altLang="zh-CN" sz="2200" dirty="0"/>
              <a:t>2)≤Need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(1</a:t>
            </a:r>
            <a:r>
              <a:rPr lang="zh-CN" altLang="en-US" sz="2200" dirty="0"/>
              <a:t>，</a:t>
            </a:r>
            <a:r>
              <a:rPr lang="en-US" altLang="zh-CN" sz="2200" dirty="0"/>
              <a:t>2</a:t>
            </a:r>
            <a:r>
              <a:rPr lang="zh-CN" altLang="en-US" sz="2200" dirty="0"/>
              <a:t>，</a:t>
            </a:r>
            <a:r>
              <a:rPr lang="en-US" altLang="zh-CN" sz="2200" dirty="0"/>
              <a:t>2)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r>
              <a:rPr lang="zh-CN" altLang="en-US" sz="2200" dirty="0"/>
              <a:t>② </a:t>
            </a:r>
            <a:r>
              <a:rPr lang="en-US" altLang="zh-CN" sz="2200" dirty="0"/>
              <a:t>Request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(1</a:t>
            </a:r>
            <a:r>
              <a:rPr lang="zh-CN" altLang="en-US" sz="2200" dirty="0"/>
              <a:t>，</a:t>
            </a:r>
            <a:r>
              <a:rPr lang="en-US" altLang="zh-CN" sz="2200" dirty="0"/>
              <a:t>0</a:t>
            </a:r>
            <a:r>
              <a:rPr lang="zh-CN" altLang="en-US" sz="2200" dirty="0"/>
              <a:t>，</a:t>
            </a:r>
            <a:r>
              <a:rPr lang="en-US" altLang="zh-CN" sz="2200" dirty="0"/>
              <a:t>2)≤Available(3</a:t>
            </a:r>
            <a:r>
              <a:rPr lang="zh-CN" altLang="en-US" sz="2200" dirty="0"/>
              <a:t>，</a:t>
            </a:r>
            <a:r>
              <a:rPr lang="en-US" altLang="zh-CN" sz="2200" dirty="0"/>
              <a:t>3</a:t>
            </a:r>
            <a:r>
              <a:rPr lang="zh-CN" altLang="en-US" sz="2200" dirty="0"/>
              <a:t>，</a:t>
            </a:r>
            <a:r>
              <a:rPr lang="en-US" altLang="zh-CN" sz="2200" dirty="0"/>
              <a:t>2)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r>
              <a:rPr lang="zh-CN" altLang="en-US" sz="2200" dirty="0"/>
              <a:t>③ 系统试探性地为</a:t>
            </a:r>
            <a:r>
              <a:rPr lang="en-US" altLang="zh-CN" sz="2200" dirty="0"/>
              <a:t>P</a:t>
            </a:r>
            <a:r>
              <a:rPr lang="en-US" altLang="zh-CN" sz="2200" baseline="-25000" dirty="0"/>
              <a:t>1</a:t>
            </a:r>
            <a:r>
              <a:rPr lang="zh-CN" altLang="en-US" sz="2200" dirty="0"/>
              <a:t>分配资源，修改数据为：</a:t>
            </a:r>
            <a:endParaRPr lang="zh-CN" altLang="en-US" sz="2200" dirty="0"/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200" dirty="0"/>
              <a:t>④</a:t>
            </a:r>
            <a:r>
              <a:rPr lang="zh-CN" altLang="en-US" sz="2200" dirty="0"/>
              <a:t>进行安全性检查</a:t>
            </a:r>
            <a:endParaRPr lang="en-US" altLang="zh-CN" sz="2200" dirty="0"/>
          </a:p>
          <a:p>
            <a:pPr lvl="1"/>
            <a:r>
              <a:rPr lang="zh-CN" altLang="en-US" sz="2000" dirty="0"/>
              <a:t>可找到一个安全序列</a:t>
            </a:r>
            <a:r>
              <a:rPr lang="en-US" altLang="zh-CN" sz="2000" dirty="0">
                <a:latin typeface="+mn-ea"/>
              </a:rPr>
              <a:t>&lt;</a:t>
            </a:r>
            <a:r>
              <a:rPr lang="en-US" altLang="zh-CN" sz="2000" i="1" dirty="0">
                <a:latin typeface="+mn-ea"/>
              </a:rPr>
              <a:t>P</a:t>
            </a:r>
            <a:r>
              <a:rPr lang="en-US" altLang="zh-CN" sz="2000" baseline="-25000" dirty="0">
                <a:latin typeface="+mn-ea"/>
              </a:rPr>
              <a:t>1</a:t>
            </a:r>
            <a:r>
              <a:rPr lang="en-US" altLang="zh-CN" sz="2000" dirty="0">
                <a:latin typeface="+mn-ea"/>
              </a:rPr>
              <a:t>,</a:t>
            </a:r>
            <a:r>
              <a:rPr lang="en-US" altLang="zh-CN" sz="2000" i="1" dirty="0">
                <a:latin typeface="+mn-ea"/>
              </a:rPr>
              <a:t>P</a:t>
            </a:r>
            <a:r>
              <a:rPr lang="en-US" altLang="zh-CN" sz="2000" baseline="-25000" dirty="0">
                <a:latin typeface="+mn-ea"/>
              </a:rPr>
              <a:t>3</a:t>
            </a:r>
            <a:r>
              <a:rPr lang="en-US" altLang="zh-CN" sz="2000" dirty="0">
                <a:latin typeface="+mn-ea"/>
              </a:rPr>
              <a:t>,</a:t>
            </a:r>
            <a:r>
              <a:rPr lang="en-US" altLang="zh-CN" sz="2000" i="1" dirty="0">
                <a:latin typeface="+mn-ea"/>
              </a:rPr>
              <a:t>P</a:t>
            </a:r>
            <a:r>
              <a:rPr lang="en-US" altLang="zh-CN" sz="2000" baseline="-25000" dirty="0">
                <a:latin typeface="+mn-ea"/>
              </a:rPr>
              <a:t>4</a:t>
            </a:r>
            <a:r>
              <a:rPr lang="en-US" altLang="zh-CN" sz="2000" dirty="0">
                <a:latin typeface="+mn-ea"/>
              </a:rPr>
              <a:t>,</a:t>
            </a:r>
            <a:r>
              <a:rPr lang="en-US" altLang="zh-CN" sz="2000" i="1" dirty="0">
                <a:latin typeface="+mn-ea"/>
              </a:rPr>
              <a:t>P</a:t>
            </a:r>
            <a:r>
              <a:rPr lang="en-US" altLang="zh-CN" sz="2000" baseline="-25000" dirty="0">
                <a:latin typeface="+mn-ea"/>
              </a:rPr>
              <a:t>2</a:t>
            </a:r>
            <a:r>
              <a:rPr lang="en-US" altLang="zh-CN" sz="2000" dirty="0">
                <a:latin typeface="+mn-ea"/>
              </a:rPr>
              <a:t>,</a:t>
            </a:r>
            <a:r>
              <a:rPr lang="en-US" altLang="zh-CN" sz="2000" i="1" dirty="0">
                <a:latin typeface="+mn-ea"/>
              </a:rPr>
              <a:t>P</a:t>
            </a:r>
            <a:r>
              <a:rPr lang="en-US" altLang="zh-CN" sz="2000" baseline="-25000" dirty="0">
                <a:latin typeface="+mn-ea"/>
              </a:rPr>
              <a:t>0</a:t>
            </a:r>
            <a:r>
              <a:rPr lang="en-US" altLang="zh-CN" sz="2000" dirty="0">
                <a:latin typeface="+mn-ea"/>
              </a:rPr>
              <a:t>&gt;</a:t>
            </a:r>
            <a:r>
              <a:rPr lang="zh-CN" altLang="en-US" sz="2000" dirty="0">
                <a:latin typeface="+mn-ea"/>
              </a:rPr>
              <a:t>，所以系统可以将</a:t>
            </a:r>
            <a:r>
              <a:rPr lang="en-US" altLang="zh-CN" sz="2000" dirty="0"/>
              <a:t>P</a:t>
            </a:r>
            <a:r>
              <a:rPr lang="en-US" altLang="zh-CN" sz="2000" baseline="-25000" dirty="0"/>
              <a:t>1 </a:t>
            </a:r>
            <a:r>
              <a:rPr lang="zh-CN" altLang="en-US" sz="2000" dirty="0"/>
              <a:t>申请的资源分配给它。</a:t>
            </a:r>
            <a:endParaRPr lang="zh-CN" altLang="en-US" sz="2000" dirty="0"/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Monotype Sorts" pitchFamily="2" charset="2"/>
              <a:buNone/>
              <a:tabLst>
                <a:tab pos="1371600" algn="l"/>
                <a:tab pos="2395220" algn="ctr"/>
                <a:tab pos="3594100" algn="ctr"/>
                <a:tab pos="4805045" algn="ctr"/>
              </a:tabLst>
            </a:pPr>
            <a:endParaRPr lang="en-US" altLang="zh-CN" sz="2400" dirty="0"/>
          </a:p>
          <a:p>
            <a:pPr>
              <a:lnSpc>
                <a:spcPct val="150000"/>
              </a:lnSpc>
              <a:buFont typeface="Monotype Sorts" pitchFamily="2" charset="2"/>
              <a:buNone/>
              <a:tabLst>
                <a:tab pos="1371600" algn="l"/>
                <a:tab pos="2395220" algn="ctr"/>
                <a:tab pos="3594100" algn="ctr"/>
                <a:tab pos="4805045" algn="ctr"/>
              </a:tabLst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Group 74"/>
          <p:cNvGraphicFramePr>
            <a:graphicFrameLocks noGrp="1"/>
          </p:cNvGraphicFramePr>
          <p:nvPr/>
        </p:nvGraphicFramePr>
        <p:xfrm>
          <a:off x="755576" y="2996952"/>
          <a:ext cx="7848872" cy="2170008"/>
        </p:xfrm>
        <a:graphic>
          <a:graphicData uri="http://schemas.openxmlformats.org/drawingml/2006/table">
            <a:tbl>
              <a:tblPr/>
              <a:tblGrid>
                <a:gridCol w="1663528"/>
                <a:gridCol w="1867270"/>
                <a:gridCol w="1517168"/>
                <a:gridCol w="1400453"/>
                <a:gridCol w="1400453"/>
              </a:tblGrid>
              <a:tr h="575638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资源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进程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Max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 B C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Alloc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 B C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Need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 B C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Avail.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2184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kumimoji="1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zh-CN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7 5 3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0 1 0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7 4 3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2 3 1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2184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kumimoji="1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zh-CN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3 2 2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3 0 2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0 2 0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2184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kumimoji="1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zh-CN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9 0 2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3 0 2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6 0 0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2184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kumimoji="1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en-US" altLang="zh-CN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2 2 2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2 1 1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0 1 1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2184"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kumimoji="1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en-US" altLang="zh-CN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4 3 3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0 0 2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4 3 1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2" marR="92072" marT="34530" marB="345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第三章处理机调度与死锁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8</a:t>
            </a:r>
            <a:r>
              <a:rPr lang="zh-CN" altLang="en-US" dirty="0"/>
              <a:t>：银行家算法（</a:t>
            </a:r>
            <a:r>
              <a:rPr lang="en-US" altLang="zh-CN" dirty="0"/>
              <a:t>P100~P102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47" name="内容占位符 1"/>
          <p:cNvSpPr txBox="1"/>
          <p:nvPr/>
        </p:nvSpPr>
        <p:spPr>
          <a:xfrm>
            <a:off x="457200" y="1340728"/>
            <a:ext cx="8291264" cy="5112608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 2"/>
              <a:buChar char="³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0000"/>
              <a:buFont typeface="Wingdings 2"/>
              <a:buChar char="®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45000"/>
              <a:buFont typeface="Wingdings 2"/>
              <a:buChar char="¯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发出资源请求</a:t>
            </a:r>
            <a:r>
              <a:rPr lang="en-US" altLang="zh-CN" sz="2400" dirty="0"/>
              <a:t> (0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0)</a:t>
            </a:r>
            <a:r>
              <a:rPr lang="zh-CN" altLang="en-US" sz="2400" dirty="0"/>
              <a:t>时，</a:t>
            </a:r>
            <a:r>
              <a:rPr lang="zh-CN" altLang="en-US" sz="2200" dirty="0"/>
              <a:t>系统按银行家算法进行检查：</a:t>
            </a:r>
            <a:endParaRPr lang="en-US" altLang="zh-CN" sz="2200" dirty="0"/>
          </a:p>
          <a:p>
            <a:r>
              <a:rPr lang="zh-CN" altLang="en-US" sz="2200" dirty="0"/>
              <a:t>① </a:t>
            </a:r>
            <a:r>
              <a:rPr lang="en-US" altLang="zh-CN" sz="2200" dirty="0"/>
              <a:t>Request</a:t>
            </a:r>
            <a:r>
              <a:rPr lang="en-US" altLang="zh-CN" sz="2200" baseline="-25000" dirty="0"/>
              <a:t>0</a:t>
            </a:r>
            <a:r>
              <a:rPr lang="en-US" altLang="zh-CN" sz="2200" dirty="0"/>
              <a:t>(0</a:t>
            </a:r>
            <a:r>
              <a:rPr lang="zh-CN" altLang="en-US" sz="2200" dirty="0"/>
              <a:t>，</a:t>
            </a:r>
            <a:r>
              <a:rPr lang="en-US" altLang="zh-CN" sz="2200" dirty="0"/>
              <a:t>2</a:t>
            </a:r>
            <a:r>
              <a:rPr lang="zh-CN" altLang="en-US" sz="2200" dirty="0"/>
              <a:t>，</a:t>
            </a:r>
            <a:r>
              <a:rPr lang="en-US" altLang="zh-CN" sz="2200" dirty="0"/>
              <a:t>0)≤Need</a:t>
            </a:r>
            <a:r>
              <a:rPr lang="en-US" altLang="zh-CN" sz="2200" baseline="-25000" dirty="0"/>
              <a:t>0</a:t>
            </a:r>
            <a:r>
              <a:rPr lang="en-US" altLang="zh-CN" sz="2200" dirty="0"/>
              <a:t>(7</a:t>
            </a:r>
            <a:r>
              <a:rPr lang="zh-CN" altLang="en-US" sz="2200" dirty="0"/>
              <a:t>，</a:t>
            </a:r>
            <a:r>
              <a:rPr lang="en-US" altLang="zh-CN" sz="2200" dirty="0"/>
              <a:t>4</a:t>
            </a:r>
            <a:r>
              <a:rPr lang="zh-CN" altLang="en-US" sz="2200" dirty="0"/>
              <a:t>，</a:t>
            </a:r>
            <a:r>
              <a:rPr lang="en-US" altLang="zh-CN" sz="2200" dirty="0"/>
              <a:t>3)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r>
              <a:rPr lang="zh-CN" altLang="en-US" sz="2200" dirty="0"/>
              <a:t>② </a:t>
            </a:r>
            <a:r>
              <a:rPr lang="en-US" altLang="zh-CN" sz="2200" dirty="0"/>
              <a:t>Request</a:t>
            </a:r>
            <a:r>
              <a:rPr lang="en-US" altLang="zh-CN" sz="2200" baseline="-25000" dirty="0"/>
              <a:t>0</a:t>
            </a:r>
            <a:r>
              <a:rPr lang="en-US" altLang="zh-CN" sz="2200" dirty="0"/>
              <a:t>(0</a:t>
            </a:r>
            <a:r>
              <a:rPr lang="zh-CN" altLang="en-US" sz="2200" dirty="0"/>
              <a:t>，</a:t>
            </a:r>
            <a:r>
              <a:rPr lang="en-US" altLang="zh-CN" sz="2200" dirty="0"/>
              <a:t>2</a:t>
            </a:r>
            <a:r>
              <a:rPr lang="zh-CN" altLang="en-US" sz="2200" dirty="0"/>
              <a:t>，</a:t>
            </a:r>
            <a:r>
              <a:rPr lang="en-US" altLang="zh-CN" sz="2200" dirty="0"/>
              <a:t>0)≤Available(2</a:t>
            </a:r>
            <a:r>
              <a:rPr lang="zh-CN" altLang="en-US" sz="2200" dirty="0"/>
              <a:t>，</a:t>
            </a:r>
            <a:r>
              <a:rPr lang="en-US" altLang="zh-CN" sz="2200" dirty="0"/>
              <a:t>3</a:t>
            </a:r>
            <a:r>
              <a:rPr lang="zh-CN" altLang="en-US" sz="2200" dirty="0"/>
              <a:t>，</a:t>
            </a:r>
            <a:r>
              <a:rPr lang="en-US" altLang="zh-CN" sz="2200" dirty="0"/>
              <a:t>0)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r>
              <a:rPr lang="zh-CN" altLang="en-US" sz="2200" dirty="0"/>
              <a:t>③ 系统试探性地为</a:t>
            </a:r>
            <a:r>
              <a:rPr lang="en-US" altLang="zh-CN" sz="2200" dirty="0"/>
              <a:t>P</a:t>
            </a:r>
            <a:r>
              <a:rPr lang="en-US" altLang="zh-CN" sz="2200" baseline="-25000" dirty="0"/>
              <a:t>0</a:t>
            </a:r>
            <a:r>
              <a:rPr lang="zh-CN" altLang="en-US" sz="2200" dirty="0"/>
              <a:t>分配资源，修改数据为：</a:t>
            </a:r>
            <a:endParaRPr lang="zh-CN" altLang="en-US" sz="2200" dirty="0"/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200" dirty="0"/>
              <a:t>④</a:t>
            </a:r>
            <a:r>
              <a:rPr lang="zh-CN" altLang="en-US" sz="2200" dirty="0"/>
              <a:t>进行安全性检查</a:t>
            </a:r>
            <a:endParaRPr lang="en-US" altLang="zh-CN" sz="2200" dirty="0"/>
          </a:p>
          <a:p>
            <a:pPr lvl="1"/>
            <a:r>
              <a:rPr lang="zh-CN" altLang="en-US" sz="2000" dirty="0"/>
              <a:t>可用资源</a:t>
            </a:r>
            <a:r>
              <a:rPr lang="en-US" altLang="zh-CN" sz="2000" dirty="0"/>
              <a:t>Available(2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0)</a:t>
            </a:r>
            <a:r>
              <a:rPr lang="zh-CN" altLang="en-US" sz="2000" dirty="0"/>
              <a:t>已不能满足任何进程的需要，故系统进入不安全状态，此时系统不分配资源。</a:t>
            </a:r>
            <a:endParaRPr lang="zh-CN" altLang="en-US" sz="2000" dirty="0"/>
          </a:p>
          <a:p>
            <a:pPr marL="800100" lvl="1" indent="-3429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51848E"/>
              </a:buClr>
              <a:buFont typeface="Wingdings" panose="05000000000000000000" pitchFamily="2" charset="2"/>
              <a:buChar char="l"/>
              <a:defRPr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Monotype Sorts" pitchFamily="2" charset="2"/>
              <a:buNone/>
              <a:tabLst>
                <a:tab pos="1371600" algn="l"/>
                <a:tab pos="2395220" algn="ctr"/>
                <a:tab pos="3594100" algn="ctr"/>
                <a:tab pos="4805045" algn="ctr"/>
              </a:tabLst>
            </a:pPr>
            <a:endParaRPr lang="en-US" altLang="zh-CN" sz="2400" dirty="0"/>
          </a:p>
          <a:p>
            <a:pPr>
              <a:lnSpc>
                <a:spcPct val="150000"/>
              </a:lnSpc>
              <a:buFont typeface="Monotype Sorts" pitchFamily="2" charset="2"/>
              <a:buNone/>
              <a:tabLst>
                <a:tab pos="1371600" algn="l"/>
                <a:tab pos="2395220" algn="ctr"/>
                <a:tab pos="3594100" algn="ctr"/>
                <a:tab pos="4805045" algn="ctr"/>
              </a:tabLst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121" y="2852936"/>
            <a:ext cx="8208962" cy="248602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499992" y="3719762"/>
            <a:ext cx="1796846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94537" y="3729296"/>
            <a:ext cx="179684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操作系统引论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1</a:t>
            </a:r>
            <a:r>
              <a:rPr lang="zh-CN" altLang="en-US" dirty="0"/>
              <a:t>：操作系统的目标、发展过程和基本特性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50"/>
                </a:solidFill>
              </a:rPr>
              <a:t>操作系统的目标（</a:t>
            </a:r>
            <a:r>
              <a:rPr lang="en-US" altLang="zh-CN" dirty="0">
                <a:solidFill>
                  <a:srgbClr val="00B050"/>
                </a:solidFill>
              </a:rPr>
              <a:t>P2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endParaRPr lang="en-US" altLang="zh-CN" dirty="0">
              <a:solidFill>
                <a:srgbClr val="00B050"/>
              </a:solidFill>
            </a:endParaRPr>
          </a:p>
          <a:p>
            <a:pPr lvl="2"/>
            <a:r>
              <a:rPr lang="en-US" altLang="zh-CN" dirty="0">
                <a:solidFill>
                  <a:srgbClr val="00B050"/>
                </a:solidFill>
              </a:rPr>
              <a:t>1. </a:t>
            </a:r>
            <a:r>
              <a:rPr lang="zh-CN" altLang="en-US" dirty="0">
                <a:solidFill>
                  <a:srgbClr val="00B050"/>
                </a:solidFill>
              </a:rPr>
              <a:t>方便性的含义</a:t>
            </a:r>
            <a:endParaRPr lang="en-US" altLang="zh-CN" dirty="0">
              <a:solidFill>
                <a:srgbClr val="00B050"/>
              </a:solidFill>
            </a:endParaRPr>
          </a:p>
          <a:p>
            <a:pPr lvl="2"/>
            <a:r>
              <a:rPr lang="en-US" altLang="zh-CN" dirty="0">
                <a:solidFill>
                  <a:srgbClr val="00B050"/>
                </a:solidFill>
              </a:rPr>
              <a:t>2. </a:t>
            </a:r>
            <a:r>
              <a:rPr lang="zh-CN" altLang="en-US" dirty="0">
                <a:solidFill>
                  <a:srgbClr val="00B050"/>
                </a:solidFill>
              </a:rPr>
              <a:t>有效性的含义</a:t>
            </a:r>
            <a:endParaRPr lang="en-US" altLang="zh-CN" dirty="0">
              <a:solidFill>
                <a:srgbClr val="00B050"/>
              </a:solidFill>
            </a:endParaRPr>
          </a:p>
          <a:p>
            <a:pPr lvl="2"/>
            <a:r>
              <a:rPr lang="en-US" altLang="zh-CN" dirty="0">
                <a:solidFill>
                  <a:srgbClr val="00B050"/>
                </a:solidFill>
              </a:rPr>
              <a:t>3. </a:t>
            </a:r>
            <a:r>
              <a:rPr lang="zh-CN" altLang="en-US" dirty="0">
                <a:solidFill>
                  <a:srgbClr val="00B050"/>
                </a:solidFill>
              </a:rPr>
              <a:t>可扩充性的含义</a:t>
            </a:r>
            <a:endParaRPr lang="en-US" altLang="zh-CN" dirty="0">
              <a:solidFill>
                <a:srgbClr val="00B050"/>
              </a:solidFill>
            </a:endParaRPr>
          </a:p>
          <a:p>
            <a:pPr lvl="2"/>
            <a:r>
              <a:rPr lang="en-US" altLang="zh-CN" dirty="0">
                <a:solidFill>
                  <a:srgbClr val="00B050"/>
                </a:solidFill>
              </a:rPr>
              <a:t>4. </a:t>
            </a:r>
            <a:r>
              <a:rPr lang="zh-CN" altLang="en-US" dirty="0">
                <a:solidFill>
                  <a:srgbClr val="00B050"/>
                </a:solidFill>
              </a:rPr>
              <a:t>开放性的含义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1213009"/>
            <a:ext cx="387798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25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操作系统的基本特性</a:t>
            </a:r>
            <a:endParaRPr lang="en-US" altLang="zh-CN" sz="25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5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5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P15~P18</a:t>
            </a:r>
            <a:r>
              <a:rPr lang="zh-CN" altLang="en-US" sz="25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5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2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并发的含义</a:t>
            </a:r>
            <a:endParaRPr lang="en-US" altLang="zh-CN" sz="22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2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共享的含义</a:t>
            </a:r>
            <a:endParaRPr lang="en-US" altLang="zh-CN" sz="22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22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虚拟的含义</a:t>
            </a:r>
            <a:endParaRPr lang="en-US" altLang="zh-CN" sz="22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en-US" sz="22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异步的含义</a:t>
            </a:r>
            <a:endParaRPr lang="zh-CN" altLang="en-US" sz="22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3212976"/>
            <a:ext cx="6038833" cy="346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操作系统的发展过程（</a:t>
            </a:r>
            <a:r>
              <a:rPr lang="en-US" altLang="zh-CN" sz="2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P5~P15</a:t>
            </a:r>
            <a:r>
              <a:rPr lang="zh-CN" alt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5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未配置操作系统的计算机系统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单道批处理系统（基本特征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下同）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多道批处理系统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分时系统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实时系统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6.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微机操作系统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6.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嵌入式系统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7.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网络和分布式操作系统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第三章处理机调度与死锁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重点</a:t>
            </a:r>
            <a:r>
              <a:rPr lang="en-US" altLang="zh-CN" dirty="0" smtClean="0"/>
              <a:t>9</a:t>
            </a:r>
            <a:r>
              <a:rPr lang="zh-CN" altLang="en-US" dirty="0" smtClean="0"/>
              <a:t>：死锁定理（</a:t>
            </a:r>
            <a:r>
              <a:rPr lang="en-US" altLang="zh-CN" dirty="0" smtClean="0"/>
              <a:t>P103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spcAft>
                <a:spcPts val="1200"/>
              </a:spcAft>
            </a:pPr>
            <a:r>
              <a:rPr lang="zh-CN" altLang="en-US" dirty="0" smtClean="0"/>
              <a:t>死锁定理：</a:t>
            </a:r>
            <a:r>
              <a:rPr lang="en-US" altLang="zh-CN" dirty="0"/>
              <a:t>S</a:t>
            </a:r>
            <a:r>
              <a:rPr lang="zh-CN" altLang="en-US" dirty="0"/>
              <a:t>为死锁状态的充分条件</a:t>
            </a:r>
            <a:r>
              <a:rPr lang="zh-CN" altLang="en-US" dirty="0" smtClean="0"/>
              <a:t>是当且仅当</a:t>
            </a:r>
            <a:r>
              <a:rPr lang="en-US" altLang="zh-CN" dirty="0"/>
              <a:t>S</a:t>
            </a:r>
            <a:r>
              <a:rPr lang="zh-CN" altLang="en-US" dirty="0"/>
              <a:t>状态的资源分配图是</a:t>
            </a:r>
            <a:r>
              <a:rPr lang="zh-CN" altLang="en-US" dirty="0">
                <a:solidFill>
                  <a:srgbClr val="FF0000"/>
                </a:solidFill>
              </a:rPr>
              <a:t>不可完全简化</a:t>
            </a:r>
            <a:r>
              <a:rPr lang="zh-CN" altLang="en-US" dirty="0"/>
              <a:t>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可通过</a:t>
            </a:r>
            <a:r>
              <a:rPr lang="zh-CN" altLang="en-US" dirty="0" smtClean="0">
                <a:solidFill>
                  <a:srgbClr val="FF0000"/>
                </a:solidFill>
              </a:rPr>
              <a:t>简化资源分配图</a:t>
            </a:r>
            <a:r>
              <a:rPr lang="zh-CN" altLang="en-US" dirty="0" smtClean="0"/>
              <a:t>的方式来判断当前系统是否处于死锁状态：</a:t>
            </a:r>
            <a:endParaRPr lang="en-US" altLang="zh-CN" dirty="0" smtClean="0"/>
          </a:p>
          <a:p>
            <a:pPr lvl="2" algn="just">
              <a:lnSpc>
                <a:spcPct val="123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>
                <a:latin typeface="+mn-ea"/>
              </a:rPr>
              <a:t>在资源分配图中，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找出一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个既不阻塞又非独立的进程结点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p</a:t>
            </a:r>
            <a:r>
              <a:rPr lang="en-US" altLang="zh-CN" sz="2000" baseline="-30000" dirty="0">
                <a:solidFill>
                  <a:srgbClr val="FF0000"/>
                </a:solidFill>
                <a:latin typeface="+mn-ea"/>
              </a:rPr>
              <a:t>i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。</a:t>
            </a:r>
            <a:r>
              <a:rPr lang="zh-CN" altLang="en-US" sz="2000" dirty="0" smtClean="0">
                <a:latin typeface="+mn-ea"/>
              </a:rPr>
              <a:t>消</a:t>
            </a:r>
            <a:r>
              <a:rPr lang="zh-CN" altLang="en-US" sz="2000" dirty="0">
                <a:latin typeface="+mn-ea"/>
              </a:rPr>
              <a:t>去</a:t>
            </a:r>
            <a:r>
              <a:rPr lang="en-US" altLang="zh-CN" sz="2000" dirty="0">
                <a:latin typeface="+mn-ea"/>
              </a:rPr>
              <a:t>p</a:t>
            </a:r>
            <a:r>
              <a:rPr lang="en-US" altLang="zh-CN" sz="2000" baseline="-30000" dirty="0">
                <a:latin typeface="+mn-ea"/>
              </a:rPr>
              <a:t>i</a:t>
            </a:r>
            <a:r>
              <a:rPr lang="zh-CN" altLang="en-US" sz="2000" dirty="0">
                <a:latin typeface="+mn-ea"/>
              </a:rPr>
              <a:t>所有的请求边和分配边，使之成为孤立的结点</a:t>
            </a:r>
            <a:r>
              <a:rPr lang="zh-CN" altLang="en-US" sz="2000" dirty="0" smtClean="0">
                <a:latin typeface="+mn-ea"/>
              </a:rPr>
              <a:t>；这等于释放</a:t>
            </a:r>
            <a:r>
              <a:rPr lang="en-US" altLang="zh-CN" sz="2000" dirty="0" smtClean="0">
                <a:latin typeface="+mn-ea"/>
              </a:rPr>
              <a:t>p</a:t>
            </a:r>
            <a:r>
              <a:rPr lang="en-US" altLang="zh-CN" sz="2000" baseline="-30000" dirty="0" smtClean="0">
                <a:latin typeface="+mn-ea"/>
              </a:rPr>
              <a:t>i</a:t>
            </a:r>
            <a:r>
              <a:rPr lang="zh-CN" altLang="en-US" sz="2000" dirty="0" smtClean="0">
                <a:latin typeface="+mn-ea"/>
              </a:rPr>
              <a:t>占有的所有资源；</a:t>
            </a:r>
            <a:endParaRPr lang="en-US" altLang="zh-CN" sz="2000" dirty="0">
              <a:latin typeface="+mn-ea"/>
            </a:endParaRPr>
          </a:p>
          <a:p>
            <a:pPr lvl="2" algn="just">
              <a:lnSpc>
                <a:spcPct val="123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p</a:t>
            </a:r>
            <a:r>
              <a:rPr lang="en-US" altLang="zh-CN" sz="2000" baseline="-30000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释放资源后，便可使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p</a:t>
            </a:r>
            <a:r>
              <a:rPr lang="en-US" altLang="zh-CN" sz="2000" baseline="-30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获得资源而继续运行，</a:t>
            </a:r>
            <a:r>
              <a:rPr lang="zh-CN" altLang="en-US" sz="2000" dirty="0">
                <a:latin typeface="+mn-ea"/>
              </a:rPr>
              <a:t>直到</a:t>
            </a:r>
            <a:r>
              <a:rPr lang="en-US" altLang="zh-CN" sz="2000" dirty="0">
                <a:latin typeface="+mn-ea"/>
              </a:rPr>
              <a:t>p</a:t>
            </a:r>
            <a:r>
              <a:rPr lang="en-US" altLang="zh-CN" sz="2000" baseline="-30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完成后又释放出它所占有的全部资源；</a:t>
            </a:r>
            <a:endParaRPr lang="zh-CN" altLang="en-US" sz="2000" dirty="0">
              <a:latin typeface="+mn-ea"/>
            </a:endParaRPr>
          </a:p>
          <a:p>
            <a:pPr lvl="2" algn="just">
              <a:lnSpc>
                <a:spcPct val="123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>
                <a:latin typeface="+mn-ea"/>
              </a:rPr>
              <a:t>在进行一系列的简化后，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若能消去图中所有的边，使所有进程都成为孤立结点，则称该图是可完全简化的；</a:t>
            </a:r>
            <a:r>
              <a:rPr lang="zh-CN" altLang="en-US" sz="2000" dirty="0">
                <a:latin typeface="+mn-ea"/>
              </a:rPr>
              <a:t>若不能通过任何过程使该图完全简化，则称该图是不可完全简化的。</a:t>
            </a:r>
            <a:endParaRPr lang="zh-CN" altLang="en-US" sz="2000" dirty="0">
              <a:latin typeface="+mn-ea"/>
            </a:endParaRPr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第三章处理机调度与死锁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重点</a:t>
            </a:r>
            <a:r>
              <a:rPr lang="en-US" altLang="zh-CN" dirty="0" smtClean="0"/>
              <a:t>9</a:t>
            </a:r>
            <a:r>
              <a:rPr lang="zh-CN" altLang="en-US" dirty="0" smtClean="0"/>
              <a:t>：死锁定理（</a:t>
            </a:r>
            <a:r>
              <a:rPr lang="en-US" altLang="zh-CN" dirty="0" smtClean="0"/>
              <a:t>P103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spcAft>
                <a:spcPts val="1200"/>
              </a:spcAft>
            </a:pPr>
            <a:r>
              <a:rPr lang="zh-CN" altLang="en-US" dirty="0" smtClean="0"/>
              <a:t>资源分配图简化的例子</a:t>
            </a:r>
            <a:endParaRPr lang="en-US" altLang="zh-CN" dirty="0" smtClean="0"/>
          </a:p>
          <a:p>
            <a:pPr lvl="2" algn="just">
              <a:spcAft>
                <a:spcPts val="1200"/>
              </a:spcAft>
            </a:pPr>
            <a:r>
              <a:rPr lang="zh-CN" altLang="en-US" dirty="0" smtClean="0"/>
              <a:t>系统中共有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个资源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个资源</a:t>
            </a:r>
            <a:r>
              <a:rPr lang="en-US" altLang="zh-CN" dirty="0" smtClean="0"/>
              <a:t>R</a:t>
            </a:r>
            <a:r>
              <a:rPr lang="en-US" altLang="zh-CN" baseline="-25000" dirty="0"/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 algn="just">
              <a:spcAft>
                <a:spcPts val="1200"/>
              </a:spcAft>
            </a:pPr>
            <a:r>
              <a:rPr lang="zh-CN" altLang="en-US" dirty="0" smtClean="0"/>
              <a:t>进程</a:t>
            </a:r>
            <a:r>
              <a:rPr lang="en-US" altLang="zh-CN" dirty="0" smtClean="0"/>
              <a:t>P</a:t>
            </a:r>
            <a:r>
              <a:rPr lang="en-US" altLang="zh-CN" baseline="-25000" dirty="0"/>
              <a:t>1</a:t>
            </a:r>
            <a:r>
              <a:rPr lang="zh-CN" altLang="en-US" dirty="0" smtClean="0"/>
              <a:t>占有两个资源</a:t>
            </a:r>
            <a:r>
              <a:rPr lang="en-US" altLang="zh-CN" dirty="0" smtClean="0"/>
              <a:t>R</a:t>
            </a:r>
            <a:r>
              <a:rPr lang="en-US" altLang="zh-CN" baseline="-25000" dirty="0"/>
              <a:t>1</a:t>
            </a:r>
            <a:r>
              <a:rPr lang="zh-CN" altLang="en-US" dirty="0" smtClean="0"/>
              <a:t>，请求一个资源</a:t>
            </a:r>
            <a:r>
              <a:rPr lang="en-US" altLang="zh-CN" dirty="0" smtClean="0"/>
              <a:t>R</a:t>
            </a:r>
            <a:r>
              <a:rPr lang="en-US" altLang="zh-CN" baseline="-25000" dirty="0"/>
              <a:t>2</a:t>
            </a:r>
            <a:r>
              <a:rPr lang="zh-CN" altLang="en-US" dirty="0" smtClean="0"/>
              <a:t>；进程</a:t>
            </a:r>
            <a:r>
              <a:rPr lang="en-US" altLang="zh-CN" dirty="0" smtClean="0"/>
              <a:t>P</a:t>
            </a:r>
            <a:r>
              <a:rPr lang="en-US" altLang="zh-CN" baseline="-25000" dirty="0"/>
              <a:t>2</a:t>
            </a:r>
            <a:r>
              <a:rPr lang="zh-CN" altLang="en-US" dirty="0" smtClean="0"/>
              <a:t>占有一个资源</a:t>
            </a:r>
            <a:r>
              <a:rPr lang="en-US" altLang="zh-CN" dirty="0" smtClean="0"/>
              <a:t>R</a:t>
            </a:r>
            <a:r>
              <a:rPr lang="en-US" altLang="zh-CN" baseline="-25000" dirty="0"/>
              <a:t>1</a:t>
            </a:r>
            <a:r>
              <a:rPr lang="zh-CN" altLang="en-US" dirty="0" smtClean="0"/>
              <a:t>和一个资源</a:t>
            </a:r>
            <a:r>
              <a:rPr lang="en-US" altLang="zh-CN" dirty="0" smtClean="0"/>
              <a:t>R</a:t>
            </a:r>
            <a:r>
              <a:rPr lang="en-US" altLang="zh-CN" baseline="-25000" dirty="0"/>
              <a:t>2</a:t>
            </a:r>
            <a:r>
              <a:rPr lang="zh-CN" altLang="en-US" dirty="0" smtClean="0"/>
              <a:t>，请求一个资源</a:t>
            </a:r>
            <a:r>
              <a:rPr lang="en-US" altLang="zh-CN" dirty="0" smtClean="0"/>
              <a:t>R</a:t>
            </a:r>
            <a:r>
              <a:rPr lang="en-US" altLang="zh-CN" baseline="-25000" dirty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36" y="3065520"/>
            <a:ext cx="8322589" cy="2442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5591496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结论：资源分配图是可完全化简的，当前系统没有发生死锁。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进程同步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 smtClean="0"/>
              <a:t>重点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</a:t>
            </a:r>
            <a:r>
              <a:rPr lang="zh-CN" altLang="en-US" dirty="0"/>
              <a:t>记录型信号量机制</a:t>
            </a:r>
            <a:endParaRPr lang="en-US" altLang="zh-CN" dirty="0"/>
          </a:p>
          <a:p>
            <a:pPr lvl="1"/>
            <a:r>
              <a:rPr lang="zh-CN" altLang="en-US" dirty="0"/>
              <a:t>利用信号量实现前趋关系（</a:t>
            </a:r>
            <a:r>
              <a:rPr lang="en-US" altLang="zh-CN" dirty="0"/>
              <a:t>P119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 algn="just"/>
            <a:endParaRPr lang="en-US" altLang="zh-CN" dirty="0"/>
          </a:p>
          <a:p>
            <a:pPr lvl="2" algn="just"/>
            <a:endParaRPr lang="en-US" altLang="zh-CN" dirty="0"/>
          </a:p>
        </p:txBody>
      </p:sp>
      <p:sp>
        <p:nvSpPr>
          <p:cNvPr id="32" name="内容占位符 2"/>
          <p:cNvSpPr txBox="1"/>
          <p:nvPr/>
        </p:nvSpPr>
        <p:spPr>
          <a:xfrm>
            <a:off x="903581" y="1628778"/>
            <a:ext cx="5088824" cy="3240112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spcBef>
                <a:spcPct val="35000"/>
              </a:spcBef>
              <a:buFont typeface="Wingdings 2" panose="05020102010507070707" pitchFamily="18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main</a:t>
            </a:r>
            <a:r>
              <a:rPr lang="en-US" altLang="zh-CN" sz="2400" dirty="0"/>
              <a:t>()</a:t>
            </a:r>
            <a:endParaRPr lang="en-US" altLang="zh-CN" sz="2400" dirty="0"/>
          </a:p>
          <a:p>
            <a:pPr>
              <a:lnSpc>
                <a:spcPct val="70000"/>
              </a:lnSpc>
              <a:spcBef>
                <a:spcPct val="35000"/>
              </a:spcBef>
              <a:buFont typeface="Wingdings 2" panose="05020102010507070707" pitchFamily="18" charset="2"/>
              <a:buNone/>
            </a:pPr>
            <a:r>
              <a:rPr lang="en-US" altLang="zh-CN" sz="2400" dirty="0"/>
              <a:t>{</a:t>
            </a:r>
            <a:endParaRPr lang="en-US" altLang="zh-CN" sz="2400" dirty="0"/>
          </a:p>
          <a:p>
            <a:pPr>
              <a:lnSpc>
                <a:spcPct val="70000"/>
              </a:lnSpc>
              <a:spcBef>
                <a:spcPct val="35000"/>
              </a:spcBef>
              <a:buFont typeface="Monotype Sorts" pitchFamily="2" charset="2"/>
              <a:buNone/>
            </a:pPr>
            <a:endParaRPr lang="en-US" altLang="zh-CN" sz="2400" dirty="0"/>
          </a:p>
          <a:p>
            <a:pPr>
              <a:lnSpc>
                <a:spcPct val="70000"/>
              </a:lnSpc>
              <a:spcBef>
                <a:spcPct val="35000"/>
              </a:spcBef>
              <a:buFont typeface="Monotype Sorts" pitchFamily="2" charset="2"/>
              <a:buNone/>
            </a:pPr>
            <a:endParaRPr lang="en-US" altLang="zh-CN" sz="2400" dirty="0"/>
          </a:p>
          <a:p>
            <a:pPr>
              <a:lnSpc>
                <a:spcPct val="70000"/>
              </a:lnSpc>
              <a:spcBef>
                <a:spcPct val="35000"/>
              </a:spcBef>
              <a:buFont typeface="Monotype Sort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cobegin</a:t>
            </a:r>
            <a:endParaRPr lang="en-US" altLang="zh-CN" sz="2400" dirty="0"/>
          </a:p>
          <a:p>
            <a:pPr>
              <a:lnSpc>
                <a:spcPct val="70000"/>
              </a:lnSpc>
              <a:spcBef>
                <a:spcPct val="35000"/>
              </a:spcBef>
              <a:buFont typeface="Monotype Sorts" pitchFamily="2" charset="2"/>
              <a:buNone/>
            </a:pPr>
            <a:r>
              <a:rPr lang="en-US" altLang="zh-CN" sz="2400" dirty="0"/>
              <a:t>	</a:t>
            </a:r>
            <a:endParaRPr lang="en-US" altLang="zh-CN" sz="2400" dirty="0"/>
          </a:p>
          <a:p>
            <a:pPr>
              <a:lnSpc>
                <a:spcPct val="70000"/>
              </a:lnSpc>
              <a:spcBef>
                <a:spcPct val="35000"/>
              </a:spcBef>
              <a:buFont typeface="Monotype Sorts" pitchFamily="2" charset="2"/>
              <a:buNone/>
            </a:pPr>
            <a:endParaRPr lang="en-US" altLang="zh-CN" sz="2400" dirty="0"/>
          </a:p>
          <a:p>
            <a:pPr>
              <a:lnSpc>
                <a:spcPct val="70000"/>
              </a:lnSpc>
              <a:spcBef>
                <a:spcPct val="35000"/>
              </a:spcBef>
              <a:buFont typeface="Monotype Sorts" pitchFamily="2" charset="2"/>
              <a:buNone/>
            </a:pPr>
            <a:endParaRPr lang="en-US" altLang="zh-CN" sz="2400" dirty="0"/>
          </a:p>
          <a:p>
            <a:pPr>
              <a:lnSpc>
                <a:spcPct val="70000"/>
              </a:lnSpc>
              <a:spcBef>
                <a:spcPct val="35000"/>
              </a:spcBef>
              <a:buFont typeface="Monotype Sorts" pitchFamily="2" charset="2"/>
              <a:buNone/>
            </a:pPr>
            <a:endParaRPr lang="en-US" altLang="zh-CN" sz="2400" dirty="0"/>
          </a:p>
          <a:p>
            <a:pPr>
              <a:lnSpc>
                <a:spcPct val="70000"/>
              </a:lnSpc>
              <a:spcBef>
                <a:spcPct val="35000"/>
              </a:spcBef>
              <a:buFont typeface="Monotype Sorts" pitchFamily="2" charset="2"/>
              <a:buNone/>
            </a:pPr>
            <a:r>
              <a:rPr lang="en-US" altLang="zh-CN" sz="2400" dirty="0"/>
              <a:t>	</a:t>
            </a:r>
            <a:endParaRPr lang="en-US" altLang="zh-CN" sz="2400" dirty="0"/>
          </a:p>
          <a:p>
            <a:pPr>
              <a:lnSpc>
                <a:spcPct val="70000"/>
              </a:lnSpc>
              <a:spcBef>
                <a:spcPct val="35000"/>
              </a:spcBef>
              <a:buFont typeface="Monotype Sorts" pitchFamily="2" charset="2"/>
              <a:buNone/>
            </a:pPr>
            <a:endParaRPr lang="en-US" altLang="zh-CN" sz="2400" dirty="0"/>
          </a:p>
          <a:p>
            <a:pPr>
              <a:lnSpc>
                <a:spcPct val="70000"/>
              </a:lnSpc>
              <a:spcBef>
                <a:spcPct val="35000"/>
              </a:spcBef>
              <a:buFont typeface="Monotype Sort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coend</a:t>
            </a:r>
            <a:endParaRPr lang="en-US" altLang="zh-CN" sz="2400" dirty="0"/>
          </a:p>
          <a:p>
            <a:pPr>
              <a:lnSpc>
                <a:spcPct val="70000"/>
              </a:lnSpc>
              <a:spcBef>
                <a:spcPct val="35000"/>
              </a:spcBef>
              <a:buFont typeface="Monotype Sorts" pitchFamily="2" charset="2"/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</p:txBody>
      </p:sp>
      <p:grpSp>
        <p:nvGrpSpPr>
          <p:cNvPr id="33" name="Group 3"/>
          <p:cNvGrpSpPr/>
          <p:nvPr/>
        </p:nvGrpSpPr>
        <p:grpSpPr bwMode="auto">
          <a:xfrm>
            <a:off x="5583850" y="1484784"/>
            <a:ext cx="3483082" cy="4554800"/>
            <a:chOff x="2832" y="1440"/>
            <a:chExt cx="1872" cy="2448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3840" y="1440"/>
              <a:ext cx="336" cy="33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fol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buFont typeface="Monotype Sorts" pitchFamily="2" charset="2"/>
                <a:buNone/>
                <a:defRPr/>
              </a:pPr>
              <a:r>
                <a:rPr lang="en-US" altLang="zh-CN" sz="2400">
                  <a:latin typeface="Arial" panose="020B0604020202020204" pitchFamily="34" charset="0"/>
                </a:rPr>
                <a:t>S</a:t>
              </a:r>
              <a:r>
                <a:rPr lang="en-US" altLang="zh-CN" sz="2400" baseline="-25000">
                  <a:latin typeface="Arial" panose="020B0604020202020204" pitchFamily="34" charset="0"/>
                </a:rPr>
                <a:t>1</a:t>
              </a:r>
              <a:endParaRPr lang="en-US" altLang="zh-CN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3312" y="2112"/>
              <a:ext cx="336" cy="33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fol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buFont typeface="Monotype Sorts" pitchFamily="2" charset="2"/>
                <a:buNone/>
                <a:defRPr/>
              </a:pPr>
              <a:r>
                <a:rPr lang="en-US" altLang="zh-CN" sz="2400" dirty="0">
                  <a:latin typeface="Arial" panose="020B0604020202020204" pitchFamily="34" charset="0"/>
                </a:rPr>
                <a:t>S</a:t>
              </a:r>
              <a:r>
                <a:rPr lang="en-US" altLang="zh-CN" sz="2400" baseline="-25000" dirty="0">
                  <a:latin typeface="Arial" panose="020B0604020202020204" pitchFamily="34" charset="0"/>
                </a:rPr>
                <a:t>2</a:t>
              </a:r>
              <a:endParaRPr lang="en-US" altLang="zh-CN" sz="2400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4368" y="2064"/>
              <a:ext cx="336" cy="33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fol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buFont typeface="Monotype Sorts" pitchFamily="2" charset="2"/>
                <a:buNone/>
                <a:defRPr/>
              </a:pPr>
              <a:r>
                <a:rPr lang="en-US" altLang="zh-CN" sz="2400">
                  <a:latin typeface="Arial" panose="020B0604020202020204" pitchFamily="34" charset="0"/>
                </a:rPr>
                <a:t>S</a:t>
              </a:r>
              <a:r>
                <a:rPr lang="en-US" altLang="zh-CN" sz="2400" baseline="-25000">
                  <a:latin typeface="Arial" panose="020B0604020202020204" pitchFamily="34" charset="0"/>
                </a:rPr>
                <a:t>3</a:t>
              </a:r>
              <a:endParaRPr lang="en-US" altLang="zh-CN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2832" y="2736"/>
              <a:ext cx="336" cy="33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fol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buFont typeface="Monotype Sorts" pitchFamily="2" charset="2"/>
                <a:buNone/>
                <a:defRPr/>
              </a:pPr>
              <a:r>
                <a:rPr lang="en-US" altLang="zh-CN" sz="2400" dirty="0">
                  <a:latin typeface="Arial" panose="020B0604020202020204" pitchFamily="34" charset="0"/>
                </a:rPr>
                <a:t>S</a:t>
              </a:r>
              <a:r>
                <a:rPr lang="en-US" altLang="zh-CN" sz="2400" baseline="-25000" dirty="0">
                  <a:latin typeface="Arial" panose="020B0604020202020204" pitchFamily="34" charset="0"/>
                </a:rPr>
                <a:t>4</a:t>
              </a:r>
              <a:endParaRPr lang="en-US" altLang="zh-CN" sz="2400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3744" y="2688"/>
              <a:ext cx="336" cy="33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fol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buFont typeface="Monotype Sorts" pitchFamily="2" charset="2"/>
                <a:buNone/>
                <a:defRPr/>
              </a:pPr>
              <a:r>
                <a:rPr lang="en-US" altLang="zh-CN" sz="2400" dirty="0">
                  <a:latin typeface="Arial" panose="020B0604020202020204" pitchFamily="34" charset="0"/>
                </a:rPr>
                <a:t>S</a:t>
              </a:r>
              <a:r>
                <a:rPr lang="en-US" altLang="zh-CN" sz="2400" baseline="-25000" dirty="0">
                  <a:latin typeface="Arial" panose="020B0604020202020204" pitchFamily="34" charset="0"/>
                </a:rPr>
                <a:t>5</a:t>
              </a:r>
              <a:endParaRPr lang="en-US" altLang="zh-CN" sz="2400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3744" y="3552"/>
              <a:ext cx="336" cy="33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folHlink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>
                <a:buFont typeface="Monotype Sorts" pitchFamily="2" charset="2"/>
                <a:buNone/>
                <a:defRPr/>
              </a:pPr>
              <a:r>
                <a:rPr lang="en-US" altLang="zh-CN" sz="2400">
                  <a:latin typeface="Arial" panose="020B0604020202020204" pitchFamily="34" charset="0"/>
                </a:rPr>
                <a:t>S</a:t>
              </a:r>
              <a:r>
                <a:rPr lang="en-US" altLang="zh-CN" sz="2400" baseline="-25000">
                  <a:latin typeface="Arial" panose="020B0604020202020204" pitchFamily="34" charset="0"/>
                </a:rPr>
                <a:t>6</a:t>
              </a:r>
              <a:endParaRPr lang="en-US" altLang="zh-CN" sz="2400" baseline="-25000">
                <a:latin typeface="Arial" panose="020B0604020202020204" pitchFamily="34" charset="0"/>
              </a:endParaRPr>
            </a:p>
          </p:txBody>
        </p:sp>
        <p:cxnSp>
          <p:nvCxnSpPr>
            <p:cNvPr id="40" name="AutoShape 10"/>
            <p:cNvCxnSpPr>
              <a:cxnSpLocks noChangeShapeType="1"/>
              <a:stCxn id="34" idx="3"/>
              <a:endCxn id="35" idx="7"/>
            </p:cNvCxnSpPr>
            <p:nvPr/>
          </p:nvCxnSpPr>
          <p:spPr bwMode="auto">
            <a:xfrm flipH="1">
              <a:off x="3599" y="1736"/>
              <a:ext cx="290" cy="416"/>
            </a:xfrm>
            <a:prstGeom prst="straightConnector1">
              <a:avLst/>
            </a:prstGeom>
            <a:noFill/>
            <a:ln w="28575">
              <a:solidFill>
                <a:schemeClr val="fol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1"/>
            <p:cNvCxnSpPr>
              <a:cxnSpLocks noChangeShapeType="1"/>
              <a:stCxn id="34" idx="5"/>
              <a:endCxn id="36" idx="1"/>
            </p:cNvCxnSpPr>
            <p:nvPr/>
          </p:nvCxnSpPr>
          <p:spPr bwMode="auto">
            <a:xfrm>
              <a:off x="4127" y="1736"/>
              <a:ext cx="290" cy="368"/>
            </a:xfrm>
            <a:prstGeom prst="straightConnector1">
              <a:avLst/>
            </a:prstGeom>
            <a:noFill/>
            <a:ln w="28575">
              <a:solidFill>
                <a:schemeClr val="fol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2"/>
            <p:cNvCxnSpPr>
              <a:cxnSpLocks noChangeShapeType="1"/>
              <a:stCxn id="38" idx="4"/>
              <a:endCxn id="39" idx="0"/>
            </p:cNvCxnSpPr>
            <p:nvPr/>
          </p:nvCxnSpPr>
          <p:spPr bwMode="auto">
            <a:xfrm>
              <a:off x="3912" y="3033"/>
              <a:ext cx="0" cy="510"/>
            </a:xfrm>
            <a:prstGeom prst="straightConnector1">
              <a:avLst/>
            </a:prstGeom>
            <a:noFill/>
            <a:ln w="28575">
              <a:solidFill>
                <a:schemeClr val="fol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3"/>
            <p:cNvCxnSpPr>
              <a:cxnSpLocks noChangeShapeType="1"/>
              <a:stCxn id="36" idx="4"/>
              <a:endCxn id="39" idx="7"/>
            </p:cNvCxnSpPr>
            <p:nvPr/>
          </p:nvCxnSpPr>
          <p:spPr bwMode="auto">
            <a:xfrm flipH="1">
              <a:off x="4031" y="2409"/>
              <a:ext cx="505" cy="1183"/>
            </a:xfrm>
            <a:prstGeom prst="straightConnector1">
              <a:avLst/>
            </a:prstGeom>
            <a:noFill/>
            <a:ln w="28575">
              <a:solidFill>
                <a:schemeClr val="fol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4"/>
            <p:cNvCxnSpPr>
              <a:cxnSpLocks noChangeShapeType="1"/>
              <a:stCxn id="35" idx="3"/>
              <a:endCxn id="37" idx="7"/>
            </p:cNvCxnSpPr>
            <p:nvPr/>
          </p:nvCxnSpPr>
          <p:spPr bwMode="auto">
            <a:xfrm flipH="1">
              <a:off x="3119" y="2408"/>
              <a:ext cx="242" cy="368"/>
            </a:xfrm>
            <a:prstGeom prst="straightConnector1">
              <a:avLst/>
            </a:prstGeom>
            <a:noFill/>
            <a:ln w="28575">
              <a:solidFill>
                <a:schemeClr val="fol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5"/>
            <p:cNvCxnSpPr>
              <a:cxnSpLocks noChangeShapeType="1"/>
              <a:stCxn id="37" idx="5"/>
              <a:endCxn id="39" idx="1"/>
            </p:cNvCxnSpPr>
            <p:nvPr/>
          </p:nvCxnSpPr>
          <p:spPr bwMode="auto">
            <a:xfrm>
              <a:off x="3119" y="3032"/>
              <a:ext cx="674" cy="560"/>
            </a:xfrm>
            <a:prstGeom prst="straightConnector1">
              <a:avLst/>
            </a:prstGeom>
            <a:noFill/>
            <a:ln w="28575">
              <a:solidFill>
                <a:schemeClr val="fol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6"/>
            <p:cNvCxnSpPr>
              <a:cxnSpLocks noChangeShapeType="1"/>
              <a:stCxn id="35" idx="5"/>
              <a:endCxn id="38" idx="1"/>
            </p:cNvCxnSpPr>
            <p:nvPr/>
          </p:nvCxnSpPr>
          <p:spPr bwMode="auto">
            <a:xfrm>
              <a:off x="3599" y="2408"/>
              <a:ext cx="194" cy="320"/>
            </a:xfrm>
            <a:prstGeom prst="straightConnector1">
              <a:avLst/>
            </a:prstGeom>
            <a:noFill/>
            <a:ln w="28575">
              <a:solidFill>
                <a:schemeClr val="fol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" name="矩形 46"/>
          <p:cNvSpPr/>
          <p:nvPr/>
        </p:nvSpPr>
        <p:spPr>
          <a:xfrm>
            <a:off x="1117564" y="2007039"/>
            <a:ext cx="3639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Semaphore </a:t>
            </a:r>
            <a:r>
              <a:rPr lang="en-US" altLang="zh-CN" sz="2400" dirty="0" err="1"/>
              <a:t>a,b,c,d,e,f,g</a:t>
            </a:r>
            <a:r>
              <a:rPr lang="en-US" altLang="zh-CN" sz="2400" dirty="0"/>
              <a:t>; </a:t>
            </a:r>
            <a:endParaRPr lang="zh-CN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1124668" y="244021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35000"/>
              </a:spcBef>
              <a:buFont typeface="Monotype Sorts" pitchFamily="2" charset="2"/>
              <a:buNone/>
            </a:pPr>
            <a:r>
              <a:rPr lang="en-US" altLang="zh-CN" sz="2400" dirty="0" err="1"/>
              <a:t>a.value</a:t>
            </a:r>
            <a:r>
              <a:rPr lang="en-US" altLang="zh-CN" sz="2400" dirty="0"/>
              <a:t>=0;b.value=0;c.value=0;</a:t>
            </a:r>
            <a:endParaRPr lang="en-US" altLang="zh-CN" sz="2400" dirty="0"/>
          </a:p>
          <a:p>
            <a:pPr>
              <a:lnSpc>
                <a:spcPct val="70000"/>
              </a:lnSpc>
              <a:spcBef>
                <a:spcPct val="35000"/>
              </a:spcBef>
              <a:buFont typeface="Monotype Sorts" pitchFamily="2" charset="2"/>
              <a:buNone/>
            </a:pPr>
            <a:r>
              <a:rPr lang="en-US" altLang="zh-CN" sz="2400" dirty="0" err="1"/>
              <a:t>d.value</a:t>
            </a:r>
            <a:r>
              <a:rPr lang="en-US" altLang="zh-CN" sz="2400" dirty="0"/>
              <a:t>=0;e.value=0;f.value=0;g.value=0;</a:t>
            </a:r>
            <a:endParaRPr lang="en-US" altLang="zh-CN" sz="2400" dirty="0"/>
          </a:p>
        </p:txBody>
      </p:sp>
      <p:sp>
        <p:nvSpPr>
          <p:cNvPr id="49" name="矩形 48"/>
          <p:cNvSpPr/>
          <p:nvPr/>
        </p:nvSpPr>
        <p:spPr>
          <a:xfrm>
            <a:off x="1286792" y="3473880"/>
            <a:ext cx="6096000" cy="25114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35000"/>
              </a:spcBef>
              <a:buFont typeface="Monotype Sorts" pitchFamily="2" charset="2"/>
              <a:buNone/>
            </a:pPr>
            <a:r>
              <a:rPr lang="en-US" altLang="zh-CN" sz="2400" dirty="0"/>
              <a:t>{ S1;signal(a);signal(b); }</a:t>
            </a:r>
            <a:endParaRPr lang="en-US" altLang="zh-CN" sz="2400" dirty="0"/>
          </a:p>
          <a:p>
            <a:pPr>
              <a:lnSpc>
                <a:spcPct val="80000"/>
              </a:lnSpc>
              <a:spcBef>
                <a:spcPct val="35000"/>
              </a:spcBef>
              <a:buFont typeface="Monotype Sorts" pitchFamily="2" charset="2"/>
              <a:buNone/>
            </a:pPr>
            <a:r>
              <a:rPr lang="en-US" altLang="zh-CN" sz="2400" dirty="0"/>
              <a:t>{ wait(a);S2;signal(c) ;signal(d);}</a:t>
            </a:r>
            <a:endParaRPr lang="en-US" altLang="zh-CN" sz="2400" dirty="0"/>
          </a:p>
          <a:p>
            <a:pPr>
              <a:lnSpc>
                <a:spcPct val="80000"/>
              </a:lnSpc>
              <a:spcBef>
                <a:spcPct val="35000"/>
              </a:spcBef>
              <a:buFont typeface="Monotype Sorts" pitchFamily="2" charset="2"/>
              <a:buNone/>
            </a:pPr>
            <a:r>
              <a:rPr lang="en-US" altLang="zh-CN" sz="2400" dirty="0"/>
              <a:t>{ wait(b);S3;signal(e); }</a:t>
            </a:r>
            <a:endParaRPr lang="en-US" altLang="zh-CN" sz="2400" dirty="0"/>
          </a:p>
          <a:p>
            <a:pPr>
              <a:lnSpc>
                <a:spcPct val="80000"/>
              </a:lnSpc>
              <a:spcBef>
                <a:spcPct val="35000"/>
              </a:spcBef>
              <a:buFont typeface="Monotype Sorts" pitchFamily="2" charset="2"/>
              <a:buNone/>
            </a:pPr>
            <a:r>
              <a:rPr lang="en-US" altLang="zh-CN" sz="2400" dirty="0"/>
              <a:t>{ wait(c);S4;signal(f); }</a:t>
            </a:r>
            <a:endParaRPr lang="en-US" altLang="zh-CN" sz="2400" dirty="0"/>
          </a:p>
          <a:p>
            <a:pPr>
              <a:lnSpc>
                <a:spcPct val="80000"/>
              </a:lnSpc>
              <a:spcBef>
                <a:spcPct val="35000"/>
              </a:spcBef>
              <a:buFont typeface="Monotype Sorts" pitchFamily="2" charset="2"/>
              <a:buNone/>
            </a:pPr>
            <a:r>
              <a:rPr lang="en-US" altLang="zh-CN" sz="2400" dirty="0"/>
              <a:t>{ wait(d);S5;signal(g); }</a:t>
            </a:r>
            <a:endParaRPr lang="en-US" altLang="zh-CN" sz="2400" dirty="0"/>
          </a:p>
          <a:p>
            <a:pPr>
              <a:lnSpc>
                <a:spcPct val="80000"/>
              </a:lnSpc>
              <a:spcBef>
                <a:spcPct val="35000"/>
              </a:spcBef>
              <a:buFont typeface="Monotype Sorts" pitchFamily="2" charset="2"/>
              <a:buNone/>
            </a:pPr>
            <a:r>
              <a:rPr lang="en-US" altLang="zh-CN" sz="2400" dirty="0"/>
              <a:t>{ wait(e);wait(f);wait(g);S6; }</a:t>
            </a:r>
            <a:endParaRPr lang="en-US" altLang="zh-CN" sz="2400" dirty="0"/>
          </a:p>
        </p:txBody>
      </p:sp>
      <p:sp>
        <p:nvSpPr>
          <p:cNvPr id="50" name="TextBox 4"/>
          <p:cNvSpPr txBox="1"/>
          <p:nvPr/>
        </p:nvSpPr>
        <p:spPr>
          <a:xfrm>
            <a:off x="6875781" y="21932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1" name="TextBox 5"/>
          <p:cNvSpPr txBox="1"/>
          <p:nvPr/>
        </p:nvSpPr>
        <p:spPr>
          <a:xfrm>
            <a:off x="8376481" y="21932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2" name="TextBox 6"/>
          <p:cNvSpPr txBox="1"/>
          <p:nvPr/>
        </p:nvSpPr>
        <p:spPr>
          <a:xfrm>
            <a:off x="5957854" y="33602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3" name="TextBox 7"/>
          <p:cNvSpPr txBox="1"/>
          <p:nvPr/>
        </p:nvSpPr>
        <p:spPr>
          <a:xfrm>
            <a:off x="7215453" y="3360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54" name="TextBox 8"/>
          <p:cNvSpPr txBox="1"/>
          <p:nvPr/>
        </p:nvSpPr>
        <p:spPr>
          <a:xfrm>
            <a:off x="8418439" y="42036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55" name="TextBox 9"/>
          <p:cNvSpPr txBox="1"/>
          <p:nvPr/>
        </p:nvSpPr>
        <p:spPr>
          <a:xfrm>
            <a:off x="6352555" y="486889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56" name="TextBox 10"/>
          <p:cNvSpPr txBox="1"/>
          <p:nvPr/>
        </p:nvSpPr>
        <p:spPr>
          <a:xfrm>
            <a:off x="7280736" y="48485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进程同步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55650"/>
            <a:ext cx="8892480" cy="5697686"/>
          </a:xfrm>
          <a:ln w="38100"/>
        </p:spPr>
        <p:txBody>
          <a:bodyPr/>
          <a:lstStyle/>
          <a:p>
            <a:r>
              <a:rPr lang="zh-CN" altLang="en-US" dirty="0" smtClean="0"/>
              <a:t>重点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</a:t>
            </a:r>
            <a:r>
              <a:rPr lang="zh-CN" altLang="en-US" dirty="0"/>
              <a:t>记录型信号量机制</a:t>
            </a:r>
            <a:endParaRPr lang="en-US" altLang="zh-CN" dirty="0"/>
          </a:p>
          <a:p>
            <a:pPr marL="612140" lvl="1"/>
            <a:r>
              <a:rPr lang="zh-CN" altLang="en-US" dirty="0"/>
              <a:t>共享浴室问题（</a:t>
            </a:r>
            <a:r>
              <a:rPr lang="en-US" altLang="zh-CN" dirty="0"/>
              <a:t>P129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20090" lvl="2" algn="just"/>
            <a:r>
              <a:rPr lang="zh-CN" altLang="en-US" dirty="0"/>
              <a:t>现要设计一个共享公共浴室管理系统，该浴室每次只能有一个性别的人员进入使用，但允许同性别的多人同时使用。</a:t>
            </a:r>
            <a:endParaRPr lang="en-US" altLang="zh-CN" dirty="0"/>
          </a:p>
          <a:p>
            <a:pPr marL="720090" lvl="2" algn="just"/>
            <a:r>
              <a:rPr lang="zh-CN" altLang="en-US" dirty="0"/>
              <a:t>请使用带有信号量的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操作（</a:t>
            </a:r>
            <a:r>
              <a:rPr lang="en-US" altLang="zh-CN" dirty="0"/>
              <a:t>wait()</a:t>
            </a:r>
            <a:r>
              <a:rPr lang="zh-CN" altLang="en-US" dirty="0"/>
              <a:t>、</a:t>
            </a:r>
            <a:r>
              <a:rPr lang="en-US" altLang="zh-CN" dirty="0"/>
              <a:t>signal()</a:t>
            </a:r>
            <a:r>
              <a:rPr lang="zh-CN" altLang="en-US" dirty="0"/>
              <a:t>操作）的伪代码描述任意数量的男士和女士使用该共享浴室的过程，并说明所用信号量及初值的含义。</a:t>
            </a:r>
            <a:endParaRPr lang="en-US" altLang="zh-CN" dirty="0"/>
          </a:p>
        </p:txBody>
      </p:sp>
      <p:pic>
        <p:nvPicPr>
          <p:cNvPr id="1026" name="Picture 2" descr="https://bpic.51yuansu.com/pic3/cover/03/43/89/5ba2d53281374_61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1645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bpic.51yuansu.com/pic3/cover/03/43/89/5ba2d53281374_61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308546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bpic.51yuansu.com/pic3/cover/03/43/89/5ba2d53281374_61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4522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icnew13.photophoto.cn/20190326/kaixindenvshixiaolianchahua-32985294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485675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picnew13.photophoto.cn/20190326/kaixindenvshixiaolianchahua-32985294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342925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s://picnew13.photophoto.cn/20190326/kaixindenvshixiaolianchahua-32985294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544765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8.baidu.com/it/u=1409284509,1938715594&amp;fm=19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6"/>
          <a:stretch>
            <a:fillRect/>
          </a:stretch>
        </p:blipFill>
        <p:spPr bwMode="auto">
          <a:xfrm>
            <a:off x="3851920" y="3739743"/>
            <a:ext cx="218079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361542" y="32067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男士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352151" y="32088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女士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464130" y="33761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共享浴室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1030" idx="1"/>
            <a:endCxn id="1032" idx="3"/>
          </p:cNvCxnSpPr>
          <p:nvPr/>
        </p:nvCxnSpPr>
        <p:spPr bwMode="auto">
          <a:xfrm flipH="1">
            <a:off x="6032714" y="3881719"/>
            <a:ext cx="1275590" cy="866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>
            <a:stCxn id="11" idx="1"/>
            <a:endCxn id="1032" idx="3"/>
          </p:cNvCxnSpPr>
          <p:nvPr/>
        </p:nvCxnSpPr>
        <p:spPr bwMode="auto">
          <a:xfrm flipH="1">
            <a:off x="6032714" y="4738969"/>
            <a:ext cx="1275590" cy="88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>
            <a:stCxn id="12" idx="1"/>
            <a:endCxn id="1032" idx="3"/>
          </p:cNvCxnSpPr>
          <p:nvPr/>
        </p:nvCxnSpPr>
        <p:spPr bwMode="auto">
          <a:xfrm flipH="1" flipV="1">
            <a:off x="6032714" y="4747855"/>
            <a:ext cx="1275590" cy="11929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36" name="Picture 12" descr="https://img1.baidu.com/it/u=4145686801,716650686&amp;fm=253&amp;fmt=auto&amp;app=138&amp;f=JPEG?w=500&amp;h=52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319" y="3227790"/>
            <a:ext cx="792088" cy="83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接箭头连接符 18"/>
          <p:cNvCxnSpPr>
            <a:stCxn id="1026" idx="3"/>
            <a:endCxn id="1032" idx="1"/>
          </p:cNvCxnSpPr>
          <p:nvPr/>
        </p:nvCxnSpPr>
        <p:spPr bwMode="auto">
          <a:xfrm>
            <a:off x="2051720" y="3912502"/>
            <a:ext cx="1800200" cy="835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>
            <a:stCxn id="8" idx="3"/>
            <a:endCxn id="1032" idx="1"/>
          </p:cNvCxnSpPr>
          <p:nvPr/>
        </p:nvCxnSpPr>
        <p:spPr bwMode="auto">
          <a:xfrm>
            <a:off x="2051720" y="4704590"/>
            <a:ext cx="1800200" cy="43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>
            <a:stCxn id="9" idx="3"/>
            <a:endCxn id="1032" idx="1"/>
          </p:cNvCxnSpPr>
          <p:nvPr/>
        </p:nvCxnSpPr>
        <p:spPr bwMode="auto">
          <a:xfrm flipV="1">
            <a:off x="2051720" y="4747855"/>
            <a:ext cx="1800200" cy="1093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38" name="Picture 14" descr="https://gimg2.baidu.com/image_search/src=http%3A%2F%2Fsafe-img.xhscdn.com%2Fbw1%2Ffcabcb3e-8400-40b8-8ecc-d590dfae4265%3FimageView2%2F2%2Fw%2F1080%2Fformat%2Fjpg&amp;refer=http%3A%2F%2Fsafe-img.xhscdn.com&amp;app=2002&amp;size=f9999,10000&amp;q=a80&amp;n=0&amp;g=0n&amp;fmt=auto?sec=1689780735&amp;t=687ebd6542965c5be7e549dd8f53f9b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200" y="3854281"/>
            <a:ext cx="1413239" cy="188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24"/>
          <p:cNvSpPr txBox="1"/>
          <p:nvPr/>
        </p:nvSpPr>
        <p:spPr>
          <a:xfrm>
            <a:off x="1493314" y="512507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7532247" y="5198901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26" name="椭圆 25"/>
          <p:cNvSpPr/>
          <p:nvPr/>
        </p:nvSpPr>
        <p:spPr bwMode="auto">
          <a:xfrm>
            <a:off x="4757124" y="3912502"/>
            <a:ext cx="1275590" cy="128639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8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25" grpId="0"/>
      <p:bldP spid="34" grpId="0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进程同步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重点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</a:t>
            </a:r>
            <a:r>
              <a:rPr lang="zh-CN" altLang="en-US" dirty="0">
                <a:solidFill>
                  <a:srgbClr val="00B050"/>
                </a:solidFill>
              </a:rPr>
              <a:t>记录型信号量机制</a:t>
            </a:r>
            <a:endParaRPr lang="en-US" altLang="zh-CN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00B050"/>
                </a:solidFill>
              </a:rPr>
              <a:t>共享浴室问题（</a:t>
            </a:r>
            <a:r>
              <a:rPr lang="en-US" altLang="zh-CN" dirty="0">
                <a:solidFill>
                  <a:srgbClr val="00B050"/>
                </a:solidFill>
              </a:rPr>
              <a:t>P129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endParaRPr lang="en-US" altLang="zh-CN" dirty="0">
              <a:solidFill>
                <a:srgbClr val="00B050"/>
              </a:solidFill>
            </a:endParaRPr>
          </a:p>
          <a:p>
            <a:pPr lvl="2" algn="just">
              <a:lnSpc>
                <a:spcPct val="150000"/>
              </a:lnSpc>
            </a:pPr>
            <a:r>
              <a:rPr lang="zh-CN" altLang="en-US" dirty="0">
                <a:solidFill>
                  <a:srgbClr val="00B050"/>
                </a:solidFill>
              </a:rPr>
              <a:t>信号量和变量定义：</a:t>
            </a:r>
            <a:endParaRPr lang="en-US" altLang="zh-CN" dirty="0">
              <a:solidFill>
                <a:srgbClr val="00B050"/>
              </a:solidFill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int </a:t>
            </a:r>
            <a:r>
              <a:rPr lang="en-US" altLang="zh-CN" dirty="0" err="1">
                <a:solidFill>
                  <a:srgbClr val="00B050"/>
                </a:solidFill>
              </a:rPr>
              <a:t>nmen</a:t>
            </a:r>
            <a:r>
              <a:rPr lang="en-US" altLang="zh-CN" dirty="0">
                <a:solidFill>
                  <a:srgbClr val="00B050"/>
                </a:solidFill>
              </a:rPr>
              <a:t>=0;	//</a:t>
            </a:r>
            <a:r>
              <a:rPr lang="zh-CN" altLang="en-US" dirty="0">
                <a:solidFill>
                  <a:srgbClr val="00B050"/>
                </a:solidFill>
              </a:rPr>
              <a:t>浴室中男士的数量</a:t>
            </a:r>
            <a:endParaRPr lang="en-US" altLang="zh-CN" dirty="0">
              <a:solidFill>
                <a:srgbClr val="00B050"/>
              </a:solidFill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int </a:t>
            </a:r>
            <a:r>
              <a:rPr lang="en-US" altLang="zh-CN" dirty="0" err="1">
                <a:solidFill>
                  <a:srgbClr val="00B050"/>
                </a:solidFill>
              </a:rPr>
              <a:t>nwomen</a:t>
            </a:r>
            <a:r>
              <a:rPr lang="en-US" altLang="zh-CN" dirty="0">
                <a:solidFill>
                  <a:srgbClr val="00B050"/>
                </a:solidFill>
              </a:rPr>
              <a:t>=0;	//</a:t>
            </a:r>
            <a:r>
              <a:rPr lang="zh-CN" altLang="en-US" dirty="0">
                <a:solidFill>
                  <a:srgbClr val="00B050"/>
                </a:solidFill>
              </a:rPr>
              <a:t>浴室中女士的数量</a:t>
            </a:r>
            <a:endParaRPr lang="en-US" altLang="zh-CN" dirty="0">
              <a:solidFill>
                <a:srgbClr val="00B050"/>
              </a:solidFill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semaphore </a:t>
            </a:r>
            <a:r>
              <a:rPr lang="en-US" altLang="zh-CN" dirty="0" err="1">
                <a:solidFill>
                  <a:srgbClr val="00B050"/>
                </a:solidFill>
              </a:rPr>
              <a:t>Smen</a:t>
            </a:r>
            <a:r>
              <a:rPr lang="en-US" altLang="zh-CN" dirty="0">
                <a:solidFill>
                  <a:srgbClr val="00B050"/>
                </a:solidFill>
              </a:rPr>
              <a:t>=1</a:t>
            </a:r>
            <a:r>
              <a:rPr lang="zh-CN" altLang="en-US" dirty="0">
                <a:solidFill>
                  <a:srgbClr val="00B050"/>
                </a:solidFill>
              </a:rPr>
              <a:t>；  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男士变量的互斥信号量</a:t>
            </a:r>
            <a:endParaRPr lang="zh-CN" altLang="en-US" dirty="0">
              <a:solidFill>
                <a:srgbClr val="00B050"/>
              </a:solidFill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semaphore  </a:t>
            </a:r>
            <a:r>
              <a:rPr lang="en-US" altLang="zh-CN" dirty="0" err="1">
                <a:solidFill>
                  <a:srgbClr val="00B050"/>
                </a:solidFill>
              </a:rPr>
              <a:t>Swomen</a:t>
            </a:r>
            <a:r>
              <a:rPr lang="en-US" altLang="zh-CN" dirty="0">
                <a:solidFill>
                  <a:srgbClr val="00B050"/>
                </a:solidFill>
              </a:rPr>
              <a:t>=1</a:t>
            </a:r>
            <a:r>
              <a:rPr lang="zh-CN" altLang="en-US" dirty="0">
                <a:solidFill>
                  <a:srgbClr val="00B050"/>
                </a:solidFill>
              </a:rPr>
              <a:t>；  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女士变量的互斥信号量</a:t>
            </a:r>
            <a:endParaRPr lang="zh-CN" altLang="en-US" dirty="0">
              <a:solidFill>
                <a:srgbClr val="00B050"/>
              </a:solidFill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semaphore  </a:t>
            </a:r>
            <a:r>
              <a:rPr lang="en-US" altLang="zh-CN" dirty="0" err="1">
                <a:solidFill>
                  <a:srgbClr val="00B050"/>
                </a:solidFill>
              </a:rPr>
              <a:t>Sused</a:t>
            </a:r>
            <a:r>
              <a:rPr lang="en-US" altLang="zh-CN" dirty="0">
                <a:solidFill>
                  <a:srgbClr val="00B050"/>
                </a:solidFill>
              </a:rPr>
              <a:t>=1</a:t>
            </a:r>
            <a:r>
              <a:rPr lang="zh-CN" altLang="en-US" dirty="0">
                <a:solidFill>
                  <a:srgbClr val="00B050"/>
                </a:solidFill>
              </a:rPr>
              <a:t>；  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浴室互斥信号量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进程同步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 smtClean="0"/>
              <a:t>重点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</a:t>
            </a:r>
            <a:r>
              <a:rPr lang="zh-CN" altLang="en-US" dirty="0"/>
              <a:t>记录型信号量机制</a:t>
            </a:r>
            <a:endParaRPr lang="en-US" altLang="zh-CN" dirty="0"/>
          </a:p>
          <a:p>
            <a:pPr lvl="1"/>
            <a:r>
              <a:rPr lang="zh-CN" altLang="en-US" dirty="0"/>
              <a:t>共享浴室问题（</a:t>
            </a:r>
            <a:r>
              <a:rPr lang="en-US" altLang="zh-CN" dirty="0"/>
              <a:t>P129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 algn="just"/>
            <a:r>
              <a:rPr lang="zh-CN" altLang="en-US" dirty="0"/>
              <a:t>核心代码：</a:t>
            </a:r>
            <a:endParaRPr lang="en-US" altLang="zh-CN" dirty="0"/>
          </a:p>
          <a:p>
            <a:pPr lvl="2" algn="just"/>
            <a:endParaRPr lang="en-US" altLang="zh-CN" dirty="0"/>
          </a:p>
          <a:p>
            <a:pPr lvl="2" algn="just"/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043607" y="1844824"/>
            <a:ext cx="33843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 Men() {</a:t>
            </a:r>
            <a:endParaRPr lang="zh-CN" altLang="zh-CN" dirty="0"/>
          </a:p>
          <a:p>
            <a:r>
              <a:rPr lang="en-US" altLang="zh-CN" dirty="0"/>
              <a:t>   while(1){  </a:t>
            </a:r>
            <a:endParaRPr lang="en-US" altLang="zh-CN" dirty="0"/>
          </a:p>
          <a:p>
            <a:r>
              <a:rPr lang="en-US" altLang="zh-CN" dirty="0"/>
              <a:t>      wait(</a:t>
            </a:r>
            <a:r>
              <a:rPr lang="en-US" altLang="zh-CN" dirty="0" err="1"/>
              <a:t>Smen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if(</a:t>
            </a:r>
            <a:r>
              <a:rPr lang="en-US" altLang="zh-CN" dirty="0" err="1"/>
              <a:t>nmen</a:t>
            </a:r>
            <a:r>
              <a:rPr lang="en-US" altLang="zh-CN" dirty="0"/>
              <a:t>==0)  wait(</a:t>
            </a:r>
            <a:r>
              <a:rPr lang="en-US" altLang="zh-CN" dirty="0" err="1"/>
              <a:t>Sused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nmen</a:t>
            </a:r>
            <a:r>
              <a:rPr lang="en-US" altLang="zh-CN" dirty="0"/>
              <a:t>++;</a:t>
            </a:r>
            <a:endParaRPr lang="zh-CN" altLang="zh-CN" dirty="0"/>
          </a:p>
          <a:p>
            <a:r>
              <a:rPr lang="en-US" altLang="zh-CN" dirty="0"/>
              <a:t>      signal(</a:t>
            </a:r>
            <a:r>
              <a:rPr lang="en-US" altLang="zh-CN" dirty="0" err="1"/>
              <a:t>Smen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男士进入洗浴</a:t>
            </a:r>
            <a:r>
              <a:rPr lang="zh-CN" altLang="zh-CN" dirty="0"/>
              <a:t>；</a:t>
            </a:r>
            <a:endParaRPr lang="zh-CN" altLang="zh-CN" dirty="0"/>
          </a:p>
          <a:p>
            <a:r>
              <a:rPr lang="en-US" altLang="zh-CN" dirty="0"/>
              <a:t>      wait(</a:t>
            </a:r>
            <a:r>
              <a:rPr lang="en-US" altLang="zh-CN" dirty="0" err="1"/>
              <a:t>Smen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nmen</a:t>
            </a:r>
            <a:r>
              <a:rPr lang="en-US" altLang="zh-CN" dirty="0"/>
              <a:t>--;</a:t>
            </a:r>
            <a:endParaRPr lang="zh-CN" altLang="zh-CN" dirty="0"/>
          </a:p>
          <a:p>
            <a:r>
              <a:rPr lang="en-US" altLang="zh-CN" dirty="0"/>
              <a:t>      if (</a:t>
            </a:r>
            <a:r>
              <a:rPr lang="en-US" altLang="zh-CN" dirty="0" err="1"/>
              <a:t>nmen</a:t>
            </a:r>
            <a:r>
              <a:rPr lang="en-US" altLang="zh-CN" dirty="0"/>
              <a:t>==0)  signal(</a:t>
            </a:r>
            <a:r>
              <a:rPr lang="en-US" altLang="zh-CN" dirty="0" err="1"/>
              <a:t>Sused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signal(</a:t>
            </a:r>
            <a:r>
              <a:rPr lang="en-US" altLang="zh-CN" dirty="0" err="1"/>
              <a:t>Smen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35477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void Women() {</a:t>
            </a:r>
            <a:endParaRPr lang="zh-CN" altLang="zh-CN" dirty="0"/>
          </a:p>
          <a:p>
            <a:r>
              <a:rPr lang="en-US" altLang="zh-CN" dirty="0"/>
              <a:t>   while(1){</a:t>
            </a:r>
            <a:endParaRPr lang="en-US" altLang="zh-CN" dirty="0"/>
          </a:p>
          <a:p>
            <a:r>
              <a:rPr lang="en-US" altLang="zh-CN" dirty="0"/>
              <a:t>       wait(</a:t>
            </a:r>
            <a:r>
              <a:rPr lang="en-US" altLang="zh-CN" dirty="0" err="1"/>
              <a:t>Swomen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if(</a:t>
            </a:r>
            <a:r>
              <a:rPr lang="en-US" altLang="zh-CN" dirty="0" err="1"/>
              <a:t>nwomen</a:t>
            </a:r>
            <a:r>
              <a:rPr lang="en-US" altLang="zh-CN" dirty="0"/>
              <a:t>==0) wait(</a:t>
            </a:r>
            <a:r>
              <a:rPr lang="en-US" altLang="zh-CN" dirty="0" err="1"/>
              <a:t>Sused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nwomen</a:t>
            </a:r>
            <a:r>
              <a:rPr lang="en-US" altLang="zh-CN" dirty="0"/>
              <a:t>++;</a:t>
            </a:r>
            <a:endParaRPr lang="zh-CN" altLang="zh-CN" dirty="0"/>
          </a:p>
          <a:p>
            <a:r>
              <a:rPr lang="en-US" altLang="zh-CN" dirty="0"/>
              <a:t>       signal(</a:t>
            </a:r>
            <a:r>
              <a:rPr lang="en-US" altLang="zh-CN" dirty="0" err="1"/>
              <a:t>Swomen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女士进入洗浴</a:t>
            </a:r>
            <a:r>
              <a:rPr lang="zh-CN" altLang="zh-CN" dirty="0"/>
              <a:t>；</a:t>
            </a:r>
            <a:endParaRPr lang="zh-CN" altLang="zh-CN" dirty="0"/>
          </a:p>
          <a:p>
            <a:r>
              <a:rPr lang="en-US" altLang="zh-CN" dirty="0"/>
              <a:t>       wait(</a:t>
            </a:r>
            <a:r>
              <a:rPr lang="en-US" altLang="zh-CN" dirty="0" err="1"/>
              <a:t>Swomen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nwomen</a:t>
            </a:r>
            <a:r>
              <a:rPr lang="en-US" altLang="zh-CN" dirty="0"/>
              <a:t>--;</a:t>
            </a:r>
            <a:endParaRPr lang="zh-CN" altLang="zh-CN" dirty="0"/>
          </a:p>
          <a:p>
            <a:r>
              <a:rPr lang="en-US" altLang="zh-CN" dirty="0"/>
              <a:t>       if (</a:t>
            </a:r>
            <a:r>
              <a:rPr lang="en-US" altLang="zh-CN" dirty="0" err="1"/>
              <a:t>nwomen</a:t>
            </a:r>
            <a:r>
              <a:rPr lang="en-US" altLang="zh-CN" dirty="0"/>
              <a:t> ==0) signal(</a:t>
            </a:r>
            <a:r>
              <a:rPr lang="en-US" altLang="zh-CN" dirty="0" err="1"/>
              <a:t>Sused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signal(</a:t>
            </a:r>
            <a:r>
              <a:rPr lang="en-US" altLang="zh-CN" dirty="0" err="1"/>
              <a:t>Swomen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22345" y="5380672"/>
            <a:ext cx="3492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main()  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cobegin</a:t>
            </a:r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       Men();</a:t>
            </a:r>
            <a:endParaRPr lang="zh-CN" altLang="zh-CN" dirty="0"/>
          </a:p>
          <a:p>
            <a:r>
              <a:rPr lang="en-US" altLang="zh-CN" dirty="0"/>
              <a:t>       Women();}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第五章存储器管理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重点</a:t>
            </a:r>
            <a:r>
              <a:rPr lang="en-US" altLang="zh-CN" dirty="0">
                <a:solidFill>
                  <a:srgbClr val="00B050"/>
                </a:solidFill>
              </a:rPr>
              <a:t>11</a:t>
            </a:r>
            <a:r>
              <a:rPr lang="zh-CN" altLang="en-US" dirty="0" smtClean="0">
                <a:solidFill>
                  <a:srgbClr val="00B050"/>
                </a:solidFill>
              </a:rPr>
              <a:t>：动态分区分配算法（</a:t>
            </a:r>
            <a:r>
              <a:rPr lang="en-US" altLang="zh-CN" dirty="0" smtClean="0">
                <a:solidFill>
                  <a:srgbClr val="00B050"/>
                </a:solidFill>
              </a:rPr>
              <a:t>P149-P151</a:t>
            </a:r>
            <a:r>
              <a:rPr lang="zh-CN" altLang="en-US" dirty="0" smtClean="0">
                <a:solidFill>
                  <a:srgbClr val="00B050"/>
                </a:solidFill>
              </a:rPr>
              <a:t>）</a:t>
            </a:r>
            <a:endParaRPr lang="en-US" altLang="zh-CN" dirty="0">
              <a:solidFill>
                <a:srgbClr val="00B050"/>
              </a:solidFill>
            </a:endParaRPr>
          </a:p>
          <a:p>
            <a:pPr lvl="1" algn="just">
              <a:lnSpc>
                <a:spcPct val="114000"/>
              </a:lnSpc>
            </a:pPr>
            <a:r>
              <a:rPr lang="zh-CN" altLang="en-US" dirty="0" smtClean="0">
                <a:solidFill>
                  <a:srgbClr val="00B050"/>
                </a:solidFill>
              </a:rPr>
              <a:t>设某计算机采用</a:t>
            </a:r>
            <a:r>
              <a:rPr lang="zh-CN" altLang="en-US" dirty="0">
                <a:solidFill>
                  <a:srgbClr val="00B050"/>
                </a:solidFill>
              </a:rPr>
              <a:t>动态分区分配的存储器管理方式</a:t>
            </a:r>
            <a:r>
              <a:rPr lang="zh-CN" altLang="en-US" dirty="0" smtClean="0">
                <a:solidFill>
                  <a:srgbClr val="00B050"/>
                </a:solidFill>
              </a:rPr>
              <a:t>，其内存大小为</a:t>
            </a:r>
            <a:r>
              <a:rPr lang="en-US" altLang="zh-CN" dirty="0" smtClean="0">
                <a:solidFill>
                  <a:srgbClr val="00B050"/>
                </a:solidFill>
              </a:rPr>
              <a:t>640KB</a:t>
            </a:r>
            <a:r>
              <a:rPr lang="zh-CN" altLang="en-US" dirty="0">
                <a:solidFill>
                  <a:srgbClr val="00B050"/>
                </a:solidFill>
              </a:rPr>
              <a:t>，其中低地址区域</a:t>
            </a:r>
            <a:r>
              <a:rPr lang="zh-CN" altLang="en-US" dirty="0" smtClean="0">
                <a:solidFill>
                  <a:srgbClr val="00B050"/>
                </a:solidFill>
              </a:rPr>
              <a:t>的</a:t>
            </a:r>
            <a:r>
              <a:rPr lang="en-US" altLang="zh-CN" dirty="0" smtClean="0">
                <a:solidFill>
                  <a:srgbClr val="00B050"/>
                </a:solidFill>
              </a:rPr>
              <a:t>40KB</a:t>
            </a:r>
            <a:r>
              <a:rPr lang="zh-CN" altLang="en-US" dirty="0">
                <a:solidFill>
                  <a:srgbClr val="00B050"/>
                </a:solidFill>
              </a:rPr>
              <a:t>用于存放操作系统。系统从低地址区开始为用户作业分配空间。针对以下作业请求序列</a:t>
            </a:r>
            <a:r>
              <a:rPr lang="zh-CN" altLang="en-US" dirty="0" smtClean="0">
                <a:solidFill>
                  <a:srgbClr val="00B050"/>
                </a:solidFill>
              </a:rPr>
              <a:t>，说明</a:t>
            </a:r>
            <a:r>
              <a:rPr lang="zh-CN" altLang="en-US" dirty="0">
                <a:solidFill>
                  <a:srgbClr val="00B050"/>
                </a:solidFill>
              </a:rPr>
              <a:t>采用首次适应</a:t>
            </a:r>
            <a:r>
              <a:rPr lang="zh-CN" altLang="en-US" dirty="0" smtClean="0">
                <a:solidFill>
                  <a:srgbClr val="00B050"/>
                </a:solidFill>
              </a:rPr>
              <a:t>算法（思考：其他算法的情况</a:t>
            </a:r>
            <a:r>
              <a:rPr lang="en-US" altLang="zh-CN" dirty="0" smtClean="0">
                <a:solidFill>
                  <a:srgbClr val="00B050"/>
                </a:solidFill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最坏适应</a:t>
            </a:r>
            <a:r>
              <a:rPr lang="zh-CN" altLang="en-US" dirty="0" smtClean="0">
                <a:solidFill>
                  <a:srgbClr val="00B050"/>
                </a:solidFill>
              </a:rPr>
              <a:t>）进行</a:t>
            </a:r>
            <a:r>
              <a:rPr lang="zh-CN" altLang="en-US" dirty="0">
                <a:solidFill>
                  <a:srgbClr val="00B050"/>
                </a:solidFill>
              </a:rPr>
              <a:t>内存分配和回收后，内存的最终映像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 algn="just">
              <a:lnSpc>
                <a:spcPct val="114000"/>
              </a:lnSpc>
            </a:pPr>
            <a:r>
              <a:rPr lang="zh-CN" altLang="en-US" dirty="0" smtClean="0">
                <a:solidFill>
                  <a:srgbClr val="00B050"/>
                </a:solidFill>
              </a:rPr>
              <a:t>作业</a:t>
            </a:r>
            <a:r>
              <a:rPr lang="zh-CN" altLang="en-US" dirty="0">
                <a:solidFill>
                  <a:srgbClr val="00B050"/>
                </a:solidFill>
              </a:rPr>
              <a:t>请求序列如下：</a:t>
            </a:r>
            <a:endParaRPr lang="zh-CN" altLang="en-US" dirty="0">
              <a:solidFill>
                <a:srgbClr val="00B050"/>
              </a:solidFill>
            </a:endParaRPr>
          </a:p>
          <a:p>
            <a:pPr lvl="2" algn="just">
              <a:lnSpc>
                <a:spcPct val="114000"/>
              </a:lnSpc>
            </a:pPr>
            <a:r>
              <a:rPr lang="zh-CN" altLang="en-US" dirty="0">
                <a:solidFill>
                  <a:srgbClr val="00B050"/>
                </a:solidFill>
              </a:rPr>
              <a:t>作业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</a:rPr>
              <a:t>申请</a:t>
            </a:r>
            <a:r>
              <a:rPr lang="en-US" altLang="zh-CN" dirty="0" smtClean="0">
                <a:solidFill>
                  <a:srgbClr val="00B050"/>
                </a:solidFill>
              </a:rPr>
              <a:t>200KB</a:t>
            </a:r>
            <a:r>
              <a:rPr lang="zh-CN" altLang="en-US" dirty="0">
                <a:solidFill>
                  <a:srgbClr val="00B050"/>
                </a:solidFill>
              </a:rPr>
              <a:t>，作业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zh-CN" altLang="en-US" dirty="0" smtClean="0">
                <a:solidFill>
                  <a:srgbClr val="00B050"/>
                </a:solidFill>
              </a:rPr>
              <a:t>申请</a:t>
            </a:r>
            <a:r>
              <a:rPr lang="en-US" altLang="zh-CN" dirty="0" smtClean="0">
                <a:solidFill>
                  <a:srgbClr val="00B050"/>
                </a:solidFill>
              </a:rPr>
              <a:t>70KB</a:t>
            </a:r>
            <a:r>
              <a:rPr lang="zh-CN" altLang="en-US" dirty="0">
                <a:solidFill>
                  <a:srgbClr val="00B050"/>
                </a:solidFill>
              </a:rPr>
              <a:t>；</a:t>
            </a:r>
            <a:endParaRPr lang="zh-CN" altLang="en-US" dirty="0">
              <a:solidFill>
                <a:srgbClr val="00B050"/>
              </a:solidFill>
            </a:endParaRPr>
          </a:p>
          <a:p>
            <a:pPr lvl="2" algn="just">
              <a:lnSpc>
                <a:spcPct val="114000"/>
              </a:lnSpc>
            </a:pPr>
            <a:r>
              <a:rPr lang="zh-CN" altLang="en-US" dirty="0">
                <a:solidFill>
                  <a:srgbClr val="00B050"/>
                </a:solidFill>
              </a:rPr>
              <a:t>作业</a:t>
            </a:r>
            <a:r>
              <a:rPr lang="en-US" altLang="zh-CN" dirty="0">
                <a:solidFill>
                  <a:srgbClr val="00B050"/>
                </a:solidFill>
              </a:rPr>
              <a:t>3</a:t>
            </a:r>
            <a:r>
              <a:rPr lang="zh-CN" altLang="en-US" dirty="0" smtClean="0">
                <a:solidFill>
                  <a:srgbClr val="00B050"/>
                </a:solidFill>
              </a:rPr>
              <a:t>申请</a:t>
            </a:r>
            <a:r>
              <a:rPr lang="en-US" altLang="zh-CN" dirty="0" smtClean="0">
                <a:solidFill>
                  <a:srgbClr val="00B050"/>
                </a:solidFill>
              </a:rPr>
              <a:t>150KB</a:t>
            </a:r>
            <a:r>
              <a:rPr lang="zh-CN" altLang="en-US" dirty="0">
                <a:solidFill>
                  <a:srgbClr val="00B050"/>
                </a:solidFill>
              </a:rPr>
              <a:t>，作业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zh-CN" altLang="en-US" dirty="0" smtClean="0">
                <a:solidFill>
                  <a:srgbClr val="00B050"/>
                </a:solidFill>
              </a:rPr>
              <a:t>释放</a:t>
            </a:r>
            <a:r>
              <a:rPr lang="en-US" altLang="zh-CN" dirty="0" smtClean="0">
                <a:solidFill>
                  <a:srgbClr val="00B050"/>
                </a:solidFill>
              </a:rPr>
              <a:t>70KB</a:t>
            </a:r>
            <a:r>
              <a:rPr lang="zh-CN" altLang="en-US" dirty="0">
                <a:solidFill>
                  <a:srgbClr val="00B050"/>
                </a:solidFill>
              </a:rPr>
              <a:t>；</a:t>
            </a:r>
            <a:endParaRPr lang="zh-CN" altLang="en-US" dirty="0">
              <a:solidFill>
                <a:srgbClr val="00B050"/>
              </a:solidFill>
            </a:endParaRPr>
          </a:p>
          <a:p>
            <a:pPr lvl="2" algn="just">
              <a:lnSpc>
                <a:spcPct val="114000"/>
              </a:lnSpc>
            </a:pPr>
            <a:r>
              <a:rPr lang="zh-CN" altLang="en-US" dirty="0">
                <a:solidFill>
                  <a:srgbClr val="00B050"/>
                </a:solidFill>
              </a:rPr>
              <a:t>作业</a:t>
            </a:r>
            <a:r>
              <a:rPr lang="en-US" altLang="zh-CN" dirty="0">
                <a:solidFill>
                  <a:srgbClr val="00B050"/>
                </a:solidFill>
              </a:rPr>
              <a:t>4</a:t>
            </a:r>
            <a:r>
              <a:rPr lang="zh-CN" altLang="en-US" dirty="0" smtClean="0">
                <a:solidFill>
                  <a:srgbClr val="00B050"/>
                </a:solidFill>
              </a:rPr>
              <a:t>申请</a:t>
            </a:r>
            <a:r>
              <a:rPr lang="en-US" altLang="zh-CN" dirty="0" smtClean="0">
                <a:solidFill>
                  <a:srgbClr val="00B050"/>
                </a:solidFill>
              </a:rPr>
              <a:t>80KB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zh-CN" altLang="en-US" dirty="0" smtClean="0">
                <a:solidFill>
                  <a:srgbClr val="00B050"/>
                </a:solidFill>
              </a:rPr>
              <a:t>作业</a:t>
            </a:r>
            <a:r>
              <a:rPr lang="en-US" altLang="zh-CN" dirty="0" smtClean="0">
                <a:solidFill>
                  <a:srgbClr val="00B050"/>
                </a:solidFill>
              </a:rPr>
              <a:t>3</a:t>
            </a:r>
            <a:r>
              <a:rPr lang="zh-CN" altLang="en-US" dirty="0" smtClean="0">
                <a:solidFill>
                  <a:srgbClr val="00B050"/>
                </a:solidFill>
              </a:rPr>
              <a:t>释放</a:t>
            </a:r>
            <a:r>
              <a:rPr lang="en-US" altLang="zh-CN" dirty="0" smtClean="0">
                <a:solidFill>
                  <a:srgbClr val="00B050"/>
                </a:solidFill>
              </a:rPr>
              <a:t>150KB</a:t>
            </a:r>
            <a:r>
              <a:rPr lang="zh-CN" altLang="en-US" dirty="0">
                <a:solidFill>
                  <a:srgbClr val="00B050"/>
                </a:solidFill>
              </a:rPr>
              <a:t>；</a:t>
            </a:r>
            <a:endParaRPr lang="zh-CN" altLang="en-US" dirty="0">
              <a:solidFill>
                <a:srgbClr val="00B050"/>
              </a:solidFill>
            </a:endParaRPr>
          </a:p>
          <a:p>
            <a:pPr lvl="2" algn="just">
              <a:lnSpc>
                <a:spcPct val="114000"/>
              </a:lnSpc>
            </a:pPr>
            <a:r>
              <a:rPr lang="zh-CN" altLang="en-US" dirty="0">
                <a:solidFill>
                  <a:srgbClr val="00B050"/>
                </a:solidFill>
              </a:rPr>
              <a:t>作业</a:t>
            </a:r>
            <a:r>
              <a:rPr lang="en-US" altLang="zh-CN" dirty="0">
                <a:solidFill>
                  <a:srgbClr val="00B050"/>
                </a:solidFill>
              </a:rPr>
              <a:t>5</a:t>
            </a:r>
            <a:r>
              <a:rPr lang="zh-CN" altLang="en-US" dirty="0" smtClean="0">
                <a:solidFill>
                  <a:srgbClr val="00B050"/>
                </a:solidFill>
              </a:rPr>
              <a:t>申请</a:t>
            </a:r>
            <a:r>
              <a:rPr lang="en-US" altLang="zh-CN" dirty="0" smtClean="0">
                <a:solidFill>
                  <a:srgbClr val="00B050"/>
                </a:solidFill>
              </a:rPr>
              <a:t>100KB</a:t>
            </a:r>
            <a:r>
              <a:rPr lang="zh-CN" altLang="en-US" dirty="0">
                <a:solidFill>
                  <a:srgbClr val="00B050"/>
                </a:solidFill>
              </a:rPr>
              <a:t>，作业</a:t>
            </a:r>
            <a:r>
              <a:rPr lang="en-US" altLang="zh-CN" dirty="0">
                <a:solidFill>
                  <a:srgbClr val="00B050"/>
                </a:solidFill>
              </a:rPr>
              <a:t>6</a:t>
            </a:r>
            <a:r>
              <a:rPr lang="zh-CN" altLang="en-US" dirty="0" smtClean="0">
                <a:solidFill>
                  <a:srgbClr val="00B050"/>
                </a:solidFill>
              </a:rPr>
              <a:t>申请</a:t>
            </a:r>
            <a:r>
              <a:rPr lang="en-US" altLang="zh-CN" dirty="0" smtClean="0">
                <a:solidFill>
                  <a:srgbClr val="00B050"/>
                </a:solidFill>
              </a:rPr>
              <a:t>60KB</a:t>
            </a:r>
            <a:r>
              <a:rPr lang="zh-CN" altLang="en-US" dirty="0">
                <a:solidFill>
                  <a:srgbClr val="00B050"/>
                </a:solidFill>
              </a:rPr>
              <a:t>；</a:t>
            </a:r>
            <a:endParaRPr lang="zh-CN" altLang="en-US" dirty="0">
              <a:solidFill>
                <a:srgbClr val="00B050"/>
              </a:solidFill>
            </a:endParaRPr>
          </a:p>
          <a:p>
            <a:pPr lvl="2" algn="just">
              <a:lnSpc>
                <a:spcPct val="114000"/>
              </a:lnSpc>
            </a:pPr>
            <a:r>
              <a:rPr lang="zh-CN" altLang="en-US" dirty="0">
                <a:solidFill>
                  <a:srgbClr val="00B050"/>
                </a:solidFill>
              </a:rPr>
              <a:t>作业</a:t>
            </a:r>
            <a:r>
              <a:rPr lang="en-US" altLang="zh-CN" dirty="0">
                <a:solidFill>
                  <a:srgbClr val="00B050"/>
                </a:solidFill>
              </a:rPr>
              <a:t>7</a:t>
            </a:r>
            <a:r>
              <a:rPr lang="zh-CN" altLang="en-US" dirty="0" smtClean="0">
                <a:solidFill>
                  <a:srgbClr val="00B050"/>
                </a:solidFill>
              </a:rPr>
              <a:t>申请</a:t>
            </a:r>
            <a:r>
              <a:rPr lang="en-US" altLang="zh-CN" dirty="0" smtClean="0">
                <a:solidFill>
                  <a:srgbClr val="00B050"/>
                </a:solidFill>
              </a:rPr>
              <a:t>50KB</a:t>
            </a:r>
            <a:r>
              <a:rPr lang="zh-CN" altLang="en-US" dirty="0">
                <a:solidFill>
                  <a:srgbClr val="00B050"/>
                </a:solidFill>
              </a:rPr>
              <a:t>，作业</a:t>
            </a:r>
            <a:r>
              <a:rPr lang="en-US" altLang="zh-CN" dirty="0">
                <a:solidFill>
                  <a:srgbClr val="00B050"/>
                </a:solidFill>
              </a:rPr>
              <a:t>6</a:t>
            </a:r>
            <a:r>
              <a:rPr lang="zh-CN" altLang="en-US" dirty="0" smtClean="0">
                <a:solidFill>
                  <a:srgbClr val="00B050"/>
                </a:solidFill>
              </a:rPr>
              <a:t>释放</a:t>
            </a:r>
            <a:r>
              <a:rPr lang="en-US" altLang="zh-CN" dirty="0" smtClean="0">
                <a:solidFill>
                  <a:srgbClr val="00B050"/>
                </a:solidFill>
              </a:rPr>
              <a:t>60KB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  <a:endParaRPr lang="zh-CN" altLang="en-US" dirty="0">
              <a:solidFill>
                <a:srgbClr val="00B050"/>
              </a:solidFill>
            </a:endParaRPr>
          </a:p>
          <a:p>
            <a:pPr lvl="1"/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第五章存储器管理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11</a:t>
            </a:r>
            <a:r>
              <a:rPr lang="zh-CN" altLang="en-US" dirty="0" smtClean="0"/>
              <a:t>：动态分区分配算法（</a:t>
            </a:r>
            <a:r>
              <a:rPr lang="en-US" altLang="zh-CN" dirty="0" smtClean="0"/>
              <a:t>P149-P151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 algn="just">
              <a:lnSpc>
                <a:spcPct val="114000"/>
              </a:lnSpc>
            </a:pPr>
            <a:r>
              <a:rPr lang="zh-CN" altLang="en-US" dirty="0" smtClean="0"/>
              <a:t>作业</a:t>
            </a:r>
            <a:r>
              <a:rPr lang="zh-CN" altLang="en-US" dirty="0"/>
              <a:t>请求</a:t>
            </a:r>
            <a:r>
              <a:rPr lang="zh-CN" altLang="en-US" dirty="0" smtClean="0"/>
              <a:t>序列：</a:t>
            </a:r>
            <a:endParaRPr lang="zh-CN" altLang="en-US" dirty="0"/>
          </a:p>
          <a:p>
            <a:pPr lvl="2" algn="just">
              <a:lnSpc>
                <a:spcPct val="114000"/>
              </a:lnSpc>
            </a:pPr>
            <a:r>
              <a:rPr lang="zh-CN" altLang="en-US" dirty="0"/>
              <a:t>作业</a:t>
            </a:r>
            <a:r>
              <a:rPr lang="en-US" altLang="zh-CN" dirty="0"/>
              <a:t>1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200KB</a:t>
            </a:r>
            <a:r>
              <a:rPr lang="zh-CN" altLang="en-US" dirty="0"/>
              <a:t>，作业</a:t>
            </a:r>
            <a:r>
              <a:rPr lang="en-US" altLang="zh-CN" dirty="0"/>
              <a:t>2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70KB</a:t>
            </a:r>
            <a:r>
              <a:rPr lang="zh-CN" altLang="en-US" dirty="0"/>
              <a:t>；</a:t>
            </a:r>
            <a:endParaRPr lang="zh-CN" altLang="en-US" dirty="0"/>
          </a:p>
          <a:p>
            <a:pPr lvl="2" algn="just">
              <a:lnSpc>
                <a:spcPct val="114000"/>
              </a:lnSpc>
            </a:pPr>
            <a:r>
              <a:rPr lang="zh-CN" altLang="en-US" dirty="0"/>
              <a:t>作业</a:t>
            </a:r>
            <a:r>
              <a:rPr lang="en-US" altLang="zh-CN" dirty="0"/>
              <a:t>3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150KB</a:t>
            </a:r>
            <a:r>
              <a:rPr lang="zh-CN" altLang="en-US" dirty="0"/>
              <a:t>，作业</a:t>
            </a:r>
            <a:r>
              <a:rPr lang="en-US" altLang="zh-CN" dirty="0"/>
              <a:t>2</a:t>
            </a:r>
            <a:r>
              <a:rPr lang="zh-CN" altLang="en-US" dirty="0" smtClean="0"/>
              <a:t>释放</a:t>
            </a:r>
            <a:r>
              <a:rPr lang="en-US" altLang="zh-CN" dirty="0" smtClean="0"/>
              <a:t>70KB</a:t>
            </a:r>
            <a:r>
              <a:rPr lang="zh-CN" altLang="en-US" dirty="0"/>
              <a:t>；</a:t>
            </a:r>
            <a:endParaRPr lang="zh-CN" altLang="en-US" dirty="0"/>
          </a:p>
          <a:p>
            <a:pPr lvl="2" algn="just">
              <a:lnSpc>
                <a:spcPct val="114000"/>
              </a:lnSpc>
            </a:pPr>
            <a:r>
              <a:rPr lang="zh-CN" altLang="en-US" dirty="0"/>
              <a:t>作业</a:t>
            </a:r>
            <a:r>
              <a:rPr lang="en-US" altLang="zh-CN" dirty="0"/>
              <a:t>4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80KB</a:t>
            </a:r>
            <a:r>
              <a:rPr lang="zh-CN" altLang="en-US" dirty="0"/>
              <a:t>，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>3</a:t>
            </a:r>
            <a:r>
              <a:rPr lang="zh-CN" altLang="en-US" dirty="0" smtClean="0"/>
              <a:t>释放</a:t>
            </a:r>
            <a:r>
              <a:rPr lang="en-US" altLang="zh-CN" dirty="0" smtClean="0"/>
              <a:t>150KB</a:t>
            </a:r>
            <a:r>
              <a:rPr lang="zh-CN" altLang="en-US" dirty="0"/>
              <a:t>；</a:t>
            </a:r>
            <a:endParaRPr lang="zh-CN" altLang="en-US" dirty="0"/>
          </a:p>
          <a:p>
            <a:pPr lvl="2" algn="just">
              <a:lnSpc>
                <a:spcPct val="114000"/>
              </a:lnSpc>
            </a:pPr>
            <a:r>
              <a:rPr lang="zh-CN" altLang="en-US" dirty="0"/>
              <a:t>作业</a:t>
            </a:r>
            <a:r>
              <a:rPr lang="en-US" altLang="zh-CN" dirty="0"/>
              <a:t>5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100KB</a:t>
            </a:r>
            <a:r>
              <a:rPr lang="zh-CN" altLang="en-US" dirty="0"/>
              <a:t>，作业</a:t>
            </a:r>
            <a:r>
              <a:rPr lang="en-US" altLang="zh-CN" dirty="0"/>
              <a:t>6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60KB</a:t>
            </a:r>
            <a:r>
              <a:rPr lang="zh-CN" altLang="en-US" dirty="0"/>
              <a:t>；</a:t>
            </a:r>
            <a:endParaRPr lang="zh-CN" altLang="en-US" dirty="0"/>
          </a:p>
          <a:p>
            <a:pPr lvl="2" algn="just">
              <a:lnSpc>
                <a:spcPct val="114000"/>
              </a:lnSpc>
            </a:pPr>
            <a:r>
              <a:rPr lang="zh-CN" altLang="en-US" dirty="0"/>
              <a:t>作业</a:t>
            </a:r>
            <a:r>
              <a:rPr lang="en-US" altLang="zh-CN" dirty="0"/>
              <a:t>7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50KB</a:t>
            </a:r>
            <a:r>
              <a:rPr lang="zh-CN" altLang="en-US" dirty="0"/>
              <a:t>，作业</a:t>
            </a:r>
            <a:r>
              <a:rPr lang="en-US" altLang="zh-CN" dirty="0"/>
              <a:t>6</a:t>
            </a:r>
            <a:r>
              <a:rPr lang="zh-CN" altLang="en-US" dirty="0" smtClean="0"/>
              <a:t>释放</a:t>
            </a:r>
            <a:r>
              <a:rPr lang="en-US" altLang="zh-CN" dirty="0" smtClean="0"/>
              <a:t>60KB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just">
              <a:lnSpc>
                <a:spcPct val="114000"/>
              </a:lnSpc>
              <a:spcBef>
                <a:spcPts val="1200"/>
              </a:spcBef>
            </a:pPr>
            <a:r>
              <a:rPr lang="zh-CN" altLang="en-US" dirty="0" smtClean="0"/>
              <a:t>解析：</a:t>
            </a:r>
            <a:r>
              <a:rPr lang="zh-CN" altLang="en-US" dirty="0" smtClean="0">
                <a:solidFill>
                  <a:srgbClr val="FF0000"/>
                </a:solidFill>
              </a:rPr>
              <a:t>首次适应算法</a:t>
            </a:r>
            <a:r>
              <a:rPr lang="zh-CN" altLang="en-US" dirty="0" smtClean="0"/>
              <a:t>的思想是把空闲分区按照</a:t>
            </a:r>
            <a:r>
              <a:rPr lang="zh-CN" altLang="en-US" dirty="0" smtClean="0">
                <a:solidFill>
                  <a:srgbClr val="FF0000"/>
                </a:solidFill>
              </a:rPr>
              <a:t>地址递增</a:t>
            </a:r>
            <a:r>
              <a:rPr lang="zh-CN" altLang="en-US" dirty="0" smtClean="0"/>
              <a:t>的顺序组成一个链表，为进程分配内存时从链首开始查找，直至找到能容纳进程的分区。</a:t>
            </a:r>
            <a:endParaRPr lang="zh-CN" altLang="en-US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第五章存储器管理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11</a:t>
            </a:r>
            <a:r>
              <a:rPr lang="zh-CN" altLang="en-US" dirty="0" smtClean="0"/>
              <a:t>：动态分区分配算法（</a:t>
            </a:r>
            <a:r>
              <a:rPr lang="en-US" altLang="zh-CN" dirty="0" smtClean="0"/>
              <a:t>P149-P151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 algn="just">
              <a:lnSpc>
                <a:spcPct val="114000"/>
              </a:lnSpc>
              <a:buNone/>
            </a:pPr>
            <a:r>
              <a:rPr lang="zh-CN" altLang="en-US" dirty="0" smtClean="0"/>
              <a:t>内存具体分配和回收的过程：</a:t>
            </a:r>
            <a:endParaRPr lang="zh-CN" altLang="en-US" dirty="0" smtClean="0"/>
          </a:p>
          <a:p>
            <a:pPr marL="633730" lvl="2" algn="just">
              <a:lnSpc>
                <a:spcPct val="114000"/>
              </a:lnSpc>
            </a:pPr>
            <a:r>
              <a:rPr lang="zh-CN" altLang="en-US" dirty="0" smtClean="0"/>
              <a:t>初始时</a:t>
            </a:r>
            <a:r>
              <a:rPr lang="en-US" altLang="zh-CN" dirty="0" smtClean="0"/>
              <a:t>OS</a:t>
            </a:r>
            <a:r>
              <a:rPr lang="zh-CN" altLang="en-US" dirty="0" smtClean="0"/>
              <a:t>存放在</a:t>
            </a:r>
            <a:r>
              <a:rPr lang="en-US" altLang="zh-CN" dirty="0" smtClean="0"/>
              <a:t>0K~40K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40K~600K</a:t>
            </a:r>
            <a:r>
              <a:rPr lang="zh-CN" altLang="en-US" dirty="0" smtClean="0"/>
              <a:t>为空；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 bwMode="auto">
          <a:xfrm>
            <a:off x="3779912" y="2428316"/>
            <a:ext cx="1008112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OS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79912" y="2788356"/>
            <a:ext cx="1008112" cy="34163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36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36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36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9016" y="22436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0K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51307" y="26205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40K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80949" y="60200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600K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第五章存储器管理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11</a:t>
            </a:r>
            <a:r>
              <a:rPr lang="zh-CN" altLang="en-US" dirty="0" smtClean="0"/>
              <a:t>：动态分区分配算法（</a:t>
            </a:r>
            <a:r>
              <a:rPr lang="en-US" altLang="zh-CN" dirty="0" smtClean="0"/>
              <a:t>P149-P151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 algn="just">
              <a:lnSpc>
                <a:spcPct val="114000"/>
              </a:lnSpc>
              <a:buNone/>
            </a:pPr>
            <a:r>
              <a:rPr lang="zh-CN" altLang="en-US" dirty="0" smtClean="0"/>
              <a:t>内存具体分配和回收的过程：</a:t>
            </a:r>
            <a:endParaRPr lang="zh-CN" altLang="en-US" dirty="0" smtClean="0"/>
          </a:p>
          <a:p>
            <a:pPr marL="633730" lvl="2" algn="just">
              <a:lnSpc>
                <a:spcPct val="114000"/>
              </a:lnSpc>
            </a:pPr>
            <a:r>
              <a:rPr lang="zh-CN" altLang="en-US" dirty="0" smtClean="0"/>
              <a:t>作业</a:t>
            </a:r>
            <a:r>
              <a:rPr lang="en-US" altLang="zh-CN" dirty="0"/>
              <a:t>1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200KB</a:t>
            </a:r>
            <a:r>
              <a:rPr lang="zh-CN" altLang="en-US" dirty="0"/>
              <a:t>，作业</a:t>
            </a:r>
            <a:r>
              <a:rPr lang="en-US" altLang="zh-CN" dirty="0"/>
              <a:t>2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70KB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OS</a:t>
            </a:r>
            <a:r>
              <a:rPr lang="zh-CN" altLang="en-US" dirty="0"/>
              <a:t>存放在</a:t>
            </a:r>
            <a:r>
              <a:rPr lang="en-US" altLang="zh-CN" dirty="0"/>
              <a:t>0K~40K</a:t>
            </a:r>
            <a:r>
              <a:rPr lang="zh-CN" altLang="en-US" dirty="0" smtClean="0"/>
              <a:t>，作业</a:t>
            </a:r>
            <a:r>
              <a:rPr lang="en-US" altLang="zh-CN" dirty="0" smtClean="0"/>
              <a:t>1</a:t>
            </a:r>
            <a:r>
              <a:rPr lang="zh-CN" altLang="en-US" dirty="0" smtClean="0"/>
              <a:t>存放在</a:t>
            </a:r>
            <a:r>
              <a:rPr lang="en-US" altLang="zh-CN" dirty="0" smtClean="0"/>
              <a:t>40K~240K </a:t>
            </a:r>
            <a:r>
              <a:rPr lang="zh-CN" altLang="en-US" dirty="0" smtClean="0"/>
              <a:t>，作业</a:t>
            </a:r>
            <a:r>
              <a:rPr lang="en-US" altLang="zh-CN" dirty="0" smtClean="0"/>
              <a:t>2</a:t>
            </a:r>
            <a:r>
              <a:rPr lang="zh-CN" altLang="en-US" dirty="0" smtClean="0"/>
              <a:t>存放在</a:t>
            </a:r>
            <a:r>
              <a:rPr lang="en-US" altLang="zh-CN" dirty="0" smtClean="0"/>
              <a:t>240K~310K 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310K~600K </a:t>
            </a:r>
            <a:r>
              <a:rPr lang="zh-CN" altLang="en-US" dirty="0" smtClean="0"/>
              <a:t>为空；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995936" y="2468386"/>
            <a:ext cx="1008112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OS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995936" y="2828426"/>
            <a:ext cx="1008112" cy="7078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5040" y="228372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0K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67331" y="266063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40K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1915" y="620459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600K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0124" y="325972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240K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995936" y="3429000"/>
            <a:ext cx="1008112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作业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91834" y="3834712"/>
            <a:ext cx="1008112" cy="255454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90123" y="365004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310K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操作系统引论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2</a:t>
            </a:r>
            <a:r>
              <a:rPr lang="zh-CN" altLang="en-US" dirty="0"/>
              <a:t>：单道批处理系统和多道批处理系统</a:t>
            </a:r>
            <a:endParaRPr lang="en-US" altLang="zh-CN" dirty="0"/>
          </a:p>
          <a:p>
            <a:pPr lvl="1"/>
            <a:r>
              <a:rPr lang="zh-CN" altLang="en-US" dirty="0"/>
              <a:t>单道批处理系统的运行情况及缺点（</a:t>
            </a:r>
            <a:r>
              <a:rPr lang="en-US" altLang="zh-CN" dirty="0"/>
              <a:t>P7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内存中仅能装入一道程序；</a:t>
            </a:r>
            <a:endParaRPr lang="en-US" altLang="zh-CN" dirty="0"/>
          </a:p>
          <a:p>
            <a:pPr lvl="2"/>
            <a:r>
              <a:rPr lang="zh-CN" altLang="en-US" dirty="0"/>
              <a:t>仅当当前作业执行完毕之后才能执行下一道作业；</a:t>
            </a:r>
            <a:endParaRPr lang="en-US" altLang="zh-CN" dirty="0"/>
          </a:p>
          <a:p>
            <a:pPr lvl="2"/>
            <a:r>
              <a:rPr lang="zh-CN" altLang="en-US" dirty="0"/>
              <a:t>难以发挥系统中各类型资源的并行处理能力；</a:t>
            </a:r>
            <a:endParaRPr lang="en-US" altLang="zh-CN" dirty="0"/>
          </a:p>
          <a:p>
            <a:pPr lvl="2"/>
            <a:r>
              <a:rPr lang="zh-CN" altLang="en-US" dirty="0"/>
              <a:t>系统中的资源得不到充分的利用。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计算系统中某资源的利用率</a:t>
            </a:r>
            <a:endParaRPr lang="en-US" altLang="zh-CN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8" t="-18819" r="17667" b="-23616"/>
          <a:stretch>
            <a:fillRect/>
          </a:stretch>
        </p:blipFill>
        <p:spPr bwMode="auto">
          <a:xfrm>
            <a:off x="548097" y="5324582"/>
            <a:ext cx="6624637" cy="109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/>
          <p:cNvCxnSpPr/>
          <p:nvPr/>
        </p:nvCxnSpPr>
        <p:spPr bwMode="auto">
          <a:xfrm>
            <a:off x="1281744" y="4581128"/>
            <a:ext cx="71786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52831" y="313967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3645024"/>
            <a:ext cx="109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I/O</a:t>
            </a:r>
            <a:r>
              <a:rPr lang="zh-CN" altLang="en-US" dirty="0"/>
              <a:t>设备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4108688"/>
            <a:ext cx="109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I/O</a:t>
            </a:r>
            <a:r>
              <a:rPr lang="zh-CN" altLang="en-US" dirty="0"/>
              <a:t>设备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1281744" y="3324342"/>
            <a:ext cx="553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1835696" y="3829690"/>
            <a:ext cx="553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>
            <a:off x="2389648" y="4293354"/>
            <a:ext cx="553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2943600" y="3324342"/>
            <a:ext cx="553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3497552" y="3829690"/>
            <a:ext cx="553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4051504" y="4293354"/>
            <a:ext cx="553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>
            <a:off x="4605456" y="3298932"/>
            <a:ext cx="553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>
            <a:off x="5159408" y="3804280"/>
            <a:ext cx="553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/>
          <p:nvPr/>
        </p:nvCxnSpPr>
        <p:spPr bwMode="auto">
          <a:xfrm>
            <a:off x="5713360" y="4293096"/>
            <a:ext cx="553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>
            <a:off x="1835696" y="3068960"/>
            <a:ext cx="0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2389648" y="3073606"/>
            <a:ext cx="0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/>
          <p:nvPr/>
        </p:nvCxnSpPr>
        <p:spPr bwMode="auto">
          <a:xfrm>
            <a:off x="2943600" y="3073606"/>
            <a:ext cx="0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3497552" y="3073606"/>
            <a:ext cx="0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4073640" y="3068960"/>
            <a:ext cx="0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>
            <a:off x="4605456" y="3068960"/>
            <a:ext cx="0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/>
          <p:nvPr/>
        </p:nvCxnSpPr>
        <p:spPr bwMode="auto">
          <a:xfrm>
            <a:off x="5159408" y="3074860"/>
            <a:ext cx="0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/>
          <p:nvPr/>
        </p:nvCxnSpPr>
        <p:spPr bwMode="auto">
          <a:xfrm>
            <a:off x="5713360" y="3074860"/>
            <a:ext cx="0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1131703" y="45863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85655" y="458635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209954" y="458635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761499" y="458635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36117" y="458112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t4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60416" y="458112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t5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411961" y="458112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t6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009367" y="45718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t7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533666" y="45718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t8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85211" y="45718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t9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7017944" y="5551773"/>
                <a:ext cx="1642629" cy="639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CN" dirty="0">
                          <a:latin typeface="Cambria Math" panose="02040503050406030204"/>
                          <a:ea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/>
                              <a:ea typeface="Cambria Math" panose="02040503050406030204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/>
                              <a:ea typeface="Cambria Math" panose="02040503050406030204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944" y="5551773"/>
                <a:ext cx="1642629" cy="639727"/>
              </a:xfrm>
              <a:prstGeom prst="rect">
                <a:avLst/>
              </a:prstGeom>
              <a:blipFill rotWithShape="1">
                <a:blip r:embed="rId2"/>
                <a:stretch>
                  <a:fillRect l="-34" t="-94" r="27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标注 41"/>
          <p:cNvSpPr/>
          <p:nvPr/>
        </p:nvSpPr>
        <p:spPr bwMode="auto">
          <a:xfrm>
            <a:off x="6369775" y="2737927"/>
            <a:ext cx="1971266" cy="400110"/>
          </a:xfrm>
          <a:prstGeom prst="wedgeRectCallout">
            <a:avLst>
              <a:gd name="adj1" fmla="val -224006"/>
              <a:gd name="adj2" fmla="val 62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一个执行周期内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281744" y="3068960"/>
            <a:ext cx="1661856" cy="150287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6" name="直接连接符 45"/>
          <p:cNvCxnSpPr/>
          <p:nvPr/>
        </p:nvCxnSpPr>
        <p:spPr bwMode="auto">
          <a:xfrm>
            <a:off x="1281744" y="3324342"/>
            <a:ext cx="5539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第五章存储器管理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11</a:t>
            </a:r>
            <a:r>
              <a:rPr lang="zh-CN" altLang="en-US" dirty="0" smtClean="0"/>
              <a:t>：动态分区分配算法（</a:t>
            </a:r>
            <a:r>
              <a:rPr lang="en-US" altLang="zh-CN" dirty="0" smtClean="0"/>
              <a:t>P149-P151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 algn="just">
              <a:lnSpc>
                <a:spcPct val="114000"/>
              </a:lnSpc>
              <a:buNone/>
            </a:pPr>
            <a:r>
              <a:rPr lang="zh-CN" altLang="en-US" dirty="0" smtClean="0"/>
              <a:t>内存具体分配和回收的过程：</a:t>
            </a:r>
            <a:endParaRPr lang="zh-CN" altLang="en-US" dirty="0" smtClean="0"/>
          </a:p>
          <a:p>
            <a:pPr marL="633730" lvl="2" algn="just">
              <a:lnSpc>
                <a:spcPct val="114000"/>
              </a:lnSpc>
            </a:pPr>
            <a:r>
              <a:rPr lang="zh-CN" altLang="en-US" dirty="0" smtClean="0"/>
              <a:t>作业</a:t>
            </a:r>
            <a:r>
              <a:rPr lang="en-US" altLang="zh-CN" dirty="0"/>
              <a:t>3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150KB</a:t>
            </a:r>
            <a:r>
              <a:rPr lang="zh-CN" altLang="en-US" dirty="0" smtClean="0"/>
              <a:t>，作业</a:t>
            </a:r>
            <a:r>
              <a:rPr lang="en-US" altLang="zh-CN" dirty="0"/>
              <a:t>2</a:t>
            </a:r>
            <a:r>
              <a:rPr lang="zh-CN" altLang="en-US" dirty="0" smtClean="0"/>
              <a:t>释放</a:t>
            </a:r>
            <a:r>
              <a:rPr lang="en-US" altLang="zh-CN" dirty="0" smtClean="0"/>
              <a:t>70KB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OS</a:t>
            </a:r>
            <a:r>
              <a:rPr lang="zh-CN" altLang="en-US" dirty="0" smtClean="0"/>
              <a:t>在</a:t>
            </a:r>
            <a:r>
              <a:rPr lang="en-US" altLang="zh-CN" dirty="0" smtClean="0"/>
              <a:t>0K~40K</a:t>
            </a:r>
            <a:r>
              <a:rPr lang="zh-CN" altLang="en-US" dirty="0" smtClean="0"/>
              <a:t>，作业</a:t>
            </a:r>
            <a:r>
              <a:rPr lang="en-US" altLang="zh-CN" dirty="0" smtClean="0"/>
              <a:t>1</a:t>
            </a:r>
            <a:r>
              <a:rPr lang="zh-CN" altLang="en-US" dirty="0" smtClean="0"/>
              <a:t>在</a:t>
            </a:r>
            <a:r>
              <a:rPr lang="en-US" altLang="zh-CN" dirty="0" smtClean="0"/>
              <a:t>40K~240K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240K~310K</a:t>
            </a:r>
            <a:r>
              <a:rPr lang="zh-CN" altLang="en-US" dirty="0" smtClean="0"/>
              <a:t>为空，作业</a:t>
            </a:r>
            <a:r>
              <a:rPr lang="en-US" altLang="zh-CN" dirty="0" smtClean="0"/>
              <a:t>3</a:t>
            </a:r>
            <a:r>
              <a:rPr lang="zh-CN" altLang="en-US" dirty="0" smtClean="0"/>
              <a:t>在</a:t>
            </a:r>
            <a:r>
              <a:rPr lang="en-US" altLang="zh-CN" dirty="0" smtClean="0"/>
              <a:t>310K~460K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460K~600K </a:t>
            </a:r>
            <a:r>
              <a:rPr lang="zh-CN" altLang="en-US" dirty="0"/>
              <a:t>为空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995936" y="2533546"/>
            <a:ext cx="1008112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OS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995936" y="2893586"/>
            <a:ext cx="1008112" cy="7078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5040" y="234888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0K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67331" y="272579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40K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45067" y="617741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600K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0124" y="332488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240K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995936" y="3494160"/>
            <a:ext cx="1008112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91834" y="3899872"/>
            <a:ext cx="1008112" cy="7078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70317" y="371520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310K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 bwMode="auto">
          <a:xfrm>
            <a:off x="3995936" y="4607758"/>
            <a:ext cx="1008112" cy="17543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8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70317" y="442309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460K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第五章存储器管理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11</a:t>
            </a:r>
            <a:r>
              <a:rPr lang="zh-CN" altLang="en-US" dirty="0" smtClean="0"/>
              <a:t>：动态分区分配算法（</a:t>
            </a:r>
            <a:r>
              <a:rPr lang="en-US" altLang="zh-CN" dirty="0" smtClean="0"/>
              <a:t>P149-P151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 algn="just">
              <a:lnSpc>
                <a:spcPct val="114000"/>
              </a:lnSpc>
              <a:buNone/>
            </a:pPr>
            <a:r>
              <a:rPr lang="zh-CN" altLang="en-US" dirty="0" smtClean="0"/>
              <a:t>内存具体分配和回收的过程：</a:t>
            </a:r>
            <a:endParaRPr lang="zh-CN" altLang="en-US" dirty="0" smtClean="0"/>
          </a:p>
          <a:p>
            <a:pPr marL="633730" lvl="2" algn="just">
              <a:lnSpc>
                <a:spcPct val="114000"/>
              </a:lnSpc>
            </a:pPr>
            <a:r>
              <a:rPr lang="zh-CN" altLang="en-US" dirty="0" smtClean="0"/>
              <a:t>作业</a:t>
            </a:r>
            <a:r>
              <a:rPr lang="en-US" altLang="zh-CN" dirty="0"/>
              <a:t>4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80KB</a:t>
            </a:r>
            <a:r>
              <a:rPr lang="zh-CN" altLang="en-US" dirty="0" smtClean="0"/>
              <a:t>，作业</a:t>
            </a:r>
            <a:r>
              <a:rPr lang="en-US" altLang="zh-CN" dirty="0" smtClean="0"/>
              <a:t>3</a:t>
            </a:r>
            <a:r>
              <a:rPr lang="zh-CN" altLang="en-US" dirty="0" smtClean="0"/>
              <a:t>释放</a:t>
            </a:r>
            <a:r>
              <a:rPr lang="en-US" altLang="zh-CN" dirty="0" smtClean="0"/>
              <a:t>150KB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OS</a:t>
            </a:r>
            <a:r>
              <a:rPr lang="zh-CN" altLang="en-US" dirty="0"/>
              <a:t>在</a:t>
            </a:r>
            <a:r>
              <a:rPr lang="en-US" altLang="zh-CN" dirty="0"/>
              <a:t>0K~40K</a:t>
            </a:r>
            <a:r>
              <a:rPr lang="zh-CN" altLang="en-US" dirty="0"/>
              <a:t>，作业</a:t>
            </a:r>
            <a:r>
              <a:rPr lang="en-US" altLang="zh-CN" dirty="0"/>
              <a:t>1</a:t>
            </a:r>
            <a:r>
              <a:rPr lang="zh-CN" altLang="en-US" dirty="0"/>
              <a:t>在</a:t>
            </a:r>
            <a:r>
              <a:rPr lang="en-US" altLang="zh-CN" dirty="0"/>
              <a:t>40K~240K</a:t>
            </a:r>
            <a:r>
              <a:rPr lang="zh-CN" altLang="en-US" dirty="0"/>
              <a:t>，</a:t>
            </a:r>
            <a:r>
              <a:rPr lang="en-US" altLang="zh-CN" dirty="0" smtClean="0"/>
              <a:t>240K~460K</a:t>
            </a:r>
            <a:r>
              <a:rPr lang="zh-CN" altLang="en-US" dirty="0"/>
              <a:t>为空</a:t>
            </a:r>
            <a:r>
              <a:rPr lang="zh-CN" altLang="en-US" dirty="0" smtClean="0"/>
              <a:t>，作业</a:t>
            </a:r>
            <a:r>
              <a:rPr lang="en-US" altLang="zh-CN" dirty="0" smtClean="0"/>
              <a:t>4</a:t>
            </a:r>
            <a:r>
              <a:rPr lang="zh-CN" altLang="en-US" dirty="0" smtClean="0"/>
              <a:t>在</a:t>
            </a:r>
            <a:r>
              <a:rPr lang="en-US" altLang="zh-CN" dirty="0" smtClean="0"/>
              <a:t>460K~540K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540K~600K </a:t>
            </a:r>
            <a:r>
              <a:rPr lang="zh-CN" altLang="en-US" dirty="0"/>
              <a:t>为空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995936" y="2533546"/>
            <a:ext cx="1008112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OS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995936" y="2893586"/>
            <a:ext cx="1008112" cy="7078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5040" y="234888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0K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67331" y="272579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40K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45067" y="617741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600K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0124" y="332488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240K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995936" y="3494160"/>
            <a:ext cx="1008112" cy="10156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91834" y="4509120"/>
            <a:ext cx="1008112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991834" y="4909230"/>
            <a:ext cx="1008112" cy="14465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8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70317" y="436510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460K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70317" y="472514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540K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第五章存储器管理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11</a:t>
            </a:r>
            <a:r>
              <a:rPr lang="zh-CN" altLang="en-US" dirty="0" smtClean="0"/>
              <a:t>：动态分区分配算法（</a:t>
            </a:r>
            <a:r>
              <a:rPr lang="en-US" altLang="zh-CN" dirty="0" smtClean="0"/>
              <a:t>P149-P151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633730" lvl="2" algn="just">
              <a:lnSpc>
                <a:spcPct val="114000"/>
              </a:lnSpc>
            </a:pPr>
            <a:r>
              <a:rPr lang="zh-CN" altLang="en-US" dirty="0" smtClean="0"/>
              <a:t>作业</a:t>
            </a:r>
            <a:r>
              <a:rPr lang="en-US" altLang="zh-CN" dirty="0"/>
              <a:t>5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100KB</a:t>
            </a:r>
            <a:r>
              <a:rPr lang="zh-CN" altLang="en-US" dirty="0"/>
              <a:t>，作业</a:t>
            </a:r>
            <a:r>
              <a:rPr lang="en-US" altLang="zh-CN" dirty="0"/>
              <a:t>6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60KB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OS</a:t>
            </a:r>
            <a:r>
              <a:rPr lang="zh-CN" altLang="en-US" dirty="0"/>
              <a:t>在</a:t>
            </a:r>
            <a:r>
              <a:rPr lang="en-US" altLang="zh-CN" dirty="0"/>
              <a:t>0K~40K</a:t>
            </a:r>
            <a:r>
              <a:rPr lang="zh-CN" altLang="en-US" dirty="0"/>
              <a:t>，作业</a:t>
            </a:r>
            <a:r>
              <a:rPr lang="en-US" altLang="zh-CN" dirty="0"/>
              <a:t>1</a:t>
            </a:r>
            <a:r>
              <a:rPr lang="zh-CN" altLang="en-US" dirty="0"/>
              <a:t>在</a:t>
            </a:r>
            <a:r>
              <a:rPr lang="en-US" altLang="zh-CN" dirty="0"/>
              <a:t>40K~240K</a:t>
            </a:r>
            <a:r>
              <a:rPr lang="zh-CN" altLang="en-US" dirty="0" smtClean="0"/>
              <a:t>，作业</a:t>
            </a:r>
            <a:r>
              <a:rPr lang="en-US" altLang="zh-CN" dirty="0" smtClean="0"/>
              <a:t>5</a:t>
            </a:r>
            <a:r>
              <a:rPr lang="zh-CN" altLang="en-US" dirty="0" smtClean="0"/>
              <a:t>在</a:t>
            </a:r>
            <a:r>
              <a:rPr lang="en-US" altLang="zh-CN" dirty="0" smtClean="0"/>
              <a:t>240K~340K</a:t>
            </a:r>
            <a:r>
              <a:rPr lang="zh-CN" altLang="en-US" dirty="0" smtClean="0"/>
              <a:t>，作业</a:t>
            </a:r>
            <a:r>
              <a:rPr lang="en-US" altLang="zh-CN" dirty="0" smtClean="0"/>
              <a:t>6</a:t>
            </a:r>
            <a:r>
              <a:rPr lang="zh-CN" altLang="en-US" dirty="0" smtClean="0"/>
              <a:t>在</a:t>
            </a:r>
            <a:r>
              <a:rPr lang="en-US" altLang="zh-CN" dirty="0" smtClean="0"/>
              <a:t>340K~400K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400K~460K</a:t>
            </a:r>
            <a:r>
              <a:rPr lang="zh-CN" altLang="en-US" dirty="0"/>
              <a:t>为空，作业</a:t>
            </a:r>
            <a:r>
              <a:rPr lang="en-US" altLang="zh-CN" dirty="0"/>
              <a:t>4</a:t>
            </a:r>
            <a:r>
              <a:rPr lang="zh-CN" altLang="en-US" dirty="0"/>
              <a:t>在</a:t>
            </a:r>
            <a:r>
              <a:rPr lang="en-US" altLang="zh-CN" dirty="0"/>
              <a:t>460K~540K</a:t>
            </a:r>
            <a:r>
              <a:rPr lang="zh-CN" altLang="en-US" dirty="0"/>
              <a:t>，</a:t>
            </a:r>
            <a:r>
              <a:rPr lang="en-US" altLang="zh-CN" dirty="0"/>
              <a:t> 540K~600K </a:t>
            </a:r>
            <a:r>
              <a:rPr lang="zh-CN" altLang="en-US" dirty="0"/>
              <a:t>为</a:t>
            </a:r>
            <a:r>
              <a:rPr lang="zh-CN" altLang="en-US" dirty="0" smtClean="0"/>
              <a:t>空；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995936" y="2533546"/>
            <a:ext cx="1008112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OS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995936" y="2893586"/>
            <a:ext cx="1008112" cy="7078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5040" y="234888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0K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67331" y="272579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40K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45067" y="617741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600K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0124" y="332488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240K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995936" y="3494160"/>
            <a:ext cx="1008112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991834" y="4909230"/>
            <a:ext cx="1008112" cy="14465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8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70317" y="436510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460K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70317" y="472514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540K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 bwMode="auto">
          <a:xfrm>
            <a:off x="3995936" y="3894270"/>
            <a:ext cx="1008112" cy="3077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作业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991834" y="4202047"/>
            <a:ext cx="1008112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91834" y="4509120"/>
            <a:ext cx="1008112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70317" y="370960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340K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70316" y="401738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400K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3991834" y="4362244"/>
            <a:ext cx="1008112" cy="2308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9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第五章存储器管理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11</a:t>
            </a:r>
            <a:r>
              <a:rPr lang="zh-CN" altLang="en-US" dirty="0" smtClean="0"/>
              <a:t>：动态分区分配算法（</a:t>
            </a:r>
            <a:r>
              <a:rPr lang="en-US" altLang="zh-CN" dirty="0" smtClean="0"/>
              <a:t>P149-P151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633730" lvl="2" algn="just">
              <a:lnSpc>
                <a:spcPct val="114000"/>
              </a:lnSpc>
            </a:pPr>
            <a:r>
              <a:rPr lang="zh-CN" altLang="en-US" dirty="0" smtClean="0"/>
              <a:t>作业</a:t>
            </a:r>
            <a:r>
              <a:rPr lang="en-US" altLang="zh-CN" dirty="0"/>
              <a:t>7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50KB</a:t>
            </a:r>
            <a:r>
              <a:rPr lang="zh-CN" altLang="en-US" dirty="0"/>
              <a:t>，作业</a:t>
            </a:r>
            <a:r>
              <a:rPr lang="en-US" altLang="zh-CN" dirty="0"/>
              <a:t>6</a:t>
            </a:r>
            <a:r>
              <a:rPr lang="zh-CN" altLang="en-US" dirty="0" smtClean="0"/>
              <a:t>释放</a:t>
            </a:r>
            <a:r>
              <a:rPr lang="en-US" altLang="zh-CN" dirty="0" smtClean="0"/>
              <a:t>60KB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OS</a:t>
            </a:r>
            <a:r>
              <a:rPr lang="zh-CN" altLang="en-US" dirty="0"/>
              <a:t>在</a:t>
            </a:r>
            <a:r>
              <a:rPr lang="en-US" altLang="zh-CN" dirty="0"/>
              <a:t>0K~40K</a:t>
            </a:r>
            <a:r>
              <a:rPr lang="zh-CN" altLang="en-US" dirty="0"/>
              <a:t>，作业</a:t>
            </a:r>
            <a:r>
              <a:rPr lang="en-US" altLang="zh-CN" dirty="0"/>
              <a:t>1</a:t>
            </a:r>
            <a:r>
              <a:rPr lang="zh-CN" altLang="en-US" dirty="0"/>
              <a:t>在</a:t>
            </a:r>
            <a:r>
              <a:rPr lang="en-US" altLang="zh-CN" dirty="0"/>
              <a:t>40K~240K</a:t>
            </a:r>
            <a:r>
              <a:rPr lang="zh-CN" altLang="en-US" dirty="0"/>
              <a:t>，作业</a:t>
            </a:r>
            <a:r>
              <a:rPr lang="en-US" altLang="zh-CN" dirty="0"/>
              <a:t>5</a:t>
            </a:r>
            <a:r>
              <a:rPr lang="zh-CN" altLang="en-US" dirty="0"/>
              <a:t>在</a:t>
            </a:r>
            <a:r>
              <a:rPr lang="en-US" altLang="zh-CN" dirty="0" smtClean="0"/>
              <a:t>240K~340K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340K~400K</a:t>
            </a:r>
            <a:r>
              <a:rPr lang="zh-CN" altLang="en-US" dirty="0" smtClean="0"/>
              <a:t>为空，作业</a:t>
            </a:r>
            <a:r>
              <a:rPr lang="en-US" altLang="zh-CN" dirty="0" smtClean="0"/>
              <a:t>7</a:t>
            </a:r>
            <a:r>
              <a:rPr lang="zh-CN" altLang="en-US" dirty="0" smtClean="0"/>
              <a:t>在</a:t>
            </a:r>
            <a:r>
              <a:rPr lang="en-US" altLang="zh-CN" dirty="0" smtClean="0"/>
              <a:t>400K~</a:t>
            </a:r>
            <a:r>
              <a:rPr lang="en-US" altLang="zh-CN" dirty="0"/>
              <a:t>4</a:t>
            </a:r>
            <a:r>
              <a:rPr lang="en-US" altLang="zh-CN" dirty="0" smtClean="0"/>
              <a:t>50K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450K~460K </a:t>
            </a:r>
            <a:r>
              <a:rPr lang="zh-CN" altLang="en-US" dirty="0"/>
              <a:t>为空，作业</a:t>
            </a:r>
            <a:r>
              <a:rPr lang="en-US" altLang="zh-CN" dirty="0"/>
              <a:t>4</a:t>
            </a:r>
            <a:r>
              <a:rPr lang="zh-CN" altLang="en-US" dirty="0"/>
              <a:t>在</a:t>
            </a:r>
            <a:r>
              <a:rPr lang="en-US" altLang="zh-CN" dirty="0"/>
              <a:t>460K~540K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540K~600K </a:t>
            </a:r>
            <a:r>
              <a:rPr lang="zh-CN" altLang="en-US" dirty="0"/>
              <a:t>为空。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矩形 3"/>
          <p:cNvSpPr/>
          <p:nvPr/>
        </p:nvSpPr>
        <p:spPr bwMode="auto">
          <a:xfrm>
            <a:off x="3995936" y="2533546"/>
            <a:ext cx="1008112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OS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995936" y="2893586"/>
            <a:ext cx="1008112" cy="7078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5040" y="234888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0K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67331" y="272579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40K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45067" y="617741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600K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0124" y="332488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240K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995936" y="3494160"/>
            <a:ext cx="1008112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91834" y="4909230"/>
            <a:ext cx="1008112" cy="14465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8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70317" y="422108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450K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70317" y="472514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540K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 bwMode="auto">
          <a:xfrm>
            <a:off x="3995936" y="3894270"/>
            <a:ext cx="1008112" cy="3077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991834" y="4202047"/>
            <a:ext cx="1008112" cy="2308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9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作业</a:t>
            </a:r>
            <a:r>
              <a:rPr lang="en-US" altLang="zh-CN" sz="9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kumimoji="0" lang="zh-CN" altLang="en-US" sz="9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991834" y="4509120"/>
            <a:ext cx="1008112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70317" y="370960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340K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70316" y="401738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400K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370315" y="44084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460K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第五章存储器管理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：</a:t>
            </a:r>
            <a:r>
              <a:rPr lang="zh-CN" altLang="en-US" dirty="0"/>
              <a:t>分页存储管理及其地址结构（</a:t>
            </a:r>
            <a:r>
              <a:rPr lang="en-US" altLang="zh-CN" dirty="0"/>
              <a:t>P155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例题：</a:t>
            </a:r>
            <a:r>
              <a:rPr lang="zh-CN" altLang="zh-CN" dirty="0"/>
              <a:t>某计算机按字节编址，</a:t>
            </a:r>
            <a:r>
              <a:rPr lang="zh-CN" altLang="en-US" dirty="0"/>
              <a:t>采用分页存储管理方式，拥有逻辑空间</a:t>
            </a:r>
            <a:r>
              <a:rPr lang="en-US" altLang="zh-CN" dirty="0"/>
              <a:t>128</a:t>
            </a:r>
            <a:r>
              <a:rPr lang="zh-CN" altLang="en-US" dirty="0"/>
              <a:t>页，每页</a:t>
            </a:r>
            <a:r>
              <a:rPr lang="en-US" altLang="zh-CN" dirty="0"/>
              <a:t>8KB</a:t>
            </a:r>
            <a:r>
              <a:rPr lang="zh-CN" altLang="en-US" dirty="0"/>
              <a:t>，拥有物理空间</a:t>
            </a:r>
            <a:r>
              <a:rPr lang="en-US" altLang="zh-CN" dirty="0"/>
              <a:t>2MB</a:t>
            </a:r>
            <a:r>
              <a:rPr lang="zh-CN" altLang="zh-CN" dirty="0"/>
              <a:t>。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zh-CN" altLang="en-US" dirty="0"/>
              <a:t>设计逻辑地址格式。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 （</a:t>
            </a:r>
            <a:r>
              <a:rPr lang="en-US" altLang="zh-CN" dirty="0"/>
              <a:t>2</a:t>
            </a:r>
            <a:r>
              <a:rPr lang="zh-CN" altLang="en-US" dirty="0"/>
              <a:t>）给出物理地址的格式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 （</a:t>
            </a:r>
            <a:r>
              <a:rPr lang="en-US" altLang="zh-CN" dirty="0"/>
              <a:t>3</a:t>
            </a:r>
            <a:r>
              <a:rPr lang="zh-CN" altLang="en-US" dirty="0"/>
              <a:t>）求页表大小。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8" name="矩形标注 7"/>
          <p:cNvSpPr/>
          <p:nvPr/>
        </p:nvSpPr>
        <p:spPr bwMode="auto">
          <a:xfrm>
            <a:off x="708047" y="2402294"/>
            <a:ext cx="1223491" cy="400110"/>
          </a:xfrm>
          <a:prstGeom prst="wedgeRectCallout">
            <a:avLst>
              <a:gd name="adj1" fmla="val 100394"/>
              <a:gd name="adj2" fmla="val -558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ln128=7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标注 9"/>
          <p:cNvSpPr/>
          <p:nvPr/>
        </p:nvSpPr>
        <p:spPr bwMode="auto">
          <a:xfrm>
            <a:off x="2267744" y="4953911"/>
            <a:ext cx="3744416" cy="1323439"/>
          </a:xfrm>
          <a:prstGeom prst="wedgeRectCallout">
            <a:avLst>
              <a:gd name="adj1" fmla="val -12846"/>
              <a:gd name="adj2" fmla="val -879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进程逻辑地址空间有</a:t>
            </a:r>
            <a:r>
              <a:rPr lang="en-US" altLang="zh-CN" sz="2000" dirty="0"/>
              <a:t>128</a:t>
            </a:r>
            <a:r>
              <a:rPr lang="zh-CN" altLang="en-US" sz="2000" dirty="0"/>
              <a:t>个页，存储器物理空间有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baseline="30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=256</a:t>
            </a:r>
            <a:r>
              <a:rPr lang="zh-CN" altLang="en-US" sz="2000" dirty="0"/>
              <a:t>个块，每个页表项大小</a:t>
            </a:r>
            <a:r>
              <a:rPr lang="zh-CN" altLang="en-US" sz="2000" dirty="0" smtClean="0"/>
              <a:t>为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1B</a:t>
            </a:r>
            <a:r>
              <a:rPr lang="zh-CN" altLang="en-US" sz="2000" dirty="0"/>
              <a:t>，即</a:t>
            </a:r>
            <a:r>
              <a:rPr lang="en-US" altLang="zh-CN" sz="2000" dirty="0"/>
              <a:t>8</a:t>
            </a:r>
            <a:r>
              <a:rPr lang="zh-CN" altLang="en-US" sz="2000" dirty="0"/>
              <a:t>位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000" dirty="0"/>
              <a:t>页表大小为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128</a:t>
            </a:r>
            <a:r>
              <a:rPr lang="en-US" altLang="zh-CN" sz="2000" dirty="0">
                <a:latin typeface="Times New Roman" panose="02020603050405020304"/>
                <a:cs typeface="Times New Roman" panose="02020603050405020304"/>
              </a:rPr>
              <a:t>×1B=128B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757520" y="2712251"/>
            <a:ext cx="1814480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页号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572000" y="2712251"/>
            <a:ext cx="1944216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页内地址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66175" y="24025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496237" y="24025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211960" y="24025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644334" y="24025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7" name="矩形标注 7"/>
          <p:cNvSpPr/>
          <p:nvPr/>
        </p:nvSpPr>
        <p:spPr bwMode="auto">
          <a:xfrm>
            <a:off x="7089367" y="2371787"/>
            <a:ext cx="1371065" cy="400110"/>
          </a:xfrm>
          <a:prstGeom prst="wedgeRectCallout">
            <a:avLst>
              <a:gd name="adj1" fmla="val -84865"/>
              <a:gd name="adj2" fmla="val 43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8KB=2</a:t>
            </a:r>
            <a:r>
              <a:rPr kumimoji="0" lang="en-US" altLang="zh-CN" sz="2000" b="0" i="0" u="none" strike="noStrike" cap="none" normalizeH="0" baseline="3000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标注 7"/>
          <p:cNvSpPr/>
          <p:nvPr/>
        </p:nvSpPr>
        <p:spPr bwMode="auto">
          <a:xfrm>
            <a:off x="323528" y="3603523"/>
            <a:ext cx="1608011" cy="400110"/>
          </a:xfrm>
          <a:prstGeom prst="wedgeRectCallout">
            <a:avLst>
              <a:gd name="adj1" fmla="val 87315"/>
              <a:gd name="adj2" fmla="val 35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ln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2M/8K)=8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627784" y="3913480"/>
            <a:ext cx="1944216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块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号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572000" y="3913480"/>
            <a:ext cx="1944216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块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内地址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66175" y="36037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496237" y="36037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211960" y="36037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515451" y="36037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25" name="矩形标注 7"/>
          <p:cNvSpPr/>
          <p:nvPr/>
        </p:nvSpPr>
        <p:spPr bwMode="auto">
          <a:xfrm>
            <a:off x="7089367" y="3573016"/>
            <a:ext cx="1371065" cy="400110"/>
          </a:xfrm>
          <a:prstGeom prst="wedgeRectCallout">
            <a:avLst>
              <a:gd name="adj1" fmla="val -84865"/>
              <a:gd name="adj2" fmla="val 43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8KB=2</a:t>
            </a:r>
            <a:r>
              <a:rPr kumimoji="0" lang="en-US" altLang="zh-CN" sz="2000" b="0" i="0" u="none" strike="noStrike" cap="none" normalizeH="0" baseline="3000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251830" y="4650288"/>
            <a:ext cx="930079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块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号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251830" y="5050398"/>
            <a:ext cx="930079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块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号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7251829" y="5902295"/>
            <a:ext cx="930079" cy="400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块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号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574409" y="551481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372200" y="5294405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页号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31" idx="3"/>
            <a:endCxn id="27" idx="1"/>
          </p:cNvCxnSpPr>
          <p:nvPr/>
        </p:nvCxnSpPr>
        <p:spPr bwMode="auto">
          <a:xfrm flipV="1">
            <a:off x="7018531" y="5250453"/>
            <a:ext cx="233299" cy="228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右大括号 34"/>
          <p:cNvSpPr/>
          <p:nvPr/>
        </p:nvSpPr>
        <p:spPr bwMode="auto">
          <a:xfrm>
            <a:off x="8181908" y="4650288"/>
            <a:ext cx="233299" cy="1652117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359926" y="52916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128</a:t>
            </a:r>
            <a:r>
              <a:rPr lang="zh-CN" altLang="en-US" dirty="0"/>
              <a:t>页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7507538" y="429321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/>
      <p:bldP spid="31" grpId="0"/>
      <p:bldP spid="35" grpId="0" animBg="1"/>
      <p:bldP spid="36" grpId="0"/>
      <p:bldP spid="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第六章虚拟存储器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：</a:t>
            </a:r>
            <a:r>
              <a:rPr lang="zh-CN" altLang="en-US" dirty="0"/>
              <a:t>页面置换算法（</a:t>
            </a:r>
            <a:r>
              <a:rPr lang="en-US" altLang="zh-CN" dirty="0"/>
              <a:t>P182~P183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FIFO</a:t>
            </a:r>
            <a:r>
              <a:rPr lang="zh-CN" altLang="en-US" dirty="0"/>
              <a:t>算法的例子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设系统为某进程分配</a:t>
            </a:r>
            <a:r>
              <a:rPr lang="en-US" altLang="zh-CN" dirty="0"/>
              <a:t>3</a:t>
            </a:r>
            <a:r>
              <a:rPr lang="zh-CN" altLang="en-US" dirty="0"/>
              <a:t>个物理块，考虑以下的页面号引用顺序：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zh-CN" dirty="0"/>
              <a:t>试画出</a:t>
            </a:r>
            <a:r>
              <a:rPr lang="en-US" altLang="zh-CN" dirty="0"/>
              <a:t>FIFO</a:t>
            </a:r>
            <a:r>
              <a:rPr lang="zh-CN" altLang="zh-CN" dirty="0"/>
              <a:t>置换算法的页面置换图，并计算缺页率。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39" name="Picture 4" descr="5-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2" y="2459757"/>
            <a:ext cx="8825420" cy="154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矩形 39"/>
          <p:cNvSpPr/>
          <p:nvPr/>
        </p:nvSpPr>
        <p:spPr>
          <a:xfrm>
            <a:off x="225722" y="2675781"/>
            <a:ext cx="24182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83568" y="3125341"/>
            <a:ext cx="24182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04358" y="3549749"/>
            <a:ext cx="24182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47664" y="2693293"/>
            <a:ext cx="24182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11760" y="3125341"/>
            <a:ext cx="24182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46418" y="3549749"/>
            <a:ext cx="24182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75856" y="2693293"/>
            <a:ext cx="287596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731794" y="3112963"/>
            <a:ext cx="24182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39952" y="3573016"/>
            <a:ext cx="28803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611437" y="2693293"/>
            <a:ext cx="24182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911746" y="3125341"/>
            <a:ext cx="24182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346404" y="3557389"/>
            <a:ext cx="267618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80061" y="2693293"/>
            <a:ext cx="24182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103290" y="3125341"/>
            <a:ext cx="24182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532440" y="3557389"/>
            <a:ext cx="24182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55" name="矩形: 圆角 20"/>
          <p:cNvSpPr/>
          <p:nvPr/>
        </p:nvSpPr>
        <p:spPr>
          <a:xfrm>
            <a:off x="939029" y="4816308"/>
            <a:ext cx="7344816" cy="556908"/>
          </a:xfrm>
          <a:prstGeom prst="roundRect">
            <a:avLst/>
          </a:prstGeom>
          <a:solidFill>
            <a:srgbClr val="477AB1">
              <a:tint val="100000"/>
              <a:shade val="100000"/>
              <a:hueMod val="100000"/>
              <a:satMod val="100000"/>
            </a:srgbClr>
          </a:solidFill>
          <a:ln w="25400" cap="flat" cmpd="sng" algn="ctr">
            <a:solidFill>
              <a:srgbClr val="477AB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 panose="02040503050406030204"/>
                <a:ea typeface="华文楷体"/>
                <a:cs typeface="+mn-cs"/>
              </a:rPr>
              <a:t>共发生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 panose="02040503050406030204"/>
                <a:ea typeface="华文楷体"/>
                <a:cs typeface="+mn-cs"/>
              </a:rPr>
              <a:t>15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 panose="02040503050406030204"/>
                <a:ea typeface="华文楷体"/>
                <a:cs typeface="+mn-cs"/>
              </a:rPr>
              <a:t>次</a:t>
            </a:r>
            <a:r>
              <a:rPr lang="zh-CN" altLang="en-US" sz="2400" kern="0" noProof="0" dirty="0">
                <a:solidFill>
                  <a:sysClr val="window" lastClr="FFFFFF"/>
                </a:solidFill>
                <a:latin typeface="Cambria" panose="02040503050406030204"/>
                <a:ea typeface="华文楷体"/>
              </a:rPr>
              <a:t>缺页中断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 panose="02040503050406030204"/>
                <a:ea typeface="华文楷体"/>
                <a:cs typeface="+mn-cs"/>
              </a:rPr>
              <a:t>，缺页率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 panose="02040503050406030204"/>
                <a:ea typeface="华文楷体"/>
                <a:cs typeface="+mn-cs"/>
              </a:rPr>
              <a:t>15</a:t>
            </a:r>
            <a:r>
              <a:rPr lang="en-US" altLang="zh-CN" sz="2400" kern="0" dirty="0">
                <a:solidFill>
                  <a:sysClr val="window" lastClr="FFFFFF"/>
                </a:solidFill>
                <a:latin typeface="Cambria" panose="02040503050406030204"/>
                <a:ea typeface="华文楷体"/>
              </a:rPr>
              <a:t>/20=75%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第六章虚拟存储器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重点</a:t>
            </a:r>
            <a:r>
              <a:rPr lang="en-US" altLang="zh-CN" dirty="0" smtClean="0">
                <a:solidFill>
                  <a:srgbClr val="00B050"/>
                </a:solidFill>
              </a:rPr>
              <a:t>13</a:t>
            </a:r>
            <a:r>
              <a:rPr lang="zh-CN" altLang="en-US" dirty="0" smtClean="0">
                <a:solidFill>
                  <a:srgbClr val="00B050"/>
                </a:solidFill>
              </a:rPr>
              <a:t>：</a:t>
            </a:r>
            <a:r>
              <a:rPr lang="zh-CN" altLang="en-US" dirty="0">
                <a:solidFill>
                  <a:srgbClr val="00B050"/>
                </a:solidFill>
              </a:rPr>
              <a:t>页面置换算法（</a:t>
            </a:r>
            <a:r>
              <a:rPr lang="en-US" altLang="zh-CN" dirty="0">
                <a:solidFill>
                  <a:srgbClr val="00B050"/>
                </a:solidFill>
              </a:rPr>
              <a:t>P182~P183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endParaRPr lang="en-US" altLang="zh-CN" dirty="0">
              <a:solidFill>
                <a:srgbClr val="00B050"/>
              </a:solidFill>
            </a:endParaRPr>
          </a:p>
          <a:p>
            <a:pPr lvl="1"/>
            <a:r>
              <a:rPr lang="zh-CN" altLang="en-US" dirty="0">
                <a:solidFill>
                  <a:srgbClr val="00B050"/>
                </a:solidFill>
              </a:rPr>
              <a:t>最佳</a:t>
            </a:r>
            <a:r>
              <a:rPr lang="en-US" altLang="zh-CN" dirty="0">
                <a:solidFill>
                  <a:srgbClr val="00B050"/>
                </a:solidFill>
              </a:rPr>
              <a:t>(Optimal)</a:t>
            </a:r>
            <a:r>
              <a:rPr lang="zh-CN" altLang="en-US" dirty="0">
                <a:solidFill>
                  <a:srgbClr val="00B050"/>
                </a:solidFill>
              </a:rPr>
              <a:t>置换</a:t>
            </a:r>
            <a:r>
              <a:rPr lang="zh-CN" altLang="en-US" dirty="0" smtClean="0">
                <a:solidFill>
                  <a:srgbClr val="00B050"/>
                </a:solidFill>
              </a:rPr>
              <a:t>算法的例子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设系统为某进程分配</a:t>
            </a:r>
            <a:r>
              <a:rPr lang="en-US" altLang="zh-CN" dirty="0" smtClean="0">
                <a:solidFill>
                  <a:srgbClr val="00B050"/>
                </a:solidFill>
              </a:rPr>
              <a:t>3</a:t>
            </a:r>
            <a:r>
              <a:rPr lang="zh-CN" altLang="en-US" dirty="0" smtClean="0">
                <a:solidFill>
                  <a:srgbClr val="00B050"/>
                </a:solidFill>
              </a:rPr>
              <a:t>个物理块，考虑以下的页面号引用顺序：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zh-CN" dirty="0"/>
              <a:t>试画</a:t>
            </a:r>
            <a:r>
              <a:rPr lang="zh-CN" altLang="zh-CN" dirty="0" smtClean="0"/>
              <a:t>出</a:t>
            </a:r>
            <a:r>
              <a:rPr lang="zh-CN" altLang="en-US" dirty="0" smtClean="0"/>
              <a:t>最佳</a:t>
            </a:r>
            <a:r>
              <a:rPr lang="zh-CN" altLang="zh-CN" dirty="0" smtClean="0"/>
              <a:t>置换</a:t>
            </a:r>
            <a:r>
              <a:rPr lang="zh-CN" altLang="zh-CN" dirty="0"/>
              <a:t>算法的页面置换图，并计算缺页率。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5" name="矩形: 圆角 20"/>
          <p:cNvSpPr/>
          <p:nvPr/>
        </p:nvSpPr>
        <p:spPr>
          <a:xfrm>
            <a:off x="939029" y="4816308"/>
            <a:ext cx="7344816" cy="556908"/>
          </a:xfrm>
          <a:prstGeom prst="roundRect">
            <a:avLst/>
          </a:prstGeom>
          <a:solidFill>
            <a:srgbClr val="477AB1">
              <a:tint val="100000"/>
              <a:shade val="100000"/>
              <a:hueMod val="100000"/>
              <a:satMod val="100000"/>
            </a:srgbClr>
          </a:solidFill>
          <a:ln w="25400" cap="flat" cmpd="sng" algn="ctr">
            <a:solidFill>
              <a:srgbClr val="477AB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 panose="02040503050406030204"/>
                <a:ea typeface="华文楷体"/>
                <a:cs typeface="+mn-cs"/>
              </a:rPr>
              <a:t>共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 panose="02040503050406030204"/>
                <a:ea typeface="华文楷体"/>
                <a:cs typeface="+mn-cs"/>
              </a:rPr>
              <a:t>发生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 panose="02040503050406030204"/>
                <a:ea typeface="华文楷体"/>
                <a:cs typeface="+mn-cs"/>
              </a:rPr>
              <a:t>9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 panose="02040503050406030204"/>
                <a:ea typeface="华文楷体"/>
                <a:cs typeface="+mn-cs"/>
              </a:rPr>
              <a:t>次</a:t>
            </a:r>
            <a:r>
              <a:rPr lang="zh-CN" altLang="en-US" sz="2400" kern="0" noProof="0" dirty="0">
                <a:solidFill>
                  <a:sysClr val="window" lastClr="FFFFFF"/>
                </a:solidFill>
                <a:latin typeface="Cambria" panose="02040503050406030204"/>
                <a:ea typeface="华文楷体"/>
              </a:rPr>
              <a:t>缺页中断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 panose="02040503050406030204"/>
                <a:ea typeface="华文楷体"/>
                <a:cs typeface="+mn-cs"/>
              </a:rPr>
              <a:t>，缺页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 panose="02040503050406030204"/>
                <a:ea typeface="华文楷体"/>
                <a:cs typeface="+mn-cs"/>
              </a:rPr>
              <a:t>率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 panose="02040503050406030204"/>
                <a:ea typeface="华文楷体"/>
                <a:cs typeface="+mn-cs"/>
              </a:rPr>
              <a:t>9</a:t>
            </a:r>
            <a:r>
              <a:rPr lang="en-US" altLang="zh-CN" sz="2400" kern="0" dirty="0" smtClean="0">
                <a:solidFill>
                  <a:sysClr val="window" lastClr="FFFFFF"/>
                </a:solidFill>
                <a:latin typeface="Cambria" panose="02040503050406030204"/>
                <a:ea typeface="华文楷体"/>
              </a:rPr>
              <a:t>/20=45%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pic>
        <p:nvPicPr>
          <p:cNvPr id="31" name="Picture 4" descr="5-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4" y="2444093"/>
            <a:ext cx="8847432" cy="172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 31"/>
          <p:cNvSpPr/>
          <p:nvPr/>
        </p:nvSpPr>
        <p:spPr>
          <a:xfrm>
            <a:off x="1894664" y="2369953"/>
            <a:ext cx="28803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071128" y="2369953"/>
            <a:ext cx="28803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871328" y="2369953"/>
            <a:ext cx="28803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606632" y="2702219"/>
            <a:ext cx="360040" cy="459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164142" y="2702218"/>
            <a:ext cx="360040" cy="1467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38480" y="2702219"/>
            <a:ext cx="318940" cy="459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06866" y="3162040"/>
            <a:ext cx="318940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694864" y="2369953"/>
            <a:ext cx="28803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794764" y="2369953"/>
            <a:ext cx="28803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578740" y="3659436"/>
            <a:ext cx="288032" cy="510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612597" y="2680102"/>
            <a:ext cx="360040" cy="1467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164142" y="3643979"/>
            <a:ext cx="318940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489487" y="3158710"/>
            <a:ext cx="288032" cy="510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882844" y="3158709"/>
            <a:ext cx="288032" cy="510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251150" y="3637320"/>
            <a:ext cx="288032" cy="510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122175" y="2680102"/>
            <a:ext cx="288032" cy="510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32" grpId="0" animBg="1"/>
      <p:bldP spid="32" grpId="1" animBg="1"/>
      <p:bldP spid="33" grpId="0" animBg="1"/>
      <p:bldP spid="33" grpId="1" animBg="1"/>
      <p:bldP spid="33" grpId="2" animBg="1"/>
      <p:bldP spid="33" grpId="3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2" grpId="0" animBg="1"/>
      <p:bldP spid="43" grpId="0" animBg="1"/>
      <p:bldP spid="43" grpId="1" animBg="1"/>
      <p:bldP spid="44" grpId="0" animBg="1"/>
      <p:bldP spid="45" grpId="0" animBg="1"/>
      <p:bldP spid="46" grpId="0" animBg="1"/>
      <p:bldP spid="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第六章虚拟存储器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重点</a:t>
            </a:r>
            <a:r>
              <a:rPr lang="en-US" altLang="zh-CN" dirty="0" smtClean="0">
                <a:solidFill>
                  <a:srgbClr val="00B050"/>
                </a:solidFill>
              </a:rPr>
              <a:t>13</a:t>
            </a:r>
            <a:r>
              <a:rPr lang="zh-CN" altLang="en-US" dirty="0" smtClean="0">
                <a:solidFill>
                  <a:srgbClr val="00B050"/>
                </a:solidFill>
              </a:rPr>
              <a:t>：</a:t>
            </a:r>
            <a:r>
              <a:rPr lang="zh-CN" altLang="en-US" dirty="0">
                <a:solidFill>
                  <a:srgbClr val="00B050"/>
                </a:solidFill>
              </a:rPr>
              <a:t>页面置换算法（</a:t>
            </a:r>
            <a:r>
              <a:rPr lang="en-US" altLang="zh-CN" dirty="0">
                <a:solidFill>
                  <a:srgbClr val="00B050"/>
                </a:solidFill>
              </a:rPr>
              <a:t>P182~P183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endParaRPr lang="en-US" altLang="zh-CN" dirty="0">
              <a:solidFill>
                <a:srgbClr val="00B05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LRU</a:t>
            </a:r>
            <a:r>
              <a:rPr lang="zh-CN" altLang="en-US" dirty="0">
                <a:solidFill>
                  <a:srgbClr val="00B050"/>
                </a:solidFill>
              </a:rPr>
              <a:t>算法的例子</a:t>
            </a:r>
            <a:endParaRPr lang="en-US" altLang="zh-CN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设系统为某进程分配</a:t>
            </a:r>
            <a:r>
              <a:rPr lang="en-US" altLang="zh-CN" dirty="0">
                <a:solidFill>
                  <a:srgbClr val="00B050"/>
                </a:solidFill>
              </a:rPr>
              <a:t>3</a:t>
            </a:r>
            <a:r>
              <a:rPr lang="zh-CN" altLang="en-US" dirty="0">
                <a:solidFill>
                  <a:srgbClr val="00B050"/>
                </a:solidFill>
              </a:rPr>
              <a:t>个物理块，考虑以下的页面号引用顺序：</a:t>
            </a:r>
            <a:endParaRPr lang="en-US" altLang="zh-CN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zh-CN" dirty="0"/>
              <a:t>试画出</a:t>
            </a:r>
            <a:r>
              <a:rPr lang="en-US" altLang="zh-CN" dirty="0"/>
              <a:t>LRU</a:t>
            </a:r>
            <a:r>
              <a:rPr lang="zh-CN" altLang="zh-CN" dirty="0"/>
              <a:t>置换算法的页面置换图，并计算缺页率。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5" name="矩形: 圆角 20"/>
          <p:cNvSpPr/>
          <p:nvPr/>
        </p:nvSpPr>
        <p:spPr>
          <a:xfrm>
            <a:off x="939029" y="4816308"/>
            <a:ext cx="7344816" cy="556908"/>
          </a:xfrm>
          <a:prstGeom prst="roundRect">
            <a:avLst/>
          </a:prstGeom>
          <a:solidFill>
            <a:srgbClr val="477AB1">
              <a:tint val="100000"/>
              <a:shade val="100000"/>
              <a:hueMod val="100000"/>
              <a:satMod val="100000"/>
            </a:srgbClr>
          </a:solidFill>
          <a:ln w="25400" cap="flat" cmpd="sng" algn="ctr">
            <a:solidFill>
              <a:srgbClr val="477AB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 panose="02040503050406030204"/>
                <a:ea typeface="华文楷体"/>
                <a:cs typeface="+mn-cs"/>
              </a:rPr>
              <a:t>共发生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 panose="02040503050406030204"/>
                <a:ea typeface="华文楷体"/>
                <a:cs typeface="+mn-cs"/>
              </a:rPr>
              <a:t>12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 panose="02040503050406030204"/>
                <a:ea typeface="华文楷体"/>
                <a:cs typeface="+mn-cs"/>
              </a:rPr>
              <a:t>次</a:t>
            </a:r>
            <a:r>
              <a:rPr lang="zh-CN" altLang="en-US" sz="2400" kern="0" noProof="0" dirty="0">
                <a:solidFill>
                  <a:sysClr val="window" lastClr="FFFFFF"/>
                </a:solidFill>
                <a:latin typeface="Cambria" panose="02040503050406030204"/>
                <a:ea typeface="华文楷体"/>
              </a:rPr>
              <a:t>缺页中断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 panose="02040503050406030204"/>
                <a:ea typeface="华文楷体"/>
                <a:cs typeface="+mn-cs"/>
              </a:rPr>
              <a:t>，缺页率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 panose="02040503050406030204"/>
                <a:ea typeface="华文楷体"/>
                <a:cs typeface="+mn-cs"/>
              </a:rPr>
              <a:t>12</a:t>
            </a:r>
            <a:r>
              <a:rPr lang="en-US" altLang="zh-CN" sz="2400" kern="0" dirty="0">
                <a:solidFill>
                  <a:sysClr val="window" lastClr="FFFFFF"/>
                </a:solidFill>
                <a:latin typeface="Cambria" panose="02040503050406030204"/>
                <a:ea typeface="华文楷体"/>
              </a:rPr>
              <a:t>/20=60%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pic>
        <p:nvPicPr>
          <p:cNvPr id="65" name="Picture 4" descr="5-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88" y="2516552"/>
            <a:ext cx="8906498" cy="163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矩形 65"/>
          <p:cNvSpPr/>
          <p:nvPr/>
        </p:nvSpPr>
        <p:spPr>
          <a:xfrm>
            <a:off x="282704" y="2780928"/>
            <a:ext cx="28803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14752" y="3212976"/>
            <a:ext cx="318940" cy="4598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177708" y="3672798"/>
            <a:ext cx="318940" cy="4598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650856" y="2753154"/>
            <a:ext cx="318940" cy="4598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1184" y="2465122"/>
            <a:ext cx="28803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99946" y="2465122"/>
            <a:ext cx="28803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66780" y="2465122"/>
            <a:ext cx="28803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586960" y="3675299"/>
            <a:ext cx="318940" cy="4598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422256" y="2465122"/>
            <a:ext cx="28803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74745" y="2465122"/>
            <a:ext cx="28803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502682" y="2753703"/>
            <a:ext cx="294509" cy="4598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30909" y="2465122"/>
            <a:ext cx="28803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824621" y="2463116"/>
            <a:ext cx="28803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970261" y="3672798"/>
            <a:ext cx="318940" cy="4598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417459" y="3212976"/>
            <a:ext cx="318940" cy="4598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905567" y="2767041"/>
            <a:ext cx="318940" cy="4598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268489" y="2748079"/>
            <a:ext cx="318940" cy="4598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184062" y="3226863"/>
            <a:ext cx="318940" cy="4598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129454" y="3656041"/>
            <a:ext cx="318940" cy="4598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108850" y="2463801"/>
            <a:ext cx="28803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909050" y="2463801"/>
            <a:ext cx="28803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732586" y="2463801"/>
            <a:ext cx="28803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667146" y="2458669"/>
            <a:ext cx="28803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213505" y="2458669"/>
            <a:ext cx="288032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495804" y="3208882"/>
            <a:ext cx="294509" cy="4598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 panose="02040503050406030204"/>
              <a:ea typeface="华文楷体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6" grpId="0" animBg="1"/>
      <p:bldP spid="67" grpId="0" animBg="1"/>
      <p:bldP spid="68" grpId="0" animBg="1"/>
      <p:bldP spid="69" grpId="0" animBg="1"/>
      <p:bldP spid="69" grpId="1" animBg="1"/>
      <p:bldP spid="69" grpId="2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3" grpId="2" animBg="1"/>
      <p:bldP spid="73" grpId="3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5" grpId="3" animBg="1"/>
      <p:bldP spid="76" grpId="0" animBg="1"/>
      <p:bldP spid="76" grpId="1" animBg="1"/>
      <p:bldP spid="76" grpId="2" animBg="1"/>
      <p:bldP spid="76" grpId="3" animBg="1"/>
      <p:bldP spid="77" grpId="0" animBg="1"/>
      <p:bldP spid="78" grpId="0" animBg="1"/>
      <p:bldP spid="78" grpId="1" animBg="1"/>
      <p:bldP spid="79" grpId="0" animBg="1"/>
      <p:bldP spid="79" grpId="1" animBg="1"/>
      <p:bldP spid="79" grpId="2" animBg="1"/>
      <p:bldP spid="79" grpId="3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6" grpId="1" animBg="1"/>
      <p:bldP spid="86" grpId="2" animBg="1"/>
      <p:bldP spid="86" grpId="3" animBg="1"/>
      <p:bldP spid="87" grpId="0" animBg="1"/>
      <p:bldP spid="87" grpId="1" animBg="1"/>
      <p:bldP spid="88" grpId="0" animBg="1"/>
      <p:bldP spid="88" grpId="1" animBg="1"/>
      <p:bldP spid="88" grpId="2" animBg="1"/>
      <p:bldP spid="88" grpId="3" animBg="1"/>
      <p:bldP spid="89" grpId="0" animBg="1"/>
      <p:bldP spid="89" grpId="1" animBg="1"/>
      <p:bldP spid="89" grpId="2" animBg="1"/>
      <p:bldP spid="89" grpId="3" animBg="1"/>
      <p:bldP spid="90" grpId="0" animBg="1"/>
      <p:bldP spid="90" grpId="1" animBg="1"/>
      <p:bldP spid="90" grpId="2" animBg="1"/>
      <p:bldP spid="90" grpId="3" animBg="1"/>
      <p:bldP spid="91" grpId="0" animBg="1"/>
      <p:bldP spid="91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第七章输入输出系统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重点</a:t>
            </a:r>
            <a:r>
              <a:rPr lang="en-US" altLang="zh-CN" dirty="0" smtClean="0">
                <a:solidFill>
                  <a:srgbClr val="00B050"/>
                </a:solidFill>
              </a:rPr>
              <a:t>14</a:t>
            </a:r>
            <a:r>
              <a:rPr lang="zh-CN" altLang="en-US" dirty="0" smtClean="0">
                <a:solidFill>
                  <a:srgbClr val="00B050"/>
                </a:solidFill>
              </a:rPr>
              <a:t>：</a:t>
            </a:r>
            <a:r>
              <a:rPr lang="zh-CN" altLang="en-US" dirty="0">
                <a:solidFill>
                  <a:srgbClr val="00B050"/>
                </a:solidFill>
              </a:rPr>
              <a:t>磁盘调度算法（</a:t>
            </a:r>
            <a:r>
              <a:rPr lang="en-US" altLang="zh-CN" dirty="0">
                <a:solidFill>
                  <a:srgbClr val="00B050"/>
                </a:solidFill>
              </a:rPr>
              <a:t>P241~P243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endParaRPr lang="en-US" altLang="zh-CN" dirty="0">
              <a:solidFill>
                <a:srgbClr val="00B050"/>
              </a:solidFill>
            </a:endParaRPr>
          </a:p>
          <a:p>
            <a:pPr lvl="1"/>
            <a:r>
              <a:rPr lang="zh-CN" altLang="en-US" dirty="0">
                <a:solidFill>
                  <a:srgbClr val="00B050"/>
                </a:solidFill>
              </a:rPr>
              <a:t>例题：给定磁道请求序列，求解</a:t>
            </a:r>
            <a:r>
              <a:rPr lang="en-US" altLang="zh-CN" dirty="0">
                <a:solidFill>
                  <a:srgbClr val="00B050"/>
                </a:solidFill>
              </a:rPr>
              <a:t>FCFS</a:t>
            </a:r>
            <a:r>
              <a:rPr lang="zh-CN" altLang="en-US" dirty="0">
                <a:solidFill>
                  <a:srgbClr val="00B050"/>
                </a:solidFill>
              </a:rPr>
              <a:t>、</a:t>
            </a:r>
            <a:r>
              <a:rPr lang="en-US" altLang="zh-CN" dirty="0">
                <a:solidFill>
                  <a:srgbClr val="00B050"/>
                </a:solidFill>
              </a:rPr>
              <a:t>SSTF</a:t>
            </a:r>
            <a:r>
              <a:rPr lang="zh-CN" altLang="en-US" dirty="0">
                <a:solidFill>
                  <a:srgbClr val="00B050"/>
                </a:solidFill>
              </a:rPr>
              <a:t>、</a:t>
            </a:r>
            <a:r>
              <a:rPr lang="en-US" altLang="zh-CN" dirty="0">
                <a:solidFill>
                  <a:srgbClr val="00B050"/>
                </a:solidFill>
              </a:rPr>
              <a:t>SCAN</a:t>
            </a:r>
            <a:r>
              <a:rPr lang="zh-CN" altLang="en-US" dirty="0">
                <a:solidFill>
                  <a:srgbClr val="00B050"/>
                </a:solidFill>
              </a:rPr>
              <a:t>三种算法的调度序列及其平均寻道</a:t>
            </a:r>
            <a:r>
              <a:rPr lang="zh-CN" altLang="en-US" dirty="0" smtClean="0">
                <a:solidFill>
                  <a:srgbClr val="00B050"/>
                </a:solidFill>
              </a:rPr>
              <a:t>长度</a:t>
            </a:r>
            <a:r>
              <a:rPr lang="zh-CN" altLang="zh-CN" dirty="0" smtClean="0">
                <a:solidFill>
                  <a:srgbClr val="00B050"/>
                </a:solidFill>
              </a:rPr>
              <a:t>。</a:t>
            </a:r>
            <a:endParaRPr lang="zh-CN" altLang="en-US" dirty="0">
              <a:solidFill>
                <a:srgbClr val="00B050"/>
              </a:solidFill>
            </a:endParaRPr>
          </a:p>
          <a:p>
            <a:pPr lvl="1"/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2030408"/>
            <a:ext cx="18598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FCFS</a:t>
            </a:r>
            <a:r>
              <a:rPr lang="zh-CN" altLang="en-US" sz="2000" b="1" dirty="0"/>
              <a:t>调度序列</a:t>
            </a:r>
            <a:endParaRPr lang="zh-CN" altLang="en-US" sz="2000" b="1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" t="9740" r="514" b="9470"/>
          <a:stretch>
            <a:fillRect/>
          </a:stretch>
        </p:blipFill>
        <p:spPr bwMode="auto">
          <a:xfrm>
            <a:off x="1835696" y="2492895"/>
            <a:ext cx="5760640" cy="383397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内容占位符 2"/>
          <p:cNvSpPr txBox="1"/>
          <p:nvPr/>
        </p:nvSpPr>
        <p:spPr>
          <a:xfrm>
            <a:off x="1403648" y="6371000"/>
            <a:ext cx="6984776" cy="400050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zh-CN" altLang="en-US" sz="2400" dirty="0">
                <a:latin typeface="+mn-ea"/>
              </a:rPr>
              <a:t>总的磁头移动</a:t>
            </a:r>
            <a:r>
              <a:rPr lang="zh-CN" altLang="en-US" sz="2400" dirty="0" smtClean="0">
                <a:latin typeface="+mn-ea"/>
              </a:rPr>
              <a:t>为</a:t>
            </a:r>
            <a:r>
              <a:rPr lang="en-US" altLang="zh-CN" sz="2400" dirty="0" smtClean="0">
                <a:latin typeface="+mn-ea"/>
              </a:rPr>
              <a:t>640</a:t>
            </a:r>
            <a:r>
              <a:rPr lang="zh-CN" altLang="en-US" sz="2400" dirty="0" smtClean="0">
                <a:latin typeface="+mn-ea"/>
              </a:rPr>
              <a:t>柱面，平均寻道长度</a:t>
            </a:r>
            <a:r>
              <a:rPr lang="en-US" altLang="zh-CN" sz="2400" dirty="0" smtClean="0">
                <a:latin typeface="+mn-ea"/>
              </a:rPr>
              <a:t>640/8=80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第七章输入输出系统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：</a:t>
            </a:r>
            <a:r>
              <a:rPr lang="zh-CN" altLang="en-US" dirty="0"/>
              <a:t>磁盘调度算法（</a:t>
            </a:r>
            <a:r>
              <a:rPr lang="en-US" altLang="zh-CN" dirty="0"/>
              <a:t>P241~P243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例题：给定磁道请求序列，求解</a:t>
            </a:r>
            <a:r>
              <a:rPr lang="en-US" altLang="zh-CN" dirty="0"/>
              <a:t>FCFS</a:t>
            </a:r>
            <a:r>
              <a:rPr lang="zh-CN" altLang="en-US" dirty="0"/>
              <a:t>、</a:t>
            </a:r>
            <a:r>
              <a:rPr lang="en-US" altLang="zh-CN" dirty="0"/>
              <a:t>SSTF</a:t>
            </a:r>
            <a:r>
              <a:rPr lang="zh-CN" altLang="en-US" dirty="0"/>
              <a:t>、</a:t>
            </a:r>
            <a:r>
              <a:rPr lang="en-US" altLang="zh-CN" dirty="0"/>
              <a:t>SCAN</a:t>
            </a:r>
            <a:r>
              <a:rPr lang="zh-CN" altLang="en-US" dirty="0"/>
              <a:t>三种算法的调度序列及其平均寻道</a:t>
            </a:r>
            <a:r>
              <a:rPr lang="zh-CN" altLang="en-US" dirty="0" smtClean="0"/>
              <a:t>长度</a:t>
            </a:r>
            <a:r>
              <a:rPr lang="zh-CN" altLang="zh-CN" dirty="0" smtClean="0"/>
              <a:t>。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827584" y="2002976"/>
            <a:ext cx="1830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SSTF</a:t>
            </a:r>
            <a:r>
              <a:rPr lang="zh-CN" altLang="en-US" sz="2000" b="1" dirty="0"/>
              <a:t>调度序列</a:t>
            </a:r>
            <a:endParaRPr lang="zh-CN" altLang="en-US" sz="2000" b="1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" t="9895" r="658" b="9366"/>
          <a:stretch>
            <a:fillRect/>
          </a:stretch>
        </p:blipFill>
        <p:spPr bwMode="auto">
          <a:xfrm>
            <a:off x="2267744" y="2492896"/>
            <a:ext cx="4850221" cy="367240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内容占位符 2"/>
          <p:cNvSpPr txBox="1"/>
          <p:nvPr/>
        </p:nvSpPr>
        <p:spPr>
          <a:xfrm>
            <a:off x="1403648" y="6309320"/>
            <a:ext cx="7128792" cy="400050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zh-CN" altLang="en-US" sz="2400" dirty="0">
                <a:latin typeface="+mn-ea"/>
              </a:rPr>
              <a:t>总的磁头移动为</a:t>
            </a:r>
            <a:r>
              <a:rPr lang="en-US" altLang="zh-CN" sz="2400" dirty="0" smtClean="0">
                <a:latin typeface="+mn-ea"/>
              </a:rPr>
              <a:t>236</a:t>
            </a:r>
            <a:r>
              <a:rPr lang="zh-CN" altLang="en-US" sz="2400" dirty="0">
                <a:latin typeface="+mn-ea"/>
              </a:rPr>
              <a:t>柱面，平均寻道</a:t>
            </a:r>
            <a:r>
              <a:rPr lang="zh-CN" altLang="en-US" sz="2400" dirty="0" smtClean="0">
                <a:latin typeface="+mn-ea"/>
              </a:rPr>
              <a:t>长度</a:t>
            </a:r>
            <a:r>
              <a:rPr lang="en-US" altLang="zh-CN" sz="2400" dirty="0" smtClean="0">
                <a:latin typeface="+mn-ea"/>
              </a:rPr>
              <a:t>236/8=29.5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操作系统引论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2</a:t>
            </a:r>
            <a:r>
              <a:rPr lang="zh-CN" altLang="en-US" dirty="0"/>
              <a:t>：单道批处理系统和多道批处理系统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50"/>
                </a:solidFill>
              </a:rPr>
              <a:t>多道批处理系统的运行情况（</a:t>
            </a:r>
            <a:r>
              <a:rPr lang="en-US" altLang="zh-CN" dirty="0">
                <a:solidFill>
                  <a:srgbClr val="00B050"/>
                </a:solidFill>
              </a:rPr>
              <a:t>P8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endParaRPr lang="en-US" altLang="zh-CN" dirty="0">
              <a:solidFill>
                <a:srgbClr val="00B050"/>
              </a:solidFill>
            </a:endParaRPr>
          </a:p>
          <a:p>
            <a:pPr lvl="2"/>
            <a:r>
              <a:rPr lang="zh-CN" altLang="en-US" dirty="0">
                <a:solidFill>
                  <a:srgbClr val="00B050"/>
                </a:solidFill>
              </a:rPr>
              <a:t>内存中可同时装入多道程序，共享</a:t>
            </a:r>
            <a:r>
              <a:rPr lang="en-US" altLang="zh-CN" dirty="0">
                <a:solidFill>
                  <a:srgbClr val="00B050"/>
                </a:solidFill>
              </a:rPr>
              <a:t>CPU</a:t>
            </a:r>
            <a:r>
              <a:rPr lang="zh-CN" altLang="en-US" dirty="0">
                <a:solidFill>
                  <a:srgbClr val="00B050"/>
                </a:solidFill>
              </a:rPr>
              <a:t>和系统的各种资源；</a:t>
            </a:r>
            <a:endParaRPr lang="en-US" altLang="zh-CN" dirty="0">
              <a:solidFill>
                <a:srgbClr val="00B050"/>
              </a:solidFill>
            </a:endParaRPr>
          </a:p>
          <a:p>
            <a:pPr lvl="2"/>
            <a:r>
              <a:rPr lang="zh-CN" altLang="en-US" dirty="0">
                <a:solidFill>
                  <a:srgbClr val="00B050"/>
                </a:solidFill>
              </a:rPr>
              <a:t>能够充分发挥系统中各类型资源的并行处理能力；</a:t>
            </a:r>
            <a:endParaRPr lang="en-US" altLang="zh-CN" dirty="0">
              <a:solidFill>
                <a:srgbClr val="00B050"/>
              </a:solidFill>
            </a:endParaRPr>
          </a:p>
          <a:p>
            <a:pPr lvl="2"/>
            <a:r>
              <a:rPr lang="zh-CN" altLang="en-US" dirty="0">
                <a:solidFill>
                  <a:srgbClr val="00B050"/>
                </a:solidFill>
              </a:rPr>
              <a:t>多道程序交替运行，保持</a:t>
            </a:r>
            <a:r>
              <a:rPr lang="en-US" altLang="zh-CN" dirty="0">
                <a:solidFill>
                  <a:srgbClr val="00B050"/>
                </a:solidFill>
              </a:rPr>
              <a:t>CPU</a:t>
            </a:r>
            <a:r>
              <a:rPr lang="zh-CN" altLang="en-US" dirty="0">
                <a:solidFill>
                  <a:srgbClr val="00B050"/>
                </a:solidFill>
              </a:rPr>
              <a:t>处于忙碌状态。</a:t>
            </a:r>
            <a:endParaRPr lang="en-US" altLang="zh-CN" dirty="0">
              <a:solidFill>
                <a:srgbClr val="00B050"/>
              </a:solidFill>
            </a:endParaRPr>
          </a:p>
          <a:p>
            <a:pPr lvl="1"/>
            <a:r>
              <a:rPr lang="zh-CN" altLang="en-US" sz="2800" dirty="0">
                <a:solidFill>
                  <a:schemeClr val="tx2"/>
                </a:solidFill>
              </a:rPr>
              <a:t>能够在图中画出多道批处理系统的运行情况</a:t>
            </a:r>
            <a:r>
              <a:rPr lang="zh-CN" altLang="en-US" dirty="0"/>
              <a:t>（</a:t>
            </a:r>
            <a:r>
              <a:rPr lang="en-US" altLang="zh-CN" dirty="0"/>
              <a:t>P8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设某计算机系统有</a:t>
            </a:r>
            <a:r>
              <a:rPr lang="en-US" altLang="zh-CN" dirty="0"/>
              <a:t>CPU</a:t>
            </a:r>
            <a:r>
              <a:rPr lang="zh-CN" altLang="en-US" dirty="0"/>
              <a:t>、</a:t>
            </a:r>
            <a:r>
              <a:rPr lang="en-US" altLang="zh-CN" dirty="0"/>
              <a:t>I/O</a:t>
            </a:r>
            <a:r>
              <a:rPr lang="zh-CN" altLang="en-US" dirty="0"/>
              <a:t>设备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 I/O</a:t>
            </a:r>
            <a:r>
              <a:rPr lang="zh-CN" altLang="en-US" dirty="0"/>
              <a:t>设备</a:t>
            </a:r>
            <a:r>
              <a:rPr lang="en-US" altLang="zh-CN" dirty="0"/>
              <a:t>2</a:t>
            </a:r>
            <a:r>
              <a:rPr lang="zh-CN" altLang="en-US" dirty="0"/>
              <a:t>。现有两个进程同时进入就绪态，且进程</a:t>
            </a:r>
            <a:r>
              <a:rPr lang="en-US" altLang="zh-CN" dirty="0"/>
              <a:t>A</a:t>
            </a:r>
            <a:r>
              <a:rPr lang="zh-CN" altLang="en-US" dirty="0"/>
              <a:t>先运行，进程</a:t>
            </a:r>
            <a:r>
              <a:rPr lang="en-US" altLang="zh-CN" dirty="0"/>
              <a:t>B</a:t>
            </a:r>
            <a:r>
              <a:rPr lang="zh-CN" altLang="en-US" dirty="0"/>
              <a:t>后运行。</a:t>
            </a:r>
            <a:endParaRPr lang="en-US" altLang="zh-CN" dirty="0"/>
          </a:p>
          <a:p>
            <a:pPr lvl="2"/>
            <a:r>
              <a:rPr lang="zh-CN" altLang="en-US" dirty="0"/>
              <a:t>进程</a:t>
            </a:r>
            <a:r>
              <a:rPr lang="en-US" altLang="zh-CN" dirty="0"/>
              <a:t>A</a:t>
            </a:r>
            <a:r>
              <a:rPr lang="zh-CN" altLang="en-US" dirty="0"/>
              <a:t>：计算</a:t>
            </a:r>
            <a:r>
              <a:rPr lang="en-US" altLang="zh-CN" dirty="0"/>
              <a:t>20ms</a:t>
            </a:r>
            <a:r>
              <a:rPr lang="zh-CN" altLang="en-US" dirty="0"/>
              <a:t>，设备</a:t>
            </a:r>
            <a:r>
              <a:rPr lang="en-US" altLang="zh-CN" dirty="0"/>
              <a:t>1</a:t>
            </a:r>
            <a:r>
              <a:rPr lang="zh-CN" altLang="en-US" dirty="0"/>
              <a:t>运行</a:t>
            </a:r>
            <a:r>
              <a:rPr lang="en-US" altLang="zh-CN" dirty="0"/>
              <a:t>50ms</a:t>
            </a:r>
            <a:r>
              <a:rPr lang="zh-CN" altLang="en-US" dirty="0"/>
              <a:t>，设备</a:t>
            </a:r>
            <a:r>
              <a:rPr lang="en-US" altLang="zh-CN" dirty="0"/>
              <a:t>2</a:t>
            </a:r>
            <a:r>
              <a:rPr lang="zh-CN" altLang="en-US" dirty="0"/>
              <a:t>运行</a:t>
            </a:r>
            <a:r>
              <a:rPr lang="en-US" altLang="zh-CN" dirty="0"/>
              <a:t>20ms</a:t>
            </a:r>
            <a:r>
              <a:rPr lang="zh-CN" altLang="en-US" dirty="0"/>
              <a:t>，再计算</a:t>
            </a:r>
            <a:r>
              <a:rPr lang="en-US" altLang="zh-CN" dirty="0"/>
              <a:t>20ms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进程</a:t>
            </a:r>
            <a:r>
              <a:rPr lang="en-US" altLang="zh-CN" dirty="0"/>
              <a:t>B</a:t>
            </a:r>
            <a:r>
              <a:rPr lang="zh-CN" altLang="en-US" dirty="0"/>
              <a:t>：计算</a:t>
            </a:r>
            <a:r>
              <a:rPr lang="en-US" altLang="zh-CN" dirty="0"/>
              <a:t>20ms</a:t>
            </a:r>
            <a:r>
              <a:rPr lang="zh-CN" altLang="en-US" dirty="0"/>
              <a:t>，设备</a:t>
            </a:r>
            <a:r>
              <a:rPr lang="en-US" altLang="zh-CN" dirty="0"/>
              <a:t>1</a:t>
            </a:r>
            <a:r>
              <a:rPr lang="zh-CN" altLang="en-US" dirty="0"/>
              <a:t>运行</a:t>
            </a:r>
            <a:r>
              <a:rPr lang="en-US" altLang="zh-CN" dirty="0"/>
              <a:t>30ms</a:t>
            </a:r>
            <a:r>
              <a:rPr lang="zh-CN" altLang="en-US" dirty="0"/>
              <a:t>，再计算</a:t>
            </a:r>
            <a:r>
              <a:rPr lang="en-US" altLang="zh-CN" dirty="0"/>
              <a:t>10ms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2487195" y="6237312"/>
            <a:ext cx="38129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1704959" y="479586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进程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04958" y="5301208"/>
            <a:ext cx="86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进程</a:t>
            </a:r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2487195" y="4980526"/>
            <a:ext cx="5539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3041147" y="5485874"/>
            <a:ext cx="586562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>
            <a:off x="3041147" y="4725144"/>
            <a:ext cx="0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/>
          <p:nvPr/>
        </p:nvCxnSpPr>
        <p:spPr bwMode="auto">
          <a:xfrm>
            <a:off x="4254215" y="4729790"/>
            <a:ext cx="0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3634630" y="4729790"/>
            <a:ext cx="0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/>
          <p:nvPr/>
        </p:nvCxnSpPr>
        <p:spPr bwMode="auto">
          <a:xfrm>
            <a:off x="4796356" y="4731044"/>
            <a:ext cx="0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连接符 51"/>
          <p:cNvCxnSpPr/>
          <p:nvPr/>
        </p:nvCxnSpPr>
        <p:spPr bwMode="auto">
          <a:xfrm flipV="1">
            <a:off x="3059832" y="4980526"/>
            <a:ext cx="1189845" cy="16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连接符 52"/>
          <p:cNvCxnSpPr/>
          <p:nvPr/>
        </p:nvCxnSpPr>
        <p:spPr bwMode="auto">
          <a:xfrm>
            <a:off x="4257453" y="5488319"/>
            <a:ext cx="83531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连接符 54"/>
          <p:cNvCxnSpPr/>
          <p:nvPr/>
        </p:nvCxnSpPr>
        <p:spPr bwMode="auto">
          <a:xfrm>
            <a:off x="4261089" y="4983786"/>
            <a:ext cx="535267" cy="38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接连接符 57"/>
          <p:cNvCxnSpPr/>
          <p:nvPr/>
        </p:nvCxnSpPr>
        <p:spPr bwMode="auto">
          <a:xfrm>
            <a:off x="5092772" y="4725144"/>
            <a:ext cx="0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/>
          <p:nvPr/>
        </p:nvCxnSpPr>
        <p:spPr bwMode="auto">
          <a:xfrm>
            <a:off x="5712001" y="4725144"/>
            <a:ext cx="0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>
            <a:off x="5404973" y="4725144"/>
            <a:ext cx="0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连接符 62"/>
          <p:cNvCxnSpPr/>
          <p:nvPr/>
        </p:nvCxnSpPr>
        <p:spPr bwMode="auto">
          <a:xfrm>
            <a:off x="6485093" y="4835992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7063421" y="465313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CPU</a:t>
            </a:r>
            <a:endParaRPr lang="zh-CN" altLang="en-US" dirty="0"/>
          </a:p>
        </p:txBody>
      </p:sp>
      <p:cxnSp>
        <p:nvCxnSpPr>
          <p:cNvPr id="65" name="直接连接符 64"/>
          <p:cNvCxnSpPr/>
          <p:nvPr/>
        </p:nvCxnSpPr>
        <p:spPr bwMode="auto">
          <a:xfrm>
            <a:off x="6485093" y="5219774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TextBox 65"/>
          <p:cNvSpPr txBox="1"/>
          <p:nvPr/>
        </p:nvSpPr>
        <p:spPr>
          <a:xfrm>
            <a:off x="7063421" y="503691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I/O</a:t>
            </a:r>
            <a:r>
              <a:rPr lang="zh-CN" altLang="en-US" dirty="0"/>
              <a:t>设备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7" name="直接连接符 66"/>
          <p:cNvCxnSpPr/>
          <p:nvPr/>
        </p:nvCxnSpPr>
        <p:spPr bwMode="auto">
          <a:xfrm>
            <a:off x="6485093" y="5648006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7063421" y="546515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I/O</a:t>
            </a:r>
            <a:r>
              <a:rPr lang="zh-CN" altLang="en-US" dirty="0"/>
              <a:t>设备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 flipV="1">
            <a:off x="2487195" y="4725144"/>
            <a:ext cx="0" cy="1512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本框 15"/>
          <p:cNvSpPr txBox="1"/>
          <p:nvPr/>
        </p:nvSpPr>
        <p:spPr>
          <a:xfrm>
            <a:off x="2338395" y="6209964"/>
            <a:ext cx="300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2886641" y="6209964"/>
            <a:ext cx="402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44" name="文本框 43"/>
          <p:cNvSpPr txBox="1"/>
          <p:nvPr/>
        </p:nvSpPr>
        <p:spPr>
          <a:xfrm>
            <a:off x="4097945" y="6209964"/>
            <a:ext cx="402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70</a:t>
            </a:r>
            <a:endParaRPr lang="zh-CN" altLang="en-US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609048" y="6209964"/>
            <a:ext cx="402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90</a:t>
            </a:r>
            <a:endParaRPr lang="zh-CN" altLang="en-US" sz="1600" dirty="0"/>
          </a:p>
        </p:txBody>
      </p:sp>
      <p:cxnSp>
        <p:nvCxnSpPr>
          <p:cNvPr id="46" name="直接连接符 45"/>
          <p:cNvCxnSpPr/>
          <p:nvPr/>
        </p:nvCxnSpPr>
        <p:spPr bwMode="auto">
          <a:xfrm>
            <a:off x="4796356" y="4987618"/>
            <a:ext cx="60861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本框 47"/>
          <p:cNvSpPr txBox="1"/>
          <p:nvPr/>
        </p:nvSpPr>
        <p:spPr>
          <a:xfrm>
            <a:off x="5220072" y="6209964"/>
            <a:ext cx="491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110</a:t>
            </a:r>
            <a:endParaRPr lang="zh-CN" altLang="en-US" sz="1600" dirty="0"/>
          </a:p>
        </p:txBody>
      </p:sp>
      <p:cxnSp>
        <p:nvCxnSpPr>
          <p:cNvPr id="50" name="直接连接符 49"/>
          <p:cNvCxnSpPr/>
          <p:nvPr/>
        </p:nvCxnSpPr>
        <p:spPr bwMode="auto">
          <a:xfrm>
            <a:off x="5404973" y="5488319"/>
            <a:ext cx="30671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文本框 60"/>
          <p:cNvSpPr txBox="1"/>
          <p:nvPr/>
        </p:nvSpPr>
        <p:spPr>
          <a:xfrm>
            <a:off x="5580112" y="6209964"/>
            <a:ext cx="491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120</a:t>
            </a:r>
            <a:endParaRPr lang="zh-CN" altLang="en-US" sz="1600" dirty="0"/>
          </a:p>
        </p:txBody>
      </p:sp>
      <p:sp>
        <p:nvSpPr>
          <p:cNvPr id="62" name="文本框 61"/>
          <p:cNvSpPr txBox="1"/>
          <p:nvPr/>
        </p:nvSpPr>
        <p:spPr>
          <a:xfrm>
            <a:off x="4860032" y="6209964"/>
            <a:ext cx="491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100</a:t>
            </a:r>
            <a:endParaRPr lang="zh-CN" altLang="en-US" sz="1600" dirty="0"/>
          </a:p>
        </p:txBody>
      </p:sp>
      <p:sp>
        <p:nvSpPr>
          <p:cNvPr id="69" name="文本框 68"/>
          <p:cNvSpPr txBox="1"/>
          <p:nvPr/>
        </p:nvSpPr>
        <p:spPr>
          <a:xfrm>
            <a:off x="6031868" y="6187529"/>
            <a:ext cx="491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ms</a:t>
            </a:r>
            <a:endParaRPr lang="zh-CN" altLang="en-US" sz="1600" dirty="0"/>
          </a:p>
        </p:txBody>
      </p:sp>
      <p:sp>
        <p:nvSpPr>
          <p:cNvPr id="70" name="文本框 69"/>
          <p:cNvSpPr txBox="1"/>
          <p:nvPr/>
        </p:nvSpPr>
        <p:spPr>
          <a:xfrm>
            <a:off x="3455663" y="6210416"/>
            <a:ext cx="402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40</a:t>
            </a:r>
            <a:endParaRPr lang="zh-CN" altLang="en-US" sz="1600" dirty="0"/>
          </a:p>
        </p:txBody>
      </p:sp>
      <p:sp>
        <p:nvSpPr>
          <p:cNvPr id="40" name="矩形 39"/>
          <p:cNvSpPr/>
          <p:nvPr/>
        </p:nvSpPr>
        <p:spPr bwMode="auto">
          <a:xfrm>
            <a:off x="3646393" y="4725144"/>
            <a:ext cx="1145422" cy="151216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矩形标注 41"/>
          <p:cNvSpPr/>
          <p:nvPr/>
        </p:nvSpPr>
        <p:spPr bwMode="auto">
          <a:xfrm>
            <a:off x="6948264" y="4008875"/>
            <a:ext cx="1971266" cy="400110"/>
          </a:xfrm>
          <a:prstGeom prst="wedgeRectCallout">
            <a:avLst>
              <a:gd name="adj1" fmla="val -159133"/>
              <a:gd name="adj2" fmla="val 1568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空闲时间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047657" y="5823409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CPU</a:t>
            </a:r>
            <a:r>
              <a:rPr lang="zh-CN" altLang="en-US" b="1" dirty="0"/>
              <a:t>利用率：</a:t>
            </a:r>
            <a:r>
              <a:rPr lang="en-US" altLang="zh-CN" b="1" dirty="0"/>
              <a:t>70/120=58.3%</a:t>
            </a:r>
            <a:endParaRPr lang="zh-CN" altLang="en-US" b="1" dirty="0"/>
          </a:p>
        </p:txBody>
      </p:sp>
      <p:sp>
        <p:nvSpPr>
          <p:cNvPr id="72" name="矩形标注 41"/>
          <p:cNvSpPr/>
          <p:nvPr/>
        </p:nvSpPr>
        <p:spPr bwMode="auto">
          <a:xfrm>
            <a:off x="160030" y="4725144"/>
            <a:ext cx="1267954" cy="400110"/>
          </a:xfrm>
          <a:prstGeom prst="wedgeRectCallout">
            <a:avLst>
              <a:gd name="adj1" fmla="val 78119"/>
              <a:gd name="adj2" fmla="val 1116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始终忙碌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" name="矩形标注 41"/>
          <p:cNvSpPr/>
          <p:nvPr/>
        </p:nvSpPr>
        <p:spPr bwMode="auto">
          <a:xfrm>
            <a:off x="160030" y="5301208"/>
            <a:ext cx="1267954" cy="400110"/>
          </a:xfrm>
          <a:prstGeom prst="wedgeRectCallout">
            <a:avLst>
              <a:gd name="adj1" fmla="val 78119"/>
              <a:gd name="adj2" fmla="val 1116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有等待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2482654" y="5301208"/>
            <a:ext cx="560758" cy="36933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3661635" y="5301208"/>
            <a:ext cx="599453" cy="36933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5105839" y="5316597"/>
            <a:ext cx="306714" cy="36933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4" grpId="0"/>
      <p:bldP spid="66" grpId="0"/>
      <p:bldP spid="68" grpId="0"/>
      <p:bldP spid="16" grpId="0"/>
      <p:bldP spid="42" grpId="0"/>
      <p:bldP spid="44" grpId="0"/>
      <p:bldP spid="45" grpId="0"/>
      <p:bldP spid="48" grpId="0"/>
      <p:bldP spid="61" grpId="0"/>
      <p:bldP spid="62" grpId="0"/>
      <p:bldP spid="69" grpId="0"/>
      <p:bldP spid="70" grpId="0"/>
      <p:bldP spid="40" grpId="0" animBg="1"/>
      <p:bldP spid="71" grpId="0" animBg="1"/>
      <p:bldP spid="41" grpId="0"/>
      <p:bldP spid="72" grpId="0" animBg="1"/>
      <p:bldP spid="74" grpId="0" animBg="1"/>
      <p:bldP spid="43" grpId="0" animBg="1"/>
      <p:bldP spid="75" grpId="0" animBg="1"/>
      <p:bldP spid="7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第七章输入输出系统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：</a:t>
            </a:r>
            <a:r>
              <a:rPr lang="zh-CN" altLang="en-US" dirty="0"/>
              <a:t>磁盘调度算法（</a:t>
            </a:r>
            <a:r>
              <a:rPr lang="en-US" altLang="zh-CN" dirty="0"/>
              <a:t>P241~P243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例题：给定磁道请求序列，求解</a:t>
            </a:r>
            <a:r>
              <a:rPr lang="en-US" altLang="zh-CN" dirty="0"/>
              <a:t>FCFS</a:t>
            </a:r>
            <a:r>
              <a:rPr lang="zh-CN" altLang="en-US" dirty="0"/>
              <a:t>、</a:t>
            </a:r>
            <a:r>
              <a:rPr lang="en-US" altLang="zh-CN" dirty="0"/>
              <a:t>SSTF</a:t>
            </a:r>
            <a:r>
              <a:rPr lang="zh-CN" altLang="en-US" dirty="0"/>
              <a:t>、</a:t>
            </a:r>
            <a:r>
              <a:rPr lang="en-US" altLang="zh-CN" dirty="0"/>
              <a:t>SCAN</a:t>
            </a:r>
            <a:r>
              <a:rPr lang="zh-CN" altLang="en-US" dirty="0"/>
              <a:t>三种算法的调度序列及其平均寻道</a:t>
            </a:r>
            <a:r>
              <a:rPr lang="zh-CN" altLang="en-US" dirty="0" smtClean="0"/>
              <a:t>长度</a:t>
            </a:r>
            <a:r>
              <a:rPr lang="zh-CN" altLang="zh-CN" dirty="0" smtClean="0"/>
              <a:t>。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827584" y="2021264"/>
            <a:ext cx="19175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SCAN</a:t>
            </a:r>
            <a:r>
              <a:rPr lang="zh-CN" altLang="en-US" sz="2000" b="1" dirty="0"/>
              <a:t>调度序列</a:t>
            </a:r>
            <a:endParaRPr lang="zh-CN" altLang="en-US" sz="2000" b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" t="7816" r="438" b="8105"/>
          <a:stretch>
            <a:fillRect/>
          </a:stretch>
        </p:blipFill>
        <p:spPr bwMode="auto">
          <a:xfrm>
            <a:off x="2051720" y="2466820"/>
            <a:ext cx="5544616" cy="367635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内容占位符 2"/>
          <p:cNvSpPr txBox="1"/>
          <p:nvPr/>
        </p:nvSpPr>
        <p:spPr>
          <a:xfrm>
            <a:off x="1331640" y="6309320"/>
            <a:ext cx="7128792" cy="400050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zh-CN" altLang="en-US" sz="2400" dirty="0">
                <a:latin typeface="+mn-ea"/>
              </a:rPr>
              <a:t>总的磁头移动为</a:t>
            </a:r>
            <a:r>
              <a:rPr lang="en-US" altLang="zh-CN" sz="2400" dirty="0" smtClean="0">
                <a:latin typeface="+mn-ea"/>
              </a:rPr>
              <a:t>236</a:t>
            </a:r>
            <a:r>
              <a:rPr lang="zh-CN" altLang="en-US" sz="2400" dirty="0">
                <a:latin typeface="+mn-ea"/>
              </a:rPr>
              <a:t>柱面，平均寻道长度</a:t>
            </a:r>
            <a:r>
              <a:rPr lang="en-US" altLang="zh-CN" sz="2400" dirty="0">
                <a:latin typeface="+mn-ea"/>
              </a:rPr>
              <a:t>236/8=29.5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第八、九章文件管理及磁盘存储器的管理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重点</a:t>
            </a:r>
            <a:r>
              <a:rPr lang="en-US" altLang="zh-CN" dirty="0" smtClean="0">
                <a:solidFill>
                  <a:srgbClr val="00B050"/>
                </a:solidFill>
              </a:rPr>
              <a:t>15</a:t>
            </a:r>
            <a:r>
              <a:rPr lang="zh-CN" altLang="en-US" dirty="0" smtClean="0">
                <a:solidFill>
                  <a:srgbClr val="00B050"/>
                </a:solidFill>
              </a:rPr>
              <a:t>：文件目录和外存</a:t>
            </a:r>
            <a:r>
              <a:rPr lang="zh-CN" altLang="en-US" dirty="0">
                <a:solidFill>
                  <a:srgbClr val="00B050"/>
                </a:solidFill>
              </a:rPr>
              <a:t>的组织</a:t>
            </a:r>
            <a:r>
              <a:rPr lang="zh-CN" altLang="en-US" dirty="0" smtClean="0">
                <a:solidFill>
                  <a:srgbClr val="00B050"/>
                </a:solidFill>
              </a:rPr>
              <a:t>方式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FCB</a:t>
            </a:r>
            <a:r>
              <a:rPr lang="zh-CN" altLang="en-US" dirty="0" smtClean="0">
                <a:solidFill>
                  <a:srgbClr val="00B050"/>
                </a:solidFill>
              </a:rPr>
              <a:t>和索引结点的异同（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P260~P261 </a:t>
            </a:r>
            <a:r>
              <a:rPr lang="zh-CN" altLang="en-US" dirty="0" smtClean="0">
                <a:solidFill>
                  <a:srgbClr val="00B050"/>
                </a:solidFill>
              </a:rPr>
              <a:t>）；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B050"/>
                </a:solidFill>
              </a:rPr>
              <a:t>分别</a:t>
            </a:r>
            <a:r>
              <a:rPr lang="zh-CN" altLang="en-US" dirty="0">
                <a:solidFill>
                  <a:srgbClr val="00B050"/>
                </a:solidFill>
              </a:rPr>
              <a:t>阐述</a:t>
            </a:r>
            <a:r>
              <a:rPr lang="zh-CN" altLang="zh-CN" dirty="0">
                <a:solidFill>
                  <a:srgbClr val="00B050"/>
                </a:solidFill>
              </a:rPr>
              <a:t>连续、链式、索引</a:t>
            </a:r>
            <a:r>
              <a:rPr lang="en-US" altLang="zh-CN" dirty="0">
                <a:solidFill>
                  <a:srgbClr val="00B050"/>
                </a:solidFill>
              </a:rPr>
              <a:t>3</a:t>
            </a:r>
            <a:r>
              <a:rPr lang="zh-CN" altLang="zh-CN" dirty="0">
                <a:solidFill>
                  <a:srgbClr val="00B050"/>
                </a:solidFill>
              </a:rPr>
              <a:t>种文件的数据块组织方式</a:t>
            </a:r>
            <a:r>
              <a:rPr lang="zh-CN" altLang="en-US" dirty="0">
                <a:solidFill>
                  <a:srgbClr val="00B050"/>
                </a:solidFill>
              </a:rPr>
              <a:t>的特点及</a:t>
            </a:r>
            <a:r>
              <a:rPr lang="zh-CN" altLang="en-US" dirty="0" smtClean="0">
                <a:solidFill>
                  <a:srgbClr val="00B050"/>
                </a:solidFill>
              </a:rPr>
              <a:t>优缺点（</a:t>
            </a:r>
            <a:r>
              <a:rPr lang="en-US" altLang="zh-CN" dirty="0" smtClean="0">
                <a:solidFill>
                  <a:srgbClr val="00B050"/>
                </a:solidFill>
              </a:rPr>
              <a:t>P281~P288</a:t>
            </a:r>
            <a:r>
              <a:rPr lang="zh-CN" altLang="en-US" dirty="0" smtClean="0">
                <a:solidFill>
                  <a:srgbClr val="00B050"/>
                </a:solidFill>
              </a:rPr>
              <a:t>）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第八、九章文件管理及磁盘</a:t>
            </a:r>
            <a:r>
              <a:rPr lang="zh-CN" altLang="en-US" dirty="0"/>
              <a:t>存储器的管理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：</a:t>
            </a:r>
            <a:r>
              <a:rPr lang="zh-CN" altLang="en-US" dirty="0">
                <a:solidFill>
                  <a:srgbClr val="00B050"/>
                </a:solidFill>
              </a:rPr>
              <a:t>混合索引组织方式（</a:t>
            </a:r>
            <a:r>
              <a:rPr lang="en-US" altLang="zh-CN" dirty="0">
                <a:solidFill>
                  <a:srgbClr val="00B050"/>
                </a:solidFill>
              </a:rPr>
              <a:t>P287~P288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endParaRPr lang="en-US" altLang="zh-CN" dirty="0">
              <a:solidFill>
                <a:srgbClr val="00B050"/>
              </a:solidFill>
            </a:endParaRPr>
          </a:p>
          <a:p>
            <a:pPr lvl="1" algn="just"/>
            <a:r>
              <a:rPr lang="zh-CN" altLang="en-US" dirty="0">
                <a:solidFill>
                  <a:srgbClr val="00B050"/>
                </a:solidFill>
              </a:rPr>
              <a:t>例题：</a:t>
            </a:r>
            <a:r>
              <a:rPr lang="en-US" altLang="zh-CN" dirty="0">
                <a:solidFill>
                  <a:srgbClr val="00B050"/>
                </a:solidFill>
              </a:rPr>
              <a:t>UNIX System V</a:t>
            </a:r>
            <a:r>
              <a:rPr lang="zh-CN" altLang="en-US" dirty="0">
                <a:solidFill>
                  <a:srgbClr val="00B050"/>
                </a:solidFill>
              </a:rPr>
              <a:t>系统</a:t>
            </a:r>
            <a:r>
              <a:rPr lang="zh-CN" altLang="zh-CN" dirty="0">
                <a:solidFill>
                  <a:srgbClr val="00B050"/>
                </a:solidFill>
              </a:rPr>
              <a:t>采用</a:t>
            </a:r>
            <a:r>
              <a:rPr lang="zh-CN" altLang="en-US" dirty="0">
                <a:solidFill>
                  <a:srgbClr val="00B050"/>
                </a:solidFill>
              </a:rPr>
              <a:t>混合</a:t>
            </a:r>
            <a:r>
              <a:rPr lang="zh-CN" altLang="zh-CN" dirty="0">
                <a:solidFill>
                  <a:srgbClr val="00B050"/>
                </a:solidFill>
              </a:rPr>
              <a:t>索引</a:t>
            </a:r>
            <a:r>
              <a:rPr lang="zh-CN" altLang="en-US" dirty="0">
                <a:solidFill>
                  <a:srgbClr val="00B050"/>
                </a:solidFill>
              </a:rPr>
              <a:t>组织方式管理</a:t>
            </a:r>
            <a:r>
              <a:rPr lang="zh-CN" altLang="zh-CN" dirty="0">
                <a:solidFill>
                  <a:srgbClr val="00B050"/>
                </a:solidFill>
              </a:rPr>
              <a:t>文件内容。设</a:t>
            </a:r>
            <a:r>
              <a:rPr lang="zh-CN" altLang="en-US" dirty="0">
                <a:solidFill>
                  <a:srgbClr val="00B050"/>
                </a:solidFill>
              </a:rPr>
              <a:t>每个盘块大小</a:t>
            </a:r>
            <a:r>
              <a:rPr lang="zh-CN" altLang="zh-CN" dirty="0">
                <a:solidFill>
                  <a:srgbClr val="00B050"/>
                </a:solidFill>
              </a:rPr>
              <a:t>为</a:t>
            </a:r>
            <a:r>
              <a:rPr lang="en-US" altLang="zh-CN" dirty="0">
                <a:solidFill>
                  <a:srgbClr val="00B050"/>
                </a:solidFill>
              </a:rPr>
              <a:t>4KB</a:t>
            </a:r>
            <a:r>
              <a:rPr lang="zh-CN" altLang="zh-CN" dirty="0">
                <a:solidFill>
                  <a:srgbClr val="00B050"/>
                </a:solidFill>
              </a:rPr>
              <a:t>，</a:t>
            </a:r>
            <a:r>
              <a:rPr lang="zh-CN" altLang="en-US" dirty="0">
                <a:solidFill>
                  <a:srgbClr val="00B050"/>
                </a:solidFill>
              </a:rPr>
              <a:t>每个索引表项为</a:t>
            </a:r>
            <a:r>
              <a:rPr lang="en-US" altLang="zh-CN" dirty="0">
                <a:solidFill>
                  <a:srgbClr val="00B050"/>
                </a:solidFill>
              </a:rPr>
              <a:t>4B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zh-CN" altLang="zh-CN" dirty="0">
                <a:solidFill>
                  <a:srgbClr val="00B050"/>
                </a:solidFill>
              </a:rPr>
              <a:t>分别计算</a:t>
            </a:r>
            <a:r>
              <a:rPr lang="zh-CN" altLang="en-US" dirty="0">
                <a:solidFill>
                  <a:srgbClr val="00B050"/>
                </a:solidFill>
              </a:rPr>
              <a:t>直接地址、一级间接地址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zh-CN" altLang="en-US" dirty="0">
                <a:solidFill>
                  <a:srgbClr val="00B050"/>
                </a:solidFill>
              </a:rPr>
              <a:t>二级间接地址</a:t>
            </a:r>
            <a:r>
              <a:rPr lang="zh-CN" altLang="zh-CN" dirty="0">
                <a:solidFill>
                  <a:srgbClr val="00B050"/>
                </a:solidFill>
              </a:rPr>
              <a:t>可寻址的文件最大长度。</a:t>
            </a:r>
            <a:endParaRPr lang="en-US" altLang="zh-CN" dirty="0">
              <a:solidFill>
                <a:srgbClr val="00B050"/>
              </a:solidFill>
            </a:endParaRPr>
          </a:p>
          <a:p>
            <a:pPr lvl="1"/>
            <a:r>
              <a:rPr lang="zh-CN" altLang="en-US" dirty="0">
                <a:solidFill>
                  <a:srgbClr val="00B050"/>
                </a:solidFill>
              </a:rPr>
              <a:t>直接地址：</a:t>
            </a:r>
            <a:r>
              <a:rPr lang="en-US" altLang="zh-CN" dirty="0">
                <a:solidFill>
                  <a:srgbClr val="00B050"/>
                </a:solidFill>
              </a:rPr>
              <a:t>10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/>
                <a:cs typeface="Times New Roman" panose="02020603050405020304"/>
              </a:rPr>
              <a:t>×4KB=40KB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/>
                <a:cs typeface="Times New Roman" panose="02020603050405020304"/>
              </a:rPr>
              <a:t>；</a:t>
            </a:r>
            <a:endParaRPr lang="en-US" altLang="zh-CN" dirty="0">
              <a:solidFill>
                <a:srgbClr val="00B050"/>
              </a:solidFill>
              <a:latin typeface="Times New Roman" panose="02020603050405020304"/>
              <a:cs typeface="Times New Roman" panose="02020603050405020304"/>
            </a:endParaRPr>
          </a:p>
          <a:p>
            <a:pPr lvl="1"/>
            <a:r>
              <a:rPr lang="zh-CN" altLang="en-US" dirty="0">
                <a:solidFill>
                  <a:srgbClr val="00B050"/>
                </a:solidFill>
                <a:latin typeface="Times New Roman" panose="02020603050405020304"/>
                <a:cs typeface="Times New Roman" panose="02020603050405020304"/>
              </a:rPr>
              <a:t>一次间址：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/>
                <a:cs typeface="Times New Roman" panose="02020603050405020304"/>
              </a:rPr>
              <a:t>40KB+(4KB/4B)×4KB=4.04MB</a:t>
            </a:r>
            <a:endParaRPr lang="en-US" altLang="zh-CN" dirty="0">
              <a:solidFill>
                <a:srgbClr val="00B050"/>
              </a:solidFill>
              <a:latin typeface="Times New Roman" panose="02020603050405020304"/>
              <a:cs typeface="Times New Roman" panose="02020603050405020304"/>
            </a:endParaRPr>
          </a:p>
          <a:p>
            <a:pPr lvl="1"/>
            <a:r>
              <a:rPr lang="zh-CN" altLang="en-US" dirty="0">
                <a:solidFill>
                  <a:srgbClr val="00B050"/>
                </a:solidFill>
                <a:latin typeface="Times New Roman" panose="02020603050405020304"/>
                <a:cs typeface="Times New Roman" panose="02020603050405020304"/>
              </a:rPr>
              <a:t>二次间址：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/>
                <a:cs typeface="Times New Roman" panose="02020603050405020304"/>
              </a:rPr>
              <a:t>4.04MB +(4KB/4B)</a:t>
            </a:r>
            <a:r>
              <a:rPr lang="en-US" altLang="zh-CN" baseline="30000" dirty="0">
                <a:solidFill>
                  <a:srgbClr val="00B05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/>
                <a:cs typeface="Times New Roman" panose="02020603050405020304"/>
              </a:rPr>
              <a:t>× 4KB=4.00404GB</a:t>
            </a:r>
            <a:endParaRPr lang="en-US" altLang="zh-CN" dirty="0">
              <a:solidFill>
                <a:srgbClr val="00B05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948" r="4706" b="948"/>
          <a:stretch>
            <a:fillRect/>
          </a:stretch>
        </p:blipFill>
        <p:spPr bwMode="auto">
          <a:xfrm>
            <a:off x="2123728" y="3912840"/>
            <a:ext cx="4812544" cy="2924944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右大括号 4"/>
          <p:cNvSpPr/>
          <p:nvPr/>
        </p:nvSpPr>
        <p:spPr bwMode="auto">
          <a:xfrm>
            <a:off x="4947146" y="4505920"/>
            <a:ext cx="144016" cy="1296144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右大括号 5"/>
          <p:cNvSpPr/>
          <p:nvPr/>
        </p:nvSpPr>
        <p:spPr bwMode="auto">
          <a:xfrm>
            <a:off x="4947146" y="5865626"/>
            <a:ext cx="144016" cy="432048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右大括号 6"/>
          <p:cNvSpPr/>
          <p:nvPr/>
        </p:nvSpPr>
        <p:spPr bwMode="auto">
          <a:xfrm>
            <a:off x="7019602" y="5929064"/>
            <a:ext cx="216024" cy="908720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19154" y="4969326"/>
            <a:ext cx="149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40KB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块）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44687" y="586562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4MB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199671" y="619875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4GB</a:t>
            </a:r>
            <a:r>
              <a:rPr lang="zh-CN" altLang="en-US" dirty="0"/>
              <a:t>（</a:t>
            </a:r>
            <a:r>
              <a:rPr lang="en-US" altLang="zh-CN" dirty="0"/>
              <a:t>1024</a:t>
            </a:r>
            <a:r>
              <a:rPr lang="en-US" altLang="zh-CN" baseline="30000" dirty="0"/>
              <a:t>2</a:t>
            </a:r>
            <a:r>
              <a:rPr lang="zh-CN" altLang="en-US" dirty="0"/>
              <a:t>块）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932362" y="56184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1024</a:t>
            </a:r>
            <a:r>
              <a:rPr lang="zh-CN" altLang="en-US" dirty="0"/>
              <a:t>块）</a:t>
            </a:r>
            <a:endParaRPr lang="zh-CN" altLang="en-US" dirty="0"/>
          </a:p>
        </p:txBody>
      </p:sp>
      <p:sp>
        <p:nvSpPr>
          <p:cNvPr id="12" name="对话气泡: 矩形 11"/>
          <p:cNvSpPr/>
          <p:nvPr/>
        </p:nvSpPr>
        <p:spPr bwMode="auto">
          <a:xfrm>
            <a:off x="7127614" y="3912840"/>
            <a:ext cx="1952210" cy="1477328"/>
          </a:xfrm>
          <a:prstGeom prst="wedgeRectCallout">
            <a:avLst>
              <a:gd name="adj1" fmla="val -157558"/>
              <a:gd name="adj2" fmla="val 9307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访问第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4MB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位置的数据的过程：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40KB&lt;4MB&lt;4.04MB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，故数据位于某一级间接块中。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123728" y="5929064"/>
            <a:ext cx="1368152" cy="26969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845924" y="5882456"/>
            <a:ext cx="144016" cy="36933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418763" y="6116940"/>
            <a:ext cx="513599" cy="15063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第八、九章文件管理及磁盘</a:t>
            </a:r>
            <a:r>
              <a:rPr lang="zh-CN" altLang="en-US" dirty="0"/>
              <a:t>存储器的管理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 smtClean="0"/>
              <a:t>17</a:t>
            </a:r>
            <a:r>
              <a:rPr lang="zh-CN" altLang="en-US" dirty="0" smtClean="0"/>
              <a:t>：</a:t>
            </a:r>
            <a:r>
              <a:rPr lang="zh-CN" altLang="en-US" dirty="0"/>
              <a:t>位示图法（</a:t>
            </a:r>
            <a:r>
              <a:rPr lang="en-US" altLang="zh-CN" dirty="0"/>
              <a:t>P290~P291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例题：若某操作系统的磁盘文件空间共有</a:t>
            </a:r>
            <a:r>
              <a:rPr lang="en-US" altLang="zh-CN" dirty="0"/>
              <a:t>M</a:t>
            </a:r>
            <a:r>
              <a:rPr lang="zh-CN" altLang="en-US" dirty="0"/>
              <a:t>块，若用字长为</a:t>
            </a:r>
            <a:r>
              <a:rPr lang="en-US" altLang="zh-CN" dirty="0"/>
              <a:t>n</a:t>
            </a:r>
            <a:r>
              <a:rPr lang="zh-CN" altLang="en-US" dirty="0"/>
              <a:t>位的位示图管理盘空间，试问：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	位示图需要多少个字？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	第</a:t>
            </a:r>
            <a:r>
              <a:rPr lang="en-US" altLang="zh-CN" dirty="0" err="1"/>
              <a:t>i</a:t>
            </a:r>
            <a:r>
              <a:rPr lang="zh-CN" altLang="en-US" dirty="0"/>
              <a:t>字第</a:t>
            </a:r>
            <a:r>
              <a:rPr lang="en-US" altLang="zh-CN" dirty="0"/>
              <a:t>j</a:t>
            </a:r>
            <a:r>
              <a:rPr lang="zh-CN" altLang="en-US" dirty="0"/>
              <a:t>位对应的块号是多少？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	给出申请、归还一块的工作流程</a:t>
            </a:r>
            <a:r>
              <a:rPr lang="zh-CN" altLang="zh-CN" dirty="0"/>
              <a:t>。</a:t>
            </a:r>
            <a:endParaRPr lang="zh-CN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答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zh-CN" altLang="en-US" dirty="0">
                <a:latin typeface="Times New Roman" panose="02020603050405020304"/>
                <a:cs typeface="Times New Roman" panose="02020603050405020304"/>
                <a:sym typeface="Wingdings" panose="05000000000000000000" pitchFamily="2" charset="2"/>
              </a:rPr>
              <a:t>┌</a:t>
            </a:r>
            <a:r>
              <a:rPr lang="en-US" altLang="zh-CN" dirty="0">
                <a:sym typeface="Wingdings" panose="05000000000000000000" pitchFamily="2" charset="2"/>
              </a:rPr>
              <a:t>M/n</a:t>
            </a:r>
            <a:r>
              <a:rPr lang="zh-CN" altLang="en-US" dirty="0">
                <a:latin typeface="Times New Roman" panose="02020603050405020304"/>
                <a:cs typeface="Times New Roman" panose="02020603050405020304"/>
                <a:sym typeface="Wingdings" panose="05000000000000000000" pitchFamily="2" charset="2"/>
              </a:rPr>
              <a:t>┐；</a:t>
            </a:r>
            <a:endParaRPr lang="en-US" altLang="zh-CN" dirty="0">
              <a:latin typeface="Times New Roman" panose="02020603050405020304"/>
              <a:cs typeface="Times New Roman" panose="02020603050405020304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/>
                <a:cs typeface="Times New Roman" panose="02020603050405020304"/>
                <a:sym typeface="Wingdings" panose="05000000000000000000" pitchFamily="2" charset="2"/>
              </a:rPr>
              <a:t>	       </a:t>
            </a:r>
            <a:r>
              <a:rPr lang="zh-CN" altLang="en-US" dirty="0">
                <a:latin typeface="Times New Roman" panose="02020603050405020304"/>
                <a:cs typeface="Times New Roman" panose="02020603050405020304"/>
                <a:sym typeface="Wingdings" panose="05000000000000000000" pitchFamily="2" charset="2"/>
              </a:rPr>
              <a:t>（</a:t>
            </a:r>
            <a:r>
              <a:rPr lang="en-US" altLang="zh-CN" dirty="0">
                <a:latin typeface="Times New Roman" panose="02020603050405020304"/>
                <a:cs typeface="Times New Roman" panose="02020603050405020304"/>
                <a:sym typeface="Wingdings" panose="05000000000000000000" pitchFamily="2" charset="2"/>
              </a:rPr>
              <a:t>2</a:t>
            </a:r>
            <a:r>
              <a:rPr lang="zh-CN" altLang="en-US" dirty="0">
                <a:latin typeface="Times New Roman" panose="02020603050405020304"/>
                <a:cs typeface="Times New Roman" panose="02020603050405020304"/>
                <a:sym typeface="Wingdings" panose="05000000000000000000" pitchFamily="2" charset="2"/>
              </a:rPr>
              <a:t>）</a:t>
            </a:r>
            <a:r>
              <a:rPr lang="en-US" altLang="zh-CN" dirty="0">
                <a:latin typeface="Times New Roman" panose="02020603050405020304"/>
                <a:cs typeface="Times New Roman" panose="02020603050405020304"/>
                <a:sym typeface="Wingdings" panose="05000000000000000000" pitchFamily="2" charset="2"/>
              </a:rPr>
              <a:t>b=n</a:t>
            </a:r>
            <a:r>
              <a:rPr lang="en-US" altLang="zh-CN" dirty="0">
                <a:latin typeface="Times New Roman" panose="02020603050405020304"/>
                <a:cs typeface="Times New Roman" panose="02020603050405020304"/>
              </a:rPr>
              <a:t>×(i-1)+j</a:t>
            </a:r>
            <a:endParaRPr lang="en-US" altLang="zh-CN" dirty="0">
              <a:latin typeface="Times New Roman" panose="02020603050405020304"/>
              <a:cs typeface="Times New Roman" panose="02020603050405020304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/>
                <a:cs typeface="Times New Roman" panose="02020603050405020304"/>
                <a:sym typeface="Wingdings" panose="05000000000000000000" pitchFamily="2" charset="2"/>
              </a:rPr>
              <a:t>             </a:t>
            </a:r>
            <a:r>
              <a:rPr lang="zh-CN" altLang="en-US" dirty="0">
                <a:latin typeface="Times New Roman" panose="02020603050405020304"/>
                <a:cs typeface="Times New Roman" panose="02020603050405020304"/>
                <a:sym typeface="Wingdings" panose="05000000000000000000" pitchFamily="2" charset="2"/>
              </a:rPr>
              <a:t>（</a:t>
            </a:r>
            <a:r>
              <a:rPr lang="en-US" altLang="zh-CN" dirty="0">
                <a:latin typeface="Times New Roman" panose="02020603050405020304"/>
                <a:cs typeface="Times New Roman" panose="02020603050405020304"/>
                <a:sym typeface="Wingdings" panose="05000000000000000000" pitchFamily="2" charset="2"/>
              </a:rPr>
              <a:t>3</a:t>
            </a:r>
            <a:r>
              <a:rPr lang="zh-CN" altLang="en-US" dirty="0">
                <a:latin typeface="Times New Roman" panose="02020603050405020304"/>
                <a:cs typeface="Times New Roman" panose="02020603050405020304"/>
                <a:sym typeface="Wingdings" panose="05000000000000000000" pitchFamily="2" charset="2"/>
              </a:rPr>
              <a:t>）流程参考课本</a:t>
            </a:r>
            <a:r>
              <a:rPr lang="en-US" altLang="zh-CN" dirty="0">
                <a:latin typeface="Times New Roman" panose="02020603050405020304"/>
                <a:cs typeface="Times New Roman" panose="02020603050405020304"/>
                <a:sym typeface="Wingdings" panose="05000000000000000000" pitchFamily="2" charset="2"/>
              </a:rPr>
              <a:t>P</a:t>
            </a:r>
            <a:r>
              <a:rPr lang="en-US" altLang="zh-CN" dirty="0"/>
              <a:t>290~P291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4640" y="4807565"/>
            <a:ext cx="7334720" cy="1656184"/>
          </a:xfrm>
          <a:prstGeom prst="rect">
            <a:avLst/>
          </a:prstGeom>
          <a:ln>
            <a:noFill/>
          </a:ln>
        </p:spPr>
      </p:pic>
      <p:sp>
        <p:nvSpPr>
          <p:cNvPr id="5" name="矩形 4"/>
          <p:cNvSpPr/>
          <p:nvPr/>
        </p:nvSpPr>
        <p:spPr bwMode="auto">
          <a:xfrm>
            <a:off x="1403648" y="4807565"/>
            <a:ext cx="6783934" cy="3381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27034" y="44978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30070" y="588805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1862118" y="588768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9" name="任意多边形: 形状 8"/>
          <p:cNvSpPr/>
          <p:nvPr/>
        </p:nvSpPr>
        <p:spPr bwMode="auto">
          <a:xfrm>
            <a:off x="1371600" y="5156071"/>
            <a:ext cx="6788150" cy="1003300"/>
          </a:xfrm>
          <a:custGeom>
            <a:avLst/>
            <a:gdLst>
              <a:gd name="connsiteX0" fmla="*/ 0 w 6788150"/>
              <a:gd name="connsiteY0" fmla="*/ 0 h 1003300"/>
              <a:gd name="connsiteX1" fmla="*/ 0 w 6788150"/>
              <a:gd name="connsiteY1" fmla="*/ 1003300 h 1003300"/>
              <a:gd name="connsiteX2" fmla="*/ 876300 w 6788150"/>
              <a:gd name="connsiteY2" fmla="*/ 996950 h 1003300"/>
              <a:gd name="connsiteX3" fmla="*/ 876300 w 6788150"/>
              <a:gd name="connsiteY3" fmla="*/ 742950 h 1003300"/>
              <a:gd name="connsiteX4" fmla="*/ 6788150 w 6788150"/>
              <a:gd name="connsiteY4" fmla="*/ 730250 h 1003300"/>
              <a:gd name="connsiteX5" fmla="*/ 6781800 w 6788150"/>
              <a:gd name="connsiteY5" fmla="*/ 12700 h 1003300"/>
              <a:gd name="connsiteX6" fmla="*/ 0 w 6788150"/>
              <a:gd name="connsiteY6" fmla="*/ 0 h 10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8150" h="1003300">
                <a:moveTo>
                  <a:pt x="0" y="0"/>
                </a:moveTo>
                <a:lnTo>
                  <a:pt x="0" y="1003300"/>
                </a:lnTo>
                <a:lnTo>
                  <a:pt x="876300" y="996950"/>
                </a:lnTo>
                <a:lnTo>
                  <a:pt x="876300" y="742950"/>
                </a:lnTo>
                <a:lnTo>
                  <a:pt x="6788150" y="730250"/>
                </a:lnTo>
                <a:cubicBezTo>
                  <a:pt x="6786033" y="491067"/>
                  <a:pt x="6783917" y="251883"/>
                  <a:pt x="6781800" y="12700"/>
                </a:cubicBezTo>
                <a:lnTo>
                  <a:pt x="0" y="0"/>
                </a:lnTo>
                <a:close/>
              </a:path>
            </a:pathLst>
          </a:cu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82150" y="534297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04640" y="5145745"/>
            <a:ext cx="415182" cy="100330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3958" y="54627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 animBg="1"/>
      <p:bldP spid="10" grpId="0"/>
      <p:bldP spid="11" grpId="0" animBg="1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祝同学们顺利通过考试！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郑州轻工业大学 软件学院</a:t>
            </a:r>
            <a:endParaRPr lang="en-US" altLang="zh-CN" dirty="0"/>
          </a:p>
          <a:p>
            <a:r>
              <a:rPr lang="zh-CN" altLang="en-US" dirty="0"/>
              <a:t>操作系统课程组</a:t>
            </a:r>
            <a:endParaRPr lang="zh-CN" altLang="en-US" dirty="0"/>
          </a:p>
        </p:txBody>
      </p:sp>
      <p:pic>
        <p:nvPicPr>
          <p:cNvPr id="4" name="Picture 2" descr="http://www.zzuli.edu.cn/_upload/article/images/51/49/f14ace1f49f9bb57c9af38b75c27/85730ea3-0718-4561-a3bc-484da1e37de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732463"/>
            <a:ext cx="151288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操作系统引论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重点</a:t>
            </a:r>
            <a:r>
              <a:rPr lang="en-US" altLang="zh-CN" dirty="0"/>
              <a:t>3</a:t>
            </a:r>
            <a:r>
              <a:rPr lang="zh-CN" altLang="en-US" dirty="0"/>
              <a:t>：操作系统的运行环境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操作系统的启动过程（</a:t>
            </a:r>
            <a:r>
              <a:rPr lang="en-US" altLang="zh-CN" dirty="0"/>
              <a:t>P19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操作系统内核（</a:t>
            </a:r>
            <a:r>
              <a:rPr lang="en-US" altLang="zh-CN" dirty="0"/>
              <a:t>P19~P20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处理机的双重工作模式（</a:t>
            </a:r>
            <a:r>
              <a:rPr lang="en-US" altLang="zh-CN" dirty="0"/>
              <a:t>P20~P21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重点</a:t>
            </a:r>
            <a:r>
              <a:rPr lang="en-US" altLang="zh-CN" dirty="0"/>
              <a:t>4</a:t>
            </a:r>
            <a:r>
              <a:rPr lang="zh-CN" altLang="en-US" dirty="0"/>
              <a:t>：微内核操作系统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微内核</a:t>
            </a:r>
            <a:r>
              <a:rPr lang="en-US" altLang="zh-CN" dirty="0"/>
              <a:t>OS</a:t>
            </a:r>
            <a:r>
              <a:rPr lang="zh-CN" altLang="en-US" dirty="0"/>
              <a:t>的基本概念（</a:t>
            </a:r>
            <a:r>
              <a:rPr lang="en-US" altLang="zh-CN" dirty="0"/>
              <a:t>P30~P31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微内核的基本功能（</a:t>
            </a:r>
            <a:r>
              <a:rPr lang="en-US" altLang="zh-CN" dirty="0"/>
              <a:t>P31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微内核</a:t>
            </a:r>
            <a:r>
              <a:rPr lang="en-US" altLang="zh-CN" dirty="0"/>
              <a:t>OS</a:t>
            </a:r>
            <a:r>
              <a:rPr lang="zh-CN" altLang="en-US" dirty="0"/>
              <a:t>的优点（</a:t>
            </a:r>
            <a:r>
              <a:rPr lang="en-US" altLang="zh-CN" dirty="0"/>
              <a:t>P32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微内核</a:t>
            </a:r>
            <a:r>
              <a:rPr lang="en-US" altLang="zh-CN" dirty="0"/>
              <a:t>OS</a:t>
            </a:r>
            <a:r>
              <a:rPr lang="zh-CN" altLang="en-US" dirty="0"/>
              <a:t>存在的问题（</a:t>
            </a:r>
            <a:r>
              <a:rPr lang="en-US" altLang="zh-CN" dirty="0"/>
              <a:t>P32~P33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进程的描述与控制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5</a:t>
            </a:r>
            <a:r>
              <a:rPr lang="zh-CN" altLang="en-US" dirty="0"/>
              <a:t>：前趋图</a:t>
            </a:r>
            <a:endParaRPr lang="en-US" altLang="zh-CN" dirty="0"/>
          </a:p>
          <a:p>
            <a:pPr lvl="1"/>
            <a:r>
              <a:rPr lang="zh-CN" altLang="en-US" dirty="0"/>
              <a:t>根据程序代码画出前趋图（</a:t>
            </a:r>
            <a:r>
              <a:rPr lang="en-US" altLang="zh-CN" dirty="0"/>
              <a:t>P42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对于具有下述四条语句的程序段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: a :=x+2  S</a:t>
            </a:r>
            <a:r>
              <a:rPr lang="en-US" altLang="zh-CN" baseline="-25000" dirty="0"/>
              <a:t>2</a:t>
            </a:r>
            <a:r>
              <a:rPr lang="en-US" altLang="zh-CN" dirty="0"/>
              <a:t>: b :=y+4  S</a:t>
            </a:r>
            <a:r>
              <a:rPr lang="en-US" altLang="zh-CN" baseline="-25000" dirty="0"/>
              <a:t>3</a:t>
            </a:r>
            <a:r>
              <a:rPr lang="en-US" altLang="zh-CN" dirty="0"/>
              <a:t>: c :=</a:t>
            </a:r>
            <a:r>
              <a:rPr lang="en-US" altLang="zh-CN" dirty="0" err="1"/>
              <a:t>a+b</a:t>
            </a:r>
            <a:r>
              <a:rPr lang="en-US" altLang="zh-CN" dirty="0"/>
              <a:t>  S</a:t>
            </a:r>
            <a:r>
              <a:rPr lang="en-US" altLang="zh-CN" baseline="-25000" dirty="0"/>
              <a:t>4</a:t>
            </a:r>
            <a:r>
              <a:rPr lang="en-US" altLang="zh-CN" dirty="0"/>
              <a:t>: d :=</a:t>
            </a:r>
            <a:r>
              <a:rPr lang="en-US" altLang="zh-CN" dirty="0" err="1"/>
              <a:t>c+b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     如何使用前趋图表示它们的执行顺序？</a:t>
            </a:r>
            <a:endParaRPr lang="en-US" altLang="zh-CN" dirty="0"/>
          </a:p>
          <a:p>
            <a:pPr lvl="2"/>
            <a:r>
              <a:rPr lang="zh-CN" altLang="en-US" b="1" dirty="0"/>
              <a:t>解析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r>
              <a:rPr lang="en-US" altLang="zh-CN" dirty="0"/>
              <a:t>S3</a:t>
            </a:r>
            <a:r>
              <a:rPr lang="zh-CN" altLang="en-US" dirty="0"/>
              <a:t>必须在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被赋值后方能执行；</a:t>
            </a:r>
            <a:endParaRPr lang="zh-CN" altLang="en-US" dirty="0"/>
          </a:p>
          <a:p>
            <a:pPr lvl="3"/>
            <a:r>
              <a:rPr lang="en-US" altLang="zh-CN" dirty="0"/>
              <a:t>S4</a:t>
            </a:r>
            <a:r>
              <a:rPr lang="zh-CN" altLang="en-US" dirty="0"/>
              <a:t>必须在</a:t>
            </a:r>
            <a:r>
              <a:rPr lang="en-US" altLang="zh-CN" dirty="0"/>
              <a:t>S3</a:t>
            </a:r>
            <a:r>
              <a:rPr lang="zh-CN" altLang="en-US" dirty="0"/>
              <a:t>之后执行；</a:t>
            </a:r>
            <a:endParaRPr lang="zh-CN" altLang="en-US" dirty="0"/>
          </a:p>
          <a:p>
            <a:pPr lvl="3"/>
            <a:r>
              <a:rPr lang="en-US" altLang="zh-CN" dirty="0"/>
              <a:t>S1</a:t>
            </a:r>
            <a:r>
              <a:rPr lang="zh-CN" altLang="en-US" dirty="0"/>
              <a:t>和</a:t>
            </a:r>
            <a:r>
              <a:rPr lang="en-US" altLang="zh-CN" dirty="0"/>
              <a:t>S2</a:t>
            </a:r>
            <a:r>
              <a:rPr lang="zh-CN" altLang="en-US" dirty="0"/>
              <a:t>则可以并发执行，因为它们彼此互不依赖。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Picture 4" descr="2-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093994"/>
            <a:ext cx="3698354" cy="223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3307196" y="3999265"/>
            <a:ext cx="114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 :=x+2</a:t>
            </a:r>
            <a:endParaRPr lang="zh-CN" altLang="en-US" sz="2000" dirty="0"/>
          </a:p>
        </p:txBody>
      </p:sp>
      <p:sp>
        <p:nvSpPr>
          <p:cNvPr id="6" name="TextBox 4"/>
          <p:cNvSpPr txBox="1"/>
          <p:nvPr/>
        </p:nvSpPr>
        <p:spPr>
          <a:xfrm>
            <a:off x="3270419" y="6173572"/>
            <a:ext cx="106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 :=y+4</a:t>
            </a:r>
            <a:endParaRPr lang="zh-CN" altLang="en-US" sz="2000" dirty="0"/>
          </a:p>
        </p:txBody>
      </p:sp>
      <p:sp>
        <p:nvSpPr>
          <p:cNvPr id="7" name="TextBox 5"/>
          <p:cNvSpPr txBox="1"/>
          <p:nvPr/>
        </p:nvSpPr>
        <p:spPr>
          <a:xfrm>
            <a:off x="4161585" y="5378833"/>
            <a:ext cx="10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 :=</a:t>
            </a:r>
            <a:r>
              <a:rPr lang="en-US" altLang="zh-CN" sz="2000" dirty="0" err="1"/>
              <a:t>a+b</a:t>
            </a:r>
            <a:endParaRPr lang="zh-CN" altLang="en-US" sz="2000" dirty="0"/>
          </a:p>
        </p:txBody>
      </p:sp>
      <p:sp>
        <p:nvSpPr>
          <p:cNvPr id="8" name="TextBox 6"/>
          <p:cNvSpPr txBox="1"/>
          <p:nvPr/>
        </p:nvSpPr>
        <p:spPr>
          <a:xfrm>
            <a:off x="5377404" y="5382921"/>
            <a:ext cx="10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 :=</a:t>
            </a:r>
            <a:r>
              <a:rPr lang="en-US" altLang="zh-CN" sz="2000" dirty="0" err="1"/>
              <a:t>c+b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进程的描述与控制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6</a:t>
            </a:r>
            <a:r>
              <a:rPr lang="zh-CN" altLang="en-US" dirty="0"/>
              <a:t>：进程的描述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进程的定义（</a:t>
            </a:r>
            <a:r>
              <a:rPr lang="en-US" altLang="zh-CN" dirty="0"/>
              <a:t>P43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进程的特征（</a:t>
            </a:r>
            <a:r>
              <a:rPr lang="en-US" altLang="zh-CN" dirty="0"/>
              <a:t>P43~P44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00B050"/>
                </a:solidFill>
              </a:rPr>
              <a:t>进程控制块的作用（</a:t>
            </a:r>
            <a:r>
              <a:rPr lang="en-US" altLang="zh-CN" dirty="0">
                <a:solidFill>
                  <a:srgbClr val="00B050"/>
                </a:solidFill>
              </a:rPr>
              <a:t>P48~P49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endParaRPr lang="en-US" altLang="zh-CN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进程控制块中的信息（</a:t>
            </a:r>
            <a:r>
              <a:rPr lang="en-US" altLang="zh-CN" dirty="0"/>
              <a:t>P49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进程控制块的组织方式（</a:t>
            </a:r>
            <a:r>
              <a:rPr lang="en-US" altLang="zh-CN" dirty="0"/>
              <a:t>P49~P50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进程的描述与控制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6</a:t>
            </a:r>
            <a:r>
              <a:rPr lang="zh-CN" altLang="en-US" dirty="0"/>
              <a:t>：进程的描述</a:t>
            </a:r>
            <a:endParaRPr lang="en-US" altLang="zh-CN" dirty="0"/>
          </a:p>
          <a:p>
            <a:pPr lvl="1"/>
            <a:r>
              <a:rPr lang="zh-CN" altLang="en-US" dirty="0"/>
              <a:t>进程的三种基本状态及其转换（</a:t>
            </a:r>
            <a:r>
              <a:rPr lang="en-US" altLang="zh-CN" dirty="0"/>
              <a:t>P45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4" name="Picture 4" descr="2-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992" y="1916832"/>
            <a:ext cx="5715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进程的描述与控制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55650"/>
            <a:ext cx="8928100" cy="5697686"/>
          </a:xfrm>
          <a:ln w="38100"/>
        </p:spPr>
        <p:txBody>
          <a:bodyPr/>
          <a:lstStyle/>
          <a:p>
            <a:r>
              <a:rPr lang="zh-CN" altLang="en-US" dirty="0"/>
              <a:t>重点</a:t>
            </a:r>
            <a:r>
              <a:rPr lang="en-US" altLang="zh-CN" dirty="0"/>
              <a:t>6</a:t>
            </a:r>
            <a:r>
              <a:rPr lang="zh-CN" altLang="en-US" dirty="0"/>
              <a:t>：进程的描述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50"/>
                </a:solidFill>
              </a:rPr>
              <a:t>进程的五种基本状态及其转换（</a:t>
            </a:r>
            <a:r>
              <a:rPr lang="en-US" altLang="zh-CN" dirty="0">
                <a:solidFill>
                  <a:srgbClr val="00B050"/>
                </a:solidFill>
              </a:rPr>
              <a:t>P45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5" name="Picture 4" descr="2-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19" y="2060848"/>
            <a:ext cx="6170613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5357153"/>
            <a:ext cx="37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进程创建的步骤（</a:t>
            </a:r>
            <a:r>
              <a:rPr lang="en-US" altLang="zh-CN" sz="2400" dirty="0"/>
              <a:t>P52</a:t>
            </a:r>
            <a:r>
              <a:rPr lang="zh-CN" altLang="en-US" sz="2400" dirty="0"/>
              <a:t>）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056bc22a-0fbe-4647-9370-a8963269cbe3"/>
  <p:tag name="COMMONDATA" val="eyJoZGlkIjoiMjdlODljMjZkNDU4NDMzZGJiZDRjOTU1NjdkNDE2NjEifQ=="/>
</p:tagLst>
</file>

<file path=ppt/theme/theme1.xml><?xml version="1.0" encoding="utf-8"?>
<a:theme xmlns:a="http://schemas.openxmlformats.org/drawingml/2006/main" name="默认设计模板">
  <a:themeElements>
    <a:clrScheme name="默认设计模板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44892"/>
      </a:hlink>
      <a:folHlink>
        <a:srgbClr val="0066FF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66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44892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0</TotalTime>
  <Words>8364</Words>
  <Application>WPS 演示</Application>
  <PresentationFormat>全屏显示(4:3)</PresentationFormat>
  <Paragraphs>1326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64" baseType="lpstr">
      <vt:lpstr>Arial</vt:lpstr>
      <vt:lpstr>宋体</vt:lpstr>
      <vt:lpstr>Wingdings</vt:lpstr>
      <vt:lpstr>Times New Roman</vt:lpstr>
      <vt:lpstr>华文行楷</vt:lpstr>
      <vt:lpstr>微软雅黑</vt:lpstr>
      <vt:lpstr>Cambria Math</vt:lpstr>
      <vt:lpstr>Cambria Math</vt:lpstr>
      <vt:lpstr>Arial Unicode MS</vt:lpstr>
      <vt:lpstr>Calibri</vt:lpstr>
      <vt:lpstr>Calibri</vt:lpstr>
      <vt:lpstr>Times New Roman</vt:lpstr>
      <vt:lpstr>Wingdings 2</vt:lpstr>
      <vt:lpstr>Wingdings</vt:lpstr>
      <vt:lpstr>Arial</vt:lpstr>
      <vt:lpstr>Monotype Sorts</vt:lpstr>
      <vt:lpstr>Cambria</vt:lpstr>
      <vt:lpstr>华文楷体</vt:lpstr>
      <vt:lpstr>Wingdings 2</vt:lpstr>
      <vt:lpstr>默认设计模板</vt:lpstr>
      <vt:lpstr>PowerPoint 演示文稿</vt:lpstr>
      <vt:lpstr>第一章 操作系统引论</vt:lpstr>
      <vt:lpstr>第一章 操作系统引论</vt:lpstr>
      <vt:lpstr>第一章 操作系统引论</vt:lpstr>
      <vt:lpstr>第一章 操作系统引论</vt:lpstr>
      <vt:lpstr>第二章 进程的描述与控制</vt:lpstr>
      <vt:lpstr>第二章 进程的描述与控制</vt:lpstr>
      <vt:lpstr>第二章 进程的描述与控制</vt:lpstr>
      <vt:lpstr>第二章 进程的描述与控制</vt:lpstr>
      <vt:lpstr>第二章 进程的描述与控制</vt:lpstr>
      <vt:lpstr>第二章 进程的描述与控制</vt:lpstr>
      <vt:lpstr>第三章处理机调度与死锁</vt:lpstr>
      <vt:lpstr>第三章处理机调度与死锁</vt:lpstr>
      <vt:lpstr>第三章处理机调度与死锁</vt:lpstr>
      <vt:lpstr>第三章处理机调度与死锁</vt:lpstr>
      <vt:lpstr>第三章处理机调度与死锁</vt:lpstr>
      <vt:lpstr>第三章处理机调度与死锁</vt:lpstr>
      <vt:lpstr>第三章处理机调度与死锁</vt:lpstr>
      <vt:lpstr>第三章处理机调度与死锁</vt:lpstr>
      <vt:lpstr>第三章处理机调度与死锁</vt:lpstr>
      <vt:lpstr>第三章处理机调度与死锁</vt:lpstr>
      <vt:lpstr>第四章 进程同步</vt:lpstr>
      <vt:lpstr>第四章 进程同步</vt:lpstr>
      <vt:lpstr>第四章 进程同步</vt:lpstr>
      <vt:lpstr>第四章 进程同步</vt:lpstr>
      <vt:lpstr>第五章存储器管理</vt:lpstr>
      <vt:lpstr>第五章存储器管理</vt:lpstr>
      <vt:lpstr>第五章存储器管理</vt:lpstr>
      <vt:lpstr>第五章存储器管理</vt:lpstr>
      <vt:lpstr>第五章存储器管理</vt:lpstr>
      <vt:lpstr>第五章存储器管理</vt:lpstr>
      <vt:lpstr>第五章存储器管理</vt:lpstr>
      <vt:lpstr>第五章存储器管理</vt:lpstr>
      <vt:lpstr>第五章存储器管理</vt:lpstr>
      <vt:lpstr>第六章虚拟存储器</vt:lpstr>
      <vt:lpstr>第六章虚拟存储器</vt:lpstr>
      <vt:lpstr>第六章虚拟存储器</vt:lpstr>
      <vt:lpstr>第七章输入输出系统</vt:lpstr>
      <vt:lpstr>第七章输入输出系统</vt:lpstr>
      <vt:lpstr>第七章输入输出系统</vt:lpstr>
      <vt:lpstr>第八、九章文件管理及磁盘存储器的管理</vt:lpstr>
      <vt:lpstr>第八、九章文件管理及磁盘存储器的管理</vt:lpstr>
      <vt:lpstr>第八、九章文件管理及磁盘存储器的管理</vt:lpstr>
      <vt:lpstr>祝同学们顺利通过考试！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重点解析</dc:title>
  <dc:creator>hp</dc:creator>
  <cp:lastModifiedBy>Goodrain7</cp:lastModifiedBy>
  <cp:revision>242</cp:revision>
  <dcterms:created xsi:type="dcterms:W3CDTF">2021-06-29T08:05:00Z</dcterms:created>
  <dcterms:modified xsi:type="dcterms:W3CDTF">2023-06-21T08:23:55Z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7285A19E2FA2448FBDF045FD2A6977C4_12</vt:lpwstr>
  </property>
  <property fmtid="{D5CDD505-2E9C-101B-9397-08002B2CF9AE}" pid="3" name="KSOProductBuildVer">
    <vt:lpwstr>2052-11.1.0.14309</vt:lpwstr>
  </property>
</Properties>
</file>