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315" r:id="rId6"/>
    <p:sldId id="314" r:id="rId7"/>
    <p:sldId id="261" r:id="rId8"/>
    <p:sldId id="263" r:id="rId9"/>
    <p:sldId id="299" r:id="rId10"/>
    <p:sldId id="264" r:id="rId11"/>
    <p:sldId id="265" r:id="rId12"/>
    <p:sldId id="266" r:id="rId13"/>
    <p:sldId id="275" r:id="rId14"/>
    <p:sldId id="294" r:id="rId15"/>
    <p:sldId id="293" r:id="rId16"/>
    <p:sldId id="276" r:id="rId17"/>
    <p:sldId id="277" r:id="rId18"/>
    <p:sldId id="296" r:id="rId19"/>
    <p:sldId id="297" r:id="rId20"/>
    <p:sldId id="300" r:id="rId21"/>
    <p:sldId id="316" r:id="rId22"/>
    <p:sldId id="302" r:id="rId23"/>
    <p:sldId id="303" r:id="rId24"/>
    <p:sldId id="301" r:id="rId25"/>
    <p:sldId id="267" r:id="rId26"/>
    <p:sldId id="268" r:id="rId27"/>
    <p:sldId id="270" r:id="rId28"/>
    <p:sldId id="298" r:id="rId29"/>
    <p:sldId id="304" r:id="rId30"/>
    <p:sldId id="306" r:id="rId31"/>
    <p:sldId id="305" r:id="rId32"/>
    <p:sldId id="307" r:id="rId33"/>
    <p:sldId id="308" r:id="rId34"/>
    <p:sldId id="309" r:id="rId35"/>
    <p:sldId id="310" r:id="rId36"/>
    <p:sldId id="280" r:id="rId37"/>
    <p:sldId id="283" r:id="rId38"/>
    <p:sldId id="284" r:id="rId39"/>
    <p:sldId id="311" r:id="rId40"/>
    <p:sldId id="317" r:id="rId41"/>
    <p:sldId id="286" r:id="rId42"/>
    <p:sldId id="312" r:id="rId43"/>
    <p:sldId id="313" r:id="rId44"/>
    <p:sldId id="318" r:id="rId45"/>
    <p:sldId id="287" r:id="rId46"/>
    <p:sldId id="289" r:id="rId47"/>
    <p:sldId id="319" r:id="rId48"/>
    <p:sldId id="288" r:id="rId49"/>
    <p:sldId id="290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152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5793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7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692150"/>
            <a:ext cx="2286000" cy="5545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692150"/>
            <a:ext cx="6705600" cy="5545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latin typeface="Times New Roman" pitchFamily="18" charset="0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 marL="800100" indent="-342900" algn="l">
              <a:buFont typeface="Wingdings" pitchFamily="2" charset="2"/>
              <a:buChar char="l"/>
              <a:defRPr sz="2500" baseline="0">
                <a:latin typeface="Times New Roman" pitchFamily="18" charset="0"/>
                <a:ea typeface="宋体" pitchFamily="2" charset="-122"/>
              </a:defRPr>
            </a:lvl2pPr>
            <a:lvl3pPr marL="1257300" indent="-342900" algn="l">
              <a:buFont typeface="Wingdings" pitchFamily="2" charset="2"/>
              <a:buChar char="l"/>
              <a:defRPr baseline="0">
                <a:latin typeface="Times New Roman" pitchFamily="18" charset="0"/>
                <a:ea typeface="宋体" pitchFamily="2" charset="-122"/>
              </a:defRPr>
            </a:lvl3pPr>
            <a:lvl4pPr marL="1714500" indent="-342900" algn="l">
              <a:buFont typeface="Wingdings" pitchFamily="2" charset="2"/>
              <a:buChar char="l"/>
              <a:defRPr baseline="0">
                <a:latin typeface="Times New Roman" pitchFamily="18" charset="0"/>
                <a:ea typeface="宋体" pitchFamily="2" charset="-122"/>
              </a:defRPr>
            </a:lvl4pPr>
            <a:lvl5pPr marL="2171700" indent="-342900" algn="l">
              <a:buFont typeface="Wingdings" pitchFamily="2" charset="2"/>
              <a:buChar char="l"/>
              <a:defRPr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1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5761038"/>
            <a:ext cx="4495800" cy="476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5761038"/>
            <a:ext cx="4495800" cy="476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59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6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7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8675" y="54020"/>
            <a:ext cx="8207375" cy="57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55650"/>
            <a:ext cx="8928100" cy="548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endParaRPr lang="zh-CN" altLang="en-US" dirty="0"/>
          </a:p>
        </p:txBody>
      </p:sp>
      <p:sp>
        <p:nvSpPr>
          <p:cNvPr id="1028" name="Rectangle 346"/>
          <p:cNvSpPr>
            <a:spLocks noChangeArrowheads="1"/>
          </p:cNvSpPr>
          <p:nvPr userDrawn="1"/>
        </p:nvSpPr>
        <p:spPr bwMode="auto">
          <a:xfrm>
            <a:off x="-12700" y="0"/>
            <a:ext cx="9144000" cy="6858000"/>
          </a:xfrm>
          <a:prstGeom prst="rect">
            <a:avLst/>
          </a:prstGeom>
          <a:noFill/>
          <a:ln w="28575" algn="ctr">
            <a:solidFill>
              <a:srgbClr val="8ADBFF"/>
            </a:solidFill>
            <a:miter lim="800000"/>
            <a:headEnd/>
            <a:tailEnd/>
          </a:ln>
          <a:effectLst>
            <a:prstShdw prst="shdw17" dist="17961" dir="2700000">
              <a:srgbClr val="5383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ctr"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029" name="Picture 2" descr="未命名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91440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4" descr="http://www.zzuli.edu.cn/_upload/tpl/03/a9/937/template937/images/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8263"/>
            <a:ext cx="22320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84213" y="677863"/>
            <a:ext cx="8351837" cy="0"/>
          </a:xfrm>
          <a:prstGeom prst="line">
            <a:avLst/>
          </a:prstGeom>
          <a:noFill/>
          <a:ln w="79375" cmpd="thinThick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600">
              <a:solidFill>
                <a:srgbClr val="000000"/>
              </a:solidFill>
            </a:endParaRPr>
          </a:p>
        </p:txBody>
      </p:sp>
      <p:pic>
        <p:nvPicPr>
          <p:cNvPr id="1032" name="Picture 6" descr="http://www.zzuli.edu.cn/_upload/article/images/51/49/f14ace1f49f9bb57c9af38b75c27/5970ce49-4eb3-443d-a1a0-f977eab0d336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4775"/>
            <a:ext cx="7207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35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6"/>
          <p:cNvSpPr txBox="1">
            <a:spLocks noChangeArrowheads="1"/>
          </p:cNvSpPr>
          <p:nvPr/>
        </p:nvSpPr>
        <p:spPr bwMode="auto">
          <a:xfrm>
            <a:off x="1835696" y="3645024"/>
            <a:ext cx="57594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2023~2024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第一学期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</a:rPr>
              <a:t>郑州轻工业大学 软件学院</a:t>
            </a:r>
          </a:p>
        </p:txBody>
      </p:sp>
      <p:pic>
        <p:nvPicPr>
          <p:cNvPr id="25603" name="Picture 2" descr="http://www.zzuli.edu.cn/_upload/article/images/51/49/f14ace1f49f9bb57c9af38b75c27/85730ea3-0718-4561-a3bc-484da1e37d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732463"/>
            <a:ext cx="15128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47723" y="2132856"/>
            <a:ext cx="731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操作系统课程 重点解析</a:t>
            </a:r>
          </a:p>
        </p:txBody>
      </p:sp>
    </p:spTree>
    <p:extLst>
      <p:ext uri="{BB962C8B-B14F-4D97-AF65-F5344CB8AC3E}">
        <p14:creationId xmlns:p14="http://schemas.microsoft.com/office/powerpoint/2010/main" val="290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进程的描述与控制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6</a:t>
            </a:r>
            <a:r>
              <a:rPr lang="zh-CN" altLang="en-US" dirty="0"/>
              <a:t>：进程的描述</a:t>
            </a:r>
            <a:endParaRPr lang="en-US" altLang="zh-CN" dirty="0"/>
          </a:p>
          <a:p>
            <a:pPr lvl="1"/>
            <a:r>
              <a:rPr lang="zh-CN" altLang="en-US" dirty="0"/>
              <a:t>进程的五种基本状态及其转换（</a:t>
            </a:r>
            <a:r>
              <a:rPr lang="en-US" altLang="zh-CN" dirty="0"/>
              <a:t>P45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5" name="Picture 4" descr="2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19" y="2060848"/>
            <a:ext cx="6170613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5357153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/>
              <a:t>进程创建的步骤（</a:t>
            </a:r>
            <a:r>
              <a:rPr lang="en-US" altLang="zh-CN" sz="2400" dirty="0"/>
              <a:t>P52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3759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进程的描述与控制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6</a:t>
            </a:r>
            <a:r>
              <a:rPr lang="zh-CN" altLang="en-US" dirty="0"/>
              <a:t>：进程的描述</a:t>
            </a:r>
            <a:endParaRPr lang="en-US" altLang="zh-CN" dirty="0"/>
          </a:p>
          <a:p>
            <a:pPr lvl="1"/>
            <a:r>
              <a:rPr lang="zh-CN" altLang="en-US" dirty="0"/>
              <a:t>进程具有挂起操作的状态转换图（</a:t>
            </a:r>
            <a:r>
              <a:rPr lang="en-US" altLang="zh-CN" dirty="0"/>
              <a:t>P46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6" name="Picture 4" descr="2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484933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58052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/>
              <a:t>进程挂起的原因（</a:t>
            </a:r>
            <a:r>
              <a:rPr lang="en-US" altLang="zh-CN" sz="2400" dirty="0"/>
              <a:t>P46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2836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进程的描述与控制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6</a:t>
            </a:r>
            <a:r>
              <a:rPr lang="zh-CN" altLang="en-US" dirty="0"/>
              <a:t>：进程的描述</a:t>
            </a:r>
            <a:endParaRPr lang="en-US" altLang="zh-CN" dirty="0"/>
          </a:p>
          <a:p>
            <a:pPr lvl="1"/>
            <a:r>
              <a:rPr lang="zh-CN" altLang="en-US" dirty="0"/>
              <a:t>进程具有创建、终止和挂起操作的状态转换图（</a:t>
            </a:r>
            <a:r>
              <a:rPr lang="en-US" altLang="zh-CN" dirty="0"/>
              <a:t>P47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6" name="Picture 4" descr="2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881688" cy="31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2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7</a:t>
            </a:r>
            <a:r>
              <a:rPr lang="zh-CN" altLang="en-US" dirty="0"/>
              <a:t>：进程调度（</a:t>
            </a:r>
            <a:r>
              <a:rPr lang="en-US" altLang="zh-CN" dirty="0"/>
              <a:t>P75~P82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进程调度的任务（</a:t>
            </a:r>
            <a:r>
              <a:rPr lang="en-US" altLang="zh-CN" dirty="0"/>
              <a:t>P75~P76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进程调度方式（</a:t>
            </a:r>
            <a:r>
              <a:rPr lang="en-US" altLang="zh-CN" dirty="0"/>
              <a:t>P76~P77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例题：</a:t>
            </a:r>
            <a:r>
              <a:rPr lang="en-US" altLang="zh-CN" dirty="0"/>
              <a:t>4</a:t>
            </a:r>
            <a:r>
              <a:rPr lang="zh-CN" altLang="en-US" dirty="0"/>
              <a:t>个任务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r>
              <a:rPr lang="zh-CN" altLang="en-US" dirty="0"/>
              <a:t>几乎同时到达，预期运行时间分别为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个时间单位。各个任务的优先级分别为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，数值越大，优先级越高。请按下列调度算法计算任务的平均周转时间（进程切换开销可忽略不计）。</a:t>
            </a:r>
          </a:p>
          <a:p>
            <a:pPr marL="914400" lvl="2" indent="0" algn="just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）先来先</a:t>
            </a:r>
            <a:r>
              <a:rPr lang="zh-CN" altLang="en-US" dirty="0" smtClean="0">
                <a:solidFill>
                  <a:srgbClr val="FF0000"/>
                </a:solidFill>
              </a:rPr>
              <a:t>服务</a:t>
            </a:r>
            <a:r>
              <a:rPr lang="en-US" altLang="zh-CN" dirty="0" smtClean="0">
                <a:solidFill>
                  <a:srgbClr val="FF0000"/>
                </a:solidFill>
              </a:rPr>
              <a:t>FCFS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dirty="0">
                <a:solidFill>
                  <a:srgbClr val="FF0000"/>
                </a:solidFill>
              </a:rPr>
              <a:t>按照</a:t>
            </a:r>
            <a:r>
              <a:rPr lang="en-US" altLang="zh-CN" dirty="0">
                <a:solidFill>
                  <a:srgbClr val="FF0000"/>
                </a:solidFill>
              </a:rPr>
              <a:t>P1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P3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P4 </a:t>
            </a:r>
            <a:r>
              <a:rPr lang="zh-CN" altLang="en-US" dirty="0">
                <a:solidFill>
                  <a:srgbClr val="FF0000"/>
                </a:solidFill>
              </a:rPr>
              <a:t>的顺序）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2" indent="0" algn="just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SJF</a:t>
            </a:r>
            <a:r>
              <a:rPr lang="zh-CN" altLang="en-US" dirty="0" smtClean="0">
                <a:solidFill>
                  <a:srgbClr val="FF0000"/>
                </a:solidFill>
              </a:rPr>
              <a:t>短作业优先调度算法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 algn="just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时间片轮转算法，假定时间片大小为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个时间单位；</a:t>
            </a:r>
          </a:p>
          <a:p>
            <a:pPr marL="914400" lvl="2" indent="0" algn="just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高优先级优先调度算法。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92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7</a:t>
            </a:r>
            <a:r>
              <a:rPr lang="zh-CN" altLang="en-US" dirty="0"/>
              <a:t>：进程调度（</a:t>
            </a:r>
            <a:r>
              <a:rPr lang="en-US" altLang="zh-CN" dirty="0" smtClean="0"/>
              <a:t>P75~P82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先来先服务</a:t>
            </a:r>
          </a:p>
          <a:p>
            <a:pPr lvl="2"/>
            <a:r>
              <a:rPr lang="zh-CN" altLang="zh-CN" dirty="0"/>
              <a:t>执行顺序、完成时间及周转时间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4</a:t>
            </a:r>
            <a:r>
              <a:rPr lang="zh-CN" altLang="en-US" dirty="0"/>
              <a:t>个进程的平均周转时间</a:t>
            </a:r>
            <a:r>
              <a:rPr lang="en-US" altLang="zh-CN" dirty="0"/>
              <a:t>T</a:t>
            </a:r>
            <a:r>
              <a:rPr lang="zh-CN" altLang="en-US" dirty="0"/>
              <a:t>为：</a:t>
            </a:r>
          </a:p>
          <a:p>
            <a:pPr marL="914400" lvl="2" indent="0">
              <a:buNone/>
            </a:pPr>
            <a:r>
              <a:rPr lang="en-US" altLang="zh-CN" dirty="0"/>
              <a:t>     T=</a:t>
            </a:r>
            <a:r>
              <a:rPr lang="zh-CN" altLang="en-US" dirty="0"/>
              <a:t>（</a:t>
            </a:r>
            <a:r>
              <a:rPr lang="en-US" altLang="zh-CN" dirty="0"/>
              <a:t>4+10+18+28)/4=15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12492"/>
              </p:ext>
            </p:extLst>
          </p:nvPr>
        </p:nvGraphicFramePr>
        <p:xfrm>
          <a:off x="1310751" y="2204864"/>
          <a:ext cx="5970747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9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8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61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66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61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执行次序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运行时间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优先数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等待时间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周转时间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5364088" y="4726320"/>
            <a:ext cx="2160240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635896" y="4726320"/>
            <a:ext cx="1728192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475656" y="4725144"/>
            <a:ext cx="864096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339752" y="4725144"/>
            <a:ext cx="1296144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03872" y="5050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64594" y="5050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4997" y="435570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先来先服务调度算法的调度顺序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9711" y="5050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5855" y="5050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14047" y="5050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8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7</a:t>
            </a:r>
            <a:r>
              <a:rPr lang="zh-CN" altLang="en-US" dirty="0"/>
              <a:t>：进程调度（</a:t>
            </a:r>
            <a:r>
              <a:rPr lang="en-US" altLang="zh-CN" dirty="0"/>
              <a:t>P75~P82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时间片轮转算法</a:t>
            </a:r>
          </a:p>
          <a:p>
            <a:pPr lvl="2"/>
            <a:r>
              <a:rPr lang="zh-CN" altLang="zh-CN" dirty="0"/>
              <a:t>执行顺序、完成时间及周转时间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4</a:t>
            </a:r>
            <a:r>
              <a:rPr lang="zh-CN" altLang="en-US" dirty="0"/>
              <a:t>个进程的平均周转时间</a:t>
            </a:r>
            <a:r>
              <a:rPr lang="en-US" altLang="zh-CN" dirty="0"/>
              <a:t>T</a:t>
            </a:r>
            <a:r>
              <a:rPr lang="zh-CN" altLang="en-US" dirty="0"/>
              <a:t>为：</a:t>
            </a:r>
          </a:p>
          <a:p>
            <a:pPr marL="914400" lvl="2" indent="0">
              <a:buNone/>
            </a:pPr>
            <a:r>
              <a:rPr lang="en-US" altLang="zh-CN" dirty="0"/>
              <a:t>     T=</a:t>
            </a:r>
            <a:r>
              <a:rPr lang="zh-CN" altLang="en-US" dirty="0"/>
              <a:t>（</a:t>
            </a:r>
            <a:r>
              <a:rPr lang="en-US" altLang="zh-CN" dirty="0"/>
              <a:t>10+18+24+28)/4=20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40890"/>
              </p:ext>
            </p:extLst>
          </p:nvPr>
        </p:nvGraphicFramePr>
        <p:xfrm>
          <a:off x="2042325" y="2132856"/>
          <a:ext cx="4704106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9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8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61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61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执行次序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运行时间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优先数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周转时间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 bwMode="auto">
          <a:xfrm>
            <a:off x="1561855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93903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425951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57999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290047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722095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154143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586191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018239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450287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882335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314383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746431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178479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3648" y="51049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02778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7506" y="443647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时间片轮转算法的调度顺序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43862" y="51049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34751" y="51049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07958" y="51049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40006" y="51049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22621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42299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70167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85665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01867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66311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81809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30407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70730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1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7</a:t>
            </a:r>
            <a:r>
              <a:rPr lang="zh-CN" altLang="en-US" dirty="0"/>
              <a:t>：进程调度（</a:t>
            </a:r>
            <a:r>
              <a:rPr lang="en-US" altLang="zh-CN" dirty="0"/>
              <a:t>P75~P82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高优先级优先调度算法</a:t>
            </a:r>
          </a:p>
          <a:p>
            <a:pPr lvl="2"/>
            <a:r>
              <a:rPr lang="zh-CN" altLang="zh-CN" dirty="0"/>
              <a:t>执行顺序、完成时间及周转时间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4</a:t>
            </a:r>
            <a:r>
              <a:rPr lang="zh-CN" altLang="en-US" dirty="0"/>
              <a:t>个进程的平均周转时间</a:t>
            </a:r>
            <a:r>
              <a:rPr lang="en-US" altLang="zh-CN" dirty="0"/>
              <a:t>T</a:t>
            </a:r>
            <a:r>
              <a:rPr lang="zh-CN" altLang="en-US" dirty="0"/>
              <a:t>为：</a:t>
            </a:r>
          </a:p>
          <a:p>
            <a:pPr marL="914400" lvl="2" indent="0">
              <a:buNone/>
            </a:pPr>
            <a:r>
              <a:rPr lang="en-US" altLang="zh-CN" dirty="0"/>
              <a:t>     T=</a:t>
            </a:r>
            <a:r>
              <a:rPr lang="zh-CN" altLang="en-US" dirty="0"/>
              <a:t>（</a:t>
            </a:r>
            <a:r>
              <a:rPr lang="en-US" altLang="zh-CN" dirty="0"/>
              <a:t>10+18+22+28)/4=19.5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83194"/>
              </p:ext>
            </p:extLst>
          </p:nvPr>
        </p:nvGraphicFramePr>
        <p:xfrm>
          <a:off x="1310751" y="2204864"/>
          <a:ext cx="5970747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9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18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61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66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61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执行次序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运行时间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优先数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等待时间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周转时间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 bwMode="auto">
          <a:xfrm>
            <a:off x="1459613" y="4981490"/>
            <a:ext cx="2160240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619853" y="4981490"/>
            <a:ext cx="1728192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348045" y="4981490"/>
            <a:ext cx="864096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212141" y="4981490"/>
            <a:ext cx="1296144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09572" y="5291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8636" y="52919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39039" y="460166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高优先级优先调度算法的调度顺序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9812" y="52919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98004" y="52919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62100" y="52919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5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8</a:t>
            </a:r>
            <a:r>
              <a:rPr lang="zh-CN" altLang="en-US" dirty="0"/>
              <a:t>：银行家算法（</a:t>
            </a:r>
            <a:r>
              <a:rPr lang="en-US" altLang="zh-CN" dirty="0"/>
              <a:t>P100~P102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7" name="内容占位符 1"/>
          <p:cNvSpPr txBox="1">
            <a:spLocks/>
          </p:cNvSpPr>
          <p:nvPr/>
        </p:nvSpPr>
        <p:spPr>
          <a:xfrm>
            <a:off x="457200" y="1124744"/>
            <a:ext cx="8291264" cy="5400640"/>
          </a:xfrm>
          <a:prstGeom prst="rect">
            <a:avLst/>
          </a:prstGeom>
        </p:spPr>
        <p:txBody>
          <a:bodyPr vert="horz" rtlCol="0">
            <a:normAutofit fontScale="850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marR="0" lvl="1" indent="-342900" algn="just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77AB1"/>
              </a:buClr>
              <a:buSzPct val="50000"/>
              <a:buFont typeface="Wingdings" pitchFamily="2" charset="2"/>
              <a:buChar char="l"/>
              <a:tabLst/>
              <a:defRPr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设系统中有五个进程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{P0, P1, P2, P3, P4}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和三类资源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{A, B, C}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，资源数量分别为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457200" marR="0" lvl="1" indent="0" algn="just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SzPct val="50000"/>
              <a:buNone/>
              <a:tabLst/>
              <a:defRPr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     若在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T0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时刻的资源分配情况如下：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zh-CN" altLang="zh-CN" sz="2400" dirty="0"/>
              <a:t>		</a:t>
            </a:r>
            <a:r>
              <a:rPr lang="en-US" altLang="zh-CN" sz="2400" dirty="0"/>
              <a:t>	</a:t>
            </a:r>
            <a:r>
              <a:rPr lang="en-US" altLang="zh-CN" sz="2400" u="sng" dirty="0">
                <a:solidFill>
                  <a:srgbClr val="0000CC"/>
                </a:solidFill>
              </a:rPr>
              <a:t>Allocation</a:t>
            </a:r>
            <a:r>
              <a:rPr lang="en-US" altLang="zh-CN" sz="2400" dirty="0">
                <a:solidFill>
                  <a:srgbClr val="0000CC"/>
                </a:solidFill>
              </a:rPr>
              <a:t>		 </a:t>
            </a:r>
            <a:r>
              <a:rPr lang="en-US" altLang="zh-CN" sz="2400" u="sng" dirty="0">
                <a:solidFill>
                  <a:srgbClr val="0000CC"/>
                </a:solidFill>
              </a:rPr>
              <a:t>Max</a:t>
            </a:r>
            <a:r>
              <a:rPr lang="en-US" altLang="zh-CN" sz="2400" dirty="0">
                <a:solidFill>
                  <a:srgbClr val="0000CC"/>
                </a:solidFill>
              </a:rPr>
              <a:t>		</a:t>
            </a:r>
            <a:r>
              <a:rPr lang="en-US" altLang="zh-CN" sz="2400" u="sng" dirty="0">
                <a:solidFill>
                  <a:srgbClr val="0000CC"/>
                </a:solidFill>
              </a:rPr>
              <a:t>Available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en-US" altLang="zh-CN" sz="2400" dirty="0"/>
              <a:t>			A   B   C		A   B  C 		A   B   C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en-US" altLang="zh-CN" sz="2400" dirty="0"/>
              <a:t>		 P</a:t>
            </a:r>
            <a:r>
              <a:rPr lang="en-US" altLang="zh-CN" sz="2400" baseline="-25000" dirty="0"/>
              <a:t>0	</a:t>
            </a:r>
            <a:r>
              <a:rPr lang="en-US" altLang="zh-CN" sz="2400" dirty="0"/>
              <a:t>0   1   0		7   5   3 		3    3    2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en-US" altLang="zh-CN" sz="2400" dirty="0"/>
              <a:t>		 P</a:t>
            </a:r>
            <a:r>
              <a:rPr lang="en-US" altLang="zh-CN" sz="2400" baseline="-25000" dirty="0"/>
              <a:t>1	</a:t>
            </a:r>
            <a:r>
              <a:rPr lang="en-US" altLang="zh-CN" sz="2400" dirty="0"/>
              <a:t>2   0   0 		3   2   2  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en-US" altLang="zh-CN" sz="2400" dirty="0"/>
              <a:t>		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	3   0   2 		9   0   2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en-US" altLang="zh-CN" sz="2400" dirty="0"/>
              <a:t>		 P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	2   1   1 		2   2   2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en-US" altLang="zh-CN" sz="2400" dirty="0"/>
              <a:t>		 P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	0   0   2		4   3   3 </a:t>
            </a: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T0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时刻的状态是否安全？为什么？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请求资源</a:t>
            </a:r>
            <a:r>
              <a:rPr lang="en-US" altLang="zh-CN" sz="2400" dirty="0"/>
              <a:t>(1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2)</a:t>
            </a:r>
            <a:r>
              <a:rPr lang="zh-CN" altLang="en-US" sz="2400" dirty="0"/>
              <a:t>，系统能够将资源分配给它？</a:t>
            </a:r>
            <a:endParaRPr lang="en-US" altLang="zh-CN" sz="2400" dirty="0"/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）此后，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发出资源请求</a:t>
            </a:r>
            <a:r>
              <a:rPr lang="en-US" altLang="zh-CN" sz="2400" dirty="0"/>
              <a:t> (0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0)</a:t>
            </a:r>
            <a:r>
              <a:rPr lang="zh-CN" altLang="en-US" sz="2400" dirty="0"/>
              <a:t>，系统能否为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分配资源？</a:t>
            </a: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en-US" altLang="zh-CN" sz="2400" dirty="0"/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57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8</a:t>
            </a:r>
            <a:r>
              <a:rPr lang="zh-CN" altLang="en-US" dirty="0"/>
              <a:t>：银行家算法（</a:t>
            </a:r>
            <a:r>
              <a:rPr lang="en-US" altLang="zh-CN" dirty="0"/>
              <a:t>P100~P102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7" name="内容占位符 1"/>
          <p:cNvSpPr txBox="1">
            <a:spLocks/>
          </p:cNvSpPr>
          <p:nvPr/>
        </p:nvSpPr>
        <p:spPr>
          <a:xfrm>
            <a:off x="457200" y="1124744"/>
            <a:ext cx="8291264" cy="511260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r>
              <a:rPr lang="en-US" altLang="zh-CN" sz="2400" dirty="0">
                <a:latin typeface="+mj-lt"/>
              </a:rPr>
              <a:t>1</a:t>
            </a:r>
            <a:r>
              <a:rPr lang="zh-CN" altLang="en-US" sz="2400" dirty="0">
                <a:latin typeface="+mj-lt"/>
              </a:rPr>
              <a:t>）</a:t>
            </a:r>
            <a:r>
              <a:rPr lang="zh-CN" altLang="en-US" sz="2400" dirty="0">
                <a:latin typeface="+mn-ea"/>
              </a:rPr>
              <a:t>系统在</a:t>
            </a:r>
            <a:r>
              <a:rPr lang="en-US" altLang="zh-CN" sz="2400" dirty="0">
                <a:latin typeface="+mn-ea"/>
              </a:rPr>
              <a:t>T0</a:t>
            </a:r>
            <a:r>
              <a:rPr lang="zh-CN" altLang="en-US" sz="2400" dirty="0">
                <a:latin typeface="+mn-ea"/>
              </a:rPr>
              <a:t>时刻的资源分配情况</a:t>
            </a:r>
            <a:endParaRPr lang="en-US" altLang="zh-CN" sz="2400" dirty="0"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系统处于安全状态</a:t>
            </a:r>
            <a:r>
              <a:rPr lang="zh-CN" altLang="en-US" sz="2400" dirty="0">
                <a:latin typeface="+mn-ea"/>
              </a:rPr>
              <a:t>，因存在安全序列</a:t>
            </a:r>
            <a:r>
              <a:rPr lang="en-US" altLang="zh-CN" sz="2400" dirty="0">
                <a:latin typeface="+mn-ea"/>
              </a:rPr>
              <a:t>&lt;</a:t>
            </a:r>
            <a:r>
              <a:rPr lang="en-US" altLang="zh-CN" sz="2400" i="1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,</a:t>
            </a:r>
            <a:r>
              <a:rPr lang="en-US" altLang="zh-CN" sz="2400" i="1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3</a:t>
            </a:r>
            <a:r>
              <a:rPr lang="en-US" altLang="zh-CN" sz="2400" dirty="0">
                <a:latin typeface="+mn-ea"/>
              </a:rPr>
              <a:t>,</a:t>
            </a:r>
            <a:r>
              <a:rPr lang="en-US" altLang="zh-CN" sz="2400" i="1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4</a:t>
            </a:r>
            <a:r>
              <a:rPr lang="en-US" altLang="zh-CN" sz="2400" dirty="0">
                <a:latin typeface="+mn-ea"/>
              </a:rPr>
              <a:t>,</a:t>
            </a:r>
            <a:r>
              <a:rPr lang="en-US" altLang="zh-CN" sz="2400" i="1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,</a:t>
            </a:r>
            <a:r>
              <a:rPr lang="en-US" altLang="zh-CN" sz="2400" i="1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0</a:t>
            </a:r>
            <a:r>
              <a:rPr lang="en-US" altLang="zh-CN" sz="2400" dirty="0">
                <a:latin typeface="+mn-ea"/>
              </a:rPr>
              <a:t>&gt;</a:t>
            </a:r>
            <a:endParaRPr lang="zh-CN" altLang="en-US" sz="2400" dirty="0"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en-US" altLang="zh-CN" sz="2400" dirty="0"/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5" name="Group 74">
            <a:extLst>
              <a:ext uri="{FF2B5EF4-FFF2-40B4-BE49-F238E27FC236}">
                <a16:creationId xmlns:a16="http://schemas.microsoft.com/office/drawing/2014/main" xmlns="" id="{60C70EAD-999A-4FD5-981B-6E3962C2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66707"/>
              </p:ext>
            </p:extLst>
          </p:nvPr>
        </p:nvGraphicFramePr>
        <p:xfrm>
          <a:off x="899590" y="1619032"/>
          <a:ext cx="7848872" cy="2170008"/>
        </p:xfrm>
        <a:graphic>
          <a:graphicData uri="http://schemas.openxmlformats.org/drawingml/2006/table">
            <a:tbl>
              <a:tblPr/>
              <a:tblGrid>
                <a:gridCol w="16635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7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7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04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0453">
                  <a:extLst>
                    <a:ext uri="{9D8B030D-6E8A-4147-A177-3AD203B41FA5}">
                      <a16:colId xmlns:a16="http://schemas.microsoft.com/office/drawing/2014/main" xmlns="" val="3465021893"/>
                    </a:ext>
                  </a:extLst>
                </a:gridCol>
              </a:tblGrid>
              <a:tr h="575638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资源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进程</a:t>
                      </a: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Alloc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Avail.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7 5 3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0 1 0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7 4 3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3 3 2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3 2 2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2 0 0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1 2 2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9 0 2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3 0 2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6 0 0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2 2 2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2 1 1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0 1 1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4 3 3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0 0 2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4 3 1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Group 156">
            <a:extLst>
              <a:ext uri="{FF2B5EF4-FFF2-40B4-BE49-F238E27FC236}">
                <a16:creationId xmlns:a16="http://schemas.microsoft.com/office/drawing/2014/main" xmlns="" id="{A6FA2CD6-F17A-4BF1-8A2F-305DD6211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3312"/>
              </p:ext>
            </p:extLst>
          </p:nvPr>
        </p:nvGraphicFramePr>
        <p:xfrm>
          <a:off x="899591" y="4275062"/>
          <a:ext cx="7920881" cy="252891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501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7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6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54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912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02888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1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资源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进程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Work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Alloc</a:t>
                      </a:r>
                      <a:endParaRPr kumimoji="1" lang="en-US" altLang="zh-CN" sz="18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Work+Alloc</a:t>
                      </a:r>
                      <a:endParaRPr kumimoji="1" lang="en-US" altLang="zh-CN" sz="18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Finish</a:t>
                      </a:r>
                      <a:endParaRPr kumimoji="1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625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3 3 2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1 2 2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2 0 0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5 3 2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625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5 3 2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0 1 1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2 1 1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7 4 3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9625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7 4 3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4 3 1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0 0 2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9625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6 0 0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3 0 2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10 4 7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9625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10 4 7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7 4 3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0 1 0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10 5 7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772E551-CB67-4808-8BA8-114C16B8CE4E}"/>
              </a:ext>
            </a:extLst>
          </p:cNvPr>
          <p:cNvSpPr/>
          <p:nvPr/>
        </p:nvSpPr>
        <p:spPr>
          <a:xfrm>
            <a:off x="5940152" y="2564904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1st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C0BF13A-C550-4066-A3BC-14296537FC0B}"/>
              </a:ext>
            </a:extLst>
          </p:cNvPr>
          <p:cNvSpPr/>
          <p:nvPr/>
        </p:nvSpPr>
        <p:spPr>
          <a:xfrm>
            <a:off x="7385056" y="2217185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5        3        2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ECF128A-AC2D-49AD-A0D7-49E7099275FF}"/>
              </a:ext>
            </a:extLst>
          </p:cNvPr>
          <p:cNvSpPr/>
          <p:nvPr/>
        </p:nvSpPr>
        <p:spPr>
          <a:xfrm>
            <a:off x="7385056" y="2227676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7        4        3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5FF3F13-F025-4765-9777-96C60D2A030C}"/>
              </a:ext>
            </a:extLst>
          </p:cNvPr>
          <p:cNvSpPr/>
          <p:nvPr/>
        </p:nvSpPr>
        <p:spPr>
          <a:xfrm>
            <a:off x="7385056" y="2229932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7        4        5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406DF39-BACE-4188-9722-C4AA0215F2FC}"/>
              </a:ext>
            </a:extLst>
          </p:cNvPr>
          <p:cNvSpPr/>
          <p:nvPr/>
        </p:nvSpPr>
        <p:spPr>
          <a:xfrm>
            <a:off x="7373256" y="2229932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10      4       7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03F6D78-699B-406B-8887-E4B0531591F3}"/>
              </a:ext>
            </a:extLst>
          </p:cNvPr>
          <p:cNvSpPr/>
          <p:nvPr/>
        </p:nvSpPr>
        <p:spPr>
          <a:xfrm>
            <a:off x="7385056" y="2229932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10      5       7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71212E2-FE58-4350-ACB4-3FCAB5A554A3}"/>
              </a:ext>
            </a:extLst>
          </p:cNvPr>
          <p:cNvSpPr/>
          <p:nvPr/>
        </p:nvSpPr>
        <p:spPr>
          <a:xfrm>
            <a:off x="5925280" y="3140968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2nd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D4FF246-7313-478C-941A-4B35EFB7BF75}"/>
              </a:ext>
            </a:extLst>
          </p:cNvPr>
          <p:cNvSpPr/>
          <p:nvPr/>
        </p:nvSpPr>
        <p:spPr>
          <a:xfrm>
            <a:off x="5925280" y="2852936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4th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4F8C8457-1011-486A-9DC3-DC23F9DA4AC5}"/>
              </a:ext>
            </a:extLst>
          </p:cNvPr>
          <p:cNvSpPr/>
          <p:nvPr/>
        </p:nvSpPr>
        <p:spPr>
          <a:xfrm>
            <a:off x="5925280" y="2217185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5th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F5FBCA8-1B05-42A6-9BD3-0DFDB6D9E13F}"/>
              </a:ext>
            </a:extLst>
          </p:cNvPr>
          <p:cNvSpPr/>
          <p:nvPr/>
        </p:nvSpPr>
        <p:spPr>
          <a:xfrm>
            <a:off x="7361456" y="2217185"/>
            <a:ext cx="1459016" cy="3477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F1B26C5-9F2D-464B-8CD6-FBE0566D41AA}"/>
              </a:ext>
            </a:extLst>
          </p:cNvPr>
          <p:cNvSpPr/>
          <p:nvPr/>
        </p:nvSpPr>
        <p:spPr>
          <a:xfrm>
            <a:off x="5925280" y="3501008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3rd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9027A5D-C145-4670-81A5-FB3EC37445C8}"/>
              </a:ext>
            </a:extLst>
          </p:cNvPr>
          <p:cNvSpPr/>
          <p:nvPr/>
        </p:nvSpPr>
        <p:spPr>
          <a:xfrm>
            <a:off x="5921296" y="2217185"/>
            <a:ext cx="1440160" cy="157185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A67E6586-0D49-47F8-BD95-5943ADD21420}"/>
              </a:ext>
            </a:extLst>
          </p:cNvPr>
          <p:cNvSpPr/>
          <p:nvPr/>
        </p:nvSpPr>
        <p:spPr>
          <a:xfrm>
            <a:off x="899589" y="4941168"/>
            <a:ext cx="7920881" cy="4197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3EBF78A6-56B6-4169-B67E-5CA84AEB8905}"/>
              </a:ext>
            </a:extLst>
          </p:cNvPr>
          <p:cNvSpPr/>
          <p:nvPr/>
        </p:nvSpPr>
        <p:spPr>
          <a:xfrm>
            <a:off x="892535" y="5310262"/>
            <a:ext cx="7920881" cy="4197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DC3B59B-3601-46C8-9761-9FEDE5B9FD90}"/>
              </a:ext>
            </a:extLst>
          </p:cNvPr>
          <p:cNvSpPr/>
          <p:nvPr/>
        </p:nvSpPr>
        <p:spPr>
          <a:xfrm>
            <a:off x="906647" y="5679356"/>
            <a:ext cx="7920881" cy="4197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9BEA4643-A7A7-419F-964D-D598EC54306D}"/>
              </a:ext>
            </a:extLst>
          </p:cNvPr>
          <p:cNvSpPr/>
          <p:nvPr/>
        </p:nvSpPr>
        <p:spPr>
          <a:xfrm>
            <a:off x="899589" y="6034737"/>
            <a:ext cx="7920881" cy="4197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85679591-B2F9-49C4-9CA2-E07A45E42672}"/>
              </a:ext>
            </a:extLst>
          </p:cNvPr>
          <p:cNvSpPr/>
          <p:nvPr/>
        </p:nvSpPr>
        <p:spPr>
          <a:xfrm>
            <a:off x="899589" y="6415778"/>
            <a:ext cx="7920881" cy="4197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19" name="对话气泡: 矩形 18">
            <a:extLst>
              <a:ext uri="{FF2B5EF4-FFF2-40B4-BE49-F238E27FC236}">
                <a16:creationId xmlns:a16="http://schemas.microsoft.com/office/drawing/2014/main" xmlns="" id="{5F6EB80B-A073-4799-BE44-0B0F8CE367A3}"/>
              </a:ext>
            </a:extLst>
          </p:cNvPr>
          <p:cNvSpPr/>
          <p:nvPr/>
        </p:nvSpPr>
        <p:spPr bwMode="auto">
          <a:xfrm>
            <a:off x="6101316" y="973604"/>
            <a:ext cx="2520280" cy="369332"/>
          </a:xfrm>
          <a:prstGeom prst="wedgeRectCallout">
            <a:avLst>
              <a:gd name="adj1" fmla="val -28720"/>
              <a:gd name="adj2" fmla="val 1163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Need=Max – Allocation 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45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8</a:t>
            </a:r>
            <a:r>
              <a:rPr lang="zh-CN" altLang="en-US" dirty="0"/>
              <a:t>：银行家算法（</a:t>
            </a:r>
            <a:r>
              <a:rPr lang="en-US" altLang="zh-CN" dirty="0"/>
              <a:t>P100~P102</a:t>
            </a:r>
            <a:r>
              <a:rPr lang="zh-CN" altLang="en-US" dirty="0"/>
              <a:t>）</a:t>
            </a:r>
          </a:p>
          <a:p>
            <a:pPr lvl="1"/>
            <a:endParaRPr lang="en-US" altLang="zh-CN" dirty="0"/>
          </a:p>
        </p:txBody>
      </p:sp>
      <p:sp>
        <p:nvSpPr>
          <p:cNvPr id="47" name="内容占位符 1"/>
          <p:cNvSpPr txBox="1">
            <a:spLocks/>
          </p:cNvSpPr>
          <p:nvPr/>
        </p:nvSpPr>
        <p:spPr>
          <a:xfrm>
            <a:off x="457200" y="1340728"/>
            <a:ext cx="8291264" cy="511260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发出资源请求</a:t>
            </a:r>
            <a:r>
              <a:rPr lang="en-US" altLang="zh-CN" sz="2400" dirty="0"/>
              <a:t> (1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2)</a:t>
            </a:r>
            <a:r>
              <a:rPr lang="zh-CN" altLang="en-US" sz="2400" dirty="0"/>
              <a:t>时，</a:t>
            </a:r>
            <a:r>
              <a:rPr lang="zh-CN" altLang="en-US" sz="2200" dirty="0"/>
              <a:t>系统按银行家算法进行检查：</a:t>
            </a:r>
            <a:endParaRPr lang="en-US" altLang="zh-CN" sz="2200" dirty="0"/>
          </a:p>
          <a:p>
            <a:r>
              <a:rPr lang="zh-CN" altLang="en-US" sz="2200" dirty="0"/>
              <a:t>① </a:t>
            </a:r>
            <a:r>
              <a:rPr lang="en-US" altLang="zh-CN" sz="2200" dirty="0"/>
              <a:t>Request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(1</a:t>
            </a:r>
            <a:r>
              <a:rPr lang="zh-CN" altLang="en-US" sz="2200" dirty="0"/>
              <a:t>，</a:t>
            </a:r>
            <a:r>
              <a:rPr lang="en-US" altLang="zh-CN" sz="2200" dirty="0"/>
              <a:t>0</a:t>
            </a:r>
            <a:r>
              <a:rPr lang="zh-CN" altLang="en-US" sz="2200" dirty="0"/>
              <a:t>，</a:t>
            </a:r>
            <a:r>
              <a:rPr lang="en-US" altLang="zh-CN" sz="2200" dirty="0"/>
              <a:t>2)≤Need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(1</a:t>
            </a:r>
            <a:r>
              <a:rPr lang="zh-CN" altLang="en-US" sz="2200" dirty="0"/>
              <a:t>，</a:t>
            </a:r>
            <a:r>
              <a:rPr lang="en-US" altLang="zh-CN" sz="22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2)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r>
              <a:rPr lang="zh-CN" altLang="en-US" sz="2200" dirty="0"/>
              <a:t>② </a:t>
            </a:r>
            <a:r>
              <a:rPr lang="en-US" altLang="zh-CN" sz="2200" dirty="0"/>
              <a:t>Request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(1</a:t>
            </a:r>
            <a:r>
              <a:rPr lang="zh-CN" altLang="en-US" sz="2200" dirty="0"/>
              <a:t>，</a:t>
            </a:r>
            <a:r>
              <a:rPr lang="en-US" altLang="zh-CN" sz="2200" dirty="0"/>
              <a:t>0</a:t>
            </a:r>
            <a:r>
              <a:rPr lang="zh-CN" altLang="en-US" sz="2200" dirty="0"/>
              <a:t>，</a:t>
            </a:r>
            <a:r>
              <a:rPr lang="en-US" altLang="zh-CN" sz="2200" dirty="0"/>
              <a:t>2)≤Available(3</a:t>
            </a:r>
            <a:r>
              <a:rPr lang="zh-CN" altLang="en-US" sz="2200" dirty="0"/>
              <a:t>，</a:t>
            </a:r>
            <a:r>
              <a:rPr lang="en-US" altLang="zh-CN" sz="2200" dirty="0"/>
              <a:t>3</a:t>
            </a:r>
            <a:r>
              <a:rPr lang="zh-CN" altLang="en-US" sz="2200" dirty="0"/>
              <a:t>，</a:t>
            </a:r>
            <a:r>
              <a:rPr lang="en-US" altLang="zh-CN" sz="2200" dirty="0"/>
              <a:t>2)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r>
              <a:rPr lang="zh-CN" altLang="en-US" sz="2200" dirty="0"/>
              <a:t>③ 系统试探性地为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分配资源，修改数据为：</a:t>
            </a: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200" dirty="0"/>
              <a:t>④</a:t>
            </a:r>
            <a:r>
              <a:rPr lang="zh-CN" altLang="en-US" sz="2200" dirty="0"/>
              <a:t>进行安全性检查</a:t>
            </a:r>
            <a:endParaRPr lang="en-US" altLang="zh-CN" sz="2200" dirty="0"/>
          </a:p>
          <a:p>
            <a:pPr lvl="1"/>
            <a:r>
              <a:rPr lang="zh-CN" altLang="en-US" sz="2000" dirty="0"/>
              <a:t>可找到一个安全序列</a:t>
            </a:r>
            <a:r>
              <a:rPr lang="en-US" altLang="zh-CN" sz="2000" dirty="0">
                <a:latin typeface="+mn-ea"/>
              </a:rPr>
              <a:t>&lt;</a:t>
            </a:r>
            <a:r>
              <a:rPr lang="en-US" altLang="zh-CN" sz="2000" i="1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1</a:t>
            </a:r>
            <a:r>
              <a:rPr lang="en-US" altLang="zh-CN" sz="2000" dirty="0">
                <a:latin typeface="+mn-ea"/>
              </a:rPr>
              <a:t>,</a:t>
            </a:r>
            <a:r>
              <a:rPr lang="en-US" altLang="zh-CN" sz="2000" i="1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3</a:t>
            </a:r>
            <a:r>
              <a:rPr lang="en-US" altLang="zh-CN" sz="2000" dirty="0">
                <a:latin typeface="+mn-ea"/>
              </a:rPr>
              <a:t>,</a:t>
            </a:r>
            <a:r>
              <a:rPr lang="en-US" altLang="zh-CN" sz="2000" i="1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4</a:t>
            </a:r>
            <a:r>
              <a:rPr lang="en-US" altLang="zh-CN" sz="2000" dirty="0">
                <a:latin typeface="+mn-ea"/>
              </a:rPr>
              <a:t>,</a:t>
            </a:r>
            <a:r>
              <a:rPr lang="en-US" altLang="zh-CN" sz="2000" i="1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,</a:t>
            </a:r>
            <a:r>
              <a:rPr lang="en-US" altLang="zh-CN" sz="2000" i="1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0</a:t>
            </a:r>
            <a:r>
              <a:rPr lang="en-US" altLang="zh-CN" sz="2000" dirty="0">
                <a:latin typeface="+mn-ea"/>
              </a:rPr>
              <a:t>&gt;</a:t>
            </a:r>
            <a:r>
              <a:rPr lang="zh-CN" altLang="en-US" sz="2000" dirty="0">
                <a:latin typeface="+mn-ea"/>
              </a:rPr>
              <a:t>，所以系统可以将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 </a:t>
            </a:r>
            <a:r>
              <a:rPr lang="zh-CN" altLang="en-US" sz="2000" dirty="0"/>
              <a:t>申请的资源分配给它。</a:t>
            </a: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en-US" altLang="zh-CN" sz="2400" dirty="0"/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8" name="Group 74">
            <a:extLst>
              <a:ext uri="{FF2B5EF4-FFF2-40B4-BE49-F238E27FC236}">
                <a16:creationId xmlns:a16="http://schemas.microsoft.com/office/drawing/2014/main" xmlns="" id="{60C70EAD-999A-4FD5-981B-6E3962C2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85274"/>
              </p:ext>
            </p:extLst>
          </p:nvPr>
        </p:nvGraphicFramePr>
        <p:xfrm>
          <a:off x="755576" y="2996952"/>
          <a:ext cx="7848872" cy="2170008"/>
        </p:xfrm>
        <a:graphic>
          <a:graphicData uri="http://schemas.openxmlformats.org/drawingml/2006/table">
            <a:tbl>
              <a:tblPr/>
              <a:tblGrid>
                <a:gridCol w="16635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7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7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04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0453">
                  <a:extLst>
                    <a:ext uri="{9D8B030D-6E8A-4147-A177-3AD203B41FA5}">
                      <a16:colId xmlns:a16="http://schemas.microsoft.com/office/drawing/2014/main" xmlns="" val="3465021893"/>
                    </a:ext>
                  </a:extLst>
                </a:gridCol>
              </a:tblGrid>
              <a:tr h="575638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资源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进程</a:t>
                      </a: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Alloc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Avail.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7 5 3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0 1 0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7 4 3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2 3 1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3 2 2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3 0 2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0 2 0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9 0 2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3 0 2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6 0 0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2 2 2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2 1 1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0 1 1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4 3 3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0 0 2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4 3 1</a:t>
                      </a: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20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操作系统引论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1</a:t>
            </a:r>
            <a:r>
              <a:rPr lang="zh-CN" altLang="en-US" dirty="0"/>
              <a:t>：操作系统的目标、发展过程和基本特性</a:t>
            </a:r>
            <a:endParaRPr lang="en-US" altLang="zh-CN" dirty="0"/>
          </a:p>
          <a:p>
            <a:pPr lvl="1"/>
            <a:r>
              <a:rPr lang="zh-CN" altLang="en-US" dirty="0"/>
              <a:t>操作系统的目标（</a:t>
            </a:r>
            <a:r>
              <a:rPr lang="en-US" altLang="zh-CN" dirty="0"/>
              <a:t>P2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1. </a:t>
            </a:r>
            <a:r>
              <a:rPr lang="zh-CN" altLang="en-US" dirty="0"/>
              <a:t>方便性的含义</a:t>
            </a:r>
            <a:endParaRPr lang="en-US" altLang="zh-CN" dirty="0"/>
          </a:p>
          <a:p>
            <a:pPr lvl="2"/>
            <a:r>
              <a:rPr lang="en-US" altLang="zh-CN" dirty="0"/>
              <a:t>2. </a:t>
            </a:r>
            <a:r>
              <a:rPr lang="zh-CN" altLang="en-US" dirty="0"/>
              <a:t>有效性的含义</a:t>
            </a:r>
            <a:endParaRPr lang="en-US" altLang="zh-CN" dirty="0"/>
          </a:p>
          <a:p>
            <a:pPr lvl="2"/>
            <a:r>
              <a:rPr lang="en-US" altLang="zh-CN" dirty="0"/>
              <a:t>3. </a:t>
            </a:r>
            <a:r>
              <a:rPr lang="zh-CN" altLang="en-US" dirty="0"/>
              <a:t>可扩充性的含义</a:t>
            </a:r>
            <a:endParaRPr lang="en-US" altLang="zh-CN" dirty="0"/>
          </a:p>
          <a:p>
            <a:pPr lvl="2"/>
            <a:r>
              <a:rPr lang="en-US" altLang="zh-CN" dirty="0"/>
              <a:t>4. </a:t>
            </a:r>
            <a:r>
              <a:rPr lang="zh-CN" altLang="en-US" dirty="0"/>
              <a:t>开放性的含义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3212976"/>
            <a:ext cx="6532558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2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操作系统的发展过程（</a:t>
            </a: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P5~P15</a:t>
            </a:r>
            <a:r>
              <a:rPr lang="zh-CN" altLang="en-US" sz="2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5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2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200" dirty="0">
                <a:latin typeface="Times New Roman" pitchFamily="18" charset="0"/>
                <a:ea typeface="宋体" pitchFamily="2" charset="-122"/>
              </a:rPr>
              <a:t>单道批处理系统（基本特征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</a:rPr>
              <a:t>优缺点 ）</a:t>
            </a:r>
            <a:endParaRPr lang="en-US" altLang="zh-CN" sz="2200" dirty="0">
              <a:latin typeface="Times New Roman" pitchFamily="18" charset="0"/>
              <a:ea typeface="宋体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多道批处理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系统 （基本特征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优缺点 ）</a:t>
            </a:r>
            <a:endParaRPr lang="en-US" altLang="zh-CN" sz="22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3.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分时系统 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（基本特征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优缺点 ）</a:t>
            </a:r>
            <a:endParaRPr lang="en-US" altLang="zh-CN" sz="22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2200" dirty="0" smtClean="0">
                <a:latin typeface="Times New Roman" pitchFamily="18" charset="0"/>
                <a:ea typeface="宋体" pitchFamily="2" charset="-122"/>
              </a:rPr>
              <a:t>4.</a:t>
            </a:r>
            <a:r>
              <a:rPr lang="zh-CN" altLang="en-US" sz="2200" dirty="0" smtClean="0">
                <a:latin typeface="Times New Roman" pitchFamily="18" charset="0"/>
                <a:ea typeface="宋体" pitchFamily="2" charset="-122"/>
              </a:rPr>
              <a:t>实时系统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（基本特征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优缺点 ）</a:t>
            </a:r>
            <a:endParaRPr lang="en-US" altLang="zh-CN" sz="2200" b="1" dirty="0">
              <a:latin typeface="Times New Roman" pitchFamily="18" charset="0"/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7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8</a:t>
            </a:r>
            <a:r>
              <a:rPr lang="zh-CN" altLang="en-US" dirty="0"/>
              <a:t>：银行家算法（</a:t>
            </a:r>
            <a:r>
              <a:rPr lang="en-US" altLang="zh-CN" dirty="0"/>
              <a:t>P100~P102</a:t>
            </a:r>
            <a:r>
              <a:rPr lang="zh-CN" altLang="en-US" dirty="0"/>
              <a:t>）</a:t>
            </a:r>
          </a:p>
          <a:p>
            <a:pPr lvl="1"/>
            <a:endParaRPr lang="en-US" altLang="zh-CN" dirty="0"/>
          </a:p>
        </p:txBody>
      </p:sp>
      <p:sp>
        <p:nvSpPr>
          <p:cNvPr id="47" name="内容占位符 1"/>
          <p:cNvSpPr txBox="1">
            <a:spLocks/>
          </p:cNvSpPr>
          <p:nvPr/>
        </p:nvSpPr>
        <p:spPr>
          <a:xfrm>
            <a:off x="457200" y="1340728"/>
            <a:ext cx="8291264" cy="511260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发出资源请求</a:t>
            </a:r>
            <a:r>
              <a:rPr lang="en-US" altLang="zh-CN" sz="2400" dirty="0"/>
              <a:t> (0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0)</a:t>
            </a:r>
            <a:r>
              <a:rPr lang="zh-CN" altLang="en-US" sz="2400" dirty="0"/>
              <a:t>时，</a:t>
            </a:r>
            <a:r>
              <a:rPr lang="zh-CN" altLang="en-US" sz="2200" dirty="0"/>
              <a:t>系统按银行家算法进行检查：</a:t>
            </a:r>
            <a:endParaRPr lang="en-US" altLang="zh-CN" sz="2200" dirty="0"/>
          </a:p>
          <a:p>
            <a:r>
              <a:rPr lang="zh-CN" altLang="en-US" sz="2200" dirty="0"/>
              <a:t>① </a:t>
            </a:r>
            <a:r>
              <a:rPr lang="en-US" altLang="zh-CN" sz="2200" dirty="0"/>
              <a:t>Request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(0</a:t>
            </a:r>
            <a:r>
              <a:rPr lang="zh-CN" altLang="en-US" sz="2200" dirty="0"/>
              <a:t>，</a:t>
            </a:r>
            <a:r>
              <a:rPr lang="en-US" altLang="zh-CN" sz="22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0)≤Need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(7</a:t>
            </a:r>
            <a:r>
              <a:rPr lang="zh-CN" altLang="en-US" sz="2200" dirty="0"/>
              <a:t>，</a:t>
            </a:r>
            <a:r>
              <a:rPr lang="en-US" altLang="zh-CN" sz="2200" dirty="0"/>
              <a:t>4</a:t>
            </a:r>
            <a:r>
              <a:rPr lang="zh-CN" altLang="en-US" sz="2200" dirty="0"/>
              <a:t>，</a:t>
            </a:r>
            <a:r>
              <a:rPr lang="en-US" altLang="zh-CN" sz="2200" dirty="0"/>
              <a:t>3)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r>
              <a:rPr lang="zh-CN" altLang="en-US" sz="2200" dirty="0"/>
              <a:t>② </a:t>
            </a:r>
            <a:r>
              <a:rPr lang="en-US" altLang="zh-CN" sz="2200" dirty="0"/>
              <a:t>Request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(0</a:t>
            </a:r>
            <a:r>
              <a:rPr lang="zh-CN" altLang="en-US" sz="2200" dirty="0"/>
              <a:t>，</a:t>
            </a:r>
            <a:r>
              <a:rPr lang="en-US" altLang="zh-CN" sz="22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0)≤Available(2</a:t>
            </a:r>
            <a:r>
              <a:rPr lang="zh-CN" altLang="en-US" sz="2200" dirty="0"/>
              <a:t>，</a:t>
            </a:r>
            <a:r>
              <a:rPr lang="en-US" altLang="zh-CN" sz="2200" dirty="0"/>
              <a:t>3</a:t>
            </a:r>
            <a:r>
              <a:rPr lang="zh-CN" altLang="en-US" sz="2200" dirty="0"/>
              <a:t>，</a:t>
            </a:r>
            <a:r>
              <a:rPr lang="en-US" altLang="zh-CN" sz="2200" dirty="0"/>
              <a:t>0)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r>
              <a:rPr lang="zh-CN" altLang="en-US" sz="2200" dirty="0"/>
              <a:t>③ 系统试探性地为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0</a:t>
            </a:r>
            <a:r>
              <a:rPr lang="zh-CN" altLang="en-US" sz="2200" dirty="0"/>
              <a:t>分配资源，修改数据为：</a:t>
            </a: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200" dirty="0"/>
              <a:t>④</a:t>
            </a:r>
            <a:r>
              <a:rPr lang="zh-CN" altLang="en-US" sz="2200" dirty="0"/>
              <a:t>进行安全性检查</a:t>
            </a:r>
            <a:endParaRPr lang="en-US" altLang="zh-CN" sz="2200" dirty="0"/>
          </a:p>
          <a:p>
            <a:pPr lvl="1"/>
            <a:r>
              <a:rPr lang="zh-CN" altLang="en-US" sz="2000" dirty="0"/>
              <a:t>可用资源</a:t>
            </a:r>
            <a:r>
              <a:rPr lang="en-US" altLang="zh-CN" sz="2000" dirty="0"/>
              <a:t>Available(2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0)</a:t>
            </a:r>
            <a:r>
              <a:rPr lang="zh-CN" altLang="en-US" sz="2000" dirty="0"/>
              <a:t>已不能满足任何进程的需要，故系统进入不安全状态，此时系统不分配资源。</a:t>
            </a: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itchFamily="2" charset="2"/>
              <a:buChar char="l"/>
              <a:defRPr/>
            </a:pP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en-US" altLang="zh-CN" sz="2400" dirty="0"/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3871C4-B5AB-4ED3-8296-BD82D7D5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121" y="2852936"/>
            <a:ext cx="8208962" cy="24860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F1285AB-C538-463C-AA4D-C625B7E919F1}"/>
              </a:ext>
            </a:extLst>
          </p:cNvPr>
          <p:cNvSpPr/>
          <p:nvPr/>
        </p:nvSpPr>
        <p:spPr>
          <a:xfrm>
            <a:off x="4499992" y="3719762"/>
            <a:ext cx="179684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25627A5-4484-4BEA-BECF-39F37917DAC4}"/>
              </a:ext>
            </a:extLst>
          </p:cNvPr>
          <p:cNvSpPr/>
          <p:nvPr/>
        </p:nvSpPr>
        <p:spPr>
          <a:xfrm>
            <a:off x="6594537" y="3729296"/>
            <a:ext cx="179684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重点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：死锁发生的条件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进程</a:t>
            </a:r>
            <a:r>
              <a:rPr lang="zh-CN" altLang="zh-CN" dirty="0"/>
              <a:t>之间相互争抢资源有可能会导致死锁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）发生死锁的条件有哪些？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系统</a:t>
            </a:r>
            <a:r>
              <a:rPr lang="zh-CN" altLang="zh-CN" dirty="0"/>
              <a:t>中对死锁经常采用哪些处理</a:t>
            </a:r>
            <a:r>
              <a:rPr lang="zh-CN" altLang="zh-CN" dirty="0" smtClean="0"/>
              <a:t>方法？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181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死锁定理（</a:t>
            </a:r>
            <a:r>
              <a:rPr lang="en-US" altLang="zh-CN" dirty="0" smtClean="0"/>
              <a:t>P103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spcAft>
                <a:spcPts val="1200"/>
              </a:spcAft>
            </a:pPr>
            <a:r>
              <a:rPr lang="zh-CN" altLang="en-US" dirty="0" smtClean="0"/>
              <a:t>死锁定理：</a:t>
            </a:r>
            <a:r>
              <a:rPr lang="en-US" altLang="zh-CN" dirty="0"/>
              <a:t>S</a:t>
            </a:r>
            <a:r>
              <a:rPr lang="zh-CN" altLang="en-US" dirty="0"/>
              <a:t>为死锁状态的充分条件</a:t>
            </a:r>
            <a:r>
              <a:rPr lang="zh-CN" altLang="en-US" dirty="0" smtClean="0"/>
              <a:t>是当且仅当</a:t>
            </a:r>
            <a:r>
              <a:rPr lang="en-US" altLang="zh-CN" dirty="0"/>
              <a:t>S</a:t>
            </a:r>
            <a:r>
              <a:rPr lang="zh-CN" altLang="en-US" dirty="0"/>
              <a:t>状态的资源分配图是</a:t>
            </a:r>
            <a:r>
              <a:rPr lang="zh-CN" altLang="en-US" dirty="0">
                <a:solidFill>
                  <a:srgbClr val="FF0000"/>
                </a:solidFill>
              </a:rPr>
              <a:t>不可完全简化</a:t>
            </a:r>
            <a:r>
              <a:rPr lang="zh-CN" altLang="en-US" dirty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可通过</a:t>
            </a:r>
            <a:r>
              <a:rPr lang="zh-CN" altLang="en-US" dirty="0" smtClean="0">
                <a:solidFill>
                  <a:srgbClr val="FF0000"/>
                </a:solidFill>
              </a:rPr>
              <a:t>简化资源分配图</a:t>
            </a:r>
            <a:r>
              <a:rPr lang="zh-CN" altLang="en-US" dirty="0" smtClean="0"/>
              <a:t>的方式来判断当前系统是否处于死锁状态：</a:t>
            </a:r>
            <a:endParaRPr lang="en-US" altLang="zh-CN" dirty="0" smtClean="0"/>
          </a:p>
          <a:p>
            <a:pPr lvl="2" algn="just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latin typeface="+mn-ea"/>
              </a:rPr>
              <a:t>在资源分配图中，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找出一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个既不阻塞又非独立的进程结点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baseline="-30000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。</a:t>
            </a:r>
            <a:r>
              <a:rPr lang="zh-CN" altLang="en-US" sz="2000" dirty="0" smtClean="0">
                <a:latin typeface="+mn-ea"/>
              </a:rPr>
              <a:t>消</a:t>
            </a:r>
            <a:r>
              <a:rPr lang="zh-CN" altLang="en-US" sz="2000" dirty="0">
                <a:latin typeface="+mn-ea"/>
              </a:rPr>
              <a:t>去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30000" dirty="0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所有的请求边和分配边，使之成为孤立的结点</a:t>
            </a:r>
            <a:r>
              <a:rPr lang="zh-CN" altLang="en-US" sz="2000" dirty="0" smtClean="0">
                <a:latin typeface="+mn-ea"/>
              </a:rPr>
              <a:t>；这等于释放</a:t>
            </a:r>
            <a:r>
              <a:rPr lang="en-US" altLang="zh-CN" sz="2000" dirty="0" smtClean="0">
                <a:latin typeface="+mn-ea"/>
              </a:rPr>
              <a:t>p</a:t>
            </a:r>
            <a:r>
              <a:rPr lang="en-US" altLang="zh-CN" sz="2000" baseline="-30000" dirty="0" smtClean="0">
                <a:latin typeface="+mn-ea"/>
              </a:rPr>
              <a:t>i</a:t>
            </a:r>
            <a:r>
              <a:rPr lang="zh-CN" altLang="en-US" sz="2000" dirty="0" smtClean="0">
                <a:latin typeface="+mn-ea"/>
              </a:rPr>
              <a:t>占有的所有资源；</a:t>
            </a:r>
            <a:endParaRPr lang="en-US" altLang="zh-CN" sz="2000" dirty="0">
              <a:latin typeface="+mn-ea"/>
            </a:endParaRPr>
          </a:p>
          <a:p>
            <a:pPr lvl="2" algn="just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baseline="-30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释放资源后，便可使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baseline="-30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获得资源而继续运行，</a:t>
            </a:r>
            <a:r>
              <a:rPr lang="zh-CN" altLang="en-US" sz="2000" dirty="0">
                <a:latin typeface="+mn-ea"/>
              </a:rPr>
              <a:t>直到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30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完成后又释放出它所占有的全部资源；</a:t>
            </a:r>
          </a:p>
          <a:p>
            <a:pPr lvl="2" algn="just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latin typeface="+mn-ea"/>
              </a:rPr>
              <a:t>在进行一系列的简化后，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若能消去图中所有的边，使所有进程都成为孤立结点，则称该图是可完全简化的；</a:t>
            </a:r>
            <a:r>
              <a:rPr lang="zh-CN" altLang="en-US" sz="2000" dirty="0">
                <a:latin typeface="+mn-ea"/>
              </a:rPr>
              <a:t>若不能通过任何过程使该图完全简化，则称该图是不可完全简化的。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8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死锁定理（</a:t>
            </a:r>
            <a:r>
              <a:rPr lang="en-US" altLang="zh-CN" dirty="0" smtClean="0"/>
              <a:t>P103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spcAft>
                <a:spcPts val="1200"/>
              </a:spcAft>
            </a:pPr>
            <a:r>
              <a:rPr lang="zh-CN" altLang="en-US" dirty="0" smtClean="0"/>
              <a:t>资源分配图简化的例子</a:t>
            </a:r>
            <a:endParaRPr lang="en-US" altLang="zh-CN" dirty="0" smtClean="0"/>
          </a:p>
          <a:p>
            <a:pPr lvl="2" algn="just">
              <a:spcAft>
                <a:spcPts val="1200"/>
              </a:spcAft>
            </a:pPr>
            <a:r>
              <a:rPr lang="zh-CN" altLang="en-US" dirty="0" smtClean="0"/>
              <a:t>系统中共有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个资源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个资源</a:t>
            </a:r>
            <a:r>
              <a:rPr lang="en-US" altLang="zh-CN" dirty="0" smtClean="0"/>
              <a:t>R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algn="just">
              <a:spcAft>
                <a:spcPts val="1200"/>
              </a:spcAft>
            </a:pPr>
            <a:r>
              <a:rPr lang="zh-CN" altLang="en-US" dirty="0" smtClean="0"/>
              <a:t>进程</a:t>
            </a:r>
            <a:r>
              <a:rPr lang="en-US" altLang="zh-CN" dirty="0" smtClean="0"/>
              <a:t>P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占有两个资源</a:t>
            </a:r>
            <a:r>
              <a:rPr lang="en-US" altLang="zh-CN" dirty="0" smtClean="0"/>
              <a:t>R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，请求一个资源</a:t>
            </a:r>
            <a:r>
              <a:rPr lang="en-US" altLang="zh-CN" dirty="0" smtClean="0"/>
              <a:t>R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；进程</a:t>
            </a:r>
            <a:r>
              <a:rPr lang="en-US" altLang="zh-CN" dirty="0" smtClean="0"/>
              <a:t>P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占有一个资源</a:t>
            </a:r>
            <a:r>
              <a:rPr lang="en-US" altLang="zh-CN" dirty="0" smtClean="0"/>
              <a:t>R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和一个资源</a:t>
            </a:r>
            <a:r>
              <a:rPr lang="en-US" altLang="zh-CN" dirty="0" smtClean="0"/>
              <a:t>R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，请求一个资源</a:t>
            </a:r>
            <a:r>
              <a:rPr lang="en-US" altLang="zh-CN" dirty="0" smtClean="0"/>
              <a:t>R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5520"/>
            <a:ext cx="8322589" cy="244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559149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结论：资源分配图是可完全化简的，当前系统没有发生死锁。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91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进程同步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zh-CN" altLang="en-US" dirty="0"/>
              <a:t>记录型信号量机制</a:t>
            </a:r>
            <a:endParaRPr lang="en-US" altLang="zh-CN" dirty="0"/>
          </a:p>
          <a:p>
            <a:pPr lvl="1"/>
            <a:r>
              <a:rPr lang="zh-CN" altLang="en-US" dirty="0"/>
              <a:t>利用信号量实现前趋关系（</a:t>
            </a:r>
            <a:r>
              <a:rPr lang="en-US" altLang="zh-CN" dirty="0"/>
              <a:t>P119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algn="just"/>
            <a:endParaRPr lang="en-US" altLang="zh-CN" dirty="0"/>
          </a:p>
          <a:p>
            <a:pPr lvl="2" algn="just"/>
            <a:endParaRPr lang="en-US" altLang="zh-CN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xmlns="" id="{14CB7879-4186-46A9-B622-D0A0B0DB7011}"/>
              </a:ext>
            </a:extLst>
          </p:cNvPr>
          <p:cNvSpPr txBox="1"/>
          <p:nvPr/>
        </p:nvSpPr>
        <p:spPr>
          <a:xfrm>
            <a:off x="903581" y="1628778"/>
            <a:ext cx="5088824" cy="3240112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en-US" altLang="zh-CN" sz="2400" dirty="0"/>
              <a:t>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 typeface="Wingdings 2" panose="05020102010507070707" pitchFamily="18" charset="2"/>
              <a:buNone/>
            </a:pPr>
            <a:r>
              <a:rPr lang="en-US" altLang="zh-CN" sz="2400" dirty="0"/>
              <a:t>{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cobegin</a:t>
            </a: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	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	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coend</a:t>
            </a: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}</a:t>
            </a:r>
          </a:p>
        </p:txBody>
      </p:sp>
      <p:grpSp>
        <p:nvGrpSpPr>
          <p:cNvPr id="33" name="Group 3">
            <a:extLst>
              <a:ext uri="{FF2B5EF4-FFF2-40B4-BE49-F238E27FC236}">
                <a16:creationId xmlns:a16="http://schemas.microsoft.com/office/drawing/2014/main" xmlns="" id="{57374C88-7455-430A-9D73-D3AC23EE5C53}"/>
              </a:ext>
            </a:extLst>
          </p:cNvPr>
          <p:cNvGrpSpPr/>
          <p:nvPr/>
        </p:nvGrpSpPr>
        <p:grpSpPr bwMode="auto">
          <a:xfrm>
            <a:off x="5583850" y="1484784"/>
            <a:ext cx="3483082" cy="4554800"/>
            <a:chOff x="2832" y="1440"/>
            <a:chExt cx="1872" cy="2448"/>
          </a:xfrm>
        </p:grpSpPr>
        <p:sp>
          <p:nvSpPr>
            <p:cNvPr id="34" name="Oval 4">
              <a:extLst>
                <a:ext uri="{FF2B5EF4-FFF2-40B4-BE49-F238E27FC236}">
                  <a16:creationId xmlns:a16="http://schemas.microsoft.com/office/drawing/2014/main" xmlns="" id="{5BEB9D92-21AA-4E4B-8F95-30D31839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40"/>
              <a:ext cx="336" cy="3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buFont typeface="Monotype Sorts" pitchFamily="2" charset="2"/>
                <a:buNone/>
                <a:defRPr/>
              </a:pPr>
              <a:r>
                <a:rPr lang="en-US" altLang="zh-CN" sz="2400">
                  <a:latin typeface="Arial" panose="020B0604020202020204" pitchFamily="34" charset="0"/>
                </a:rPr>
                <a:t>S</a:t>
              </a:r>
              <a:r>
                <a:rPr lang="en-US" altLang="zh-CN" sz="2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xmlns="" id="{E5D71A57-E729-4175-A805-C41B616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12"/>
              <a:ext cx="336" cy="3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buFont typeface="Monotype Sorts" pitchFamily="2" charset="2"/>
                <a:buNone/>
                <a:defRPr/>
              </a:pPr>
              <a:r>
                <a:rPr lang="en-US" altLang="zh-CN" sz="2400" dirty="0">
                  <a:latin typeface="Arial" panose="020B0604020202020204" pitchFamily="34" charset="0"/>
                </a:rPr>
                <a:t>S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xmlns="" id="{2CD5FC79-B7A6-4269-983A-2D5D1AB1F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064"/>
              <a:ext cx="336" cy="3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buFont typeface="Monotype Sorts" pitchFamily="2" charset="2"/>
                <a:buNone/>
                <a:defRPr/>
              </a:pPr>
              <a:r>
                <a:rPr lang="en-US" altLang="zh-CN" sz="2400">
                  <a:latin typeface="Arial" panose="020B0604020202020204" pitchFamily="34" charset="0"/>
                </a:rPr>
                <a:t>S</a:t>
              </a:r>
              <a:r>
                <a:rPr lang="en-US" altLang="zh-CN" sz="2400" baseline="-25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xmlns="" id="{ECE5A87C-C64B-415A-95F6-2A6ED178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336" cy="3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buFont typeface="Monotype Sorts" pitchFamily="2" charset="2"/>
                <a:buNone/>
                <a:defRPr/>
              </a:pPr>
              <a:r>
                <a:rPr lang="en-US" altLang="zh-CN" sz="2400" dirty="0">
                  <a:latin typeface="Arial" panose="020B0604020202020204" pitchFamily="34" charset="0"/>
                </a:rPr>
                <a:t>S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8" name="Oval 8">
              <a:extLst>
                <a:ext uri="{FF2B5EF4-FFF2-40B4-BE49-F238E27FC236}">
                  <a16:creationId xmlns:a16="http://schemas.microsoft.com/office/drawing/2014/main" xmlns="" id="{512F93C8-70C4-4149-85BC-58AD9A33D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88"/>
              <a:ext cx="336" cy="3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buFont typeface="Monotype Sorts" pitchFamily="2" charset="2"/>
                <a:buNone/>
                <a:defRPr/>
              </a:pPr>
              <a:r>
                <a:rPr lang="en-US" altLang="zh-CN" sz="2400" dirty="0">
                  <a:latin typeface="Arial" panose="020B0604020202020204" pitchFamily="34" charset="0"/>
                </a:rPr>
                <a:t>S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xmlns="" id="{5925EECB-7765-41E6-923E-D40B3D217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552"/>
              <a:ext cx="336" cy="3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buFont typeface="Monotype Sorts" pitchFamily="2" charset="2"/>
                <a:buNone/>
                <a:defRPr/>
              </a:pPr>
              <a:r>
                <a:rPr lang="en-US" altLang="zh-CN" sz="2400">
                  <a:latin typeface="Arial" panose="020B0604020202020204" pitchFamily="34" charset="0"/>
                </a:rPr>
                <a:t>S</a:t>
              </a:r>
              <a:r>
                <a:rPr lang="en-US" altLang="zh-CN" sz="2400" baseline="-25000">
                  <a:latin typeface="Arial" panose="020B0604020202020204" pitchFamily="34" charset="0"/>
                </a:rPr>
                <a:t>6</a:t>
              </a:r>
            </a:p>
          </p:txBody>
        </p:sp>
        <p:cxnSp>
          <p:nvCxnSpPr>
            <p:cNvPr id="40" name="AutoShape 10">
              <a:extLst>
                <a:ext uri="{FF2B5EF4-FFF2-40B4-BE49-F238E27FC236}">
                  <a16:creationId xmlns:a16="http://schemas.microsoft.com/office/drawing/2014/main" xmlns="" id="{664266B9-2226-47BA-A24D-79A7F44C72BC}"/>
                </a:ext>
              </a:extLst>
            </p:cNvPr>
            <p:cNvCxnSpPr>
              <a:cxnSpLocks noChangeShapeType="1"/>
              <a:stCxn id="34" idx="3"/>
              <a:endCxn id="35" idx="7"/>
            </p:cNvCxnSpPr>
            <p:nvPr/>
          </p:nvCxnSpPr>
          <p:spPr bwMode="auto">
            <a:xfrm flipH="1">
              <a:off x="3599" y="1736"/>
              <a:ext cx="290" cy="416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">
              <a:extLst>
                <a:ext uri="{FF2B5EF4-FFF2-40B4-BE49-F238E27FC236}">
                  <a16:creationId xmlns:a16="http://schemas.microsoft.com/office/drawing/2014/main" xmlns="" id="{F597AE74-B5FE-44B4-B6FB-D1D451AC6C79}"/>
                </a:ext>
              </a:extLst>
            </p:cNvPr>
            <p:cNvCxnSpPr>
              <a:cxnSpLocks noChangeShapeType="1"/>
              <a:stCxn id="34" idx="5"/>
              <a:endCxn id="36" idx="1"/>
            </p:cNvCxnSpPr>
            <p:nvPr/>
          </p:nvCxnSpPr>
          <p:spPr bwMode="auto">
            <a:xfrm>
              <a:off x="4127" y="1736"/>
              <a:ext cx="290" cy="368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2">
              <a:extLst>
                <a:ext uri="{FF2B5EF4-FFF2-40B4-BE49-F238E27FC236}">
                  <a16:creationId xmlns:a16="http://schemas.microsoft.com/office/drawing/2014/main" xmlns="" id="{9BFC4AC3-99D2-4765-9171-0796AFDD7F8B}"/>
                </a:ext>
              </a:extLst>
            </p:cNvPr>
            <p:cNvCxnSpPr>
              <a:cxnSpLocks noChangeShapeType="1"/>
              <a:stCxn id="38" idx="4"/>
              <a:endCxn id="39" idx="0"/>
            </p:cNvCxnSpPr>
            <p:nvPr/>
          </p:nvCxnSpPr>
          <p:spPr bwMode="auto">
            <a:xfrm>
              <a:off x="3912" y="3033"/>
              <a:ext cx="0" cy="510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3">
              <a:extLst>
                <a:ext uri="{FF2B5EF4-FFF2-40B4-BE49-F238E27FC236}">
                  <a16:creationId xmlns:a16="http://schemas.microsoft.com/office/drawing/2014/main" xmlns="" id="{AC8AD739-5E5E-4406-B68B-1D464A3E27E2}"/>
                </a:ext>
              </a:extLst>
            </p:cNvPr>
            <p:cNvCxnSpPr>
              <a:cxnSpLocks noChangeShapeType="1"/>
              <a:stCxn id="36" idx="4"/>
              <a:endCxn id="39" idx="7"/>
            </p:cNvCxnSpPr>
            <p:nvPr/>
          </p:nvCxnSpPr>
          <p:spPr bwMode="auto">
            <a:xfrm flipH="1">
              <a:off x="4031" y="2409"/>
              <a:ext cx="505" cy="1183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4">
              <a:extLst>
                <a:ext uri="{FF2B5EF4-FFF2-40B4-BE49-F238E27FC236}">
                  <a16:creationId xmlns:a16="http://schemas.microsoft.com/office/drawing/2014/main" xmlns="" id="{0CFDCFC3-B6D3-4996-891F-E961F9CF6E97}"/>
                </a:ext>
              </a:extLst>
            </p:cNvPr>
            <p:cNvCxnSpPr>
              <a:cxnSpLocks noChangeShapeType="1"/>
              <a:stCxn id="35" idx="3"/>
              <a:endCxn id="37" idx="7"/>
            </p:cNvCxnSpPr>
            <p:nvPr/>
          </p:nvCxnSpPr>
          <p:spPr bwMode="auto">
            <a:xfrm flipH="1">
              <a:off x="3119" y="2408"/>
              <a:ext cx="242" cy="368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5">
              <a:extLst>
                <a:ext uri="{FF2B5EF4-FFF2-40B4-BE49-F238E27FC236}">
                  <a16:creationId xmlns:a16="http://schemas.microsoft.com/office/drawing/2014/main" xmlns="" id="{B7A6EA1B-8675-4A33-9EAE-4B7460F61AB9}"/>
                </a:ext>
              </a:extLst>
            </p:cNvPr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3119" y="3032"/>
              <a:ext cx="674" cy="560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6">
              <a:extLst>
                <a:ext uri="{FF2B5EF4-FFF2-40B4-BE49-F238E27FC236}">
                  <a16:creationId xmlns:a16="http://schemas.microsoft.com/office/drawing/2014/main" xmlns="" id="{673DEA23-CE84-4235-A89B-158D780E3D1D}"/>
                </a:ext>
              </a:extLst>
            </p:cNvPr>
            <p:cNvCxnSpPr>
              <a:cxnSpLocks noChangeShapeType="1"/>
              <a:stCxn id="35" idx="5"/>
              <a:endCxn id="38" idx="1"/>
            </p:cNvCxnSpPr>
            <p:nvPr/>
          </p:nvCxnSpPr>
          <p:spPr bwMode="auto">
            <a:xfrm>
              <a:off x="3599" y="2408"/>
              <a:ext cx="194" cy="320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568D329B-306B-469C-8519-1B284E0929FC}"/>
              </a:ext>
            </a:extLst>
          </p:cNvPr>
          <p:cNvSpPr/>
          <p:nvPr/>
        </p:nvSpPr>
        <p:spPr>
          <a:xfrm>
            <a:off x="1117564" y="2007039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Semaphore </a:t>
            </a:r>
            <a:r>
              <a:rPr lang="en-US" altLang="zh-CN" sz="2400" dirty="0" err="1"/>
              <a:t>a,b,c,d,e,f,g</a:t>
            </a:r>
            <a:r>
              <a:rPr lang="en-US" altLang="zh-CN" sz="2400" dirty="0"/>
              <a:t>; </a:t>
            </a:r>
            <a:endParaRPr lang="zh-CN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E4ED1B67-AAD0-4723-8A17-538A6E1CA245}"/>
              </a:ext>
            </a:extLst>
          </p:cNvPr>
          <p:cNvSpPr/>
          <p:nvPr/>
        </p:nvSpPr>
        <p:spPr>
          <a:xfrm>
            <a:off x="1124668" y="244021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 err="1"/>
              <a:t>a.value</a:t>
            </a:r>
            <a:r>
              <a:rPr lang="en-US" altLang="zh-CN" sz="2400" dirty="0"/>
              <a:t>=0;b.value=0;c.value=0;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 err="1"/>
              <a:t>d.value</a:t>
            </a:r>
            <a:r>
              <a:rPr lang="en-US" altLang="zh-CN" sz="2400" dirty="0"/>
              <a:t>=0;e.value=0;f.value=0;g.value=0;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02942D18-7B5F-4E26-B7E4-7B8EBA60137A}"/>
              </a:ext>
            </a:extLst>
          </p:cNvPr>
          <p:cNvSpPr/>
          <p:nvPr/>
        </p:nvSpPr>
        <p:spPr>
          <a:xfrm>
            <a:off x="1286792" y="3473880"/>
            <a:ext cx="6096000" cy="25114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{ S1;signal(a);signal(b); }</a:t>
            </a:r>
          </a:p>
          <a:p>
            <a:pPr>
              <a:lnSpc>
                <a:spcPct val="8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{ wait(a);S2;signal(c) ;signal(d);}</a:t>
            </a:r>
          </a:p>
          <a:p>
            <a:pPr>
              <a:lnSpc>
                <a:spcPct val="8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{ wait(b);S3;signal(e); }</a:t>
            </a:r>
          </a:p>
          <a:p>
            <a:pPr>
              <a:lnSpc>
                <a:spcPct val="8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{ wait(c);S4;signal(f); }</a:t>
            </a:r>
          </a:p>
          <a:p>
            <a:pPr>
              <a:lnSpc>
                <a:spcPct val="8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{ wait(d);S5;signal(g); }</a:t>
            </a:r>
          </a:p>
          <a:p>
            <a:pPr>
              <a:lnSpc>
                <a:spcPct val="8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{ wait(e);wait(f);wait(g);S6; }</a:t>
            </a:r>
          </a:p>
        </p:txBody>
      </p:sp>
      <p:sp>
        <p:nvSpPr>
          <p:cNvPr id="50" name="TextBox 4">
            <a:extLst>
              <a:ext uri="{FF2B5EF4-FFF2-40B4-BE49-F238E27FC236}">
                <a16:creationId xmlns:a16="http://schemas.microsoft.com/office/drawing/2014/main" xmlns="" id="{CA1712C1-1CC2-41C4-A549-E1E11BF49516}"/>
              </a:ext>
            </a:extLst>
          </p:cNvPr>
          <p:cNvSpPr txBox="1"/>
          <p:nvPr/>
        </p:nvSpPr>
        <p:spPr>
          <a:xfrm>
            <a:off x="6875781" y="21932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xmlns="" id="{15FFC0A0-D554-4FC1-8806-47CEEE849CF8}"/>
              </a:ext>
            </a:extLst>
          </p:cNvPr>
          <p:cNvSpPr txBox="1"/>
          <p:nvPr/>
        </p:nvSpPr>
        <p:spPr>
          <a:xfrm>
            <a:off x="8376481" y="21932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xmlns="" id="{843684A6-91AB-46F2-B812-800F2C45C791}"/>
              </a:ext>
            </a:extLst>
          </p:cNvPr>
          <p:cNvSpPr txBox="1"/>
          <p:nvPr/>
        </p:nvSpPr>
        <p:spPr>
          <a:xfrm>
            <a:off x="5957854" y="33602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7A637284-3D8A-4749-BEEF-30C397C33977}"/>
              </a:ext>
            </a:extLst>
          </p:cNvPr>
          <p:cNvSpPr txBox="1"/>
          <p:nvPr/>
        </p:nvSpPr>
        <p:spPr>
          <a:xfrm>
            <a:off x="7215453" y="3360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ED4AE74D-3DD7-42F6-BE19-F39E713B2E22}"/>
              </a:ext>
            </a:extLst>
          </p:cNvPr>
          <p:cNvSpPr txBox="1"/>
          <p:nvPr/>
        </p:nvSpPr>
        <p:spPr>
          <a:xfrm>
            <a:off x="8418439" y="42036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157AAEED-FCEC-4704-A071-5E67299EC3E8}"/>
              </a:ext>
            </a:extLst>
          </p:cNvPr>
          <p:cNvSpPr txBox="1"/>
          <p:nvPr/>
        </p:nvSpPr>
        <p:spPr>
          <a:xfrm>
            <a:off x="6352555" y="486889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6" name="TextBox 10">
            <a:extLst>
              <a:ext uri="{FF2B5EF4-FFF2-40B4-BE49-F238E27FC236}">
                <a16:creationId xmlns:a16="http://schemas.microsoft.com/office/drawing/2014/main" xmlns="" id="{4219E6E8-8CE2-4C51-A08C-2F4686A13ED2}"/>
              </a:ext>
            </a:extLst>
          </p:cNvPr>
          <p:cNvSpPr txBox="1"/>
          <p:nvPr/>
        </p:nvSpPr>
        <p:spPr>
          <a:xfrm>
            <a:off x="7280736" y="4848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9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进程同步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55650"/>
            <a:ext cx="8892480" cy="5697686"/>
          </a:xfrm>
          <a:ln w="38100"/>
        </p:spPr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zh-CN" altLang="en-US" dirty="0"/>
              <a:t>记录型信号量</a:t>
            </a:r>
            <a:r>
              <a:rPr lang="zh-CN" altLang="en-US" dirty="0" smtClean="0"/>
              <a:t>机制</a:t>
            </a:r>
            <a:r>
              <a:rPr lang="zh-CN" altLang="en-US" dirty="0" smtClean="0">
                <a:solidFill>
                  <a:srgbClr val="FF0000"/>
                </a:solidFill>
              </a:rPr>
              <a:t>（考察编程实现）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612000" lvl="1"/>
            <a:r>
              <a:rPr lang="zh-CN" altLang="en-US" dirty="0"/>
              <a:t>共享浴室问题（</a:t>
            </a:r>
            <a:r>
              <a:rPr lang="en-US" altLang="zh-CN" dirty="0"/>
              <a:t>P129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20000" lvl="2" algn="just"/>
            <a:r>
              <a:rPr lang="zh-CN" altLang="en-US" dirty="0"/>
              <a:t>现要设计一个共享公共浴室管理系统，该浴室每次只能有一个性别的人员进入使用，但允许同性别的多人同时使用。</a:t>
            </a:r>
            <a:endParaRPr lang="en-US" altLang="zh-CN" dirty="0"/>
          </a:p>
          <a:p>
            <a:pPr marL="720000" lvl="2" algn="just"/>
            <a:r>
              <a:rPr lang="zh-CN" altLang="en-US" b="1" dirty="0">
                <a:solidFill>
                  <a:srgbClr val="FF0000"/>
                </a:solidFill>
              </a:rPr>
              <a:t>请使用带有信号量的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V</a:t>
            </a:r>
            <a:r>
              <a:rPr lang="zh-CN" altLang="en-US" b="1" dirty="0">
                <a:solidFill>
                  <a:srgbClr val="FF0000"/>
                </a:solidFill>
              </a:rPr>
              <a:t>操作（</a:t>
            </a:r>
            <a:r>
              <a:rPr lang="en-US" altLang="zh-CN" b="1" dirty="0">
                <a:solidFill>
                  <a:srgbClr val="FF0000"/>
                </a:solidFill>
              </a:rPr>
              <a:t>wait()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signal()</a:t>
            </a:r>
            <a:r>
              <a:rPr lang="zh-CN" altLang="en-US" b="1" dirty="0">
                <a:solidFill>
                  <a:srgbClr val="FF0000"/>
                </a:solidFill>
              </a:rPr>
              <a:t>操作）的伪代码描述任意数量的男士和女士使用该共享浴室的过程，并说明所用信号量及初值的含义。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bpic.51yuansu.com/pic3/cover/03/43/89/5ba2d53281374_610.jpg">
            <a:extLst>
              <a:ext uri="{FF2B5EF4-FFF2-40B4-BE49-F238E27FC236}">
                <a16:creationId xmlns:a16="http://schemas.microsoft.com/office/drawing/2014/main" xmlns="" id="{D3A290AD-D6EA-4802-8AE0-DA74D3F2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1645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bpic.51yuansu.com/pic3/cover/03/43/89/5ba2d53281374_610.jpg">
            <a:extLst>
              <a:ext uri="{FF2B5EF4-FFF2-40B4-BE49-F238E27FC236}">
                <a16:creationId xmlns:a16="http://schemas.microsoft.com/office/drawing/2014/main" xmlns="" id="{A53E7CBC-1803-4A0F-9978-30C299900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0854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bpic.51yuansu.com/pic3/cover/03/43/89/5ba2d53281374_610.jpg">
            <a:extLst>
              <a:ext uri="{FF2B5EF4-FFF2-40B4-BE49-F238E27FC236}">
                <a16:creationId xmlns:a16="http://schemas.microsoft.com/office/drawing/2014/main" xmlns="" id="{086F62E8-1F03-4597-81C5-0183492A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4522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new13.photophoto.cn/20190326/kaixindenvshixiaolianchahua-32985294_1.jpg">
            <a:extLst>
              <a:ext uri="{FF2B5EF4-FFF2-40B4-BE49-F238E27FC236}">
                <a16:creationId xmlns:a16="http://schemas.microsoft.com/office/drawing/2014/main" xmlns="" id="{0E99DE41-4E96-4289-BF74-CC03AD33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48567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picnew13.photophoto.cn/20190326/kaixindenvshixiaolianchahua-32985294_1.jpg">
            <a:extLst>
              <a:ext uri="{FF2B5EF4-FFF2-40B4-BE49-F238E27FC236}">
                <a16:creationId xmlns:a16="http://schemas.microsoft.com/office/drawing/2014/main" xmlns="" id="{58260A92-2BA2-405D-825B-ABD9AB01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34292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picnew13.photophoto.cn/20190326/kaixindenvshixiaolianchahua-32985294_1.jpg">
            <a:extLst>
              <a:ext uri="{FF2B5EF4-FFF2-40B4-BE49-F238E27FC236}">
                <a16:creationId xmlns:a16="http://schemas.microsoft.com/office/drawing/2014/main" xmlns="" id="{012BF4D0-4E19-42E8-AF6F-73856DEA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4476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8.baidu.com/it/u=1409284509,1938715594&amp;fm=193">
            <a:extLst>
              <a:ext uri="{FF2B5EF4-FFF2-40B4-BE49-F238E27FC236}">
                <a16:creationId xmlns:a16="http://schemas.microsoft.com/office/drawing/2014/main" xmlns="" id="{D371FE31-43EF-4DA3-A951-D569FA285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"/>
          <a:stretch/>
        </p:blipFill>
        <p:spPr bwMode="auto">
          <a:xfrm>
            <a:off x="3851920" y="3739743"/>
            <a:ext cx="218079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45221E8-F1A5-4B03-8626-6B7C9D8E31C1}"/>
              </a:ext>
            </a:extLst>
          </p:cNvPr>
          <p:cNvSpPr txBox="1"/>
          <p:nvPr/>
        </p:nvSpPr>
        <p:spPr>
          <a:xfrm>
            <a:off x="1361542" y="3206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男士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6355B27-47E9-437D-9C43-30FBCAC4F6A6}"/>
              </a:ext>
            </a:extLst>
          </p:cNvPr>
          <p:cNvSpPr txBox="1"/>
          <p:nvPr/>
        </p:nvSpPr>
        <p:spPr>
          <a:xfrm>
            <a:off x="7352151" y="3208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女士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D43F567C-22B3-4077-9DF8-BE10D1690FC0}"/>
              </a:ext>
            </a:extLst>
          </p:cNvPr>
          <p:cNvSpPr txBox="1"/>
          <p:nvPr/>
        </p:nvSpPr>
        <p:spPr>
          <a:xfrm>
            <a:off x="4464130" y="33761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共享浴室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AC1F1872-272B-4B35-9092-A23194D214CF}"/>
              </a:ext>
            </a:extLst>
          </p:cNvPr>
          <p:cNvCxnSpPr>
            <a:stCxn id="1030" idx="1"/>
            <a:endCxn id="1032" idx="3"/>
          </p:cNvCxnSpPr>
          <p:nvPr/>
        </p:nvCxnSpPr>
        <p:spPr bwMode="auto">
          <a:xfrm flipH="1">
            <a:off x="6032714" y="3881719"/>
            <a:ext cx="1275590" cy="866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6151752D-E348-4BBF-9342-EA3A4B6D0896}"/>
              </a:ext>
            </a:extLst>
          </p:cNvPr>
          <p:cNvCxnSpPr>
            <a:stCxn id="11" idx="1"/>
            <a:endCxn id="1032" idx="3"/>
          </p:cNvCxnSpPr>
          <p:nvPr/>
        </p:nvCxnSpPr>
        <p:spPr bwMode="auto">
          <a:xfrm flipH="1">
            <a:off x="6032714" y="4738969"/>
            <a:ext cx="1275590" cy="8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ED149295-232F-429D-9B06-DE0D2D744F5F}"/>
              </a:ext>
            </a:extLst>
          </p:cNvPr>
          <p:cNvCxnSpPr>
            <a:stCxn id="12" idx="1"/>
            <a:endCxn id="1032" idx="3"/>
          </p:cNvCxnSpPr>
          <p:nvPr/>
        </p:nvCxnSpPr>
        <p:spPr bwMode="auto">
          <a:xfrm flipH="1" flipV="1">
            <a:off x="6032714" y="4747855"/>
            <a:ext cx="1275590" cy="1192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6" name="Picture 12" descr="https://img1.baidu.com/it/u=4145686801,716650686&amp;fm=253&amp;fmt=auto&amp;app=138&amp;f=JPEG?w=500&amp;h=525">
            <a:extLst>
              <a:ext uri="{FF2B5EF4-FFF2-40B4-BE49-F238E27FC236}">
                <a16:creationId xmlns:a16="http://schemas.microsoft.com/office/drawing/2014/main" xmlns="" id="{EDC809A4-3A03-4892-B65C-8AFA09D6C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319" y="3227790"/>
            <a:ext cx="792088" cy="83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E7D25B6D-C062-448A-B5B5-A8006A20B0F8}"/>
              </a:ext>
            </a:extLst>
          </p:cNvPr>
          <p:cNvCxnSpPr>
            <a:stCxn id="1026" idx="3"/>
            <a:endCxn id="1032" idx="1"/>
          </p:cNvCxnSpPr>
          <p:nvPr/>
        </p:nvCxnSpPr>
        <p:spPr bwMode="auto">
          <a:xfrm>
            <a:off x="2051720" y="3912502"/>
            <a:ext cx="1800200" cy="835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B02AB388-A68D-436B-8575-290C8596F2F7}"/>
              </a:ext>
            </a:extLst>
          </p:cNvPr>
          <p:cNvCxnSpPr>
            <a:cxnSpLocks/>
            <a:stCxn id="8" idx="3"/>
            <a:endCxn id="1032" idx="1"/>
          </p:cNvCxnSpPr>
          <p:nvPr/>
        </p:nvCxnSpPr>
        <p:spPr bwMode="auto">
          <a:xfrm>
            <a:off x="2051720" y="4704590"/>
            <a:ext cx="1800200" cy="4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79322BA9-009F-4043-896E-C42DC75D88CB}"/>
              </a:ext>
            </a:extLst>
          </p:cNvPr>
          <p:cNvCxnSpPr>
            <a:stCxn id="9" idx="3"/>
            <a:endCxn id="1032" idx="1"/>
          </p:cNvCxnSpPr>
          <p:nvPr/>
        </p:nvCxnSpPr>
        <p:spPr bwMode="auto">
          <a:xfrm flipV="1">
            <a:off x="2051720" y="4747855"/>
            <a:ext cx="1800200" cy="1093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8" name="Picture 14" descr="https://gimg2.baidu.com/image_search/src=http%3A%2F%2Fsafe-img.xhscdn.com%2Fbw1%2Ffcabcb3e-8400-40b8-8ecc-d590dfae4265%3FimageView2%2F2%2Fw%2F1080%2Fformat%2Fjpg&amp;refer=http%3A%2F%2Fsafe-img.xhscdn.com&amp;app=2002&amp;size=f9999,10000&amp;q=a80&amp;n=0&amp;g=0n&amp;fmt=auto?sec=1689780735&amp;t=687ebd6542965c5be7e549dd8f53f9ba">
            <a:extLst>
              <a:ext uri="{FF2B5EF4-FFF2-40B4-BE49-F238E27FC236}">
                <a16:creationId xmlns:a16="http://schemas.microsoft.com/office/drawing/2014/main" xmlns="" id="{AA581F07-FED3-4ACA-BEB6-D68B863EF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00" y="3854281"/>
            <a:ext cx="1413239" cy="18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EAAD824-2FC9-46EF-8B25-09F929259CC2}"/>
              </a:ext>
            </a:extLst>
          </p:cNvPr>
          <p:cNvSpPr txBox="1"/>
          <p:nvPr/>
        </p:nvSpPr>
        <p:spPr>
          <a:xfrm>
            <a:off x="1493314" y="512507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4FA386BD-EF53-43D8-AA13-06F823831A9A}"/>
              </a:ext>
            </a:extLst>
          </p:cNvPr>
          <p:cNvSpPr txBox="1"/>
          <p:nvPr/>
        </p:nvSpPr>
        <p:spPr>
          <a:xfrm>
            <a:off x="7532247" y="5198901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6D43D5DA-F35B-48A5-907B-D66E727F039C}"/>
              </a:ext>
            </a:extLst>
          </p:cNvPr>
          <p:cNvSpPr/>
          <p:nvPr/>
        </p:nvSpPr>
        <p:spPr bwMode="auto">
          <a:xfrm>
            <a:off x="4757124" y="3912502"/>
            <a:ext cx="1275590" cy="128639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9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8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25" grpId="0"/>
      <p:bldP spid="34" grpId="0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进程同步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重点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zh-CN" altLang="en-US" dirty="0"/>
              <a:t>记录型信号量机制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共享浴室问题（</a:t>
            </a:r>
            <a:r>
              <a:rPr lang="en-US" altLang="zh-CN" dirty="0"/>
              <a:t>P129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信号量和变量定义：</a:t>
            </a:r>
            <a:endParaRPr lang="en-US" altLang="zh-CN" dirty="0"/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nmen</a:t>
            </a:r>
            <a:r>
              <a:rPr lang="en-US" altLang="zh-CN" dirty="0"/>
              <a:t>=0;	//</a:t>
            </a:r>
            <a:r>
              <a:rPr lang="zh-CN" altLang="en-US" dirty="0"/>
              <a:t>浴室中男士的数量</a:t>
            </a:r>
            <a:endParaRPr lang="en-US" altLang="zh-CN" dirty="0"/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nwomen</a:t>
            </a:r>
            <a:r>
              <a:rPr lang="en-US" altLang="zh-CN" dirty="0"/>
              <a:t>=0;	//</a:t>
            </a:r>
            <a:r>
              <a:rPr lang="zh-CN" altLang="en-US" dirty="0"/>
              <a:t>浴室中女士的数量</a:t>
            </a:r>
            <a:endParaRPr lang="en-US" altLang="zh-CN" dirty="0"/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altLang="zh-CN" dirty="0"/>
              <a:t>semaphore </a:t>
            </a:r>
            <a:r>
              <a:rPr lang="en-US" altLang="zh-CN" dirty="0" err="1"/>
              <a:t>Smen</a:t>
            </a:r>
            <a:r>
              <a:rPr lang="en-US" altLang="zh-CN" dirty="0"/>
              <a:t>=1</a:t>
            </a:r>
            <a:r>
              <a:rPr lang="zh-CN" altLang="en-US" dirty="0"/>
              <a:t>；   </a:t>
            </a:r>
            <a:r>
              <a:rPr lang="en-US" altLang="zh-CN" dirty="0"/>
              <a:t>//</a:t>
            </a:r>
            <a:r>
              <a:rPr lang="zh-CN" altLang="en-US" dirty="0"/>
              <a:t>男士变量的互斥信号量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altLang="zh-CN" dirty="0"/>
              <a:t>semaphore  </a:t>
            </a:r>
            <a:r>
              <a:rPr lang="en-US" altLang="zh-CN" dirty="0" err="1"/>
              <a:t>Swomen</a:t>
            </a:r>
            <a:r>
              <a:rPr lang="en-US" altLang="zh-CN" dirty="0"/>
              <a:t>=1</a:t>
            </a:r>
            <a:r>
              <a:rPr lang="zh-CN" altLang="en-US" dirty="0"/>
              <a:t>；   </a:t>
            </a:r>
            <a:r>
              <a:rPr lang="en-US" altLang="zh-CN" dirty="0"/>
              <a:t>//</a:t>
            </a:r>
            <a:r>
              <a:rPr lang="zh-CN" altLang="en-US" dirty="0"/>
              <a:t>女士变量的互斥信号量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altLang="zh-CN" dirty="0"/>
              <a:t>semaphore  </a:t>
            </a:r>
            <a:r>
              <a:rPr lang="en-US" altLang="zh-CN" dirty="0" err="1"/>
              <a:t>Sused</a:t>
            </a:r>
            <a:r>
              <a:rPr lang="en-US" altLang="zh-CN" dirty="0"/>
              <a:t>=1</a:t>
            </a:r>
            <a:r>
              <a:rPr lang="zh-CN" altLang="en-US" dirty="0"/>
              <a:t>；   </a:t>
            </a:r>
            <a:r>
              <a:rPr lang="en-US" altLang="zh-CN" dirty="0"/>
              <a:t>//</a:t>
            </a:r>
            <a:r>
              <a:rPr lang="zh-CN" altLang="en-US" dirty="0"/>
              <a:t>浴室互斥信号量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67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进程同步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zh-CN" altLang="en-US" dirty="0"/>
              <a:t>记录型信号量机制</a:t>
            </a:r>
            <a:endParaRPr lang="en-US" altLang="zh-CN" dirty="0"/>
          </a:p>
          <a:p>
            <a:pPr lvl="1"/>
            <a:r>
              <a:rPr lang="zh-CN" altLang="en-US" dirty="0"/>
              <a:t>共享浴室问题（</a:t>
            </a:r>
            <a:r>
              <a:rPr lang="en-US" altLang="zh-CN" dirty="0"/>
              <a:t>P129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algn="just"/>
            <a:r>
              <a:rPr lang="zh-CN" altLang="en-US" dirty="0"/>
              <a:t>核心代码：</a:t>
            </a:r>
            <a:endParaRPr lang="en-US" altLang="zh-CN" dirty="0"/>
          </a:p>
          <a:p>
            <a:pPr lvl="2" algn="just"/>
            <a:endParaRPr lang="en-US" altLang="zh-CN" dirty="0"/>
          </a:p>
          <a:p>
            <a:pPr lvl="2" algn="just"/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43607" y="1844824"/>
            <a:ext cx="33843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 Men() {</a:t>
            </a:r>
            <a:endParaRPr lang="zh-CN" altLang="zh-CN" dirty="0"/>
          </a:p>
          <a:p>
            <a:r>
              <a:rPr lang="en-US" altLang="zh-CN" dirty="0"/>
              <a:t>   while(1){  </a:t>
            </a:r>
          </a:p>
          <a:p>
            <a:r>
              <a:rPr lang="en-US" altLang="zh-CN" dirty="0"/>
              <a:t>      wait(</a:t>
            </a:r>
            <a:r>
              <a:rPr lang="en-US" altLang="zh-CN" dirty="0" err="1"/>
              <a:t>Smen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if(</a:t>
            </a:r>
            <a:r>
              <a:rPr lang="en-US" altLang="zh-CN" dirty="0" err="1"/>
              <a:t>nmen</a:t>
            </a:r>
            <a:r>
              <a:rPr lang="en-US" altLang="zh-CN" dirty="0"/>
              <a:t>==0)  wait(</a:t>
            </a:r>
            <a:r>
              <a:rPr lang="en-US" altLang="zh-CN" dirty="0" err="1"/>
              <a:t>Sused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nmen</a:t>
            </a:r>
            <a:r>
              <a:rPr lang="en-US" altLang="zh-CN" dirty="0"/>
              <a:t>++;</a:t>
            </a:r>
            <a:endParaRPr lang="zh-CN" altLang="zh-CN" dirty="0"/>
          </a:p>
          <a:p>
            <a:r>
              <a:rPr lang="en-US" altLang="zh-CN" dirty="0"/>
              <a:t>      signal(</a:t>
            </a:r>
            <a:r>
              <a:rPr lang="en-US" altLang="zh-CN" dirty="0" err="1"/>
              <a:t>Smen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男士进入洗浴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      wait(</a:t>
            </a:r>
            <a:r>
              <a:rPr lang="en-US" altLang="zh-CN" dirty="0" err="1"/>
              <a:t>Smen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nmen</a:t>
            </a:r>
            <a:r>
              <a:rPr lang="en-US" altLang="zh-CN" dirty="0"/>
              <a:t>--;</a:t>
            </a:r>
            <a:endParaRPr lang="zh-CN" altLang="zh-CN" dirty="0"/>
          </a:p>
          <a:p>
            <a:r>
              <a:rPr lang="en-US" altLang="zh-CN" dirty="0"/>
              <a:t>      if (</a:t>
            </a:r>
            <a:r>
              <a:rPr lang="en-US" altLang="zh-CN" dirty="0" err="1"/>
              <a:t>nmen</a:t>
            </a:r>
            <a:r>
              <a:rPr lang="en-US" altLang="zh-CN" dirty="0"/>
              <a:t>==0)  signal(</a:t>
            </a:r>
            <a:r>
              <a:rPr lang="en-US" altLang="zh-CN" dirty="0" err="1"/>
              <a:t>Sused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signal(</a:t>
            </a:r>
            <a:r>
              <a:rPr lang="en-US" altLang="zh-CN" dirty="0" err="1"/>
              <a:t>Smen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547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Women() {</a:t>
            </a:r>
            <a:endParaRPr lang="zh-CN" altLang="zh-CN" dirty="0"/>
          </a:p>
          <a:p>
            <a:r>
              <a:rPr lang="en-US" altLang="zh-CN" dirty="0"/>
              <a:t>   while(1){</a:t>
            </a:r>
          </a:p>
          <a:p>
            <a:r>
              <a:rPr lang="en-US" altLang="zh-CN" dirty="0"/>
              <a:t>       wait(</a:t>
            </a:r>
            <a:r>
              <a:rPr lang="en-US" altLang="zh-CN" dirty="0" err="1"/>
              <a:t>Swomen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if(</a:t>
            </a:r>
            <a:r>
              <a:rPr lang="en-US" altLang="zh-CN" dirty="0" err="1"/>
              <a:t>nwomen</a:t>
            </a:r>
            <a:r>
              <a:rPr lang="en-US" altLang="zh-CN" dirty="0"/>
              <a:t>==0) wait(</a:t>
            </a:r>
            <a:r>
              <a:rPr lang="en-US" altLang="zh-CN" dirty="0" err="1"/>
              <a:t>Sused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nwomen</a:t>
            </a:r>
            <a:r>
              <a:rPr lang="en-US" altLang="zh-CN" dirty="0"/>
              <a:t>++;</a:t>
            </a:r>
            <a:endParaRPr lang="zh-CN" altLang="zh-CN" dirty="0"/>
          </a:p>
          <a:p>
            <a:r>
              <a:rPr lang="en-US" altLang="zh-CN" dirty="0"/>
              <a:t>       signal(</a:t>
            </a:r>
            <a:r>
              <a:rPr lang="en-US" altLang="zh-CN" dirty="0" err="1"/>
              <a:t>Swomen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女士进入洗浴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       wait(</a:t>
            </a:r>
            <a:r>
              <a:rPr lang="en-US" altLang="zh-CN" dirty="0" err="1"/>
              <a:t>Swomen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nwomen</a:t>
            </a:r>
            <a:r>
              <a:rPr lang="en-US" altLang="zh-CN" dirty="0"/>
              <a:t>--;</a:t>
            </a:r>
            <a:endParaRPr lang="zh-CN" altLang="zh-CN" dirty="0"/>
          </a:p>
          <a:p>
            <a:r>
              <a:rPr lang="en-US" altLang="zh-CN" dirty="0"/>
              <a:t>       if (</a:t>
            </a:r>
            <a:r>
              <a:rPr lang="en-US" altLang="zh-CN" dirty="0" err="1"/>
              <a:t>nwomen</a:t>
            </a:r>
            <a:r>
              <a:rPr lang="en-US" altLang="zh-CN" dirty="0"/>
              <a:t> ==0) signal(</a:t>
            </a:r>
            <a:r>
              <a:rPr lang="en-US" altLang="zh-CN" dirty="0" err="1"/>
              <a:t>Sused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signal(</a:t>
            </a:r>
            <a:r>
              <a:rPr lang="en-US" altLang="zh-CN" dirty="0" err="1"/>
              <a:t>Swomen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2345" y="5380672"/>
            <a:ext cx="3492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main()  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cobegin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Men();</a:t>
            </a:r>
            <a:endParaRPr lang="zh-CN" altLang="zh-CN" dirty="0"/>
          </a:p>
          <a:p>
            <a:r>
              <a:rPr lang="en-US" altLang="zh-CN" dirty="0"/>
              <a:t>       Women();}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smtClean="0"/>
              <a:t>12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 algn="just">
              <a:lnSpc>
                <a:spcPct val="114000"/>
              </a:lnSpc>
            </a:pPr>
            <a:r>
              <a:rPr lang="zh-CN" altLang="en-US" dirty="0" smtClean="0"/>
              <a:t>设某计算机采用</a:t>
            </a:r>
            <a:r>
              <a:rPr lang="zh-CN" altLang="en-US" dirty="0"/>
              <a:t>动态分区分配的存储器管理方式</a:t>
            </a:r>
            <a:r>
              <a:rPr lang="zh-CN" altLang="en-US" dirty="0" smtClean="0"/>
              <a:t>，其内存大小为</a:t>
            </a:r>
            <a:r>
              <a:rPr lang="en-US" altLang="zh-CN" dirty="0" smtClean="0"/>
              <a:t>640KB</a:t>
            </a:r>
            <a:r>
              <a:rPr lang="zh-CN" altLang="en-US" dirty="0"/>
              <a:t>，其中低地址区域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40KB</a:t>
            </a:r>
            <a:r>
              <a:rPr lang="zh-CN" altLang="en-US" dirty="0"/>
              <a:t>用于存放操作系统。系统从低地址区开始为用户作业分配空间。针对以下作业请求序列</a:t>
            </a:r>
            <a:r>
              <a:rPr lang="zh-CN" altLang="en-US" dirty="0" smtClean="0"/>
              <a:t>，说明</a:t>
            </a:r>
            <a:r>
              <a:rPr lang="zh-CN" altLang="en-US" dirty="0"/>
              <a:t>采用</a:t>
            </a:r>
            <a:r>
              <a:rPr lang="zh-CN" altLang="en-US" dirty="0">
                <a:solidFill>
                  <a:srgbClr val="FF0000"/>
                </a:solidFill>
              </a:rPr>
              <a:t>首次适应</a:t>
            </a:r>
            <a:r>
              <a:rPr lang="zh-CN" altLang="en-US" dirty="0" smtClean="0">
                <a:solidFill>
                  <a:srgbClr val="FF0000"/>
                </a:solidFill>
              </a:rPr>
              <a:t>算法（思考：其他算法的情况）</a:t>
            </a:r>
            <a:r>
              <a:rPr lang="zh-CN" altLang="en-US" dirty="0" smtClean="0"/>
              <a:t>进行</a:t>
            </a:r>
            <a:r>
              <a:rPr lang="zh-CN" altLang="en-US" dirty="0"/>
              <a:t>内存分配和回收后，内存的最终映像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>
              <a:lnSpc>
                <a:spcPct val="114000"/>
              </a:lnSpc>
            </a:pPr>
            <a:r>
              <a:rPr lang="zh-CN" altLang="en-US" dirty="0" smtClean="0"/>
              <a:t>作业</a:t>
            </a:r>
            <a:r>
              <a:rPr lang="zh-CN" altLang="en-US" dirty="0"/>
              <a:t>请求序列如下：</a:t>
            </a:r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200KB</a:t>
            </a:r>
            <a:r>
              <a:rPr lang="zh-CN" altLang="en-US" dirty="0"/>
              <a:t>，作业</a:t>
            </a:r>
            <a:r>
              <a:rPr lang="en-US" altLang="zh-CN" dirty="0"/>
              <a:t>2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70KB</a:t>
            </a:r>
            <a:r>
              <a:rPr lang="zh-CN" altLang="en-US" dirty="0"/>
              <a:t>；</a:t>
            </a:r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150KB</a:t>
            </a:r>
            <a:r>
              <a:rPr lang="zh-CN" altLang="en-US" dirty="0"/>
              <a:t>，作业</a:t>
            </a:r>
            <a:r>
              <a:rPr lang="en-US" altLang="zh-CN" dirty="0"/>
              <a:t>2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70KB</a:t>
            </a:r>
            <a:r>
              <a:rPr lang="zh-CN" altLang="en-US" dirty="0"/>
              <a:t>；</a:t>
            </a:r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80KB</a:t>
            </a:r>
            <a:r>
              <a:rPr lang="zh-CN" altLang="en-US" dirty="0"/>
              <a:t>，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150KB</a:t>
            </a:r>
            <a:r>
              <a:rPr lang="zh-CN" altLang="en-US" dirty="0"/>
              <a:t>；</a:t>
            </a:r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5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100KB</a:t>
            </a:r>
            <a:r>
              <a:rPr lang="zh-CN" altLang="en-US" dirty="0"/>
              <a:t>，作业</a:t>
            </a:r>
            <a:r>
              <a:rPr lang="en-US" altLang="zh-CN" dirty="0"/>
              <a:t>6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60KB</a:t>
            </a:r>
            <a:r>
              <a:rPr lang="zh-CN" altLang="en-US" dirty="0"/>
              <a:t>；</a:t>
            </a:r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7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50KB</a:t>
            </a:r>
            <a:r>
              <a:rPr lang="zh-CN" altLang="en-US" dirty="0"/>
              <a:t>，作业</a:t>
            </a:r>
            <a:r>
              <a:rPr lang="en-US" altLang="zh-CN" dirty="0"/>
              <a:t>6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60KB</a:t>
            </a:r>
            <a:r>
              <a:rPr lang="zh-CN" altLang="en-US" dirty="0"/>
              <a:t>。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11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 algn="just">
              <a:lnSpc>
                <a:spcPct val="114000"/>
              </a:lnSpc>
            </a:pPr>
            <a:r>
              <a:rPr lang="zh-CN" altLang="en-US" dirty="0" smtClean="0"/>
              <a:t>作业</a:t>
            </a:r>
            <a:r>
              <a:rPr lang="zh-CN" altLang="en-US" dirty="0"/>
              <a:t>请求</a:t>
            </a:r>
            <a:r>
              <a:rPr lang="zh-CN" altLang="en-US" dirty="0" smtClean="0"/>
              <a:t>序列：</a:t>
            </a:r>
            <a:endParaRPr lang="zh-CN" altLang="en-US" dirty="0"/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200KB</a:t>
            </a:r>
            <a:r>
              <a:rPr lang="zh-CN" altLang="en-US" dirty="0"/>
              <a:t>，作业</a:t>
            </a:r>
            <a:r>
              <a:rPr lang="en-US" altLang="zh-CN" dirty="0"/>
              <a:t>2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70KB</a:t>
            </a:r>
            <a:r>
              <a:rPr lang="zh-CN" altLang="en-US" dirty="0"/>
              <a:t>；</a:t>
            </a:r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150KB</a:t>
            </a:r>
            <a:r>
              <a:rPr lang="zh-CN" altLang="en-US" dirty="0"/>
              <a:t>，作业</a:t>
            </a:r>
            <a:r>
              <a:rPr lang="en-US" altLang="zh-CN" dirty="0"/>
              <a:t>2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70KB</a:t>
            </a:r>
            <a:r>
              <a:rPr lang="zh-CN" altLang="en-US" dirty="0"/>
              <a:t>；</a:t>
            </a:r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80KB</a:t>
            </a:r>
            <a:r>
              <a:rPr lang="zh-CN" altLang="en-US" dirty="0"/>
              <a:t>，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150KB</a:t>
            </a:r>
            <a:r>
              <a:rPr lang="zh-CN" altLang="en-US" dirty="0"/>
              <a:t>；</a:t>
            </a:r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5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100KB</a:t>
            </a:r>
            <a:r>
              <a:rPr lang="zh-CN" altLang="en-US" dirty="0"/>
              <a:t>，作业</a:t>
            </a:r>
            <a:r>
              <a:rPr lang="en-US" altLang="zh-CN" dirty="0"/>
              <a:t>6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60KB</a:t>
            </a:r>
            <a:r>
              <a:rPr lang="zh-CN" altLang="en-US" dirty="0"/>
              <a:t>；</a:t>
            </a:r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7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50KB</a:t>
            </a:r>
            <a:r>
              <a:rPr lang="zh-CN" altLang="en-US" dirty="0"/>
              <a:t>，作业</a:t>
            </a:r>
            <a:r>
              <a:rPr lang="en-US" altLang="zh-CN" dirty="0"/>
              <a:t>6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60KB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>
              <a:lnSpc>
                <a:spcPct val="114000"/>
              </a:lnSpc>
              <a:spcBef>
                <a:spcPts val="1200"/>
              </a:spcBef>
            </a:pPr>
            <a:r>
              <a:rPr lang="zh-CN" altLang="en-US" dirty="0" smtClean="0"/>
              <a:t>解析：</a:t>
            </a:r>
            <a:r>
              <a:rPr lang="zh-CN" altLang="en-US" dirty="0" smtClean="0">
                <a:solidFill>
                  <a:srgbClr val="FF0000"/>
                </a:solidFill>
              </a:rPr>
              <a:t>首次适应算法</a:t>
            </a:r>
            <a:r>
              <a:rPr lang="zh-CN" altLang="en-US" dirty="0" smtClean="0"/>
              <a:t>的思想是把空闲分区按照</a:t>
            </a:r>
            <a:r>
              <a:rPr lang="zh-CN" altLang="en-US" dirty="0" smtClean="0">
                <a:solidFill>
                  <a:srgbClr val="FF0000"/>
                </a:solidFill>
              </a:rPr>
              <a:t>地址递增</a:t>
            </a:r>
            <a:r>
              <a:rPr lang="zh-CN" altLang="en-US" dirty="0" smtClean="0"/>
              <a:t>的顺序组成一个链表，为进程分配内存时从链首开始查找，直至找到能容纳进程的分区。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1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操作系统引论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2</a:t>
            </a:r>
            <a:r>
              <a:rPr lang="zh-CN" altLang="en-US" dirty="0"/>
              <a:t>：单道批处理系统和多道批处理系统</a:t>
            </a:r>
            <a:endParaRPr lang="en-US" altLang="zh-CN" dirty="0"/>
          </a:p>
          <a:p>
            <a:pPr lvl="1"/>
            <a:r>
              <a:rPr lang="zh-CN" altLang="en-US" dirty="0"/>
              <a:t>单道批处理系统的运行情况及缺点（</a:t>
            </a:r>
            <a:r>
              <a:rPr lang="en-US" altLang="zh-CN" dirty="0"/>
              <a:t>P7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内存中仅能装入一道程序；</a:t>
            </a:r>
            <a:endParaRPr lang="en-US" altLang="zh-CN" dirty="0"/>
          </a:p>
          <a:p>
            <a:pPr lvl="2"/>
            <a:r>
              <a:rPr lang="zh-CN" altLang="en-US" dirty="0"/>
              <a:t>仅当当前作业执行完毕之后才能执行下一道作业；</a:t>
            </a:r>
            <a:endParaRPr lang="en-US" altLang="zh-CN" dirty="0"/>
          </a:p>
          <a:p>
            <a:pPr lvl="2"/>
            <a:r>
              <a:rPr lang="zh-CN" altLang="en-US" dirty="0"/>
              <a:t>难以发挥系统中各类型资源的并行处理能力；</a:t>
            </a:r>
            <a:endParaRPr lang="en-US" altLang="zh-CN" dirty="0"/>
          </a:p>
          <a:p>
            <a:pPr lvl="2"/>
            <a:r>
              <a:rPr lang="zh-CN" altLang="en-US" dirty="0"/>
              <a:t>系统中的资源得不到充分的利用。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计算系统中某资源的利用率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8" t="-18819" r="17667" b="-23616"/>
          <a:stretch>
            <a:fillRect/>
          </a:stretch>
        </p:blipFill>
        <p:spPr bwMode="auto">
          <a:xfrm>
            <a:off x="548097" y="5324582"/>
            <a:ext cx="6624637" cy="1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>
            <a:off x="1281744" y="4581128"/>
            <a:ext cx="7178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52831" y="313967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645024"/>
            <a:ext cx="109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设备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4108688"/>
            <a:ext cx="109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设备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281744" y="3324342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1835696" y="3829690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2389648" y="4293354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2943600" y="3324342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3497552" y="3829690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4051504" y="4293354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4605456" y="3298932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5159408" y="3804280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5713360" y="4293096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1835696" y="306896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2389648" y="3073606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2943600" y="3073606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3497552" y="3073606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4073640" y="306896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4605456" y="306896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5159408" y="307486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5713360" y="307486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1131703" y="45863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85655" y="45863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09954" y="45863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61499" y="45863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36117" y="45811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t4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60416" y="45811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t5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11961" y="45811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t6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09367" y="45718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t7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33666" y="45718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t8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85211" y="45718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017944" y="5551773"/>
                <a:ext cx="1642629" cy="639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944" y="5551773"/>
                <a:ext cx="1642629" cy="6397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标注 41"/>
          <p:cNvSpPr/>
          <p:nvPr/>
        </p:nvSpPr>
        <p:spPr bwMode="auto">
          <a:xfrm>
            <a:off x="6369775" y="2737927"/>
            <a:ext cx="1971266" cy="400110"/>
          </a:xfrm>
          <a:prstGeom prst="wedgeRectCallout">
            <a:avLst>
              <a:gd name="adj1" fmla="val -224006"/>
              <a:gd name="adj2" fmla="val 6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一个执行周期内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281744" y="3068960"/>
            <a:ext cx="1661856" cy="15028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6" name="直接连接符 45"/>
          <p:cNvCxnSpPr/>
          <p:nvPr/>
        </p:nvCxnSpPr>
        <p:spPr bwMode="auto">
          <a:xfrm>
            <a:off x="1281744" y="3324342"/>
            <a:ext cx="5539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88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 algn="just">
              <a:lnSpc>
                <a:spcPct val="114000"/>
              </a:lnSpc>
              <a:buNone/>
            </a:pPr>
            <a:r>
              <a:rPr lang="zh-CN" altLang="en-US" dirty="0" smtClean="0"/>
              <a:t>内存具体分配和回收的过程：</a:t>
            </a:r>
          </a:p>
          <a:p>
            <a:pPr marL="633413" lvl="2" algn="just">
              <a:lnSpc>
                <a:spcPct val="114000"/>
              </a:lnSpc>
            </a:pPr>
            <a:r>
              <a:rPr lang="zh-CN" altLang="en-US" dirty="0" smtClean="0"/>
              <a:t>初始时</a:t>
            </a:r>
            <a:r>
              <a:rPr lang="en-US" altLang="zh-CN" dirty="0" smtClean="0"/>
              <a:t>OS</a:t>
            </a:r>
            <a:r>
              <a:rPr lang="zh-CN" altLang="en-US" dirty="0" smtClean="0"/>
              <a:t>存放在</a:t>
            </a:r>
            <a:r>
              <a:rPr lang="en-US" altLang="zh-CN" dirty="0" smtClean="0"/>
              <a:t>0K~40K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40K~600K</a:t>
            </a:r>
            <a:r>
              <a:rPr lang="zh-CN" altLang="en-US" dirty="0" smtClean="0"/>
              <a:t>为空；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3779912" y="2428316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79912" y="2788356"/>
            <a:ext cx="1008112" cy="3416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9016" y="22436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51307" y="26205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40K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80949" y="6020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600K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4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 algn="just">
              <a:lnSpc>
                <a:spcPct val="114000"/>
              </a:lnSpc>
              <a:buNone/>
            </a:pPr>
            <a:r>
              <a:rPr lang="zh-CN" altLang="en-US" dirty="0" smtClean="0"/>
              <a:t>内存具体分配和回收的过程：</a:t>
            </a:r>
          </a:p>
          <a:p>
            <a:pPr marL="633413" lvl="2" algn="just">
              <a:lnSpc>
                <a:spcPct val="114000"/>
              </a:lnSpc>
            </a:pPr>
            <a:r>
              <a:rPr lang="zh-CN" altLang="en-US" dirty="0" smtClean="0"/>
              <a:t>作业</a:t>
            </a:r>
            <a:r>
              <a:rPr lang="en-US" altLang="zh-CN" dirty="0"/>
              <a:t>1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200KB</a:t>
            </a:r>
            <a:r>
              <a:rPr lang="zh-CN" altLang="en-US" dirty="0"/>
              <a:t>，作业</a:t>
            </a:r>
            <a:r>
              <a:rPr lang="en-US" altLang="zh-CN" dirty="0"/>
              <a:t>2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70KB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OS</a:t>
            </a:r>
            <a:r>
              <a:rPr lang="zh-CN" altLang="en-US" dirty="0"/>
              <a:t>存放在</a:t>
            </a:r>
            <a:r>
              <a:rPr lang="en-US" altLang="zh-CN" dirty="0"/>
              <a:t>0K~40K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存放在</a:t>
            </a:r>
            <a:r>
              <a:rPr lang="en-US" altLang="zh-CN" dirty="0" smtClean="0"/>
              <a:t>40K~240K 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存放在</a:t>
            </a:r>
            <a:r>
              <a:rPr lang="en-US" altLang="zh-CN" dirty="0" smtClean="0"/>
              <a:t>240K~310K 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310K~600K </a:t>
            </a:r>
            <a:r>
              <a:rPr lang="zh-CN" altLang="en-US" dirty="0" smtClean="0"/>
              <a:t>为空；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995936" y="2468386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95936" y="2828426"/>
            <a:ext cx="1008112" cy="707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5040" y="22837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7331" y="26606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1915" y="62045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600K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0124" y="325972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995936" y="342900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91834" y="3834712"/>
            <a:ext cx="1008112" cy="25545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0123" y="365004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310K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5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 algn="just">
              <a:lnSpc>
                <a:spcPct val="114000"/>
              </a:lnSpc>
              <a:buNone/>
            </a:pPr>
            <a:r>
              <a:rPr lang="zh-CN" altLang="en-US" dirty="0" smtClean="0"/>
              <a:t>内存具体分配和回收的过程：</a:t>
            </a:r>
          </a:p>
          <a:p>
            <a:pPr marL="633413" lvl="2" algn="just">
              <a:lnSpc>
                <a:spcPct val="114000"/>
              </a:lnSpc>
            </a:pPr>
            <a:r>
              <a:rPr lang="zh-CN" altLang="en-US" dirty="0" smtClean="0"/>
              <a:t>作业</a:t>
            </a:r>
            <a:r>
              <a:rPr lang="en-US" altLang="zh-CN" dirty="0"/>
              <a:t>3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150KB</a:t>
            </a:r>
            <a:r>
              <a:rPr lang="zh-CN" altLang="en-US" dirty="0" smtClean="0"/>
              <a:t>，作业</a:t>
            </a:r>
            <a:r>
              <a:rPr lang="en-US" altLang="zh-CN" dirty="0"/>
              <a:t>2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70KB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0K~40K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在</a:t>
            </a:r>
            <a:r>
              <a:rPr lang="en-US" altLang="zh-CN" dirty="0" smtClean="0"/>
              <a:t>40K~240K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240K~310K</a:t>
            </a:r>
            <a:r>
              <a:rPr lang="zh-CN" altLang="en-US" dirty="0" smtClean="0"/>
              <a:t>为空，作业</a:t>
            </a:r>
            <a:r>
              <a:rPr lang="en-US" altLang="zh-CN" dirty="0" smtClean="0"/>
              <a:t>3</a:t>
            </a:r>
            <a:r>
              <a:rPr lang="zh-CN" altLang="en-US" dirty="0" smtClean="0"/>
              <a:t>在</a:t>
            </a:r>
            <a:r>
              <a:rPr lang="en-US" altLang="zh-CN" dirty="0" smtClean="0"/>
              <a:t>310K~460K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460K~600K </a:t>
            </a:r>
            <a:r>
              <a:rPr lang="zh-CN" altLang="en-US" dirty="0"/>
              <a:t>为空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995936" y="2533546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95936" y="2893586"/>
            <a:ext cx="1008112" cy="707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5040" y="23488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7331" y="27257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5067" y="61774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600K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0124" y="33248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995936" y="349416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91834" y="3899872"/>
            <a:ext cx="1008112" cy="707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0317" y="371520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310K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 bwMode="auto">
          <a:xfrm>
            <a:off x="3995936" y="4607758"/>
            <a:ext cx="1008112" cy="17543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0317" y="442309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460K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5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 algn="just">
              <a:lnSpc>
                <a:spcPct val="114000"/>
              </a:lnSpc>
              <a:buNone/>
            </a:pPr>
            <a:r>
              <a:rPr lang="zh-CN" altLang="en-US" dirty="0" smtClean="0"/>
              <a:t>内存具体分配和回收的过程：</a:t>
            </a:r>
          </a:p>
          <a:p>
            <a:pPr marL="633413" lvl="2" algn="just">
              <a:lnSpc>
                <a:spcPct val="114000"/>
              </a:lnSpc>
            </a:pPr>
            <a:r>
              <a:rPr lang="zh-CN" altLang="en-US" dirty="0" smtClean="0"/>
              <a:t>作业</a:t>
            </a:r>
            <a:r>
              <a:rPr lang="en-US" altLang="zh-CN" dirty="0"/>
              <a:t>4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80KB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3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150KB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OS</a:t>
            </a:r>
            <a:r>
              <a:rPr lang="zh-CN" altLang="en-US" dirty="0"/>
              <a:t>在</a:t>
            </a:r>
            <a:r>
              <a:rPr lang="en-US" altLang="zh-CN" dirty="0"/>
              <a:t>0K~40K</a:t>
            </a:r>
            <a:r>
              <a:rPr lang="zh-CN" altLang="en-US" dirty="0"/>
              <a:t>，作业</a:t>
            </a:r>
            <a:r>
              <a:rPr lang="en-US" altLang="zh-CN" dirty="0"/>
              <a:t>1</a:t>
            </a:r>
            <a:r>
              <a:rPr lang="zh-CN" altLang="en-US" dirty="0"/>
              <a:t>在</a:t>
            </a:r>
            <a:r>
              <a:rPr lang="en-US" altLang="zh-CN" dirty="0"/>
              <a:t>40K~240K</a:t>
            </a:r>
            <a:r>
              <a:rPr lang="zh-CN" altLang="en-US" dirty="0"/>
              <a:t>，</a:t>
            </a:r>
            <a:r>
              <a:rPr lang="en-US" altLang="zh-CN" dirty="0" smtClean="0"/>
              <a:t>240K~460K</a:t>
            </a:r>
            <a:r>
              <a:rPr lang="zh-CN" altLang="en-US" dirty="0"/>
              <a:t>为空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4</a:t>
            </a:r>
            <a:r>
              <a:rPr lang="zh-CN" altLang="en-US" dirty="0" smtClean="0"/>
              <a:t>在</a:t>
            </a:r>
            <a:r>
              <a:rPr lang="en-US" altLang="zh-CN" dirty="0" smtClean="0"/>
              <a:t>460K~540K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540K~600K </a:t>
            </a:r>
            <a:r>
              <a:rPr lang="zh-CN" altLang="en-US" dirty="0"/>
              <a:t>为空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995936" y="2533546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95936" y="2893586"/>
            <a:ext cx="1008112" cy="707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5040" y="23488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7331" y="27257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5067" y="61774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600K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0124" y="33248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995936" y="3494160"/>
            <a:ext cx="1008112" cy="10156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91834" y="450912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991834" y="4909230"/>
            <a:ext cx="1008112" cy="1446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0317" y="43651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460K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70317" y="4725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540K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4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33413" lvl="2" algn="just">
              <a:lnSpc>
                <a:spcPct val="114000"/>
              </a:lnSpc>
            </a:pPr>
            <a:r>
              <a:rPr lang="zh-CN" altLang="en-US" dirty="0" smtClean="0"/>
              <a:t>作业</a:t>
            </a:r>
            <a:r>
              <a:rPr lang="en-US" altLang="zh-CN" dirty="0"/>
              <a:t>5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100KB</a:t>
            </a:r>
            <a:r>
              <a:rPr lang="zh-CN" altLang="en-US" dirty="0"/>
              <a:t>，作业</a:t>
            </a:r>
            <a:r>
              <a:rPr lang="en-US" altLang="zh-CN" dirty="0"/>
              <a:t>6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60KB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OS</a:t>
            </a:r>
            <a:r>
              <a:rPr lang="zh-CN" altLang="en-US" dirty="0"/>
              <a:t>在</a:t>
            </a:r>
            <a:r>
              <a:rPr lang="en-US" altLang="zh-CN" dirty="0"/>
              <a:t>0K~40K</a:t>
            </a:r>
            <a:r>
              <a:rPr lang="zh-CN" altLang="en-US" dirty="0"/>
              <a:t>，作业</a:t>
            </a:r>
            <a:r>
              <a:rPr lang="en-US" altLang="zh-CN" dirty="0"/>
              <a:t>1</a:t>
            </a:r>
            <a:r>
              <a:rPr lang="zh-CN" altLang="en-US" dirty="0"/>
              <a:t>在</a:t>
            </a:r>
            <a:r>
              <a:rPr lang="en-US" altLang="zh-CN" dirty="0"/>
              <a:t>40K~240K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5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240K~340K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6</a:t>
            </a:r>
            <a:r>
              <a:rPr lang="zh-CN" altLang="en-US" dirty="0" smtClean="0"/>
              <a:t>在</a:t>
            </a:r>
            <a:r>
              <a:rPr lang="en-US" altLang="zh-CN" dirty="0" smtClean="0"/>
              <a:t>340K~400K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400K~460K</a:t>
            </a:r>
            <a:r>
              <a:rPr lang="zh-CN" altLang="en-US" dirty="0"/>
              <a:t>为空，作业</a:t>
            </a:r>
            <a:r>
              <a:rPr lang="en-US" altLang="zh-CN" dirty="0"/>
              <a:t>4</a:t>
            </a:r>
            <a:r>
              <a:rPr lang="zh-CN" altLang="en-US" dirty="0"/>
              <a:t>在</a:t>
            </a:r>
            <a:r>
              <a:rPr lang="en-US" altLang="zh-CN" dirty="0"/>
              <a:t>460K~540K</a:t>
            </a:r>
            <a:r>
              <a:rPr lang="zh-CN" altLang="en-US" dirty="0"/>
              <a:t>，</a:t>
            </a:r>
            <a:r>
              <a:rPr lang="en-US" altLang="zh-CN" dirty="0"/>
              <a:t> 540K~600K </a:t>
            </a:r>
            <a:r>
              <a:rPr lang="zh-CN" altLang="en-US" dirty="0"/>
              <a:t>为</a:t>
            </a:r>
            <a:r>
              <a:rPr lang="zh-CN" altLang="en-US" dirty="0" smtClean="0"/>
              <a:t>空；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995936" y="2533546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95936" y="2893586"/>
            <a:ext cx="1008112" cy="707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5040" y="23488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7331" y="27257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5067" y="61774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600K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0124" y="33248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995936" y="349416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991834" y="4909230"/>
            <a:ext cx="1008112" cy="1446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0317" y="43651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460K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70317" y="4725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540K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 bwMode="auto">
          <a:xfrm>
            <a:off x="3995936" y="3894270"/>
            <a:ext cx="1008112" cy="3077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991834" y="4202047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91834" y="450912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70317" y="37096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340K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70316" y="401738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400K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1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3991834" y="4362244"/>
            <a:ext cx="1008112" cy="2308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33413" lvl="2" algn="just">
              <a:lnSpc>
                <a:spcPct val="114000"/>
              </a:lnSpc>
            </a:pPr>
            <a:r>
              <a:rPr lang="zh-CN" altLang="en-US" dirty="0" smtClean="0"/>
              <a:t>作业</a:t>
            </a:r>
            <a:r>
              <a:rPr lang="en-US" altLang="zh-CN" dirty="0"/>
              <a:t>7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50KB</a:t>
            </a:r>
            <a:r>
              <a:rPr lang="zh-CN" altLang="en-US" dirty="0"/>
              <a:t>，作业</a:t>
            </a:r>
            <a:r>
              <a:rPr lang="en-US" altLang="zh-CN" dirty="0"/>
              <a:t>6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60KB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OS</a:t>
            </a:r>
            <a:r>
              <a:rPr lang="zh-CN" altLang="en-US" dirty="0"/>
              <a:t>在</a:t>
            </a:r>
            <a:r>
              <a:rPr lang="en-US" altLang="zh-CN" dirty="0"/>
              <a:t>0K~40K</a:t>
            </a:r>
            <a:r>
              <a:rPr lang="zh-CN" altLang="en-US" dirty="0"/>
              <a:t>，作业</a:t>
            </a:r>
            <a:r>
              <a:rPr lang="en-US" altLang="zh-CN" dirty="0"/>
              <a:t>1</a:t>
            </a:r>
            <a:r>
              <a:rPr lang="zh-CN" altLang="en-US" dirty="0"/>
              <a:t>在</a:t>
            </a:r>
            <a:r>
              <a:rPr lang="en-US" altLang="zh-CN" dirty="0"/>
              <a:t>40K~240K</a:t>
            </a:r>
            <a:r>
              <a:rPr lang="zh-CN" altLang="en-US" dirty="0"/>
              <a:t>，作业</a:t>
            </a:r>
            <a:r>
              <a:rPr lang="en-US" altLang="zh-CN" dirty="0"/>
              <a:t>5</a:t>
            </a:r>
            <a:r>
              <a:rPr lang="zh-CN" altLang="en-US" dirty="0"/>
              <a:t>在</a:t>
            </a:r>
            <a:r>
              <a:rPr lang="en-US" altLang="zh-CN" dirty="0" smtClean="0"/>
              <a:t>240K~340K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340K~400K</a:t>
            </a:r>
            <a:r>
              <a:rPr lang="zh-CN" altLang="en-US" dirty="0" smtClean="0"/>
              <a:t>为空，作业</a:t>
            </a:r>
            <a:r>
              <a:rPr lang="en-US" altLang="zh-CN" dirty="0" smtClean="0"/>
              <a:t>7</a:t>
            </a:r>
            <a:r>
              <a:rPr lang="zh-CN" altLang="en-US" dirty="0" smtClean="0"/>
              <a:t>在</a:t>
            </a:r>
            <a:r>
              <a:rPr lang="en-US" altLang="zh-CN" dirty="0" smtClean="0"/>
              <a:t>400K~</a:t>
            </a:r>
            <a:r>
              <a:rPr lang="en-US" altLang="zh-CN" dirty="0"/>
              <a:t>4</a:t>
            </a:r>
            <a:r>
              <a:rPr lang="en-US" altLang="zh-CN" dirty="0" smtClean="0"/>
              <a:t>50K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450K~460K </a:t>
            </a:r>
            <a:r>
              <a:rPr lang="zh-CN" altLang="en-US" dirty="0"/>
              <a:t>为空，作业</a:t>
            </a:r>
            <a:r>
              <a:rPr lang="en-US" altLang="zh-CN" dirty="0"/>
              <a:t>4</a:t>
            </a:r>
            <a:r>
              <a:rPr lang="zh-CN" altLang="en-US" dirty="0"/>
              <a:t>在</a:t>
            </a:r>
            <a:r>
              <a:rPr lang="en-US" altLang="zh-CN" dirty="0"/>
              <a:t>460K~540K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540K~600K </a:t>
            </a:r>
            <a:r>
              <a:rPr lang="zh-CN" altLang="en-US" dirty="0"/>
              <a:t>为空。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3995936" y="2533546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95936" y="2893586"/>
            <a:ext cx="1008112" cy="707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5040" y="23488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7331" y="27257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5067" y="61774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600K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0124" y="33248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995936" y="349416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91834" y="4909230"/>
            <a:ext cx="1008112" cy="1446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0317" y="42210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450K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70317" y="4725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540K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3995936" y="3894270"/>
            <a:ext cx="1008112" cy="3077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91834" y="4202047"/>
            <a:ext cx="1008112" cy="2308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9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lang="en-US" altLang="zh-CN" sz="9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991834" y="450912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70317" y="37096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340K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70316" y="401738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400K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70315" y="44084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460K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7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：</a:t>
            </a:r>
            <a:r>
              <a:rPr lang="zh-CN" altLang="en-US" dirty="0"/>
              <a:t>分页存储管理及其地址结构（</a:t>
            </a:r>
            <a:r>
              <a:rPr lang="en-US" altLang="zh-CN" dirty="0"/>
              <a:t>P155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例题：</a:t>
            </a:r>
            <a:r>
              <a:rPr lang="zh-CN" altLang="zh-CN" dirty="0"/>
              <a:t>某计算机按字节编址，</a:t>
            </a:r>
            <a:r>
              <a:rPr lang="zh-CN" altLang="en-US" dirty="0"/>
              <a:t>采用分页存储管理方式，拥有逻辑空间</a:t>
            </a:r>
            <a:r>
              <a:rPr lang="en-US" altLang="zh-CN" dirty="0"/>
              <a:t>128</a:t>
            </a:r>
            <a:r>
              <a:rPr lang="zh-CN" altLang="en-US" dirty="0"/>
              <a:t>页，每页</a:t>
            </a:r>
            <a:r>
              <a:rPr lang="en-US" altLang="zh-CN" dirty="0"/>
              <a:t>8KB</a:t>
            </a:r>
            <a:r>
              <a:rPr lang="zh-CN" altLang="en-US" dirty="0"/>
              <a:t>，拥有物理空间</a:t>
            </a:r>
            <a:r>
              <a:rPr lang="en-US" altLang="zh-CN" dirty="0"/>
              <a:t>2MB</a:t>
            </a:r>
            <a:r>
              <a:rPr lang="zh-CN" altLang="zh-CN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en-US" dirty="0"/>
              <a:t>设计逻辑地址格式。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（</a:t>
            </a:r>
            <a:r>
              <a:rPr lang="en-US" altLang="zh-CN" dirty="0"/>
              <a:t>2</a:t>
            </a:r>
            <a:r>
              <a:rPr lang="zh-CN" altLang="en-US" dirty="0"/>
              <a:t>）给出物理地址的格式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（</a:t>
            </a:r>
            <a:r>
              <a:rPr lang="en-US" altLang="zh-CN" dirty="0"/>
              <a:t>3</a:t>
            </a:r>
            <a:r>
              <a:rPr lang="zh-CN" altLang="en-US" dirty="0"/>
              <a:t>）求页表大小。</a:t>
            </a:r>
          </a:p>
          <a:p>
            <a:pPr lvl="1"/>
            <a:endParaRPr lang="en-US" altLang="zh-CN" dirty="0"/>
          </a:p>
        </p:txBody>
      </p:sp>
      <p:sp>
        <p:nvSpPr>
          <p:cNvPr id="8" name="矩形标注 7"/>
          <p:cNvSpPr/>
          <p:nvPr/>
        </p:nvSpPr>
        <p:spPr bwMode="auto">
          <a:xfrm>
            <a:off x="708047" y="2402294"/>
            <a:ext cx="1223491" cy="400110"/>
          </a:xfrm>
          <a:prstGeom prst="wedgeRectCallout">
            <a:avLst>
              <a:gd name="adj1" fmla="val 100394"/>
              <a:gd name="adj2" fmla="val -55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ln128=7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2267744" y="4953911"/>
            <a:ext cx="3744416" cy="1323439"/>
          </a:xfrm>
          <a:prstGeom prst="wedgeRectCallout">
            <a:avLst>
              <a:gd name="adj1" fmla="val -12846"/>
              <a:gd name="adj2" fmla="val -879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进程逻辑地址空间有</a:t>
            </a:r>
            <a:r>
              <a:rPr lang="en-US" altLang="zh-CN" sz="2000" dirty="0"/>
              <a:t>128</a:t>
            </a:r>
            <a:r>
              <a:rPr lang="zh-CN" altLang="en-US" sz="2000" dirty="0"/>
              <a:t>个页，存储器物理空间有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=256</a:t>
            </a:r>
            <a:r>
              <a:rPr lang="zh-CN" altLang="en-US" sz="2000" dirty="0"/>
              <a:t>个块，每个页表项大小</a:t>
            </a:r>
            <a:r>
              <a:rPr lang="zh-CN" altLang="en-US" sz="2000" dirty="0" smtClean="0"/>
              <a:t>为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1B</a:t>
            </a:r>
            <a:r>
              <a:rPr lang="zh-CN" altLang="en-US" sz="2000" dirty="0"/>
              <a:t>，即</a:t>
            </a:r>
            <a:r>
              <a:rPr lang="en-US" altLang="zh-CN" sz="2000" dirty="0"/>
              <a:t>8</a:t>
            </a:r>
            <a:r>
              <a:rPr lang="zh-CN" altLang="en-US" sz="2000" dirty="0"/>
              <a:t>位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000" dirty="0"/>
              <a:t>页表大小为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128</a:t>
            </a:r>
            <a:r>
              <a:rPr lang="en-US" altLang="zh-CN" sz="2000" dirty="0">
                <a:latin typeface="Times New Roman"/>
                <a:cs typeface="Times New Roman"/>
              </a:rPr>
              <a:t>×1B=128B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E1E2F68-1100-47A3-9009-A06157A454D4}"/>
              </a:ext>
            </a:extLst>
          </p:cNvPr>
          <p:cNvSpPr/>
          <p:nvPr/>
        </p:nvSpPr>
        <p:spPr bwMode="auto">
          <a:xfrm>
            <a:off x="2757520" y="2712251"/>
            <a:ext cx="1814480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13183BCC-7A22-4CD2-A028-A8D2EC12B531}"/>
              </a:ext>
            </a:extLst>
          </p:cNvPr>
          <p:cNvSpPr/>
          <p:nvPr/>
        </p:nvSpPr>
        <p:spPr bwMode="auto">
          <a:xfrm>
            <a:off x="4572000" y="2712251"/>
            <a:ext cx="1944216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页内地址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ABAB52B-6EFA-4DEA-8C0B-36EBB579AE94}"/>
              </a:ext>
            </a:extLst>
          </p:cNvPr>
          <p:cNvSpPr txBox="1"/>
          <p:nvPr/>
        </p:nvSpPr>
        <p:spPr>
          <a:xfrm>
            <a:off x="6366175" y="24025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483491E-DA48-4AD9-97A5-458993E1144F}"/>
              </a:ext>
            </a:extLst>
          </p:cNvPr>
          <p:cNvSpPr txBox="1"/>
          <p:nvPr/>
        </p:nvSpPr>
        <p:spPr>
          <a:xfrm>
            <a:off x="4496237" y="2402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9820935-1A60-401B-892A-03B07A9F487F}"/>
              </a:ext>
            </a:extLst>
          </p:cNvPr>
          <p:cNvSpPr txBox="1"/>
          <p:nvPr/>
        </p:nvSpPr>
        <p:spPr>
          <a:xfrm>
            <a:off x="4211960" y="2402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C449944-FEA5-4A22-8F2B-54BCA2A0DE31}"/>
              </a:ext>
            </a:extLst>
          </p:cNvPr>
          <p:cNvSpPr txBox="1"/>
          <p:nvPr/>
        </p:nvSpPr>
        <p:spPr>
          <a:xfrm>
            <a:off x="2644334" y="2402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7" name="矩形标注 7">
            <a:extLst>
              <a:ext uri="{FF2B5EF4-FFF2-40B4-BE49-F238E27FC236}">
                <a16:creationId xmlns:a16="http://schemas.microsoft.com/office/drawing/2014/main" xmlns="" id="{7C5F55AA-5140-4290-83A9-E304C92E30D5}"/>
              </a:ext>
            </a:extLst>
          </p:cNvPr>
          <p:cNvSpPr/>
          <p:nvPr/>
        </p:nvSpPr>
        <p:spPr bwMode="auto">
          <a:xfrm>
            <a:off x="7089367" y="2371787"/>
            <a:ext cx="1371065" cy="400110"/>
          </a:xfrm>
          <a:prstGeom prst="wedgeRectCallout">
            <a:avLst>
              <a:gd name="adj1" fmla="val -84865"/>
              <a:gd name="adj2" fmla="val 43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8KB=2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标注 7">
            <a:extLst>
              <a:ext uri="{FF2B5EF4-FFF2-40B4-BE49-F238E27FC236}">
                <a16:creationId xmlns:a16="http://schemas.microsoft.com/office/drawing/2014/main" xmlns="" id="{5F218EB9-FA8A-4517-A441-21ED5D9D0E20}"/>
              </a:ext>
            </a:extLst>
          </p:cNvPr>
          <p:cNvSpPr/>
          <p:nvPr/>
        </p:nvSpPr>
        <p:spPr bwMode="auto">
          <a:xfrm>
            <a:off x="323528" y="3603523"/>
            <a:ext cx="1608011" cy="400110"/>
          </a:xfrm>
          <a:prstGeom prst="wedgeRectCallout">
            <a:avLst>
              <a:gd name="adj1" fmla="val 87315"/>
              <a:gd name="adj2" fmla="val 35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ln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2M/8K)=8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C2013AC-0F1A-4F68-AFB2-014CAB9C9FE3}"/>
              </a:ext>
            </a:extLst>
          </p:cNvPr>
          <p:cNvSpPr/>
          <p:nvPr/>
        </p:nvSpPr>
        <p:spPr bwMode="auto">
          <a:xfrm>
            <a:off x="2627784" y="3913480"/>
            <a:ext cx="1944216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A69E78F-983F-4CA1-89FB-0EEC6951D650}"/>
              </a:ext>
            </a:extLst>
          </p:cNvPr>
          <p:cNvSpPr/>
          <p:nvPr/>
        </p:nvSpPr>
        <p:spPr bwMode="auto">
          <a:xfrm>
            <a:off x="4572000" y="3913480"/>
            <a:ext cx="1944216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内地址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292FF9F-7A37-45DE-B5FB-887E2BDE5145}"/>
              </a:ext>
            </a:extLst>
          </p:cNvPr>
          <p:cNvSpPr txBox="1"/>
          <p:nvPr/>
        </p:nvSpPr>
        <p:spPr>
          <a:xfrm>
            <a:off x="6366175" y="36037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DEB2CC63-F9E7-4921-AD09-C2B59295EBBB}"/>
              </a:ext>
            </a:extLst>
          </p:cNvPr>
          <p:cNvSpPr txBox="1"/>
          <p:nvPr/>
        </p:nvSpPr>
        <p:spPr>
          <a:xfrm>
            <a:off x="4496237" y="36037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853D94A1-5EB4-4A1B-B5CD-3C6271E906C8}"/>
              </a:ext>
            </a:extLst>
          </p:cNvPr>
          <p:cNvSpPr txBox="1"/>
          <p:nvPr/>
        </p:nvSpPr>
        <p:spPr>
          <a:xfrm>
            <a:off x="4211960" y="36037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AF0A24F3-F955-4370-B5D3-B9A41C827FFD}"/>
              </a:ext>
            </a:extLst>
          </p:cNvPr>
          <p:cNvSpPr txBox="1"/>
          <p:nvPr/>
        </p:nvSpPr>
        <p:spPr>
          <a:xfrm>
            <a:off x="2515451" y="36037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5" name="矩形标注 7">
            <a:extLst>
              <a:ext uri="{FF2B5EF4-FFF2-40B4-BE49-F238E27FC236}">
                <a16:creationId xmlns:a16="http://schemas.microsoft.com/office/drawing/2014/main" xmlns="" id="{E7EC08B6-8E30-4AC0-BA3E-A0155FE4E557}"/>
              </a:ext>
            </a:extLst>
          </p:cNvPr>
          <p:cNvSpPr/>
          <p:nvPr/>
        </p:nvSpPr>
        <p:spPr bwMode="auto">
          <a:xfrm>
            <a:off x="7089367" y="3573016"/>
            <a:ext cx="1371065" cy="400110"/>
          </a:xfrm>
          <a:prstGeom prst="wedgeRectCallout">
            <a:avLst>
              <a:gd name="adj1" fmla="val -84865"/>
              <a:gd name="adj2" fmla="val 43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8KB=2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6B8705E1-52DA-4A54-8335-4C1BF50D2E9F}"/>
              </a:ext>
            </a:extLst>
          </p:cNvPr>
          <p:cNvSpPr/>
          <p:nvPr/>
        </p:nvSpPr>
        <p:spPr bwMode="auto">
          <a:xfrm>
            <a:off x="7251830" y="4650288"/>
            <a:ext cx="930079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0A5B9D0-9677-4D83-BCD4-E37B7BEFD4ED}"/>
              </a:ext>
            </a:extLst>
          </p:cNvPr>
          <p:cNvSpPr/>
          <p:nvPr/>
        </p:nvSpPr>
        <p:spPr bwMode="auto">
          <a:xfrm>
            <a:off x="7251830" y="5050398"/>
            <a:ext cx="930079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B4D3517-C01D-4E1F-A9A2-56AD78BC781B}"/>
              </a:ext>
            </a:extLst>
          </p:cNvPr>
          <p:cNvSpPr/>
          <p:nvPr/>
        </p:nvSpPr>
        <p:spPr bwMode="auto">
          <a:xfrm>
            <a:off x="7251829" y="5902295"/>
            <a:ext cx="930079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F560D742-30C8-4DD7-B377-EE66CA2E1A5A}"/>
              </a:ext>
            </a:extLst>
          </p:cNvPr>
          <p:cNvSpPr txBox="1"/>
          <p:nvPr/>
        </p:nvSpPr>
        <p:spPr>
          <a:xfrm>
            <a:off x="7574409" y="551481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E9CBE9E6-88A5-43B1-9F0C-C02AA955E26E}"/>
              </a:ext>
            </a:extLst>
          </p:cNvPr>
          <p:cNvSpPr txBox="1"/>
          <p:nvPr/>
        </p:nvSpPr>
        <p:spPr>
          <a:xfrm>
            <a:off x="6372200" y="5294405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页号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F68C2DEA-8141-4BF5-B93B-97670BEFB40D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 bwMode="auto">
          <a:xfrm flipV="1">
            <a:off x="7018531" y="5250453"/>
            <a:ext cx="233299" cy="228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右大括号 34">
            <a:extLst>
              <a:ext uri="{FF2B5EF4-FFF2-40B4-BE49-F238E27FC236}">
                <a16:creationId xmlns:a16="http://schemas.microsoft.com/office/drawing/2014/main" xmlns="" id="{F2DB1266-7E52-4BC5-8ECB-947CD834359B}"/>
              </a:ext>
            </a:extLst>
          </p:cNvPr>
          <p:cNvSpPr/>
          <p:nvPr/>
        </p:nvSpPr>
        <p:spPr bwMode="auto">
          <a:xfrm>
            <a:off x="8181908" y="4650288"/>
            <a:ext cx="233299" cy="165211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A67D5F76-5D7F-4630-B4E5-804D2A8F801C}"/>
              </a:ext>
            </a:extLst>
          </p:cNvPr>
          <p:cNvSpPr txBox="1"/>
          <p:nvPr/>
        </p:nvSpPr>
        <p:spPr>
          <a:xfrm>
            <a:off x="8359926" y="52916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128</a:t>
            </a:r>
            <a:r>
              <a:rPr lang="zh-CN" altLang="en-US" dirty="0"/>
              <a:t>页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340019F7-639C-4698-917C-B2C52FA15CA0}"/>
              </a:ext>
            </a:extLst>
          </p:cNvPr>
          <p:cNvSpPr txBox="1"/>
          <p:nvPr/>
        </p:nvSpPr>
        <p:spPr>
          <a:xfrm>
            <a:off x="7507538" y="429321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3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5" grpId="0" animBg="1"/>
      <p:bldP spid="36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第六章虚拟存储器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zh-CN" altLang="en-US" dirty="0"/>
              <a:t>页面置换算法（</a:t>
            </a:r>
            <a:r>
              <a:rPr lang="en-US" altLang="zh-CN" dirty="0"/>
              <a:t>P182~P183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FIFO</a:t>
            </a:r>
            <a:r>
              <a:rPr lang="zh-CN" altLang="en-US" dirty="0"/>
              <a:t>算法的例子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设系统为某进程分配</a:t>
            </a:r>
            <a:r>
              <a:rPr lang="en-US" altLang="zh-CN" dirty="0"/>
              <a:t>3</a:t>
            </a:r>
            <a:r>
              <a:rPr lang="zh-CN" altLang="en-US" dirty="0"/>
              <a:t>个物理块，考虑以下的页面号引用顺序：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试画出</a:t>
            </a:r>
            <a:r>
              <a:rPr lang="en-US" altLang="zh-CN" dirty="0"/>
              <a:t>FIFO</a:t>
            </a:r>
            <a:r>
              <a:rPr lang="zh-CN" altLang="zh-CN" dirty="0"/>
              <a:t>置换算法的页面置换图，并计算缺页率。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9" name="Picture 4" descr="5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" y="2459757"/>
            <a:ext cx="8825420" cy="154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2248E2A-A6D7-4ED4-8F50-ED5B7D10D934}"/>
              </a:ext>
            </a:extLst>
          </p:cNvPr>
          <p:cNvSpPr/>
          <p:nvPr/>
        </p:nvSpPr>
        <p:spPr>
          <a:xfrm>
            <a:off x="225722" y="2675781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29F5C9B6-431F-483D-AA66-6948A5698245}"/>
              </a:ext>
            </a:extLst>
          </p:cNvPr>
          <p:cNvSpPr/>
          <p:nvPr/>
        </p:nvSpPr>
        <p:spPr>
          <a:xfrm>
            <a:off x="683568" y="3125341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517E16AA-CA7D-4034-AE81-F98E61ADCDA1}"/>
              </a:ext>
            </a:extLst>
          </p:cNvPr>
          <p:cNvSpPr/>
          <p:nvPr/>
        </p:nvSpPr>
        <p:spPr>
          <a:xfrm>
            <a:off x="1104358" y="3549749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F50C5B66-6BCE-4644-9852-E15C2967BF03}"/>
              </a:ext>
            </a:extLst>
          </p:cNvPr>
          <p:cNvSpPr/>
          <p:nvPr/>
        </p:nvSpPr>
        <p:spPr>
          <a:xfrm>
            <a:off x="1547664" y="2693293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ACAD05D5-9C5F-4BD5-8C1C-E090969EE878}"/>
              </a:ext>
            </a:extLst>
          </p:cNvPr>
          <p:cNvSpPr/>
          <p:nvPr/>
        </p:nvSpPr>
        <p:spPr>
          <a:xfrm>
            <a:off x="2411760" y="3125341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4FE526CA-D77E-4B66-89BD-4D196090211E}"/>
              </a:ext>
            </a:extLst>
          </p:cNvPr>
          <p:cNvSpPr/>
          <p:nvPr/>
        </p:nvSpPr>
        <p:spPr>
          <a:xfrm>
            <a:off x="2846418" y="3549749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AC71065A-EEF0-49BD-9C0A-79F9CC4F1A95}"/>
              </a:ext>
            </a:extLst>
          </p:cNvPr>
          <p:cNvSpPr/>
          <p:nvPr/>
        </p:nvSpPr>
        <p:spPr>
          <a:xfrm>
            <a:off x="3275856" y="2693293"/>
            <a:ext cx="2875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43F2DBE4-19C1-4EAA-AEF7-67D8266FE85A}"/>
              </a:ext>
            </a:extLst>
          </p:cNvPr>
          <p:cNvSpPr/>
          <p:nvPr/>
        </p:nvSpPr>
        <p:spPr>
          <a:xfrm>
            <a:off x="3731794" y="3112963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25261D37-602A-44A8-B715-31ADD210E76C}"/>
              </a:ext>
            </a:extLst>
          </p:cNvPr>
          <p:cNvSpPr/>
          <p:nvPr/>
        </p:nvSpPr>
        <p:spPr>
          <a:xfrm>
            <a:off x="4139952" y="3573016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E561BA90-399E-4463-B8ED-052D0309332D}"/>
              </a:ext>
            </a:extLst>
          </p:cNvPr>
          <p:cNvSpPr/>
          <p:nvPr/>
        </p:nvSpPr>
        <p:spPr>
          <a:xfrm>
            <a:off x="4611437" y="2693293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2BDF61DC-8BBE-4FE7-A383-6BA3A444B104}"/>
              </a:ext>
            </a:extLst>
          </p:cNvPr>
          <p:cNvSpPr/>
          <p:nvPr/>
        </p:nvSpPr>
        <p:spPr>
          <a:xfrm>
            <a:off x="5911746" y="3125341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C0F17C09-F004-4985-BC00-AC57B69CD97C}"/>
              </a:ext>
            </a:extLst>
          </p:cNvPr>
          <p:cNvSpPr/>
          <p:nvPr/>
        </p:nvSpPr>
        <p:spPr>
          <a:xfrm>
            <a:off x="6346404" y="3557389"/>
            <a:ext cx="267618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02D35BD-A0FF-43BE-AEE0-4D842A3EC0D3}"/>
              </a:ext>
            </a:extLst>
          </p:cNvPr>
          <p:cNvSpPr/>
          <p:nvPr/>
        </p:nvSpPr>
        <p:spPr>
          <a:xfrm>
            <a:off x="7680061" y="2693293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59E0280C-CC6F-4E7E-9855-64CE47456189}"/>
              </a:ext>
            </a:extLst>
          </p:cNvPr>
          <p:cNvSpPr/>
          <p:nvPr/>
        </p:nvSpPr>
        <p:spPr>
          <a:xfrm>
            <a:off x="8103290" y="3125341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1D9EE25B-33DC-466C-AFDD-8418243A5967}"/>
              </a:ext>
            </a:extLst>
          </p:cNvPr>
          <p:cNvSpPr/>
          <p:nvPr/>
        </p:nvSpPr>
        <p:spPr>
          <a:xfrm>
            <a:off x="8532440" y="3557389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55" name="矩形: 圆角 20">
            <a:extLst>
              <a:ext uri="{FF2B5EF4-FFF2-40B4-BE49-F238E27FC236}">
                <a16:creationId xmlns:a16="http://schemas.microsoft.com/office/drawing/2014/main" xmlns="" id="{8CB0E530-5672-4879-B7E2-1C06AAD08826}"/>
              </a:ext>
            </a:extLst>
          </p:cNvPr>
          <p:cNvSpPr/>
          <p:nvPr/>
        </p:nvSpPr>
        <p:spPr>
          <a:xfrm>
            <a:off x="939029" y="4816308"/>
            <a:ext cx="7344816" cy="556908"/>
          </a:xfrm>
          <a:prstGeom prst="round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共发生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15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次</a:t>
            </a:r>
            <a:r>
              <a:rPr lang="zh-CN" altLang="en-US" sz="2400" kern="0" noProof="0" dirty="0">
                <a:solidFill>
                  <a:sysClr val="window" lastClr="FFFFFF"/>
                </a:solidFill>
                <a:latin typeface="Cambria"/>
                <a:ea typeface="华文楷体"/>
              </a:rPr>
              <a:t>缺页中断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，缺页率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15</a:t>
            </a:r>
            <a:r>
              <a:rPr lang="en-US" altLang="zh-CN" sz="2400" kern="0" dirty="0">
                <a:solidFill>
                  <a:sysClr val="window" lastClr="FFFFFF"/>
                </a:solidFill>
                <a:latin typeface="Cambria"/>
                <a:ea typeface="华文楷体"/>
              </a:rPr>
              <a:t>/20=75%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5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第六章虚拟存储器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zh-CN" altLang="en-US" dirty="0"/>
              <a:t>页面置换算法（</a:t>
            </a:r>
            <a:r>
              <a:rPr lang="en-US" altLang="zh-CN" dirty="0"/>
              <a:t>P182~P183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最佳</a:t>
            </a:r>
            <a:r>
              <a:rPr lang="en-US" altLang="zh-CN" dirty="0"/>
              <a:t>(Optimal)</a:t>
            </a:r>
            <a:r>
              <a:rPr lang="zh-CN" altLang="en-US" dirty="0"/>
              <a:t>置换</a:t>
            </a:r>
            <a:r>
              <a:rPr lang="zh-CN" altLang="en-US" dirty="0" smtClean="0"/>
              <a:t>算法的例子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设系统为某进程分配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个物理块，考虑以下的页面号引用顺序：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试画</a:t>
            </a:r>
            <a:r>
              <a:rPr lang="zh-CN" altLang="zh-CN" dirty="0" smtClean="0"/>
              <a:t>出</a:t>
            </a:r>
            <a:r>
              <a:rPr lang="zh-CN" altLang="en-US" dirty="0" smtClean="0"/>
              <a:t>最佳</a:t>
            </a:r>
            <a:r>
              <a:rPr lang="zh-CN" altLang="zh-CN" dirty="0" smtClean="0"/>
              <a:t>置换</a:t>
            </a:r>
            <a:r>
              <a:rPr lang="zh-CN" altLang="zh-CN" dirty="0"/>
              <a:t>算法的页面置换图，并计算缺页率。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5" name="矩形: 圆角 20">
            <a:extLst>
              <a:ext uri="{FF2B5EF4-FFF2-40B4-BE49-F238E27FC236}">
                <a16:creationId xmlns:a16="http://schemas.microsoft.com/office/drawing/2014/main" xmlns="" id="{8CB0E530-5672-4879-B7E2-1C06AAD08826}"/>
              </a:ext>
            </a:extLst>
          </p:cNvPr>
          <p:cNvSpPr/>
          <p:nvPr/>
        </p:nvSpPr>
        <p:spPr>
          <a:xfrm>
            <a:off x="939029" y="4816308"/>
            <a:ext cx="7344816" cy="556908"/>
          </a:xfrm>
          <a:prstGeom prst="round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共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发生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9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次</a:t>
            </a:r>
            <a:r>
              <a:rPr lang="zh-CN" altLang="en-US" sz="2400" kern="0" noProof="0" dirty="0">
                <a:solidFill>
                  <a:sysClr val="window" lastClr="FFFFFF"/>
                </a:solidFill>
                <a:latin typeface="Cambria"/>
                <a:ea typeface="华文楷体"/>
              </a:rPr>
              <a:t>缺页中断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，缺页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率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9</a:t>
            </a:r>
            <a:r>
              <a:rPr lang="en-US" altLang="zh-CN" sz="2400" kern="0" dirty="0" smtClean="0">
                <a:solidFill>
                  <a:sysClr val="window" lastClr="FFFFFF"/>
                </a:solidFill>
                <a:latin typeface="Cambria"/>
                <a:ea typeface="华文楷体"/>
              </a:rPr>
              <a:t>/20=45%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pic>
        <p:nvPicPr>
          <p:cNvPr id="31" name="Picture 4" descr="5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4" y="2444093"/>
            <a:ext cx="8847432" cy="17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6F0BC96B-70BF-412B-AAF2-9F86828CFD47}"/>
              </a:ext>
            </a:extLst>
          </p:cNvPr>
          <p:cNvSpPr/>
          <p:nvPr/>
        </p:nvSpPr>
        <p:spPr>
          <a:xfrm>
            <a:off x="1894664" y="2369953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40497C1B-7FB6-4825-BA45-EF442A634513}"/>
              </a:ext>
            </a:extLst>
          </p:cNvPr>
          <p:cNvSpPr/>
          <p:nvPr/>
        </p:nvSpPr>
        <p:spPr>
          <a:xfrm>
            <a:off x="6071128" y="2369953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2CBA124D-F39A-4DAC-A598-A7F9BC581D48}"/>
              </a:ext>
            </a:extLst>
          </p:cNvPr>
          <p:cNvSpPr/>
          <p:nvPr/>
        </p:nvSpPr>
        <p:spPr>
          <a:xfrm>
            <a:off x="7871328" y="2369953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3F755BE6-4D68-47EA-8DFB-E26D372079DC}"/>
              </a:ext>
            </a:extLst>
          </p:cNvPr>
          <p:cNvSpPr/>
          <p:nvPr/>
        </p:nvSpPr>
        <p:spPr>
          <a:xfrm>
            <a:off x="1606632" y="2702219"/>
            <a:ext cx="360040" cy="45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E13B53F4-FA92-40CC-83AF-CF57A28C66A5}"/>
              </a:ext>
            </a:extLst>
          </p:cNvPr>
          <p:cNvSpPr/>
          <p:nvPr/>
        </p:nvSpPr>
        <p:spPr>
          <a:xfrm>
            <a:off x="1164142" y="2702218"/>
            <a:ext cx="360040" cy="1467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B8E8BBE1-CC3A-4CF8-959C-310A980821AC}"/>
              </a:ext>
            </a:extLst>
          </p:cNvPr>
          <p:cNvSpPr/>
          <p:nvPr/>
        </p:nvSpPr>
        <p:spPr>
          <a:xfrm>
            <a:off x="238480" y="2702219"/>
            <a:ext cx="318940" cy="45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A6B914FF-93B1-4576-808D-AB57EA4FEAB1}"/>
              </a:ext>
            </a:extLst>
          </p:cNvPr>
          <p:cNvSpPr/>
          <p:nvPr/>
        </p:nvSpPr>
        <p:spPr>
          <a:xfrm>
            <a:off x="706866" y="3162040"/>
            <a:ext cx="31894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9E23EEF2-FE69-4446-9DCE-9355685A3DA2}"/>
              </a:ext>
            </a:extLst>
          </p:cNvPr>
          <p:cNvSpPr/>
          <p:nvPr/>
        </p:nvSpPr>
        <p:spPr>
          <a:xfrm>
            <a:off x="3694864" y="2369953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A99EFA27-0D48-4BBB-BAEA-435ED2D52F1D}"/>
              </a:ext>
            </a:extLst>
          </p:cNvPr>
          <p:cNvSpPr/>
          <p:nvPr/>
        </p:nvSpPr>
        <p:spPr>
          <a:xfrm>
            <a:off x="2794764" y="2369953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F1D41B4-5B88-448C-BF87-79453F51D719}"/>
              </a:ext>
            </a:extLst>
          </p:cNvPr>
          <p:cNvSpPr/>
          <p:nvPr/>
        </p:nvSpPr>
        <p:spPr>
          <a:xfrm>
            <a:off x="2578740" y="3659436"/>
            <a:ext cx="288032" cy="510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EF459907-CD02-4320-98BF-1A26FF9D567E}"/>
              </a:ext>
            </a:extLst>
          </p:cNvPr>
          <p:cNvSpPr/>
          <p:nvPr/>
        </p:nvSpPr>
        <p:spPr>
          <a:xfrm>
            <a:off x="1612597" y="2680102"/>
            <a:ext cx="360040" cy="1467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05299208-A988-4C6C-97AD-5D8632333149}"/>
              </a:ext>
            </a:extLst>
          </p:cNvPr>
          <p:cNvSpPr/>
          <p:nvPr/>
        </p:nvSpPr>
        <p:spPr>
          <a:xfrm>
            <a:off x="1164142" y="3643979"/>
            <a:ext cx="31894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1A019F2D-6F01-4053-BA49-2EEC1044CB1D}"/>
              </a:ext>
            </a:extLst>
          </p:cNvPr>
          <p:cNvSpPr/>
          <p:nvPr/>
        </p:nvSpPr>
        <p:spPr>
          <a:xfrm>
            <a:off x="3489487" y="3158710"/>
            <a:ext cx="288032" cy="510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859A3F0C-77D6-4E45-AEBA-08F7D36470DA}"/>
              </a:ext>
            </a:extLst>
          </p:cNvPr>
          <p:cNvSpPr/>
          <p:nvPr/>
        </p:nvSpPr>
        <p:spPr>
          <a:xfrm>
            <a:off x="4882844" y="3158709"/>
            <a:ext cx="288032" cy="510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6204B6B5-37D1-45A1-9BD2-450454B0E234}"/>
              </a:ext>
            </a:extLst>
          </p:cNvPr>
          <p:cNvSpPr/>
          <p:nvPr/>
        </p:nvSpPr>
        <p:spPr>
          <a:xfrm>
            <a:off x="6251150" y="3637320"/>
            <a:ext cx="288032" cy="510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B1D72060-6B09-49CF-85F0-4EFB21C3D7E1}"/>
              </a:ext>
            </a:extLst>
          </p:cNvPr>
          <p:cNvSpPr/>
          <p:nvPr/>
        </p:nvSpPr>
        <p:spPr>
          <a:xfrm>
            <a:off x="8122175" y="2680102"/>
            <a:ext cx="288032" cy="510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2" grpId="0" animBg="1"/>
      <p:bldP spid="32" grpId="1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3" grpId="1" animBg="1"/>
      <p:bldP spid="44" grpId="0" animBg="1"/>
      <p:bldP spid="45" grpId="0" animBg="1"/>
      <p:bldP spid="46" grpId="0" animBg="1"/>
      <p:bldP spid="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第六章虚拟存储器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zh-CN" altLang="en-US" dirty="0"/>
              <a:t>页面置换算法（</a:t>
            </a:r>
            <a:r>
              <a:rPr lang="en-US" altLang="zh-CN" dirty="0"/>
              <a:t>P182~P183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LRU</a:t>
            </a:r>
            <a:r>
              <a:rPr lang="zh-CN" altLang="en-US" dirty="0"/>
              <a:t>算法的例子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设系统为某进程分配</a:t>
            </a:r>
            <a:r>
              <a:rPr lang="en-US" altLang="zh-CN" dirty="0"/>
              <a:t>3</a:t>
            </a:r>
            <a:r>
              <a:rPr lang="zh-CN" altLang="en-US" dirty="0"/>
              <a:t>个物理块，考虑以下的页面号引用顺序：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试画出</a:t>
            </a:r>
            <a:r>
              <a:rPr lang="en-US" altLang="zh-CN" dirty="0"/>
              <a:t>LRU</a:t>
            </a:r>
            <a:r>
              <a:rPr lang="zh-CN" altLang="zh-CN" dirty="0"/>
              <a:t>置换算法的页面置换图，并计算缺页率。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5" name="矩形: 圆角 20">
            <a:extLst>
              <a:ext uri="{FF2B5EF4-FFF2-40B4-BE49-F238E27FC236}">
                <a16:creationId xmlns:a16="http://schemas.microsoft.com/office/drawing/2014/main" xmlns="" id="{8CB0E530-5672-4879-B7E2-1C06AAD08826}"/>
              </a:ext>
            </a:extLst>
          </p:cNvPr>
          <p:cNvSpPr/>
          <p:nvPr/>
        </p:nvSpPr>
        <p:spPr>
          <a:xfrm>
            <a:off x="939029" y="4816308"/>
            <a:ext cx="7344816" cy="556908"/>
          </a:xfrm>
          <a:prstGeom prst="round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共发生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12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次</a:t>
            </a:r>
            <a:r>
              <a:rPr lang="zh-CN" altLang="en-US" sz="2400" kern="0" noProof="0" dirty="0">
                <a:solidFill>
                  <a:sysClr val="window" lastClr="FFFFFF"/>
                </a:solidFill>
                <a:latin typeface="Cambria"/>
                <a:ea typeface="华文楷体"/>
              </a:rPr>
              <a:t>缺页中断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，缺页率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  <a:cs typeface="+mn-cs"/>
              </a:rPr>
              <a:t>12</a:t>
            </a:r>
            <a:r>
              <a:rPr lang="en-US" altLang="zh-CN" sz="2400" kern="0" dirty="0">
                <a:solidFill>
                  <a:sysClr val="window" lastClr="FFFFFF"/>
                </a:solidFill>
                <a:latin typeface="Cambria"/>
                <a:ea typeface="华文楷体"/>
              </a:rPr>
              <a:t>/20=60%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pic>
        <p:nvPicPr>
          <p:cNvPr id="65" name="Picture 4" descr="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8" y="2516552"/>
            <a:ext cx="8906498" cy="163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78911D27-2EB7-4D8B-9C37-4B3CA6BF6794}"/>
              </a:ext>
            </a:extLst>
          </p:cNvPr>
          <p:cNvSpPr/>
          <p:nvPr/>
        </p:nvSpPr>
        <p:spPr>
          <a:xfrm>
            <a:off x="282704" y="278092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987D84F4-0D29-4E2F-8D20-F172C1CE7C0E}"/>
              </a:ext>
            </a:extLst>
          </p:cNvPr>
          <p:cNvSpPr/>
          <p:nvPr/>
        </p:nvSpPr>
        <p:spPr>
          <a:xfrm>
            <a:off x="714752" y="3212976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5F62A9DE-1FA2-4ABF-AE64-E15A46BB9842}"/>
              </a:ext>
            </a:extLst>
          </p:cNvPr>
          <p:cNvSpPr/>
          <p:nvPr/>
        </p:nvSpPr>
        <p:spPr>
          <a:xfrm>
            <a:off x="1177708" y="3672798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2C8E4157-D5F6-4F69-B488-10198F34B980}"/>
              </a:ext>
            </a:extLst>
          </p:cNvPr>
          <p:cNvSpPr/>
          <p:nvPr/>
        </p:nvSpPr>
        <p:spPr>
          <a:xfrm>
            <a:off x="1650856" y="2753154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E9D95D39-C04B-455F-891B-055440462F98}"/>
              </a:ext>
            </a:extLst>
          </p:cNvPr>
          <p:cNvSpPr/>
          <p:nvPr/>
        </p:nvSpPr>
        <p:spPr>
          <a:xfrm>
            <a:off x="31184" y="2465122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D423D533-88F4-4268-AADE-B15756452256}"/>
              </a:ext>
            </a:extLst>
          </p:cNvPr>
          <p:cNvSpPr/>
          <p:nvPr/>
        </p:nvSpPr>
        <p:spPr>
          <a:xfrm>
            <a:off x="499946" y="2465122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8C117545-3811-43AE-B4F2-C1946D3FE6AD}"/>
              </a:ext>
            </a:extLst>
          </p:cNvPr>
          <p:cNvSpPr/>
          <p:nvPr/>
        </p:nvSpPr>
        <p:spPr>
          <a:xfrm>
            <a:off x="966780" y="2465122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0354B040-08CA-4004-84B4-13BB79E71F9F}"/>
              </a:ext>
            </a:extLst>
          </p:cNvPr>
          <p:cNvSpPr/>
          <p:nvPr/>
        </p:nvSpPr>
        <p:spPr>
          <a:xfrm>
            <a:off x="2586960" y="3675299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E6C3E651-2447-49D9-9032-1643FF8ED286}"/>
              </a:ext>
            </a:extLst>
          </p:cNvPr>
          <p:cNvSpPr/>
          <p:nvPr/>
        </p:nvSpPr>
        <p:spPr>
          <a:xfrm>
            <a:off x="1422256" y="2465122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C1481C72-06E9-42EB-B795-BBA44DD59CFD}"/>
              </a:ext>
            </a:extLst>
          </p:cNvPr>
          <p:cNvSpPr/>
          <p:nvPr/>
        </p:nvSpPr>
        <p:spPr>
          <a:xfrm>
            <a:off x="1874745" y="2465122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60D307E2-E42A-47B1-98B5-8B66C2495FD6}"/>
              </a:ext>
            </a:extLst>
          </p:cNvPr>
          <p:cNvSpPr/>
          <p:nvPr/>
        </p:nvSpPr>
        <p:spPr>
          <a:xfrm>
            <a:off x="3502682" y="2753703"/>
            <a:ext cx="294509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1D9B9AD6-A552-43F8-89C6-AE6055359D74}"/>
              </a:ext>
            </a:extLst>
          </p:cNvPr>
          <p:cNvSpPr/>
          <p:nvPr/>
        </p:nvSpPr>
        <p:spPr>
          <a:xfrm>
            <a:off x="2330909" y="2465122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BEAC5BC2-DF7A-4FA8-935E-A94539958C2B}"/>
              </a:ext>
            </a:extLst>
          </p:cNvPr>
          <p:cNvSpPr/>
          <p:nvPr/>
        </p:nvSpPr>
        <p:spPr>
          <a:xfrm>
            <a:off x="2824621" y="2463116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1DC34120-C79A-4E05-A19F-E73A7AE03F8F}"/>
              </a:ext>
            </a:extLst>
          </p:cNvPr>
          <p:cNvSpPr/>
          <p:nvPr/>
        </p:nvSpPr>
        <p:spPr>
          <a:xfrm>
            <a:off x="3970261" y="3672798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64B313A6-D15F-43B8-AF60-BE72329BC658}"/>
              </a:ext>
            </a:extLst>
          </p:cNvPr>
          <p:cNvSpPr/>
          <p:nvPr/>
        </p:nvSpPr>
        <p:spPr>
          <a:xfrm>
            <a:off x="4417459" y="3212976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0A59C864-01A6-4F6A-8922-009F62B0C84D}"/>
              </a:ext>
            </a:extLst>
          </p:cNvPr>
          <p:cNvSpPr/>
          <p:nvPr/>
        </p:nvSpPr>
        <p:spPr>
          <a:xfrm>
            <a:off x="4905567" y="2767041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9AF77F2D-78AB-49B4-8B7F-7491E1C59AA5}"/>
              </a:ext>
            </a:extLst>
          </p:cNvPr>
          <p:cNvSpPr/>
          <p:nvPr/>
        </p:nvSpPr>
        <p:spPr>
          <a:xfrm>
            <a:off x="6268489" y="2748079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3FB5DEB7-9E3B-4977-BB29-56C3B20890EB}"/>
              </a:ext>
            </a:extLst>
          </p:cNvPr>
          <p:cNvSpPr/>
          <p:nvPr/>
        </p:nvSpPr>
        <p:spPr>
          <a:xfrm>
            <a:off x="7184062" y="3226863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690339A0-7DA8-4629-851E-FC4AAD0856E2}"/>
              </a:ext>
            </a:extLst>
          </p:cNvPr>
          <p:cNvSpPr/>
          <p:nvPr/>
        </p:nvSpPr>
        <p:spPr>
          <a:xfrm>
            <a:off x="8129454" y="3656041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6A77F8CD-D888-4FFC-B51D-F4711907B7C7}"/>
              </a:ext>
            </a:extLst>
          </p:cNvPr>
          <p:cNvSpPr/>
          <p:nvPr/>
        </p:nvSpPr>
        <p:spPr>
          <a:xfrm>
            <a:off x="6108850" y="2463801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5D1EB817-2C6B-43F6-96DC-9CF7B102938C}"/>
              </a:ext>
            </a:extLst>
          </p:cNvPr>
          <p:cNvSpPr/>
          <p:nvPr/>
        </p:nvSpPr>
        <p:spPr>
          <a:xfrm>
            <a:off x="7909050" y="2463801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3C234436-D490-4C51-9DCF-168A309B4A4F}"/>
              </a:ext>
            </a:extLst>
          </p:cNvPr>
          <p:cNvSpPr/>
          <p:nvPr/>
        </p:nvSpPr>
        <p:spPr>
          <a:xfrm>
            <a:off x="3732586" y="2463801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8C469463-5E04-4029-9584-21A821972B1C}"/>
              </a:ext>
            </a:extLst>
          </p:cNvPr>
          <p:cNvSpPr/>
          <p:nvPr/>
        </p:nvSpPr>
        <p:spPr>
          <a:xfrm>
            <a:off x="4667146" y="2458669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EC5A5249-816D-4704-B68C-140EA47ED6FF}"/>
              </a:ext>
            </a:extLst>
          </p:cNvPr>
          <p:cNvSpPr/>
          <p:nvPr/>
        </p:nvSpPr>
        <p:spPr>
          <a:xfrm>
            <a:off x="4213505" y="2458669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1E33D1F3-15EB-490D-A900-8134429732EE}"/>
              </a:ext>
            </a:extLst>
          </p:cNvPr>
          <p:cNvSpPr/>
          <p:nvPr/>
        </p:nvSpPr>
        <p:spPr>
          <a:xfrm>
            <a:off x="3495804" y="3208882"/>
            <a:ext cx="294509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华文楷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67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6" grpId="0" animBg="1"/>
      <p:bldP spid="67" grpId="0" animBg="1"/>
      <p:bldP spid="68" grpId="0" animBg="1"/>
      <p:bldP spid="69" grpId="0" animBg="1"/>
      <p:bldP spid="69" grpId="1" animBg="1"/>
      <p:bldP spid="69" grpId="2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3" grpId="2" animBg="1"/>
      <p:bldP spid="73" grpId="3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5" grpId="3" animBg="1"/>
      <p:bldP spid="76" grpId="0" animBg="1"/>
      <p:bldP spid="76" grpId="1" animBg="1"/>
      <p:bldP spid="76" grpId="2" animBg="1"/>
      <p:bldP spid="76" grpId="3" animBg="1"/>
      <p:bldP spid="77" grpId="0" animBg="1"/>
      <p:bldP spid="78" grpId="0" animBg="1"/>
      <p:bldP spid="78" grpId="1" animBg="1"/>
      <p:bldP spid="79" grpId="0" animBg="1"/>
      <p:bldP spid="79" grpId="1" animBg="1"/>
      <p:bldP spid="79" grpId="2" animBg="1"/>
      <p:bldP spid="79" grpId="3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89" grpId="2" animBg="1"/>
      <p:bldP spid="89" grpId="3" animBg="1"/>
      <p:bldP spid="90" grpId="0" animBg="1"/>
      <p:bldP spid="90" grpId="1" animBg="1"/>
      <p:bldP spid="90" grpId="2" animBg="1"/>
      <p:bldP spid="90" grpId="3" animBg="1"/>
      <p:bldP spid="91" grpId="0" animBg="1"/>
      <p:bldP spid="9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操作系统引论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2</a:t>
            </a:r>
            <a:r>
              <a:rPr lang="zh-CN" altLang="en-US" dirty="0"/>
              <a:t>：单道批处理系统和多道批处理系统</a:t>
            </a:r>
            <a:endParaRPr lang="en-US" altLang="zh-CN" dirty="0"/>
          </a:p>
          <a:p>
            <a:pPr lvl="1"/>
            <a:r>
              <a:rPr lang="zh-CN" altLang="en-US" dirty="0"/>
              <a:t>多道批处理系统的运行情况（</a:t>
            </a:r>
            <a:r>
              <a:rPr lang="en-US" altLang="zh-CN" dirty="0"/>
              <a:t>P8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内存中可同时装入多道程序，共享</a:t>
            </a:r>
            <a:r>
              <a:rPr lang="en-US" altLang="zh-CN" dirty="0"/>
              <a:t>CPU</a:t>
            </a:r>
            <a:r>
              <a:rPr lang="zh-CN" altLang="en-US" dirty="0"/>
              <a:t>和系统的各种资源；</a:t>
            </a:r>
            <a:endParaRPr lang="en-US" altLang="zh-CN" dirty="0"/>
          </a:p>
          <a:p>
            <a:pPr lvl="2"/>
            <a:r>
              <a:rPr lang="zh-CN" altLang="en-US" dirty="0"/>
              <a:t>能够充分发挥系统中各类型资源的并行处理能力；</a:t>
            </a:r>
            <a:endParaRPr lang="en-US" altLang="zh-CN" dirty="0"/>
          </a:p>
          <a:p>
            <a:pPr lvl="2"/>
            <a:r>
              <a:rPr lang="zh-CN" altLang="en-US" dirty="0"/>
              <a:t>多道程序交替运行，保持</a:t>
            </a:r>
            <a:r>
              <a:rPr lang="en-US" altLang="zh-CN" dirty="0"/>
              <a:t>CPU</a:t>
            </a:r>
            <a:r>
              <a:rPr lang="zh-CN" altLang="en-US" dirty="0"/>
              <a:t>处于忙碌状态。</a:t>
            </a:r>
            <a:endParaRPr lang="en-US" altLang="zh-CN" dirty="0"/>
          </a:p>
          <a:p>
            <a:pPr lvl="1"/>
            <a:r>
              <a:rPr lang="zh-CN" altLang="en-US" sz="2800" dirty="0">
                <a:solidFill>
                  <a:schemeClr val="tx2"/>
                </a:solidFill>
              </a:rPr>
              <a:t>能够在图中画出多道批处理系统的运行情况</a:t>
            </a:r>
            <a:r>
              <a:rPr lang="zh-CN" altLang="en-US" dirty="0"/>
              <a:t>（</a:t>
            </a:r>
            <a:r>
              <a:rPr lang="en-US" altLang="zh-CN" dirty="0"/>
              <a:t>P8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设某计算机系统有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I/O</a:t>
            </a:r>
            <a:r>
              <a:rPr lang="zh-CN" altLang="en-US" dirty="0"/>
              <a:t>设备</a:t>
            </a:r>
            <a:r>
              <a:rPr lang="en-US" altLang="zh-CN" dirty="0"/>
              <a:t>2</a:t>
            </a:r>
            <a:r>
              <a:rPr lang="zh-CN" altLang="en-US" dirty="0"/>
              <a:t>。现有两个进程同时进入就绪态，且进程</a:t>
            </a:r>
            <a:r>
              <a:rPr lang="en-US" altLang="zh-CN" dirty="0"/>
              <a:t>A</a:t>
            </a:r>
            <a:r>
              <a:rPr lang="zh-CN" altLang="en-US" dirty="0"/>
              <a:t>先运行，进程</a:t>
            </a:r>
            <a:r>
              <a:rPr lang="en-US" altLang="zh-CN" dirty="0"/>
              <a:t>B</a:t>
            </a:r>
            <a:r>
              <a:rPr lang="zh-CN" altLang="en-US" dirty="0"/>
              <a:t>后运行。</a:t>
            </a:r>
            <a:endParaRPr lang="en-US" altLang="zh-CN" dirty="0"/>
          </a:p>
          <a:p>
            <a:pPr lvl="2"/>
            <a:r>
              <a:rPr lang="zh-CN" altLang="en-US" dirty="0"/>
              <a:t>进程</a:t>
            </a:r>
            <a:r>
              <a:rPr lang="en-US" altLang="zh-CN" dirty="0"/>
              <a:t>A</a:t>
            </a:r>
            <a:r>
              <a:rPr lang="zh-CN" altLang="en-US" dirty="0"/>
              <a:t>：计算</a:t>
            </a:r>
            <a:r>
              <a:rPr lang="en-US" altLang="zh-CN" dirty="0"/>
              <a:t>20ms</a:t>
            </a:r>
            <a:r>
              <a:rPr lang="zh-CN" altLang="en-US" dirty="0"/>
              <a:t>，设备</a:t>
            </a:r>
            <a:r>
              <a:rPr lang="en-US" altLang="zh-CN" dirty="0"/>
              <a:t>1</a:t>
            </a:r>
            <a:r>
              <a:rPr lang="zh-CN" altLang="en-US" dirty="0"/>
              <a:t>运行</a:t>
            </a:r>
            <a:r>
              <a:rPr lang="en-US" altLang="zh-CN" dirty="0"/>
              <a:t>50ms</a:t>
            </a:r>
            <a:r>
              <a:rPr lang="zh-CN" altLang="en-US" dirty="0"/>
              <a:t>，设备</a:t>
            </a:r>
            <a:r>
              <a:rPr lang="en-US" altLang="zh-CN" dirty="0"/>
              <a:t>2</a:t>
            </a:r>
            <a:r>
              <a:rPr lang="zh-CN" altLang="en-US" dirty="0"/>
              <a:t>运行</a:t>
            </a:r>
            <a:r>
              <a:rPr lang="en-US" altLang="zh-CN" dirty="0"/>
              <a:t>20ms</a:t>
            </a:r>
            <a:r>
              <a:rPr lang="zh-CN" altLang="en-US" dirty="0"/>
              <a:t>，再计算</a:t>
            </a:r>
            <a:r>
              <a:rPr lang="en-US" altLang="zh-CN" dirty="0"/>
              <a:t>20ms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进程</a:t>
            </a:r>
            <a:r>
              <a:rPr lang="en-US" altLang="zh-CN" dirty="0"/>
              <a:t>B</a:t>
            </a:r>
            <a:r>
              <a:rPr lang="zh-CN" altLang="en-US" dirty="0"/>
              <a:t>：计算</a:t>
            </a:r>
            <a:r>
              <a:rPr lang="en-US" altLang="zh-CN" dirty="0"/>
              <a:t>20ms</a:t>
            </a:r>
            <a:r>
              <a:rPr lang="zh-CN" altLang="en-US" dirty="0"/>
              <a:t>，设备</a:t>
            </a:r>
            <a:r>
              <a:rPr lang="en-US" altLang="zh-CN" dirty="0"/>
              <a:t>1</a:t>
            </a:r>
            <a:r>
              <a:rPr lang="zh-CN" altLang="en-US" dirty="0"/>
              <a:t>运行</a:t>
            </a:r>
            <a:r>
              <a:rPr lang="en-US" altLang="zh-CN" dirty="0"/>
              <a:t>30ms</a:t>
            </a:r>
            <a:r>
              <a:rPr lang="zh-CN" altLang="en-US" dirty="0"/>
              <a:t>，再计算</a:t>
            </a:r>
            <a:r>
              <a:rPr lang="en-US" altLang="zh-CN" dirty="0"/>
              <a:t>10ms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cxnSp>
        <p:nvCxnSpPr>
          <p:cNvPr id="8" name="直接箭头连接符 7"/>
          <p:cNvCxnSpPr>
            <a:cxnSpLocks/>
          </p:cNvCxnSpPr>
          <p:nvPr/>
        </p:nvCxnSpPr>
        <p:spPr bwMode="auto">
          <a:xfrm>
            <a:off x="2487195" y="6237312"/>
            <a:ext cx="3812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1704959" y="47958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4958" y="5301208"/>
            <a:ext cx="86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2487195" y="4980526"/>
            <a:ext cx="5539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>
            <a:cxnSpLocks/>
          </p:cNvCxnSpPr>
          <p:nvPr/>
        </p:nvCxnSpPr>
        <p:spPr bwMode="auto">
          <a:xfrm>
            <a:off x="3041147" y="5485874"/>
            <a:ext cx="586562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3041147" y="4725144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4254215" y="472979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3634630" y="472979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4796356" y="4731044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/>
          <p:cNvCxnSpPr>
            <a:cxnSpLocks/>
          </p:cNvCxnSpPr>
          <p:nvPr/>
        </p:nvCxnSpPr>
        <p:spPr bwMode="auto">
          <a:xfrm flipV="1">
            <a:off x="3059832" y="4980526"/>
            <a:ext cx="1189845" cy="16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>
            <a:cxnSpLocks/>
          </p:cNvCxnSpPr>
          <p:nvPr/>
        </p:nvCxnSpPr>
        <p:spPr bwMode="auto">
          <a:xfrm>
            <a:off x="4257453" y="5488319"/>
            <a:ext cx="83531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>
            <a:cxnSpLocks/>
          </p:cNvCxnSpPr>
          <p:nvPr/>
        </p:nvCxnSpPr>
        <p:spPr bwMode="auto">
          <a:xfrm>
            <a:off x="4261089" y="4983786"/>
            <a:ext cx="535267" cy="38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/>
          <p:cNvCxnSpPr/>
          <p:nvPr/>
        </p:nvCxnSpPr>
        <p:spPr bwMode="auto">
          <a:xfrm>
            <a:off x="5092772" y="4725144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5712001" y="4725144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>
            <a:off x="5404973" y="4725144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/>
          <p:nvPr/>
        </p:nvCxnSpPr>
        <p:spPr bwMode="auto">
          <a:xfrm>
            <a:off x="6485093" y="4835992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7063421" y="465313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6485093" y="5219774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7063421" y="503691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设备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7" name="直接连接符 66"/>
          <p:cNvCxnSpPr/>
          <p:nvPr/>
        </p:nvCxnSpPr>
        <p:spPr bwMode="auto">
          <a:xfrm>
            <a:off x="6485093" y="564800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7063421" y="546515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设备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0C163FE4-DA61-477B-91CA-7E9A8B060F0F}"/>
              </a:ext>
            </a:extLst>
          </p:cNvPr>
          <p:cNvCxnSpPr>
            <a:cxnSpLocks/>
          </p:cNvCxnSpPr>
          <p:nvPr/>
        </p:nvCxnSpPr>
        <p:spPr bwMode="auto">
          <a:xfrm flipV="1">
            <a:off x="2487195" y="4725144"/>
            <a:ext cx="0" cy="151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827EE03-2328-4919-97C8-D2D56C5971A7}"/>
              </a:ext>
            </a:extLst>
          </p:cNvPr>
          <p:cNvSpPr txBox="1"/>
          <p:nvPr/>
        </p:nvSpPr>
        <p:spPr>
          <a:xfrm>
            <a:off x="2338395" y="6209964"/>
            <a:ext cx="30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FA5DA96A-48B0-4F53-9C8A-5C3B361D1984}"/>
              </a:ext>
            </a:extLst>
          </p:cNvPr>
          <p:cNvSpPr txBox="1"/>
          <p:nvPr/>
        </p:nvSpPr>
        <p:spPr>
          <a:xfrm>
            <a:off x="2886641" y="6209964"/>
            <a:ext cx="40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9699E91F-D0E3-43B5-B93C-844B84B2BDAB}"/>
              </a:ext>
            </a:extLst>
          </p:cNvPr>
          <p:cNvSpPr txBox="1"/>
          <p:nvPr/>
        </p:nvSpPr>
        <p:spPr>
          <a:xfrm>
            <a:off x="4097945" y="6209964"/>
            <a:ext cx="40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19399E68-CF3E-4DD1-B95D-DA51123CF25E}"/>
              </a:ext>
            </a:extLst>
          </p:cNvPr>
          <p:cNvSpPr txBox="1"/>
          <p:nvPr/>
        </p:nvSpPr>
        <p:spPr>
          <a:xfrm>
            <a:off x="4609048" y="6209964"/>
            <a:ext cx="40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90</a:t>
            </a:r>
            <a:endParaRPr lang="zh-CN" altLang="en-US" sz="1600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A5341174-C978-4BB3-9518-DC8D524CA6D6}"/>
              </a:ext>
            </a:extLst>
          </p:cNvPr>
          <p:cNvCxnSpPr>
            <a:cxnSpLocks/>
          </p:cNvCxnSpPr>
          <p:nvPr/>
        </p:nvCxnSpPr>
        <p:spPr bwMode="auto">
          <a:xfrm>
            <a:off x="4796356" y="4987618"/>
            <a:ext cx="60861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C20B7719-D521-40FA-AEA6-38E61B3D0BE7}"/>
              </a:ext>
            </a:extLst>
          </p:cNvPr>
          <p:cNvSpPr txBox="1"/>
          <p:nvPr/>
        </p:nvSpPr>
        <p:spPr>
          <a:xfrm>
            <a:off x="5220072" y="6209964"/>
            <a:ext cx="491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110</a:t>
            </a:r>
            <a:endParaRPr lang="zh-CN" altLang="en-US" sz="1600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xmlns="" id="{34697C46-6111-45ED-9F1C-4426DA8D9349}"/>
              </a:ext>
            </a:extLst>
          </p:cNvPr>
          <p:cNvCxnSpPr>
            <a:cxnSpLocks/>
          </p:cNvCxnSpPr>
          <p:nvPr/>
        </p:nvCxnSpPr>
        <p:spPr bwMode="auto">
          <a:xfrm>
            <a:off x="5404973" y="5488319"/>
            <a:ext cx="3067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95C195F4-D9A3-4BA3-A92E-995AE7529666}"/>
              </a:ext>
            </a:extLst>
          </p:cNvPr>
          <p:cNvSpPr txBox="1"/>
          <p:nvPr/>
        </p:nvSpPr>
        <p:spPr>
          <a:xfrm>
            <a:off x="5580112" y="6209964"/>
            <a:ext cx="491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120</a:t>
            </a:r>
            <a:endParaRPr lang="zh-CN" altLang="en-US" sz="16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F870D82E-4F03-4BA1-B643-B37CDA965EC9}"/>
              </a:ext>
            </a:extLst>
          </p:cNvPr>
          <p:cNvSpPr txBox="1"/>
          <p:nvPr/>
        </p:nvSpPr>
        <p:spPr>
          <a:xfrm>
            <a:off x="4860032" y="6209964"/>
            <a:ext cx="491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100</a:t>
            </a:r>
            <a:endParaRPr lang="zh-CN" altLang="en-US" sz="16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33FE5E17-31DB-4E44-83B1-733DF2894647}"/>
              </a:ext>
            </a:extLst>
          </p:cNvPr>
          <p:cNvSpPr txBox="1"/>
          <p:nvPr/>
        </p:nvSpPr>
        <p:spPr>
          <a:xfrm>
            <a:off x="6031868" y="6187529"/>
            <a:ext cx="491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ms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7ED52180-0B11-4AE3-87A8-E68394B47D01}"/>
              </a:ext>
            </a:extLst>
          </p:cNvPr>
          <p:cNvSpPr txBox="1"/>
          <p:nvPr/>
        </p:nvSpPr>
        <p:spPr>
          <a:xfrm>
            <a:off x="3455663" y="6210416"/>
            <a:ext cx="40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40</a:t>
            </a:r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629AF64C-A74D-41A6-92DC-A2BCB35A8C5A}"/>
              </a:ext>
            </a:extLst>
          </p:cNvPr>
          <p:cNvSpPr/>
          <p:nvPr/>
        </p:nvSpPr>
        <p:spPr bwMode="auto">
          <a:xfrm>
            <a:off x="3646393" y="4725144"/>
            <a:ext cx="1145422" cy="151216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矩形标注 41">
            <a:extLst>
              <a:ext uri="{FF2B5EF4-FFF2-40B4-BE49-F238E27FC236}">
                <a16:creationId xmlns:a16="http://schemas.microsoft.com/office/drawing/2014/main" xmlns="" id="{EA48FA5D-8312-4A7F-9A1D-8214F1E653A4}"/>
              </a:ext>
            </a:extLst>
          </p:cNvPr>
          <p:cNvSpPr/>
          <p:nvPr/>
        </p:nvSpPr>
        <p:spPr bwMode="auto">
          <a:xfrm>
            <a:off x="6948264" y="4008875"/>
            <a:ext cx="1971266" cy="400110"/>
          </a:xfrm>
          <a:prstGeom prst="wedgeRectCallout">
            <a:avLst>
              <a:gd name="adj1" fmla="val -159133"/>
              <a:gd name="adj2" fmla="val 1568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空闲时间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828D1EBB-3D22-435A-9617-5A877B366754}"/>
              </a:ext>
            </a:extLst>
          </p:cNvPr>
          <p:cNvSpPr txBox="1"/>
          <p:nvPr/>
        </p:nvSpPr>
        <p:spPr>
          <a:xfrm>
            <a:off x="6047657" y="5823409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CPU</a:t>
            </a:r>
            <a:r>
              <a:rPr lang="zh-CN" altLang="en-US" b="1" dirty="0"/>
              <a:t>利用率：</a:t>
            </a:r>
            <a:r>
              <a:rPr lang="en-US" altLang="zh-CN" b="1" dirty="0"/>
              <a:t>70/120=58.3%</a:t>
            </a:r>
            <a:endParaRPr lang="zh-CN" altLang="en-US" b="1" dirty="0"/>
          </a:p>
        </p:txBody>
      </p:sp>
      <p:sp>
        <p:nvSpPr>
          <p:cNvPr id="72" name="矩形标注 41">
            <a:extLst>
              <a:ext uri="{FF2B5EF4-FFF2-40B4-BE49-F238E27FC236}">
                <a16:creationId xmlns:a16="http://schemas.microsoft.com/office/drawing/2014/main" xmlns="" id="{DB5FC39E-A482-4842-A1DC-FE3F46201598}"/>
              </a:ext>
            </a:extLst>
          </p:cNvPr>
          <p:cNvSpPr/>
          <p:nvPr/>
        </p:nvSpPr>
        <p:spPr bwMode="auto">
          <a:xfrm>
            <a:off x="160030" y="4725144"/>
            <a:ext cx="1267954" cy="400110"/>
          </a:xfrm>
          <a:prstGeom prst="wedgeRectCallout">
            <a:avLst>
              <a:gd name="adj1" fmla="val 78119"/>
              <a:gd name="adj2" fmla="val 111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始终忙碌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矩形标注 41">
            <a:extLst>
              <a:ext uri="{FF2B5EF4-FFF2-40B4-BE49-F238E27FC236}">
                <a16:creationId xmlns:a16="http://schemas.microsoft.com/office/drawing/2014/main" xmlns="" id="{571288DE-ADB9-4C29-A912-0D420DF4A45C}"/>
              </a:ext>
            </a:extLst>
          </p:cNvPr>
          <p:cNvSpPr/>
          <p:nvPr/>
        </p:nvSpPr>
        <p:spPr bwMode="auto">
          <a:xfrm>
            <a:off x="160030" y="5301208"/>
            <a:ext cx="1267954" cy="400110"/>
          </a:xfrm>
          <a:prstGeom prst="wedgeRectCallout">
            <a:avLst>
              <a:gd name="adj1" fmla="val 78119"/>
              <a:gd name="adj2" fmla="val 111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有等待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xmlns="" id="{120DC28E-3493-4135-873B-13402D55D3DD}"/>
              </a:ext>
            </a:extLst>
          </p:cNvPr>
          <p:cNvSpPr/>
          <p:nvPr/>
        </p:nvSpPr>
        <p:spPr bwMode="auto">
          <a:xfrm>
            <a:off x="2482654" y="5301208"/>
            <a:ext cx="560758" cy="36933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xmlns="" id="{0F2D6D84-5B87-4BB5-A8B4-05D2362D2C6C}"/>
              </a:ext>
            </a:extLst>
          </p:cNvPr>
          <p:cNvSpPr/>
          <p:nvPr/>
        </p:nvSpPr>
        <p:spPr bwMode="auto">
          <a:xfrm>
            <a:off x="3661635" y="5301208"/>
            <a:ext cx="599453" cy="36933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xmlns="" id="{E0A7129B-4E26-4A4D-85A1-F9FC54F2F7DB}"/>
              </a:ext>
            </a:extLst>
          </p:cNvPr>
          <p:cNvSpPr/>
          <p:nvPr/>
        </p:nvSpPr>
        <p:spPr bwMode="auto">
          <a:xfrm>
            <a:off x="5105839" y="5316597"/>
            <a:ext cx="306714" cy="36933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15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4" grpId="0"/>
      <p:bldP spid="66" grpId="0"/>
      <p:bldP spid="68" grpId="0"/>
      <p:bldP spid="16" grpId="0"/>
      <p:bldP spid="42" grpId="0"/>
      <p:bldP spid="44" grpId="0"/>
      <p:bldP spid="45" grpId="0"/>
      <p:bldP spid="48" grpId="0"/>
      <p:bldP spid="61" grpId="0"/>
      <p:bldP spid="62" grpId="0"/>
      <p:bldP spid="69" grpId="0"/>
      <p:bldP spid="70" grpId="0"/>
      <p:bldP spid="40" grpId="0" animBg="1"/>
      <p:bldP spid="71" grpId="0" animBg="1"/>
      <p:bldP spid="41" grpId="0"/>
      <p:bldP spid="72" grpId="0" animBg="1"/>
      <p:bldP spid="74" grpId="0" animBg="1"/>
      <p:bldP spid="43" grpId="0" animBg="1"/>
      <p:bldP spid="75" grpId="0" animBg="1"/>
      <p:bldP spid="7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：磁盘容量计算</a:t>
            </a:r>
            <a:endParaRPr lang="en-US" altLang="zh-CN" dirty="0" smtClean="0"/>
          </a:p>
          <a:p>
            <a:r>
              <a:rPr lang="zh-CN" altLang="en-US" dirty="0" smtClean="0"/>
              <a:t>某品牌磁盘共有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张盘片，每个盘片是</a:t>
            </a:r>
            <a:r>
              <a:rPr lang="zh-CN" altLang="zh-CN" dirty="0" smtClean="0"/>
              <a:t>有</a:t>
            </a:r>
            <a:r>
              <a:rPr lang="en-US" altLang="zh-CN" dirty="0" smtClean="0"/>
              <a:t>2</a:t>
            </a:r>
            <a:r>
              <a:rPr lang="zh-CN" altLang="zh-CN" dirty="0" smtClean="0"/>
              <a:t>个读写磁头</a:t>
            </a:r>
            <a:r>
              <a:rPr lang="zh-CN" altLang="en-US" dirty="0" smtClean="0"/>
              <a:t>的双面磁盘，每个盘片</a:t>
            </a:r>
            <a:r>
              <a:rPr lang="en-US" altLang="zh-CN" dirty="0" smtClean="0"/>
              <a:t>15000</a:t>
            </a:r>
            <a:r>
              <a:rPr lang="zh-CN" altLang="zh-CN" dirty="0" smtClean="0"/>
              <a:t>条</a:t>
            </a:r>
            <a:r>
              <a:rPr lang="zh-CN" altLang="zh-CN" dirty="0"/>
              <a:t>磁道，每条磁道有</a:t>
            </a:r>
            <a:r>
              <a:rPr lang="en-US" altLang="zh-CN" dirty="0"/>
              <a:t>128</a:t>
            </a:r>
            <a:r>
              <a:rPr lang="zh-CN" altLang="zh-CN" dirty="0"/>
              <a:t>个</a:t>
            </a:r>
            <a:r>
              <a:rPr lang="zh-CN" altLang="zh-CN" dirty="0" smtClean="0"/>
              <a:t>扇区；</a:t>
            </a:r>
            <a:r>
              <a:rPr lang="zh-CN" altLang="en-US" dirty="0" smtClean="0"/>
              <a:t>每个扇区有</a:t>
            </a:r>
            <a:r>
              <a:rPr lang="en-US" altLang="zh-CN" dirty="0" smtClean="0"/>
              <a:t>512Byte, </a:t>
            </a:r>
            <a:r>
              <a:rPr lang="zh-CN" altLang="en-US" dirty="0" smtClean="0"/>
              <a:t>则</a:t>
            </a:r>
            <a:r>
              <a:rPr lang="zh-CN" altLang="zh-CN" dirty="0" smtClean="0"/>
              <a:t>磁盘</a:t>
            </a:r>
            <a:r>
              <a:rPr lang="zh-CN" altLang="zh-CN" dirty="0"/>
              <a:t>容量</a:t>
            </a:r>
            <a:r>
              <a:rPr lang="en-US" altLang="zh-CN" dirty="0"/>
              <a:t>(Capacity)</a:t>
            </a:r>
            <a:r>
              <a:rPr lang="zh-CN" altLang="zh-CN" dirty="0"/>
              <a:t>为多少</a:t>
            </a:r>
            <a:r>
              <a:rPr lang="en-US" altLang="zh-CN" dirty="0"/>
              <a:t>GB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磁盘容量计算公式：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容量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柱面数（磁道数）×磁头数（盘面数）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×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扇区数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×每扇区的字节数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sym typeface="+mn-ea"/>
              </a:rPr>
              <a:t>=15000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×</a:t>
            </a:r>
            <a:r>
              <a:rPr lang="en-US" altLang="zh-CN" dirty="0" smtClean="0">
                <a:solidFill>
                  <a:srgbClr val="0000FF"/>
                </a:solidFill>
              </a:rPr>
              <a:t>5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×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×</a:t>
            </a:r>
            <a:r>
              <a:rPr lang="en-US" altLang="zh-CN" dirty="0" smtClean="0">
                <a:solidFill>
                  <a:srgbClr val="0000FF"/>
                </a:solidFill>
              </a:rPr>
              <a:t>128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×</a:t>
            </a:r>
            <a:r>
              <a:rPr lang="en-US" altLang="zh-CN" dirty="0" smtClean="0"/>
              <a:t>512 Byte</a:t>
            </a:r>
          </a:p>
          <a:p>
            <a:pPr marL="457200" lvl="1" indent="0">
              <a:buNone/>
            </a:pPr>
            <a:r>
              <a:rPr lang="en-US" altLang="zh-CN" dirty="0" smtClean="0"/>
              <a:t>=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9830400000</a:t>
            </a:r>
            <a:r>
              <a:rPr lang="zh-CN" altLang="en-US" dirty="0"/>
              <a:t> </a:t>
            </a:r>
            <a:r>
              <a:rPr lang="en-US" altLang="zh-CN" dirty="0" smtClean="0"/>
              <a:t>Byte</a:t>
            </a:r>
          </a:p>
          <a:p>
            <a:pPr marL="457200" lvl="1" indent="0">
              <a:buNone/>
            </a:pPr>
            <a:r>
              <a:rPr lang="en-US" altLang="zh-CN" dirty="0" smtClean="0"/>
              <a:t>=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9830400000/(1024*1024*1024) GB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=9.16GB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523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第七章输入输出系统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：</a:t>
            </a:r>
            <a:r>
              <a:rPr lang="zh-CN" altLang="en-US" dirty="0"/>
              <a:t>磁盘调度算法（</a:t>
            </a:r>
            <a:r>
              <a:rPr lang="en-US" altLang="zh-CN" dirty="0"/>
              <a:t>P241~P243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例题：给定磁道请求序列，求解</a:t>
            </a:r>
            <a:r>
              <a:rPr lang="en-US" altLang="zh-CN" dirty="0"/>
              <a:t>FCFS</a:t>
            </a:r>
            <a:r>
              <a:rPr lang="zh-CN" altLang="en-US" dirty="0"/>
              <a:t>、</a:t>
            </a:r>
            <a:r>
              <a:rPr lang="en-US" altLang="zh-CN" dirty="0"/>
              <a:t>SSTF</a:t>
            </a:r>
            <a:r>
              <a:rPr lang="zh-CN" altLang="en-US" dirty="0"/>
              <a:t>、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N-</a:t>
            </a:r>
            <a:r>
              <a:rPr lang="en-US" altLang="zh-CN" dirty="0" err="1" smtClean="0"/>
              <a:t>StepScan</a:t>
            </a:r>
            <a:r>
              <a:rPr lang="zh-CN" altLang="en-US" dirty="0" smtClean="0"/>
              <a:t>四种</a:t>
            </a:r>
            <a:r>
              <a:rPr lang="zh-CN" altLang="en-US" dirty="0"/>
              <a:t>算法的调度序列及其平均寻道</a:t>
            </a:r>
            <a:r>
              <a:rPr lang="zh-CN" altLang="en-US" dirty="0" smtClean="0"/>
              <a:t>长度</a:t>
            </a:r>
            <a:r>
              <a:rPr lang="zh-CN" altLang="zh-CN" dirty="0" smtClean="0"/>
              <a:t>。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11560" y="2030408"/>
            <a:ext cx="1859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FCFS</a:t>
            </a:r>
            <a:r>
              <a:rPr lang="zh-CN" altLang="en-US" sz="2000" b="1" dirty="0"/>
              <a:t>调度序列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" t="9740" r="514" b="9470"/>
          <a:stretch>
            <a:fillRect/>
          </a:stretch>
        </p:blipFill>
        <p:spPr bwMode="auto">
          <a:xfrm>
            <a:off x="2873387" y="2219309"/>
            <a:ext cx="5760640" cy="383397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内容占位符 2"/>
          <p:cNvSpPr txBox="1"/>
          <p:nvPr/>
        </p:nvSpPr>
        <p:spPr>
          <a:xfrm>
            <a:off x="1403648" y="6371000"/>
            <a:ext cx="6984776" cy="40005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zh-CN" altLang="en-US" sz="2400" dirty="0">
                <a:latin typeface="+mn-ea"/>
              </a:rPr>
              <a:t>总的磁头移动</a:t>
            </a:r>
            <a:r>
              <a:rPr lang="zh-CN" altLang="en-US" sz="2400" dirty="0" smtClean="0">
                <a:latin typeface="+mn-ea"/>
              </a:rPr>
              <a:t>为</a:t>
            </a:r>
            <a:r>
              <a:rPr lang="en-US" altLang="zh-CN" sz="2400" dirty="0" smtClean="0">
                <a:latin typeface="+mn-ea"/>
              </a:rPr>
              <a:t>640</a:t>
            </a:r>
            <a:r>
              <a:rPr lang="zh-CN" altLang="en-US" sz="2400" dirty="0" smtClean="0">
                <a:latin typeface="+mn-ea"/>
              </a:rPr>
              <a:t>柱面，平均寻道长度</a:t>
            </a:r>
            <a:r>
              <a:rPr lang="en-US" altLang="zh-CN" sz="2400" dirty="0" smtClean="0">
                <a:latin typeface="+mn-ea"/>
              </a:rPr>
              <a:t>640/8=80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291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第七章输入输出系统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：</a:t>
            </a:r>
            <a:r>
              <a:rPr lang="zh-CN" altLang="en-US" dirty="0"/>
              <a:t>磁盘调度算法（</a:t>
            </a:r>
            <a:r>
              <a:rPr lang="en-US" altLang="zh-CN" dirty="0"/>
              <a:t>P241~P243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例题：给定磁道请求序列，求解</a:t>
            </a:r>
            <a:r>
              <a:rPr lang="en-US" altLang="zh-CN" dirty="0"/>
              <a:t>FCFS</a:t>
            </a:r>
            <a:r>
              <a:rPr lang="zh-CN" altLang="en-US" dirty="0"/>
              <a:t>、</a:t>
            </a:r>
            <a:r>
              <a:rPr lang="en-US" altLang="zh-CN" dirty="0"/>
              <a:t>SSTF</a:t>
            </a:r>
            <a:r>
              <a:rPr lang="zh-CN" altLang="en-US" dirty="0"/>
              <a:t>、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N-</a:t>
            </a:r>
            <a:r>
              <a:rPr lang="en-US" altLang="zh-CN" dirty="0" err="1" smtClean="0"/>
              <a:t>StepScan</a:t>
            </a:r>
            <a:r>
              <a:rPr lang="zh-CN" altLang="en-US" dirty="0" smtClean="0"/>
              <a:t>四种</a:t>
            </a:r>
            <a:r>
              <a:rPr lang="zh-CN" altLang="en-US" dirty="0"/>
              <a:t>算法的调度序列及其平均寻道</a:t>
            </a:r>
            <a:r>
              <a:rPr lang="zh-CN" altLang="en-US" dirty="0" smtClean="0"/>
              <a:t>长度</a:t>
            </a:r>
            <a:r>
              <a:rPr lang="zh-CN" altLang="zh-CN" dirty="0" smtClean="0"/>
              <a:t>。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27584" y="2002976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SSTF</a:t>
            </a:r>
            <a:r>
              <a:rPr lang="zh-CN" altLang="en-US" sz="2000" b="1" dirty="0"/>
              <a:t>调度序列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t="9895" r="658" b="9366"/>
          <a:stretch>
            <a:fillRect/>
          </a:stretch>
        </p:blipFill>
        <p:spPr bwMode="auto">
          <a:xfrm>
            <a:off x="2267744" y="2492896"/>
            <a:ext cx="4850221" cy="367240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内容占位符 2"/>
          <p:cNvSpPr txBox="1"/>
          <p:nvPr/>
        </p:nvSpPr>
        <p:spPr>
          <a:xfrm>
            <a:off x="1403648" y="6309320"/>
            <a:ext cx="7128792" cy="40005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zh-CN" altLang="en-US" sz="2400" dirty="0">
                <a:latin typeface="+mn-ea"/>
              </a:rPr>
              <a:t>总的磁头移动为</a:t>
            </a:r>
            <a:r>
              <a:rPr lang="en-US" altLang="zh-CN" sz="2400" dirty="0" smtClean="0">
                <a:latin typeface="+mn-ea"/>
              </a:rPr>
              <a:t>236</a:t>
            </a:r>
            <a:r>
              <a:rPr lang="zh-CN" altLang="en-US" sz="2400" dirty="0">
                <a:latin typeface="+mn-ea"/>
              </a:rPr>
              <a:t>柱面，平均寻道</a:t>
            </a:r>
            <a:r>
              <a:rPr lang="zh-CN" altLang="en-US" sz="2400" dirty="0" smtClean="0">
                <a:latin typeface="+mn-ea"/>
              </a:rPr>
              <a:t>长度</a:t>
            </a:r>
            <a:r>
              <a:rPr lang="en-US" altLang="zh-CN" sz="2400" dirty="0" smtClean="0">
                <a:latin typeface="+mn-ea"/>
              </a:rPr>
              <a:t>236/8=29.5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96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第七章输入输出系统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072" y="764704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：</a:t>
            </a:r>
            <a:r>
              <a:rPr lang="zh-CN" altLang="en-US" dirty="0"/>
              <a:t>磁盘调度算法（</a:t>
            </a:r>
            <a:r>
              <a:rPr lang="en-US" altLang="zh-CN" dirty="0"/>
              <a:t>P241~P243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例题：给定磁道请求序列，求解</a:t>
            </a:r>
            <a:r>
              <a:rPr lang="en-US" altLang="zh-CN" dirty="0"/>
              <a:t>FCFS</a:t>
            </a:r>
            <a:r>
              <a:rPr lang="zh-CN" altLang="en-US" dirty="0"/>
              <a:t>、</a:t>
            </a:r>
            <a:r>
              <a:rPr lang="en-US" altLang="zh-CN" dirty="0"/>
              <a:t>SSTF</a:t>
            </a:r>
            <a:r>
              <a:rPr lang="zh-CN" altLang="en-US" dirty="0"/>
              <a:t>、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N-</a:t>
            </a:r>
            <a:r>
              <a:rPr lang="en-US" altLang="zh-CN" dirty="0" err="1" smtClean="0"/>
              <a:t>StepScan</a:t>
            </a:r>
            <a:r>
              <a:rPr lang="zh-CN" altLang="en-US" dirty="0" smtClean="0"/>
              <a:t>四种</a:t>
            </a:r>
            <a:r>
              <a:rPr lang="zh-CN" altLang="en-US" dirty="0"/>
              <a:t>算法的调度序列及其平均寻道</a:t>
            </a:r>
            <a:r>
              <a:rPr lang="zh-CN" altLang="en-US" dirty="0" smtClean="0"/>
              <a:t>长度</a:t>
            </a:r>
            <a:r>
              <a:rPr lang="zh-CN" altLang="zh-CN" dirty="0" smtClean="0"/>
              <a:t>。</a:t>
            </a:r>
            <a:endParaRPr lang="zh-CN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827584" y="2021264"/>
            <a:ext cx="1917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SCAN</a:t>
            </a:r>
            <a:r>
              <a:rPr lang="zh-CN" altLang="en-US" sz="2000" b="1" dirty="0"/>
              <a:t>调度序列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t="7816" r="438" b="8105"/>
          <a:stretch>
            <a:fillRect/>
          </a:stretch>
        </p:blipFill>
        <p:spPr bwMode="auto">
          <a:xfrm>
            <a:off x="2051720" y="2466820"/>
            <a:ext cx="5544616" cy="367635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2"/>
          <p:cNvSpPr txBox="1"/>
          <p:nvPr/>
        </p:nvSpPr>
        <p:spPr>
          <a:xfrm>
            <a:off x="1331640" y="6309320"/>
            <a:ext cx="7128792" cy="40005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zh-CN" altLang="en-US" sz="2400" dirty="0">
                <a:latin typeface="+mn-ea"/>
              </a:rPr>
              <a:t>总的磁头移动为</a:t>
            </a:r>
            <a:r>
              <a:rPr lang="en-US" altLang="zh-CN" sz="2400" dirty="0" smtClean="0">
                <a:latin typeface="+mn-ea"/>
              </a:rPr>
              <a:t>236</a:t>
            </a:r>
            <a:r>
              <a:rPr lang="zh-CN" altLang="en-US" sz="2400" dirty="0">
                <a:latin typeface="+mn-ea"/>
              </a:rPr>
              <a:t>柱面，平均寻道长度</a:t>
            </a:r>
            <a:r>
              <a:rPr lang="en-US" altLang="zh-CN" sz="2400" dirty="0">
                <a:latin typeface="+mn-ea"/>
              </a:rPr>
              <a:t>236/8=29.5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98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N-step-CSCAN </a:t>
            </a: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重点掌握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：</a:t>
            </a:r>
            <a:endParaRPr lang="zh-CN" altLang="en-US" dirty="0">
              <a:solidFill>
                <a:srgbClr val="FF0000"/>
              </a:solidFill>
              <a:latin typeface="+mj-ea"/>
            </a:endParaRPr>
          </a:p>
          <a:p>
            <a:pPr algn="just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“磁臂粘着”现象</a:t>
            </a:r>
            <a:r>
              <a:rPr lang="zh-CN" altLang="en-US" dirty="0">
                <a:latin typeface="+mn-ea"/>
              </a:rPr>
              <a:t>：进程反复请求对某一磁道的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操作；</a:t>
            </a:r>
          </a:p>
          <a:p>
            <a:pPr algn="just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将磁盘请求队列分为若干个长度为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的子队列；</a:t>
            </a:r>
          </a:p>
          <a:p>
            <a:pPr algn="just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按</a:t>
            </a:r>
            <a:r>
              <a:rPr lang="en-US" altLang="zh-CN" dirty="0">
                <a:latin typeface="+mn-ea"/>
              </a:rPr>
              <a:t>FCFS</a:t>
            </a:r>
            <a:r>
              <a:rPr lang="zh-CN" altLang="en-US" dirty="0">
                <a:latin typeface="+mn-ea"/>
              </a:rPr>
              <a:t>算法依次处理子队列；</a:t>
            </a:r>
          </a:p>
          <a:p>
            <a:pPr algn="just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每个子队列使用</a:t>
            </a:r>
            <a:r>
              <a:rPr lang="en-US" altLang="zh-CN" dirty="0">
                <a:latin typeface="+mn-ea"/>
              </a:rPr>
              <a:t>SCAN</a:t>
            </a:r>
            <a:r>
              <a:rPr lang="zh-CN" altLang="en-US" dirty="0">
                <a:latin typeface="+mn-ea"/>
              </a:rPr>
              <a:t>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642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第八、九章文件管理及磁盘存储器的管理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文件目录和外存</a:t>
            </a:r>
            <a:r>
              <a:rPr lang="zh-CN" altLang="en-US" dirty="0"/>
              <a:t>的组织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FCB</a:t>
            </a:r>
            <a:r>
              <a:rPr lang="zh-CN" altLang="en-US" dirty="0" smtClean="0"/>
              <a:t>和索引结点的异同（</a:t>
            </a:r>
            <a:r>
              <a:rPr lang="en-US" altLang="zh-CN" dirty="0"/>
              <a:t> </a:t>
            </a:r>
            <a:r>
              <a:rPr lang="en-US" altLang="zh-CN" dirty="0" smtClean="0"/>
              <a:t>P260~P261 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</a:t>
            </a:r>
            <a:r>
              <a:rPr lang="zh-CN" altLang="en-US" dirty="0"/>
              <a:t>阐述</a:t>
            </a:r>
            <a:r>
              <a:rPr lang="zh-CN" altLang="zh-CN" dirty="0"/>
              <a:t>连续、链式、索引</a:t>
            </a:r>
            <a:r>
              <a:rPr lang="en-US" altLang="zh-CN" dirty="0"/>
              <a:t>3</a:t>
            </a:r>
            <a:r>
              <a:rPr lang="zh-CN" altLang="zh-CN" dirty="0"/>
              <a:t>种文件的数据块组织方式</a:t>
            </a:r>
            <a:r>
              <a:rPr lang="zh-CN" altLang="en-US" dirty="0"/>
              <a:t>的特点及</a:t>
            </a:r>
            <a:r>
              <a:rPr lang="zh-CN" altLang="en-US" dirty="0" smtClean="0"/>
              <a:t>优缺点（</a:t>
            </a:r>
            <a:r>
              <a:rPr lang="en-US" altLang="zh-CN" dirty="0" smtClean="0"/>
              <a:t>P281~P288</a:t>
            </a:r>
            <a:r>
              <a:rPr lang="zh-CN" altLang="en-US" dirty="0" smtClean="0"/>
              <a:t>）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88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第八、九章文件管理及磁盘</a:t>
            </a:r>
            <a:r>
              <a:rPr lang="zh-CN" altLang="en-US" dirty="0"/>
              <a:t>存储器的管理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569888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：</a:t>
            </a:r>
            <a:r>
              <a:rPr lang="zh-CN" altLang="en-US" dirty="0"/>
              <a:t>混合索引组织方式（</a:t>
            </a:r>
            <a:r>
              <a:rPr lang="en-US" altLang="zh-CN" dirty="0"/>
              <a:t>P287~P288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sz="2000" dirty="0"/>
              <a:t>例题：</a:t>
            </a:r>
            <a:r>
              <a:rPr lang="en-US" altLang="zh-CN" sz="2000" dirty="0"/>
              <a:t>UNIX System V</a:t>
            </a:r>
            <a:r>
              <a:rPr lang="zh-CN" altLang="en-US" sz="2000" dirty="0"/>
              <a:t>系统</a:t>
            </a:r>
            <a:r>
              <a:rPr lang="zh-CN" altLang="zh-CN" sz="2000" dirty="0"/>
              <a:t>采用</a:t>
            </a:r>
            <a:r>
              <a:rPr lang="zh-CN" altLang="en-US" sz="2000" dirty="0"/>
              <a:t>混合</a:t>
            </a:r>
            <a:r>
              <a:rPr lang="zh-CN" altLang="zh-CN" sz="2000" dirty="0"/>
              <a:t>索引</a:t>
            </a:r>
            <a:r>
              <a:rPr lang="zh-CN" altLang="en-US" sz="2000" dirty="0"/>
              <a:t>组织方式管理</a:t>
            </a:r>
            <a:r>
              <a:rPr lang="zh-CN" altLang="zh-CN" sz="2000" dirty="0"/>
              <a:t>文件内容。设</a:t>
            </a:r>
            <a:r>
              <a:rPr lang="zh-CN" altLang="en-US" sz="2000" dirty="0"/>
              <a:t>每个盘块大小</a:t>
            </a:r>
            <a:r>
              <a:rPr lang="zh-CN" altLang="zh-CN" sz="2000" dirty="0"/>
              <a:t>为</a:t>
            </a:r>
            <a:r>
              <a:rPr lang="en-US" altLang="zh-CN" sz="2000" dirty="0"/>
              <a:t>4KB</a:t>
            </a:r>
            <a:r>
              <a:rPr lang="zh-CN" altLang="zh-CN" sz="2000" dirty="0"/>
              <a:t>，</a:t>
            </a:r>
            <a:r>
              <a:rPr lang="zh-CN" altLang="en-US" sz="2000" dirty="0"/>
              <a:t>每个索引表项为</a:t>
            </a:r>
            <a:r>
              <a:rPr lang="en-US" altLang="zh-CN" sz="2000" dirty="0"/>
              <a:t>4B</a:t>
            </a:r>
            <a:r>
              <a:rPr lang="zh-CN" altLang="en-US" sz="2000" dirty="0"/>
              <a:t>，</a:t>
            </a:r>
            <a:r>
              <a:rPr lang="zh-CN" altLang="zh-CN" sz="2000" dirty="0"/>
              <a:t>分别计算</a:t>
            </a:r>
            <a:r>
              <a:rPr lang="zh-CN" altLang="en-US" sz="2000" dirty="0"/>
              <a:t>直接地址、一级间接地址</a:t>
            </a:r>
            <a:r>
              <a:rPr lang="zh-CN" altLang="zh-CN" sz="2000" dirty="0"/>
              <a:t>和</a:t>
            </a:r>
            <a:r>
              <a:rPr lang="zh-CN" altLang="en-US" sz="2000" dirty="0"/>
              <a:t>二级间接地址</a:t>
            </a:r>
            <a:r>
              <a:rPr lang="zh-CN" altLang="zh-CN" sz="2000" dirty="0"/>
              <a:t>可寻址的文件最大长度</a:t>
            </a:r>
            <a:r>
              <a:rPr lang="zh-CN" altLang="zh-CN" sz="2000" dirty="0" smtClean="0"/>
              <a:t>。</a:t>
            </a:r>
            <a:r>
              <a:rPr lang="zh-CN" altLang="en-US" sz="2000" dirty="0">
                <a:solidFill>
                  <a:srgbClr val="FF0000"/>
                </a:solidFill>
              </a:rPr>
              <a:t>若读取某文件</a:t>
            </a:r>
            <a:r>
              <a:rPr lang="zh-CN" altLang="en-US" sz="2000" dirty="0" smtClean="0">
                <a:solidFill>
                  <a:srgbClr val="FF0000"/>
                </a:solidFill>
              </a:rPr>
              <a:t>第</a:t>
            </a:r>
            <a:r>
              <a:rPr lang="en-US" altLang="zh-CN" sz="2000" dirty="0" smtClean="0">
                <a:solidFill>
                  <a:srgbClr val="FF0000"/>
                </a:solidFill>
              </a:rPr>
              <a:t>4MB</a:t>
            </a:r>
            <a:r>
              <a:rPr lang="zh-CN" altLang="en-US" sz="2000" dirty="0">
                <a:solidFill>
                  <a:srgbClr val="FF0000"/>
                </a:solidFill>
              </a:rPr>
              <a:t>处的内容，则需要访问磁盘几次？所读取的物理块位于何处？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直接地址：</a:t>
            </a:r>
            <a:r>
              <a:rPr lang="en-US" altLang="zh-CN" sz="2000" dirty="0"/>
              <a:t>10</a:t>
            </a:r>
            <a:r>
              <a:rPr lang="en-US" altLang="zh-CN" sz="2000" dirty="0">
                <a:latin typeface="Times New Roman"/>
                <a:cs typeface="Times New Roman"/>
              </a:rPr>
              <a:t>×4KB=40KB</a:t>
            </a:r>
            <a:r>
              <a:rPr lang="zh-CN" altLang="en-US" sz="2000" dirty="0">
                <a:latin typeface="Times New Roman"/>
                <a:cs typeface="Times New Roman"/>
              </a:rPr>
              <a:t>；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lvl="1"/>
            <a:r>
              <a:rPr lang="zh-CN" altLang="en-US" sz="2000" dirty="0">
                <a:latin typeface="Times New Roman"/>
                <a:cs typeface="Times New Roman"/>
              </a:rPr>
              <a:t>一次间址：</a:t>
            </a:r>
            <a:r>
              <a:rPr lang="en-US" altLang="zh-CN" sz="2000" dirty="0">
                <a:latin typeface="Times New Roman"/>
                <a:cs typeface="Times New Roman"/>
              </a:rPr>
              <a:t>40KB+(4KB/4B)×4KB=4.04MB</a:t>
            </a:r>
          </a:p>
          <a:p>
            <a:pPr lvl="1"/>
            <a:r>
              <a:rPr lang="zh-CN" altLang="en-US" sz="2000" dirty="0">
                <a:latin typeface="Times New Roman"/>
                <a:cs typeface="Times New Roman"/>
              </a:rPr>
              <a:t>二次间址：</a:t>
            </a:r>
            <a:r>
              <a:rPr lang="en-US" altLang="zh-CN" sz="2000" dirty="0">
                <a:latin typeface="Times New Roman"/>
                <a:cs typeface="Times New Roman"/>
              </a:rPr>
              <a:t>4.04MB +(4KB/4B)</a:t>
            </a:r>
            <a:r>
              <a:rPr lang="en-US" altLang="zh-CN" sz="2000" baseline="30000" dirty="0">
                <a:latin typeface="Times New Roman"/>
                <a:cs typeface="Times New Roman"/>
              </a:rPr>
              <a:t>2</a:t>
            </a:r>
            <a:r>
              <a:rPr lang="en-US" altLang="zh-CN" sz="2000" dirty="0">
                <a:latin typeface="Times New Roman"/>
                <a:cs typeface="Times New Roman"/>
              </a:rPr>
              <a:t>× 4KB=4.00404GB</a:t>
            </a:r>
            <a:endParaRPr lang="en-US" altLang="zh-CN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C2D5681-67A1-4721-A556-70DE4865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2123728" y="3912840"/>
            <a:ext cx="4812544" cy="292494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xmlns="" id="{8FDA68FC-7052-4521-AFA5-B67AD8DBC1C1}"/>
              </a:ext>
            </a:extLst>
          </p:cNvPr>
          <p:cNvSpPr/>
          <p:nvPr/>
        </p:nvSpPr>
        <p:spPr bwMode="auto">
          <a:xfrm>
            <a:off x="4947146" y="4505920"/>
            <a:ext cx="144016" cy="1296144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xmlns="" id="{F9929276-1B9A-4393-A891-853B4A8B5683}"/>
              </a:ext>
            </a:extLst>
          </p:cNvPr>
          <p:cNvSpPr/>
          <p:nvPr/>
        </p:nvSpPr>
        <p:spPr bwMode="auto">
          <a:xfrm>
            <a:off x="4947146" y="5865626"/>
            <a:ext cx="144016" cy="43204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xmlns="" id="{2749FA42-7762-4ADC-845F-F04E53AEBF1A}"/>
              </a:ext>
            </a:extLst>
          </p:cNvPr>
          <p:cNvSpPr/>
          <p:nvPr/>
        </p:nvSpPr>
        <p:spPr bwMode="auto">
          <a:xfrm>
            <a:off x="7019602" y="5929064"/>
            <a:ext cx="216024" cy="90872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CE9F24C-2AC0-4522-A02F-EB1E61D0EB9A}"/>
              </a:ext>
            </a:extLst>
          </p:cNvPr>
          <p:cNvSpPr txBox="1"/>
          <p:nvPr/>
        </p:nvSpPr>
        <p:spPr>
          <a:xfrm>
            <a:off x="5019154" y="4969326"/>
            <a:ext cx="14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40KB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块）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66BD54-E8E4-41C7-AE8D-DC9A92D97CF6}"/>
              </a:ext>
            </a:extLst>
          </p:cNvPr>
          <p:cNvSpPr txBox="1"/>
          <p:nvPr/>
        </p:nvSpPr>
        <p:spPr>
          <a:xfrm>
            <a:off x="5044687" y="58656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4MB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07FAEBE-1ECF-4DBC-9C5F-3364BDFC41BC}"/>
              </a:ext>
            </a:extLst>
          </p:cNvPr>
          <p:cNvSpPr txBox="1"/>
          <p:nvPr/>
        </p:nvSpPr>
        <p:spPr>
          <a:xfrm>
            <a:off x="7199671" y="619875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4GB</a:t>
            </a:r>
            <a:r>
              <a:rPr lang="zh-CN" altLang="en-US" dirty="0"/>
              <a:t>（</a:t>
            </a:r>
            <a:r>
              <a:rPr lang="en-US" altLang="zh-CN" dirty="0"/>
              <a:t>1024</a:t>
            </a:r>
            <a:r>
              <a:rPr lang="en-US" altLang="zh-CN" baseline="30000" dirty="0"/>
              <a:t>2</a:t>
            </a:r>
            <a:r>
              <a:rPr lang="zh-CN" altLang="en-US" dirty="0"/>
              <a:t>块）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49FBD8D-E99B-472B-BF8F-DFE41D0BD37A}"/>
              </a:ext>
            </a:extLst>
          </p:cNvPr>
          <p:cNvSpPr txBox="1"/>
          <p:nvPr/>
        </p:nvSpPr>
        <p:spPr>
          <a:xfrm>
            <a:off x="4932362" y="56184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1024</a:t>
            </a:r>
            <a:r>
              <a:rPr lang="zh-CN" altLang="en-US" dirty="0"/>
              <a:t>块）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xmlns="" id="{28490745-873B-450E-B367-1A7DD587555C}"/>
              </a:ext>
            </a:extLst>
          </p:cNvPr>
          <p:cNvSpPr/>
          <p:nvPr/>
        </p:nvSpPr>
        <p:spPr bwMode="auto">
          <a:xfrm>
            <a:off x="7008280" y="2661002"/>
            <a:ext cx="1952210" cy="2308324"/>
          </a:xfrm>
          <a:prstGeom prst="wedgeRectCallout">
            <a:avLst>
              <a:gd name="adj1" fmla="val -157558"/>
              <a:gd name="adj2" fmla="val 9307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访问第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4MB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位置的数据的过程：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40KB&lt;4MB&lt;4.04MB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，故数据位于某一级间接块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中，需访问一级索引块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次，数据块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次，共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次磁盘。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8AA2C3C1-05BE-411A-A00C-3B2A0370CB5B}"/>
              </a:ext>
            </a:extLst>
          </p:cNvPr>
          <p:cNvSpPr/>
          <p:nvPr/>
        </p:nvSpPr>
        <p:spPr bwMode="auto">
          <a:xfrm>
            <a:off x="2123728" y="5929064"/>
            <a:ext cx="1368152" cy="2696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086ABA58-C3B9-4019-963A-C29A015BEE9C}"/>
              </a:ext>
            </a:extLst>
          </p:cNvPr>
          <p:cNvSpPr/>
          <p:nvPr/>
        </p:nvSpPr>
        <p:spPr bwMode="auto">
          <a:xfrm>
            <a:off x="3845924" y="5882456"/>
            <a:ext cx="144016" cy="3693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12A5988-31F1-415F-998A-2F3F06D2148F}"/>
              </a:ext>
            </a:extLst>
          </p:cNvPr>
          <p:cNvSpPr/>
          <p:nvPr/>
        </p:nvSpPr>
        <p:spPr bwMode="auto">
          <a:xfrm>
            <a:off x="4418763" y="6116940"/>
            <a:ext cx="513599" cy="1506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0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重点</a:t>
            </a:r>
            <a:r>
              <a:rPr lang="en-US" altLang="zh-CN" b="1" dirty="0"/>
              <a:t>18</a:t>
            </a:r>
            <a:r>
              <a:rPr lang="zh-CN" altLang="en-US" b="1" dirty="0"/>
              <a:t>：混合索引组织方式（</a:t>
            </a:r>
            <a:r>
              <a:rPr lang="en-US" altLang="zh-CN" b="1" dirty="0"/>
              <a:t>P287~P288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 smtClean="0"/>
              <a:t>现有</a:t>
            </a:r>
            <a:r>
              <a:rPr lang="zh-CN" altLang="en-US" sz="2000" dirty="0"/>
              <a:t>文件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和</a:t>
            </a:r>
            <a:r>
              <a:rPr lang="en-US" altLang="zh-CN" sz="2000" dirty="0"/>
              <a:t>3</a:t>
            </a:r>
            <a:r>
              <a:rPr lang="zh-CN" altLang="en-US" sz="2000" dirty="0"/>
              <a:t>，大小分别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6KB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41KB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7150KB</a:t>
            </a:r>
            <a:r>
              <a:rPr lang="zh-CN" altLang="en-US" sz="2000" dirty="0"/>
              <a:t>，若不计索引结点和目录项，请问它们各自占用的磁盘空间是多大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）长度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6KB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41KB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7150KB</a:t>
            </a:r>
            <a:r>
              <a:rPr lang="zh-CN" altLang="en-US" sz="2000" dirty="0"/>
              <a:t>的文件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所占的磁盘空间如下：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）文件</a:t>
            </a:r>
            <a:r>
              <a:rPr lang="en-US" altLang="zh-CN" sz="2000" dirty="0"/>
              <a:t>1</a:t>
            </a:r>
            <a:r>
              <a:rPr lang="zh-CN" altLang="en-US" sz="2000" dirty="0"/>
              <a:t>：因为每个物理块的大小是</a:t>
            </a:r>
            <a:r>
              <a:rPr lang="en-US" altLang="zh-CN" sz="2000" dirty="0"/>
              <a:t>4KB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所以</a:t>
            </a:r>
            <a:r>
              <a:rPr lang="en-US" altLang="zh-CN" sz="2000" dirty="0" smtClean="0"/>
              <a:t>6KB</a:t>
            </a:r>
            <a:r>
              <a:rPr lang="zh-CN" altLang="en-US" sz="2000" dirty="0"/>
              <a:t>需要</a:t>
            </a:r>
            <a:r>
              <a:rPr lang="en-US" altLang="zh-CN" sz="2000" dirty="0"/>
              <a:t>2</a:t>
            </a:r>
            <a:r>
              <a:rPr lang="zh-CN" altLang="en-US" sz="2000" dirty="0"/>
              <a:t>个物理块，使用</a:t>
            </a:r>
            <a:r>
              <a:rPr lang="en-US" altLang="zh-CN" sz="2000" dirty="0"/>
              <a:t>2</a:t>
            </a:r>
            <a:r>
              <a:rPr lang="zh-CN" altLang="en-US" sz="2000" dirty="0"/>
              <a:t>个直接地址所需磁盘空间为</a:t>
            </a:r>
            <a:r>
              <a:rPr lang="en-US" altLang="zh-CN" sz="2000" dirty="0"/>
              <a:t>2×4KB=8KB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）文件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41KB/4KB=10.25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需要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盘块存储数据，因此要用到</a:t>
            </a:r>
            <a:r>
              <a:rPr lang="en-US" altLang="zh-CN" sz="2000" dirty="0"/>
              <a:t>10</a:t>
            </a:r>
            <a:r>
              <a:rPr lang="zh-CN" altLang="en-US" sz="2000" dirty="0"/>
              <a:t>个直接地址和</a:t>
            </a:r>
            <a:r>
              <a:rPr lang="en-US" altLang="zh-CN" sz="2000" dirty="0"/>
              <a:t>1</a:t>
            </a:r>
            <a:r>
              <a:rPr lang="zh-CN" altLang="en-US" sz="2000" dirty="0"/>
              <a:t>个一级间址索引</a:t>
            </a:r>
            <a:r>
              <a:rPr lang="zh-CN" altLang="en-US" sz="2000" dirty="0" smtClean="0"/>
              <a:t>块，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个间接数据块。</a:t>
            </a:r>
            <a:r>
              <a:rPr lang="zh-CN" altLang="en-US" sz="2000" dirty="0"/>
              <a:t>所需磁盘空间为</a:t>
            </a:r>
            <a:r>
              <a:rPr lang="en-US" altLang="zh-CN" sz="2000" dirty="0" smtClean="0"/>
              <a:t>4KB×10+4KB+4KB=48KB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）文件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7150KB/4KB=1787.5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需要</a:t>
            </a:r>
            <a:r>
              <a:rPr lang="en-US" altLang="zh-CN" sz="2000" dirty="0" smtClean="0"/>
              <a:t>1788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盘块存储数据，</a:t>
            </a:r>
            <a:r>
              <a:rPr lang="zh-CN" altLang="en-US" sz="2000" dirty="0" smtClean="0"/>
              <a:t>由于</a:t>
            </a:r>
            <a:r>
              <a:rPr lang="en-US" altLang="zh-CN" sz="2000" dirty="0" smtClean="0"/>
              <a:t>1788&gt;10+1024=1034</a:t>
            </a:r>
            <a:r>
              <a:rPr lang="zh-CN" altLang="en-US" sz="2000" dirty="0"/>
              <a:t>，故需要用到二级间址索引块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/>
              <a:t>┌</a:t>
            </a:r>
            <a:r>
              <a:rPr lang="en-US" altLang="zh-CN" sz="2000" dirty="0" smtClean="0"/>
              <a:t>(1788-10-1024</a:t>
            </a:r>
            <a:r>
              <a:rPr lang="en-US" altLang="zh-CN" sz="2000" dirty="0"/>
              <a:t>)/1024┐+</a:t>
            </a:r>
            <a:r>
              <a:rPr lang="en-US" altLang="zh-CN" sz="2000" dirty="0" smtClean="0"/>
              <a:t>1=2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共需要</a:t>
            </a:r>
            <a:r>
              <a:rPr lang="en-US" altLang="zh-CN" sz="2000" dirty="0"/>
              <a:t>1</a:t>
            </a:r>
            <a:r>
              <a:rPr lang="zh-CN" altLang="en-US" sz="2000" dirty="0"/>
              <a:t>个一级间址索引块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二级间址索引块。由于索引块需要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1+2)×4KB=12KB</a:t>
            </a:r>
            <a:r>
              <a:rPr lang="zh-CN" altLang="en-US" sz="2000" dirty="0"/>
              <a:t>，因此所需磁盘空间为</a:t>
            </a:r>
            <a:r>
              <a:rPr lang="en-US" altLang="zh-CN" sz="2000" dirty="0" smtClean="0"/>
              <a:t>4KB×1788+12KB=7164KB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6450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第八、九章文件管理及磁盘</a:t>
            </a:r>
            <a:r>
              <a:rPr lang="zh-CN" altLang="en-US" dirty="0"/>
              <a:t>存储器的管理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：</a:t>
            </a:r>
            <a:r>
              <a:rPr lang="zh-CN" altLang="en-US" dirty="0"/>
              <a:t>位示图法（</a:t>
            </a:r>
            <a:r>
              <a:rPr lang="en-US" altLang="zh-CN" dirty="0"/>
              <a:t>P290~P291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例题：若某操作系统的磁盘文件空间共有</a:t>
            </a:r>
            <a:r>
              <a:rPr lang="en-US" altLang="zh-CN" dirty="0"/>
              <a:t>M</a:t>
            </a:r>
            <a:r>
              <a:rPr lang="zh-CN" altLang="en-US" dirty="0"/>
              <a:t>块，若用字长为</a:t>
            </a:r>
            <a:r>
              <a:rPr lang="en-US" altLang="zh-CN" dirty="0"/>
              <a:t>n</a:t>
            </a:r>
            <a:r>
              <a:rPr lang="zh-CN" altLang="en-US" dirty="0"/>
              <a:t>位的位示图管理盘空间，试问：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	位示图需要多少个字？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	第</a:t>
            </a:r>
            <a:r>
              <a:rPr lang="en-US" altLang="zh-CN" dirty="0" err="1"/>
              <a:t>i</a:t>
            </a:r>
            <a:r>
              <a:rPr lang="zh-CN" altLang="en-US" dirty="0"/>
              <a:t>字第</a:t>
            </a:r>
            <a:r>
              <a:rPr lang="en-US" altLang="zh-CN" dirty="0"/>
              <a:t>j</a:t>
            </a:r>
            <a:r>
              <a:rPr lang="zh-CN" altLang="en-US" dirty="0"/>
              <a:t>位对应的块号是多少？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	给出申请、归还一块的工作流程</a:t>
            </a:r>
            <a:r>
              <a:rPr lang="zh-CN" altLang="zh-CN" dirty="0"/>
              <a:t>。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答</a:t>
            </a:r>
            <a:r>
              <a:rPr lang="zh-CN" altLang="en-US" dirty="0">
                <a:sym typeface="Wingdings" pitchFamily="2" charset="2"/>
              </a:rPr>
              <a:t>：（</a:t>
            </a:r>
            <a:r>
              <a:rPr lang="en-US" altLang="zh-CN" dirty="0">
                <a:sym typeface="Wingdings" pitchFamily="2" charset="2"/>
              </a:rPr>
              <a:t>1</a:t>
            </a:r>
            <a:r>
              <a:rPr lang="zh-CN" altLang="en-US" dirty="0">
                <a:sym typeface="Wingdings" pitchFamily="2" charset="2"/>
              </a:rPr>
              <a:t>）</a:t>
            </a:r>
            <a:r>
              <a:rPr lang="zh-CN" altLang="en-US" dirty="0">
                <a:latin typeface="Times New Roman"/>
                <a:cs typeface="Times New Roman"/>
                <a:sym typeface="Wingdings" pitchFamily="2" charset="2"/>
              </a:rPr>
              <a:t>┌</a:t>
            </a:r>
            <a:r>
              <a:rPr lang="en-US" altLang="zh-CN" dirty="0">
                <a:sym typeface="Wingdings" pitchFamily="2" charset="2"/>
              </a:rPr>
              <a:t>M/n</a:t>
            </a:r>
            <a:r>
              <a:rPr lang="zh-CN" altLang="en-US" dirty="0">
                <a:latin typeface="Times New Roman"/>
                <a:cs typeface="Times New Roman"/>
                <a:sym typeface="Wingdings" pitchFamily="2" charset="2"/>
              </a:rPr>
              <a:t>┐；</a:t>
            </a:r>
            <a:endParaRPr lang="en-US" altLang="zh-CN" dirty="0">
              <a:latin typeface="Times New Roman"/>
              <a:cs typeface="Times New Roman"/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/>
                <a:cs typeface="Times New Roman"/>
                <a:sym typeface="Wingdings" pitchFamily="2" charset="2"/>
              </a:rPr>
              <a:t>	       </a:t>
            </a:r>
            <a:r>
              <a:rPr lang="zh-CN" altLang="en-US" dirty="0">
                <a:latin typeface="Times New Roman"/>
                <a:cs typeface="Times New Roman"/>
                <a:sym typeface="Wingdings" pitchFamily="2" charset="2"/>
              </a:rPr>
              <a:t>（</a:t>
            </a:r>
            <a:r>
              <a:rPr lang="en-US" altLang="zh-CN" dirty="0">
                <a:latin typeface="Times New Roman"/>
                <a:cs typeface="Times New Roman"/>
                <a:sym typeface="Wingdings" pitchFamily="2" charset="2"/>
              </a:rPr>
              <a:t>2</a:t>
            </a:r>
            <a:r>
              <a:rPr lang="zh-CN" altLang="en-US" dirty="0">
                <a:latin typeface="Times New Roman"/>
                <a:cs typeface="Times New Roman"/>
                <a:sym typeface="Wingdings" pitchFamily="2" charset="2"/>
              </a:rPr>
              <a:t>）</a:t>
            </a:r>
            <a:r>
              <a:rPr lang="en-US" altLang="zh-CN" dirty="0">
                <a:latin typeface="Times New Roman"/>
                <a:cs typeface="Times New Roman"/>
                <a:sym typeface="Wingdings" pitchFamily="2" charset="2"/>
              </a:rPr>
              <a:t>b=n</a:t>
            </a:r>
            <a:r>
              <a:rPr lang="en-US" altLang="zh-CN" dirty="0">
                <a:latin typeface="Times New Roman"/>
                <a:cs typeface="Times New Roman"/>
              </a:rPr>
              <a:t>×(i-1)+j</a:t>
            </a:r>
            <a:endParaRPr lang="en-US" altLang="zh-CN" dirty="0">
              <a:latin typeface="Times New Roman"/>
              <a:cs typeface="Times New Roman"/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/>
                <a:cs typeface="Times New Roman"/>
                <a:sym typeface="Wingdings" pitchFamily="2" charset="2"/>
              </a:rPr>
              <a:t>             </a:t>
            </a:r>
            <a:r>
              <a:rPr lang="zh-CN" altLang="en-US" dirty="0">
                <a:latin typeface="Times New Roman"/>
                <a:cs typeface="Times New Roman"/>
                <a:sym typeface="Wingdings" pitchFamily="2" charset="2"/>
              </a:rPr>
              <a:t>（</a:t>
            </a:r>
            <a:r>
              <a:rPr lang="en-US" altLang="zh-CN" dirty="0">
                <a:latin typeface="Times New Roman"/>
                <a:cs typeface="Times New Roman"/>
                <a:sym typeface="Wingdings" pitchFamily="2" charset="2"/>
              </a:rPr>
              <a:t>3</a:t>
            </a:r>
            <a:r>
              <a:rPr lang="zh-CN" altLang="en-US" dirty="0">
                <a:latin typeface="Times New Roman"/>
                <a:cs typeface="Times New Roman"/>
                <a:sym typeface="Wingdings" pitchFamily="2" charset="2"/>
              </a:rPr>
              <a:t>）流程参考课本</a:t>
            </a:r>
            <a:r>
              <a:rPr lang="en-US" altLang="zh-CN" dirty="0">
                <a:latin typeface="Times New Roman"/>
                <a:cs typeface="Times New Roman"/>
                <a:sym typeface="Wingdings" pitchFamily="2" charset="2"/>
              </a:rPr>
              <a:t>P</a:t>
            </a:r>
            <a:r>
              <a:rPr lang="en-US" altLang="zh-CN" dirty="0"/>
              <a:t>290~P291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CF76F53-7840-44E7-8B79-5C7476D9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640" y="4807565"/>
            <a:ext cx="7334720" cy="1656184"/>
          </a:xfrm>
          <a:prstGeom prst="rect">
            <a:avLst/>
          </a:prstGeom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0DC9095-3C73-4846-AA06-ED3FDC21B956}"/>
              </a:ext>
            </a:extLst>
          </p:cNvPr>
          <p:cNvSpPr/>
          <p:nvPr/>
        </p:nvSpPr>
        <p:spPr bwMode="auto">
          <a:xfrm>
            <a:off x="1403648" y="4807565"/>
            <a:ext cx="6783934" cy="3381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37FF07A-098D-422C-AC7A-25FCE6359206}"/>
              </a:ext>
            </a:extLst>
          </p:cNvPr>
          <p:cNvSpPr txBox="1"/>
          <p:nvPr/>
        </p:nvSpPr>
        <p:spPr>
          <a:xfrm>
            <a:off x="4227034" y="44978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419B5B0-78FE-405C-9546-10874CD90741}"/>
              </a:ext>
            </a:extLst>
          </p:cNvPr>
          <p:cNvSpPr txBox="1"/>
          <p:nvPr/>
        </p:nvSpPr>
        <p:spPr>
          <a:xfrm>
            <a:off x="1430070" y="588805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3B4DD42-D0D1-481A-96E3-085BFBA813C4}"/>
              </a:ext>
            </a:extLst>
          </p:cNvPr>
          <p:cNvSpPr txBox="1"/>
          <p:nvPr/>
        </p:nvSpPr>
        <p:spPr>
          <a:xfrm>
            <a:off x="1862118" y="588768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xmlns="" id="{AA7EB0CA-00AC-4F18-8B4D-A574F5133EBA}"/>
              </a:ext>
            </a:extLst>
          </p:cNvPr>
          <p:cNvSpPr/>
          <p:nvPr/>
        </p:nvSpPr>
        <p:spPr bwMode="auto">
          <a:xfrm>
            <a:off x="1371600" y="5156071"/>
            <a:ext cx="6788150" cy="1003300"/>
          </a:xfrm>
          <a:custGeom>
            <a:avLst/>
            <a:gdLst>
              <a:gd name="connsiteX0" fmla="*/ 0 w 6788150"/>
              <a:gd name="connsiteY0" fmla="*/ 0 h 1003300"/>
              <a:gd name="connsiteX1" fmla="*/ 0 w 6788150"/>
              <a:gd name="connsiteY1" fmla="*/ 1003300 h 1003300"/>
              <a:gd name="connsiteX2" fmla="*/ 876300 w 6788150"/>
              <a:gd name="connsiteY2" fmla="*/ 996950 h 1003300"/>
              <a:gd name="connsiteX3" fmla="*/ 876300 w 6788150"/>
              <a:gd name="connsiteY3" fmla="*/ 742950 h 1003300"/>
              <a:gd name="connsiteX4" fmla="*/ 6788150 w 6788150"/>
              <a:gd name="connsiteY4" fmla="*/ 730250 h 1003300"/>
              <a:gd name="connsiteX5" fmla="*/ 6781800 w 6788150"/>
              <a:gd name="connsiteY5" fmla="*/ 12700 h 1003300"/>
              <a:gd name="connsiteX6" fmla="*/ 0 w 6788150"/>
              <a:gd name="connsiteY6" fmla="*/ 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8150" h="1003300">
                <a:moveTo>
                  <a:pt x="0" y="0"/>
                </a:moveTo>
                <a:lnTo>
                  <a:pt x="0" y="1003300"/>
                </a:lnTo>
                <a:lnTo>
                  <a:pt x="876300" y="996950"/>
                </a:lnTo>
                <a:lnTo>
                  <a:pt x="876300" y="742950"/>
                </a:lnTo>
                <a:lnTo>
                  <a:pt x="6788150" y="730250"/>
                </a:lnTo>
                <a:cubicBezTo>
                  <a:pt x="6786033" y="491067"/>
                  <a:pt x="6783917" y="251883"/>
                  <a:pt x="6781800" y="12700"/>
                </a:cubicBezTo>
                <a:lnTo>
                  <a:pt x="0" y="0"/>
                </a:lnTo>
                <a:close/>
              </a:path>
            </a:pathLst>
          </a:cu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9299DEF-3586-4259-80E6-E084B36D1688}"/>
              </a:ext>
            </a:extLst>
          </p:cNvPr>
          <p:cNvSpPr txBox="1"/>
          <p:nvPr/>
        </p:nvSpPr>
        <p:spPr>
          <a:xfrm>
            <a:off x="4182150" y="53429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073C105-F9AD-4478-8B55-DF44EAB0B114}"/>
              </a:ext>
            </a:extLst>
          </p:cNvPr>
          <p:cNvSpPr/>
          <p:nvPr/>
        </p:nvSpPr>
        <p:spPr bwMode="auto">
          <a:xfrm>
            <a:off x="904640" y="5145745"/>
            <a:ext cx="415182" cy="100330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A3AE128-A430-461F-BB61-1ACE433B4BD2}"/>
              </a:ext>
            </a:extLst>
          </p:cNvPr>
          <p:cNvSpPr txBox="1"/>
          <p:nvPr/>
        </p:nvSpPr>
        <p:spPr>
          <a:xfrm>
            <a:off x="603958" y="54627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751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/>
      <p:bldP spid="11" grpId="0" animBg="1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祝同学们顺利通过考试！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郑州轻工业大学 软件学院</a:t>
            </a:r>
            <a:endParaRPr lang="en-US" altLang="zh-CN" dirty="0"/>
          </a:p>
          <a:p>
            <a:r>
              <a:rPr lang="zh-CN" altLang="en-US" dirty="0"/>
              <a:t>操作系统课程组</a:t>
            </a:r>
          </a:p>
        </p:txBody>
      </p:sp>
      <p:pic>
        <p:nvPicPr>
          <p:cNvPr id="4" name="Picture 2" descr="http://www.zzuli.edu.cn/_upload/article/images/51/49/f14ace1f49f9bb57c9af38b75c27/85730ea3-0718-4561-a3bc-484da1e37d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732463"/>
            <a:ext cx="15128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54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操作系统的基本特性  </a:t>
            </a:r>
            <a:r>
              <a:rPr lang="en-US" altLang="zh-CN" dirty="0" smtClean="0"/>
              <a:t>P15-18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并行</a:t>
            </a:r>
            <a:r>
              <a:rPr lang="zh-CN" altLang="en-US" dirty="0"/>
              <a:t>和并发的区别是什么？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共享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虚拟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结合虚拟性，描述对</a:t>
            </a:r>
            <a:r>
              <a:rPr lang="zh-CN" altLang="en-US" dirty="0"/>
              <a:t>虚拟处理器、虚拟内存、虚拟设备的理解。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异步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81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1.5 </a:t>
            </a:r>
            <a:r>
              <a:rPr lang="zh-CN" altLang="en-US" dirty="0" smtClean="0"/>
              <a:t>节操作系统的主要功能 </a:t>
            </a:r>
            <a:r>
              <a:rPr lang="en-US" altLang="zh-CN" dirty="0" smtClean="0"/>
              <a:t>P21-25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处理机管理功能（也即进程管理）</a:t>
            </a:r>
            <a:endParaRPr lang="en-US" altLang="zh-CN" dirty="0" smtClean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在进程管理方面应做的</a:t>
            </a:r>
            <a:r>
              <a:rPr lang="zh-CN" altLang="en-US" dirty="0" smtClean="0"/>
              <a:t>工作有哪些？</a:t>
            </a:r>
            <a:endParaRPr lang="en-US" altLang="zh-CN" dirty="0" smtClean="0"/>
          </a:p>
          <a:p>
            <a:r>
              <a:rPr lang="zh-CN" altLang="en-US" dirty="0" smtClean="0"/>
              <a:t>存储器管理功能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存储器管理的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大功能是什么？</a:t>
            </a:r>
            <a:endParaRPr lang="en-US" altLang="zh-CN" dirty="0" smtClean="0"/>
          </a:p>
          <a:p>
            <a:r>
              <a:rPr lang="zh-CN" altLang="en-US" dirty="0" smtClean="0"/>
              <a:t>设备管理功能</a:t>
            </a:r>
            <a:endParaRPr lang="en-US" altLang="zh-CN" dirty="0" smtClean="0"/>
          </a:p>
          <a:p>
            <a:r>
              <a:rPr lang="zh-CN" altLang="en-US" dirty="0" smtClean="0"/>
              <a:t>文件管理功能</a:t>
            </a:r>
            <a:endParaRPr lang="en-US" altLang="zh-CN" dirty="0" smtClean="0"/>
          </a:p>
          <a:p>
            <a:r>
              <a:rPr lang="zh-CN" altLang="en-US" dirty="0" smtClean="0"/>
              <a:t>接口管理功能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用户管理和使用操作系统用到了哪些接口？接口的功能和作用是什么？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在用户与操作系统之间存在哪几种类型的接口？主要功能是什么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zh-CN" sz="1800" dirty="0" smtClean="0"/>
              <a:t>阐述</a:t>
            </a:r>
            <a:r>
              <a:rPr lang="zh-CN" altLang="zh-CN" sz="1800" dirty="0"/>
              <a:t>程序接口与用户交互接口之间的关系，</a:t>
            </a:r>
            <a:r>
              <a:rPr lang="zh-CN" altLang="zh-CN" sz="1800" dirty="0" smtClean="0"/>
              <a:t>并</a:t>
            </a:r>
            <a:r>
              <a:rPr lang="zh-CN" altLang="en-US" sz="1800" dirty="0" smtClean="0"/>
              <a:t>说明</a:t>
            </a:r>
            <a:r>
              <a:rPr lang="zh-CN" altLang="zh-CN" sz="1800" dirty="0" smtClean="0"/>
              <a:t>系统</a:t>
            </a:r>
            <a:r>
              <a:rPr lang="zh-CN" altLang="zh-CN" sz="1800" dirty="0"/>
              <a:t>调用实现机制及处理</a:t>
            </a:r>
            <a:r>
              <a:rPr lang="zh-CN" altLang="zh-CN" sz="1800" dirty="0" smtClean="0"/>
              <a:t>过程。</a:t>
            </a:r>
            <a:endParaRPr lang="zh-CN" altLang="en-US" sz="18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579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进程的描述与控制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5</a:t>
            </a:r>
            <a:r>
              <a:rPr lang="zh-CN" altLang="en-US" dirty="0"/>
              <a:t>：前趋图</a:t>
            </a:r>
            <a:endParaRPr lang="en-US" altLang="zh-CN" dirty="0"/>
          </a:p>
          <a:p>
            <a:pPr lvl="1"/>
            <a:r>
              <a:rPr lang="zh-CN" altLang="en-US" dirty="0"/>
              <a:t>根据程序代码画出前趋图（</a:t>
            </a:r>
            <a:r>
              <a:rPr lang="en-US" altLang="zh-CN" dirty="0"/>
              <a:t>P42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对于具有下述四条语句的程序段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: a :=x+2  S</a:t>
            </a:r>
            <a:r>
              <a:rPr lang="en-US" altLang="zh-CN" baseline="-25000" dirty="0"/>
              <a:t>2</a:t>
            </a:r>
            <a:r>
              <a:rPr lang="en-US" altLang="zh-CN" dirty="0"/>
              <a:t>: b :=y+4  S</a:t>
            </a:r>
            <a:r>
              <a:rPr lang="en-US" altLang="zh-CN" baseline="-25000" dirty="0"/>
              <a:t>3</a:t>
            </a:r>
            <a:r>
              <a:rPr lang="en-US" altLang="zh-CN" dirty="0"/>
              <a:t>: c :=</a:t>
            </a:r>
            <a:r>
              <a:rPr lang="en-US" altLang="zh-CN" dirty="0" err="1"/>
              <a:t>a+b</a:t>
            </a:r>
            <a:r>
              <a:rPr lang="en-US" altLang="zh-CN" dirty="0"/>
              <a:t>  S</a:t>
            </a:r>
            <a:r>
              <a:rPr lang="en-US" altLang="zh-CN" baseline="-25000" dirty="0"/>
              <a:t>4</a:t>
            </a:r>
            <a:r>
              <a:rPr lang="en-US" altLang="zh-CN" dirty="0"/>
              <a:t>: d :=</a:t>
            </a:r>
            <a:r>
              <a:rPr lang="en-US" altLang="zh-CN" dirty="0" err="1"/>
              <a:t>c+b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     如何使用前趋图表示它们的执行顺序？</a:t>
            </a:r>
            <a:endParaRPr lang="en-US" altLang="zh-CN" dirty="0"/>
          </a:p>
          <a:p>
            <a:pPr lvl="2"/>
            <a:r>
              <a:rPr lang="zh-CN" altLang="en-US" b="1" dirty="0"/>
              <a:t>解析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en-US" altLang="zh-CN" dirty="0"/>
              <a:t>S3</a:t>
            </a:r>
            <a:r>
              <a:rPr lang="zh-CN" altLang="en-US" dirty="0"/>
              <a:t>必须在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被赋值后方能执行；</a:t>
            </a:r>
          </a:p>
          <a:p>
            <a:pPr lvl="3"/>
            <a:r>
              <a:rPr lang="en-US" altLang="zh-CN" dirty="0"/>
              <a:t>S4</a:t>
            </a:r>
            <a:r>
              <a:rPr lang="zh-CN" altLang="en-US" dirty="0"/>
              <a:t>必须在</a:t>
            </a:r>
            <a:r>
              <a:rPr lang="en-US" altLang="zh-CN" dirty="0"/>
              <a:t>S3</a:t>
            </a:r>
            <a:r>
              <a:rPr lang="zh-CN" altLang="en-US" dirty="0"/>
              <a:t>之后执行；</a:t>
            </a:r>
          </a:p>
          <a:p>
            <a:pPr lvl="3"/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则可以并发执行，因为它们彼此互不依赖。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Picture 4" descr="2-4">
            <a:extLst>
              <a:ext uri="{FF2B5EF4-FFF2-40B4-BE49-F238E27FC236}">
                <a16:creationId xmlns:a16="http://schemas.microsoft.com/office/drawing/2014/main" xmlns="" id="{6569D827-DCF3-41E1-AEEC-6527809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93994"/>
            <a:ext cx="3698354" cy="22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E3854B97-6ACF-4580-B27C-7BF39B144666}"/>
              </a:ext>
            </a:extLst>
          </p:cNvPr>
          <p:cNvSpPr txBox="1"/>
          <p:nvPr/>
        </p:nvSpPr>
        <p:spPr>
          <a:xfrm>
            <a:off x="3307196" y="3999265"/>
            <a:ext cx="114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 :=x+2</a:t>
            </a:r>
            <a:endParaRPr lang="zh-CN" altLang="en-US" sz="20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847EE9C2-89A0-4FA1-B20D-8A34B5B34FAA}"/>
              </a:ext>
            </a:extLst>
          </p:cNvPr>
          <p:cNvSpPr txBox="1"/>
          <p:nvPr/>
        </p:nvSpPr>
        <p:spPr>
          <a:xfrm>
            <a:off x="3270419" y="6173572"/>
            <a:ext cx="106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 :=y+4</a:t>
            </a:r>
            <a:endParaRPr lang="zh-CN" altLang="en-US" sz="2000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xmlns="" id="{0FF8F044-F3AC-4AEF-AFDB-55A76BD2C504}"/>
              </a:ext>
            </a:extLst>
          </p:cNvPr>
          <p:cNvSpPr txBox="1"/>
          <p:nvPr/>
        </p:nvSpPr>
        <p:spPr>
          <a:xfrm>
            <a:off x="4161585" y="5378833"/>
            <a:ext cx="10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 :=</a:t>
            </a:r>
            <a:r>
              <a:rPr lang="en-US" altLang="zh-CN" sz="2000" dirty="0" err="1"/>
              <a:t>a+b</a:t>
            </a:r>
            <a:endParaRPr lang="zh-CN" altLang="en-US" sz="200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5EAD26D8-BBF7-43FD-85EB-C3D0DB441290}"/>
              </a:ext>
            </a:extLst>
          </p:cNvPr>
          <p:cNvSpPr txBox="1"/>
          <p:nvPr/>
        </p:nvSpPr>
        <p:spPr>
          <a:xfrm>
            <a:off x="5377404" y="5382921"/>
            <a:ext cx="10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 :=</a:t>
            </a:r>
            <a:r>
              <a:rPr lang="en-US" altLang="zh-CN" sz="2000" dirty="0" err="1"/>
              <a:t>c+b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02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进程的描述与控制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6</a:t>
            </a:r>
            <a:r>
              <a:rPr lang="zh-CN" altLang="en-US" dirty="0"/>
              <a:t>：进程的描述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进程的定义（</a:t>
            </a:r>
            <a:r>
              <a:rPr lang="en-US" altLang="zh-CN" dirty="0"/>
              <a:t>P43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进程的特征（</a:t>
            </a:r>
            <a:r>
              <a:rPr lang="en-US" altLang="zh-CN" dirty="0"/>
              <a:t>P43~P44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进程控制块（</a:t>
            </a:r>
            <a:r>
              <a:rPr lang="en-US" altLang="zh-CN" dirty="0">
                <a:solidFill>
                  <a:srgbClr val="FF0000"/>
                </a:solidFill>
              </a:rPr>
              <a:t>process control block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PCB</a:t>
            </a:r>
            <a:r>
              <a:rPr lang="zh-CN" altLang="en-US" dirty="0">
                <a:solidFill>
                  <a:srgbClr val="FF0000"/>
                </a:solidFill>
              </a:rPr>
              <a:t>）（</a:t>
            </a:r>
            <a:r>
              <a:rPr lang="en-US" altLang="zh-CN" dirty="0">
                <a:solidFill>
                  <a:srgbClr val="FF0000"/>
                </a:solidFill>
              </a:rPr>
              <a:t>P48~P49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进程控制块中的信息（</a:t>
            </a:r>
            <a:r>
              <a:rPr lang="en-US" altLang="zh-CN" dirty="0"/>
              <a:t>P49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PCB</a:t>
            </a:r>
            <a:r>
              <a:rPr lang="zh-CN" altLang="zh-CN" dirty="0" smtClean="0">
                <a:solidFill>
                  <a:srgbClr val="FF0000"/>
                </a:solidFill>
              </a:rPr>
              <a:t>常用</a:t>
            </a:r>
            <a:r>
              <a:rPr lang="zh-CN" altLang="zh-CN" dirty="0">
                <a:solidFill>
                  <a:srgbClr val="FF0000"/>
                </a:solidFill>
              </a:rPr>
              <a:t>的组织方式：线性方式，链接方式，索引</a:t>
            </a:r>
            <a:r>
              <a:rPr lang="zh-CN" altLang="zh-CN" dirty="0" smtClean="0">
                <a:solidFill>
                  <a:srgbClr val="FF0000"/>
                </a:solidFill>
              </a:rPr>
              <a:t>方式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P49~P50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进程的描述与控制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6</a:t>
            </a:r>
            <a:r>
              <a:rPr lang="zh-CN" altLang="en-US" dirty="0"/>
              <a:t>：进程的描述</a:t>
            </a:r>
            <a:endParaRPr lang="en-US" altLang="zh-CN" dirty="0"/>
          </a:p>
          <a:p>
            <a:pPr lvl="1"/>
            <a:r>
              <a:rPr lang="zh-CN" altLang="en-US" dirty="0"/>
              <a:t>进程的三种基本状态及其转换（</a:t>
            </a:r>
            <a:r>
              <a:rPr lang="en-US" altLang="zh-CN" dirty="0"/>
              <a:t>P45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Picture 4" descr="2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92" y="1916832"/>
            <a:ext cx="571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51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44892"/>
      </a:hlink>
      <a:folHlink>
        <a:srgbClr val="0066FF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66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4489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2513</TotalTime>
  <Words>4123</Words>
  <Application>Microsoft Office PowerPoint</Application>
  <PresentationFormat>全屏显示(4:3)</PresentationFormat>
  <Paragraphs>821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Monotype Sorts</vt:lpstr>
      <vt:lpstr>华文楷体</vt:lpstr>
      <vt:lpstr>华文行楷</vt:lpstr>
      <vt:lpstr>宋体</vt:lpstr>
      <vt:lpstr>Arial</vt:lpstr>
      <vt:lpstr>Calibri</vt:lpstr>
      <vt:lpstr>Cambria</vt:lpstr>
      <vt:lpstr>Cambria Math</vt:lpstr>
      <vt:lpstr>Times New Roman</vt:lpstr>
      <vt:lpstr>Wingdings</vt:lpstr>
      <vt:lpstr>Wingdings 2</vt:lpstr>
      <vt:lpstr>默认设计模板</vt:lpstr>
      <vt:lpstr>PowerPoint 演示文稿</vt:lpstr>
      <vt:lpstr>第一章 操作系统引论</vt:lpstr>
      <vt:lpstr>第一章 操作系统引论</vt:lpstr>
      <vt:lpstr>第一章 操作系统引论</vt:lpstr>
      <vt:lpstr>PowerPoint 演示文稿</vt:lpstr>
      <vt:lpstr>PowerPoint 演示文稿</vt:lpstr>
      <vt:lpstr>第二章 进程的描述与控制</vt:lpstr>
      <vt:lpstr>第二章 进程的描述与控制</vt:lpstr>
      <vt:lpstr>第二章 进程的描述与控制</vt:lpstr>
      <vt:lpstr>第二章 进程的描述与控制</vt:lpstr>
      <vt:lpstr>第二章 进程的描述与控制</vt:lpstr>
      <vt:lpstr>第二章 进程的描述与控制</vt:lpstr>
      <vt:lpstr>第三章处理机调度与死锁</vt:lpstr>
      <vt:lpstr>第三章处理机调度与死锁</vt:lpstr>
      <vt:lpstr>第三章处理机调度与死锁</vt:lpstr>
      <vt:lpstr>第三章处理机调度与死锁</vt:lpstr>
      <vt:lpstr>第三章处理机调度与死锁</vt:lpstr>
      <vt:lpstr>第三章处理机调度与死锁</vt:lpstr>
      <vt:lpstr>第三章处理机调度与死锁</vt:lpstr>
      <vt:lpstr>第三章处理机调度与死锁</vt:lpstr>
      <vt:lpstr>PowerPoint 演示文稿</vt:lpstr>
      <vt:lpstr>第三章处理机调度与死锁</vt:lpstr>
      <vt:lpstr>第三章处理机调度与死锁</vt:lpstr>
      <vt:lpstr>第四章 进程同步</vt:lpstr>
      <vt:lpstr>第四章 进程同步</vt:lpstr>
      <vt:lpstr>第四章 进程同步</vt:lpstr>
      <vt:lpstr>第四章 进程同步</vt:lpstr>
      <vt:lpstr>第五章存储器管理</vt:lpstr>
      <vt:lpstr>第五章存储器管理</vt:lpstr>
      <vt:lpstr>第五章存储器管理</vt:lpstr>
      <vt:lpstr>第五章存储器管理</vt:lpstr>
      <vt:lpstr>第五章存储器管理</vt:lpstr>
      <vt:lpstr>第五章存储器管理</vt:lpstr>
      <vt:lpstr>第五章存储器管理</vt:lpstr>
      <vt:lpstr>第五章存储器管理</vt:lpstr>
      <vt:lpstr>第五章存储器管理</vt:lpstr>
      <vt:lpstr>第六章虚拟存储器</vt:lpstr>
      <vt:lpstr>第六章虚拟存储器</vt:lpstr>
      <vt:lpstr>第六章虚拟存储器</vt:lpstr>
      <vt:lpstr>PowerPoint 演示文稿</vt:lpstr>
      <vt:lpstr>第七章输入输出系统</vt:lpstr>
      <vt:lpstr>第七章输入输出系统</vt:lpstr>
      <vt:lpstr>第七章输入输出系统</vt:lpstr>
      <vt:lpstr>PowerPoint 演示文稿</vt:lpstr>
      <vt:lpstr>第八、九章文件管理及磁盘存储器的管理</vt:lpstr>
      <vt:lpstr>第八、九章文件管理及磁盘存储器的管理</vt:lpstr>
      <vt:lpstr>PowerPoint 演示文稿</vt:lpstr>
      <vt:lpstr>第八、九章文件管理及磁盘存储器的管理</vt:lpstr>
      <vt:lpstr>祝同学们顺利通过考试！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重点解析</dc:title>
  <dc:creator>hp</dc:creator>
  <cp:lastModifiedBy>zkl_r</cp:lastModifiedBy>
  <cp:revision>249</cp:revision>
  <dcterms:created xsi:type="dcterms:W3CDTF">2021-06-29T08:05:56Z</dcterms:created>
  <dcterms:modified xsi:type="dcterms:W3CDTF">2024-01-11T09:47:47Z</dcterms:modified>
</cp:coreProperties>
</file>