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89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34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78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23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67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11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57" algn="l" defTabSz="9140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2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0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5" indent="0">
              <a:buNone/>
              <a:defRPr sz="1900" b="1"/>
            </a:lvl2pPr>
            <a:lvl3pPr marL="914089" indent="0">
              <a:buNone/>
              <a:defRPr sz="1800" b="1"/>
            </a:lvl3pPr>
            <a:lvl4pPr marL="1371134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3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5" indent="0">
              <a:buNone/>
              <a:defRPr sz="1900" b="1"/>
            </a:lvl2pPr>
            <a:lvl3pPr marL="914089" indent="0">
              <a:buNone/>
              <a:defRPr sz="1800" b="1"/>
            </a:lvl3pPr>
            <a:lvl4pPr marL="1371134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3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45" indent="0">
              <a:buNone/>
              <a:defRPr sz="1100"/>
            </a:lvl2pPr>
            <a:lvl3pPr marL="914089" indent="0">
              <a:buNone/>
              <a:defRPr sz="1000"/>
            </a:lvl3pPr>
            <a:lvl4pPr marL="1371134" indent="0">
              <a:buNone/>
              <a:defRPr sz="900"/>
            </a:lvl4pPr>
            <a:lvl5pPr marL="1828178" indent="0">
              <a:buNone/>
              <a:defRPr sz="900"/>
            </a:lvl5pPr>
            <a:lvl6pPr marL="2285223" indent="0">
              <a:buNone/>
              <a:defRPr sz="900"/>
            </a:lvl6pPr>
            <a:lvl7pPr marL="2742267" indent="0">
              <a:buNone/>
              <a:defRPr sz="900"/>
            </a:lvl7pPr>
            <a:lvl8pPr marL="3199311" indent="0">
              <a:buNone/>
              <a:defRPr sz="900"/>
            </a:lvl8pPr>
            <a:lvl9pPr marL="365635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45" indent="0">
              <a:buNone/>
              <a:defRPr sz="2700"/>
            </a:lvl2pPr>
            <a:lvl3pPr marL="914089" indent="0">
              <a:buNone/>
              <a:defRPr sz="2400"/>
            </a:lvl3pPr>
            <a:lvl4pPr marL="1371134" indent="0">
              <a:buNone/>
              <a:defRPr sz="1900"/>
            </a:lvl4pPr>
            <a:lvl5pPr marL="1828178" indent="0">
              <a:buNone/>
              <a:defRPr sz="1900"/>
            </a:lvl5pPr>
            <a:lvl6pPr marL="2285223" indent="0">
              <a:buNone/>
              <a:defRPr sz="1900"/>
            </a:lvl6pPr>
            <a:lvl7pPr marL="2742267" indent="0">
              <a:buNone/>
              <a:defRPr sz="1900"/>
            </a:lvl7pPr>
            <a:lvl8pPr marL="3199311" indent="0">
              <a:buNone/>
              <a:defRPr sz="1900"/>
            </a:lvl8pPr>
            <a:lvl9pPr marL="3656357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0"/>
          </a:xfrm>
        </p:spPr>
        <p:txBody>
          <a:bodyPr/>
          <a:lstStyle>
            <a:lvl1pPr marL="0" indent="0">
              <a:buNone/>
              <a:defRPr sz="1400"/>
            </a:lvl1pPr>
            <a:lvl2pPr marL="457045" indent="0">
              <a:buNone/>
              <a:defRPr sz="1100"/>
            </a:lvl2pPr>
            <a:lvl3pPr marL="914089" indent="0">
              <a:buNone/>
              <a:defRPr sz="1000"/>
            </a:lvl3pPr>
            <a:lvl4pPr marL="1371134" indent="0">
              <a:buNone/>
              <a:defRPr sz="900"/>
            </a:lvl4pPr>
            <a:lvl5pPr marL="1828178" indent="0">
              <a:buNone/>
              <a:defRPr sz="900"/>
            </a:lvl5pPr>
            <a:lvl6pPr marL="2285223" indent="0">
              <a:buNone/>
              <a:defRPr sz="900"/>
            </a:lvl6pPr>
            <a:lvl7pPr marL="2742267" indent="0">
              <a:buNone/>
              <a:defRPr sz="900"/>
            </a:lvl7pPr>
            <a:lvl8pPr marL="3199311" indent="0">
              <a:buNone/>
              <a:defRPr sz="900"/>
            </a:lvl8pPr>
            <a:lvl9pPr marL="365635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9" tIns="45704" rIns="91409" bIns="4570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09" tIns="45704" rIns="91409" bIns="4570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09" tIns="45704" rIns="91409" bIns="4570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09" tIns="45704" rIns="91409" bIns="4570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89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3" indent="-342783" algn="l" defTabSz="9140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7" indent="-285653" algn="l" defTabSz="9140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12" indent="-228521" algn="l" defTabSz="9140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56" indent="-228521" algn="l" defTabSz="91408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01" indent="-228521" algn="l" defTabSz="914089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5" indent="-228521" algn="l" defTabSz="9140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90" indent="-228521" algn="l" defTabSz="9140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4" indent="-228521" algn="l" defTabSz="9140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1" algn="l" defTabSz="9140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9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3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7" algn="l" defTabSz="9140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9" y="116634"/>
            <a:ext cx="3739952" cy="2880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安全体系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9514" y="2132858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514" y="3068963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514" y="3789042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9514" y="4653140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9514" y="5373218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终端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9514" y="6021290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物理</a:t>
            </a:r>
            <a:r>
              <a:rPr lang="zh-CN" altLang="en-US" dirty="0" smtClean="0">
                <a:solidFill>
                  <a:schemeClr val="tx1"/>
                </a:solidFill>
              </a:rPr>
              <a:t>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55399" y="548682"/>
            <a:ext cx="7321061" cy="360040"/>
            <a:chOff x="2049002" y="980728"/>
            <a:chExt cx="6699462" cy="360040"/>
          </a:xfrm>
        </p:grpSpPr>
        <p:sp>
          <p:nvSpPr>
            <p:cNvPr id="15" name="圆角矩形 14"/>
            <p:cNvSpPr/>
            <p:nvPr/>
          </p:nvSpPr>
          <p:spPr>
            <a:xfrm>
              <a:off x="5585546" y="980728"/>
              <a:ext cx="1317882" cy="3600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事中检测响应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049002" y="980728"/>
              <a:ext cx="1098462" cy="3600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基础支撑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092280" y="980728"/>
              <a:ext cx="1656184" cy="3600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事后恢复审计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345146" y="980728"/>
              <a:ext cx="1895984" cy="3600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事情防护</a:t>
              </a: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79514" y="1196754"/>
            <a:ext cx="100811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75657" y="1052736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数字证书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475657" y="134076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身份管理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475657" y="162879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日志管理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75657" y="1988840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数据备份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475657" y="278092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威胁情报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475657" y="3212976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舆情监控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475657" y="3717032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权限管控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75657" y="4005064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访问限制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75657" y="4653136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VPN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安全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475657" y="530120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资产管理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475657" y="602128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数字证书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331641" y="6525343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日志管理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75657" y="436510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无线安全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475657" y="494116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安全区域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75657" y="227687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数据脱敏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980728"/>
            <a:ext cx="885698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9513" y="2636912"/>
            <a:ext cx="878497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9513" y="1916832"/>
            <a:ext cx="878497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79513" y="3645024"/>
            <a:ext cx="878497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51521" y="4293096"/>
            <a:ext cx="871296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79513" y="5229200"/>
            <a:ext cx="878497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79513" y="5877272"/>
            <a:ext cx="878497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79513" y="6453336"/>
            <a:ext cx="878497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2771801" y="6021288"/>
            <a:ext cx="504056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门禁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555776" y="980729"/>
            <a:ext cx="0" cy="547261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331640" y="980729"/>
            <a:ext cx="0" cy="547261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699793" y="206084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数据加密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203848" y="134076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授权管理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563889" y="1628798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特权账号管理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220072" y="980729"/>
            <a:ext cx="0" cy="547261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707905" y="2348880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数据安全交换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699793" y="270891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渗透测试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99793" y="2996952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漏洞扫描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699793" y="328498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代码安全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707904" y="2996952"/>
            <a:ext cx="1224136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WAF/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应用监控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707904" y="328498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补丁管理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707904" y="270891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安全基线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699793" y="4005064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数据加密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2699793" y="436510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FW/IPS/IDS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699794" y="4653136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APT/DDOS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防御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851920" y="436510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安全基线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995936" y="4653136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数据加密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627784" y="530120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终端防护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27784" y="5589240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硬盘加密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707905" y="5301208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上网行为管理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699793" y="3717032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主机防护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707904" y="3717032"/>
            <a:ext cx="1440160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漏洞扫描与补丁管理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3707904" y="4005064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安全基线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707905" y="5589240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访问准入控制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6660231" y="980729"/>
            <a:ext cx="0" cy="547261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5292080" y="1988840"/>
            <a:ext cx="1080120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Web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内容过滤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364088" y="2276873"/>
            <a:ext cx="1080120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邮件内容过滤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292082" y="4437113"/>
            <a:ext cx="1008111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防</a:t>
            </a:r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APT/DDOS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364088" y="5373216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访问控制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36097" y="609329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监控视频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491881" y="6021288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访问登记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292082" y="4725144"/>
            <a:ext cx="1008111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IPS/IDS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检查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876256" y="2060848"/>
            <a:ext cx="1080120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数据异常审计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876258" y="2708918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操作配置审计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6876258" y="2996952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异常账号审计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6876257" y="3356993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访问控制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5292082" y="2780928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紧急版本修复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292082" y="3140968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编写</a:t>
            </a:r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WAF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策略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6876258" y="1052736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感知安全态势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92080" y="1052736"/>
            <a:ext cx="129614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可疑行为与账号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6876258" y="3717032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操作配置审计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804249" y="4437113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操作配置审计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804249" y="5301208"/>
            <a:ext cx="1008111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操作配置审计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6804248" y="5589240"/>
            <a:ext cx="1008111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终端合规审计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6804249" y="1340768"/>
            <a:ext cx="1152129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恶意行为审计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5292081" y="1340768"/>
            <a:ext cx="136815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薅羊毛刷接口限制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5292081" y="1628798"/>
            <a:ext cx="136815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公关媒体声明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804248" y="1628798"/>
            <a:ext cx="165618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事件调查与转交公安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843808" y="1052736"/>
            <a:ext cx="93610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认证管理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6804248" y="5949280"/>
            <a:ext cx="720080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4" rIns="91409" bIns="45704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CCTV</a:t>
            </a:r>
            <a:r>
              <a:rPr lang="zh-CN" altLang="en-US" sz="1000" dirty="0" smtClean="0">
                <a:solidFill>
                  <a:schemeClr val="tx1"/>
                </a:solidFill>
                <a:latin typeface="+mn-ea"/>
              </a:rPr>
              <a:t>审计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79512" y="1196752"/>
            <a:ext cx="8748464" cy="4875195"/>
            <a:chOff x="1054467" y="1614968"/>
            <a:chExt cx="8955780" cy="4485913"/>
          </a:xfrm>
        </p:grpSpPr>
        <p:sp>
          <p:nvSpPr>
            <p:cNvPr id="68" name="AutoShape 16"/>
            <p:cNvSpPr>
              <a:spLocks noChangeArrowheads="1"/>
            </p:cNvSpPr>
            <p:nvPr/>
          </p:nvSpPr>
          <p:spPr bwMode="auto">
            <a:xfrm>
              <a:off x="1054467" y="3967708"/>
              <a:ext cx="1145354" cy="385514"/>
            </a:xfrm>
            <a:prstGeom prst="roundRect">
              <a:avLst>
                <a:gd name="adj" fmla="val 14222"/>
              </a:avLst>
            </a:prstGeom>
            <a:gradFill rotWithShape="1">
              <a:gsLst>
                <a:gs pos="0">
                  <a:srgbClr val="4AB1E4"/>
                </a:gs>
                <a:gs pos="100000">
                  <a:srgbClr val="4AB1E4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100" kern="0" dirty="0" smtClean="0">
                  <a:solidFill>
                    <a:sysClr val="windowText" lastClr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安全体系建设</a:t>
              </a:r>
              <a:endParaRPr lang="en-US" altLang="zh-CN" sz="1100" kern="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9" name="左大括号 36"/>
            <p:cNvSpPr>
              <a:spLocks/>
            </p:cNvSpPr>
            <p:nvPr/>
          </p:nvSpPr>
          <p:spPr bwMode="auto">
            <a:xfrm>
              <a:off x="2289239" y="2257543"/>
              <a:ext cx="396811" cy="3759327"/>
            </a:xfrm>
            <a:prstGeom prst="leftBrace">
              <a:avLst>
                <a:gd name="adj1" fmla="val 58899"/>
                <a:gd name="adj2" fmla="val 49702"/>
              </a:avLst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zh-CN" altLang="en-US" sz="1100" kern="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0" name="TextBox 45"/>
            <p:cNvSpPr txBox="1">
              <a:spLocks noChangeArrowheads="1"/>
            </p:cNvSpPr>
            <p:nvPr/>
          </p:nvSpPr>
          <p:spPr bwMode="auto">
            <a:xfrm>
              <a:off x="2566111" y="1614968"/>
              <a:ext cx="834314" cy="29355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已实施</a:t>
              </a:r>
            </a:p>
          </p:txBody>
        </p:sp>
        <p:sp>
          <p:nvSpPr>
            <p:cNvPr id="71" name="TextBox 47"/>
            <p:cNvSpPr txBox="1">
              <a:spLocks noChangeArrowheads="1"/>
            </p:cNvSpPr>
            <p:nvPr/>
          </p:nvSpPr>
          <p:spPr bwMode="auto">
            <a:xfrm>
              <a:off x="1349126" y="1623682"/>
              <a:ext cx="911077" cy="293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图形说明：</a:t>
              </a:r>
            </a:p>
          </p:txBody>
        </p:sp>
        <p:grpSp>
          <p:nvGrpSpPr>
            <p:cNvPr id="72" name="组合 223"/>
            <p:cNvGrpSpPr/>
            <p:nvPr/>
          </p:nvGrpSpPr>
          <p:grpSpPr>
            <a:xfrm>
              <a:off x="2762250" y="4248151"/>
              <a:ext cx="6924675" cy="485774"/>
              <a:chOff x="2870603" y="4200526"/>
              <a:chExt cx="6644872" cy="485774"/>
            </a:xfrm>
          </p:grpSpPr>
          <p:grpSp>
            <p:nvGrpSpPr>
              <p:cNvPr id="123" name="组合 221"/>
              <p:cNvGrpSpPr/>
              <p:nvPr/>
            </p:nvGrpSpPr>
            <p:grpSpPr>
              <a:xfrm>
                <a:off x="2870603" y="4200526"/>
                <a:ext cx="6644872" cy="485774"/>
                <a:chOff x="2870603" y="3943351"/>
                <a:chExt cx="6644872" cy="485774"/>
              </a:xfrm>
            </p:grpSpPr>
            <p:sp>
              <p:nvSpPr>
                <p:cNvPr id="125" name="AutoShape 9"/>
                <p:cNvSpPr>
                  <a:spLocks noChangeArrowheads="1"/>
                </p:cNvSpPr>
                <p:nvPr/>
              </p:nvSpPr>
              <p:spPr bwMode="ltGray">
                <a:xfrm>
                  <a:off x="2870603" y="3943351"/>
                  <a:ext cx="6644872" cy="485774"/>
                </a:xfrm>
                <a:prstGeom prst="rect">
                  <a:avLst/>
                </a:prstGeom>
                <a:solidFill>
                  <a:srgbClr val="000000">
                    <a:lumMod val="95000"/>
                    <a:lumOff val="5000"/>
                    <a:alpha val="35000"/>
                  </a:srgbClr>
                </a:solidFill>
                <a:ln w="6350" algn="ctr">
                  <a:noFill/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100" kern="0" dirty="0">
                    <a:solidFill>
                      <a:sysClr val="windowText" lastClr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6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4029075" y="4041886"/>
                  <a:ext cx="1628775" cy="293552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操作系统镜像安全化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7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6749326" y="4036910"/>
                  <a:ext cx="984974" cy="29355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终端防护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5791412" y="4046101"/>
                  <a:ext cx="837988" cy="29355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终端管理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7846756" y="4028264"/>
                  <a:ext cx="1018740" cy="293552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AD</a:t>
                  </a: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安全策略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24" name="TextBox 320"/>
              <p:cNvSpPr txBox="1">
                <a:spLocks noChangeArrowheads="1"/>
              </p:cNvSpPr>
              <p:nvPr/>
            </p:nvSpPr>
            <p:spPr bwMode="auto">
              <a:xfrm>
                <a:off x="2967481" y="4276131"/>
                <a:ext cx="1052069" cy="293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终端安全</a:t>
                </a:r>
                <a:endParaRPr lang="en-US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73" name="组合 220"/>
            <p:cNvGrpSpPr/>
            <p:nvPr/>
          </p:nvGrpSpPr>
          <p:grpSpPr>
            <a:xfrm>
              <a:off x="2752725" y="4762500"/>
              <a:ext cx="6772276" cy="428626"/>
              <a:chOff x="2870603" y="4671971"/>
              <a:chExt cx="6654397" cy="455087"/>
            </a:xfrm>
          </p:grpSpPr>
          <p:grpSp>
            <p:nvGrpSpPr>
              <p:cNvPr id="117" name="组合 201"/>
              <p:cNvGrpSpPr/>
              <p:nvPr/>
            </p:nvGrpSpPr>
            <p:grpSpPr>
              <a:xfrm>
                <a:off x="2870603" y="4671971"/>
                <a:ext cx="6654397" cy="455087"/>
                <a:chOff x="1736377" y="4548146"/>
                <a:chExt cx="4237854" cy="455087"/>
              </a:xfrm>
            </p:grpSpPr>
            <p:sp>
              <p:nvSpPr>
                <p:cNvPr id="119" name="AutoShape 19"/>
                <p:cNvSpPr>
                  <a:spLocks noChangeArrowheads="1"/>
                </p:cNvSpPr>
                <p:nvPr/>
              </p:nvSpPr>
              <p:spPr bwMode="gray">
                <a:xfrm>
                  <a:off x="1736377" y="4548146"/>
                  <a:ext cx="4237854" cy="455087"/>
                </a:xfrm>
                <a:prstGeom prst="rect">
                  <a:avLst/>
                </a:prstGeom>
                <a:solidFill>
                  <a:srgbClr val="000000">
                    <a:lumMod val="95000"/>
                    <a:lumOff val="5000"/>
                    <a:alpha val="35000"/>
                  </a:srgbClr>
                </a:solidFill>
                <a:ln w="6350" algn="ctr">
                  <a:noFill/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100" kern="0" dirty="0">
                    <a:solidFill>
                      <a:sysClr val="windowText" lastClr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0" name="TextBox 91"/>
                <p:cNvSpPr txBox="1">
                  <a:spLocks noChangeArrowheads="1"/>
                </p:cNvSpPr>
                <p:nvPr/>
              </p:nvSpPr>
              <p:spPr bwMode="auto">
                <a:xfrm>
                  <a:off x="2475653" y="4620010"/>
                  <a:ext cx="465703" cy="311675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防火墙</a:t>
                  </a:r>
                </a:p>
              </p:txBody>
            </p:sp>
            <p:sp>
              <p:nvSpPr>
                <p:cNvPr id="121" name="TextBox 320"/>
                <p:cNvSpPr txBox="1">
                  <a:spLocks noChangeArrowheads="1"/>
                </p:cNvSpPr>
                <p:nvPr/>
              </p:nvSpPr>
              <p:spPr bwMode="auto">
                <a:xfrm>
                  <a:off x="1853817" y="4637806"/>
                  <a:ext cx="621493" cy="31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网络安全</a:t>
                  </a:r>
                  <a:endParaRPr lang="en-US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2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3885495" y="4610101"/>
                  <a:ext cx="693999" cy="311675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altLang="zh-CN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VPN</a:t>
                  </a: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安全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18" name="TextBox 89"/>
              <p:cNvSpPr txBox="1">
                <a:spLocks noChangeArrowheads="1"/>
              </p:cNvSpPr>
              <p:nvPr/>
            </p:nvSpPr>
            <p:spPr bwMode="auto">
              <a:xfrm>
                <a:off x="4972349" y="4737802"/>
                <a:ext cx="1123651" cy="311675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上网行为管理</a:t>
                </a:r>
              </a:p>
            </p:txBody>
          </p:sp>
        </p:grpSp>
        <p:sp>
          <p:nvSpPr>
            <p:cNvPr id="74" name="TextBox 44"/>
            <p:cNvSpPr txBox="1">
              <a:spLocks noChangeArrowheads="1"/>
            </p:cNvSpPr>
            <p:nvPr/>
          </p:nvSpPr>
          <p:spPr bwMode="auto">
            <a:xfrm>
              <a:off x="3594875" y="1619249"/>
              <a:ext cx="834251" cy="29355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正在实施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5" name="组合 195"/>
            <p:cNvGrpSpPr/>
            <p:nvPr/>
          </p:nvGrpSpPr>
          <p:grpSpPr>
            <a:xfrm>
              <a:off x="2752725" y="3233445"/>
              <a:ext cx="6915150" cy="438288"/>
              <a:chOff x="1732313" y="2900071"/>
              <a:chExt cx="4271509" cy="438288"/>
            </a:xfrm>
          </p:grpSpPr>
          <p:sp>
            <p:nvSpPr>
              <p:cNvPr id="114" name="AutoShape 11"/>
              <p:cNvSpPr>
                <a:spLocks noChangeArrowheads="1"/>
              </p:cNvSpPr>
              <p:nvPr/>
            </p:nvSpPr>
            <p:spPr bwMode="gray">
              <a:xfrm>
                <a:off x="1764952" y="2900071"/>
                <a:ext cx="4238870" cy="438288"/>
              </a:xfrm>
              <a:prstGeom prst="rect">
                <a:avLst/>
              </a:prstGeom>
              <a:solidFill>
                <a:srgbClr val="000000">
                  <a:lumMod val="95000"/>
                  <a:lumOff val="5000"/>
                  <a:alpha val="35000"/>
                </a:srgbClr>
              </a:solidFill>
              <a:ln w="6350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5" name="TextBox 320"/>
              <p:cNvSpPr txBox="1">
                <a:spLocks noChangeArrowheads="1"/>
              </p:cNvSpPr>
              <p:nvPr/>
            </p:nvSpPr>
            <p:spPr bwMode="auto">
              <a:xfrm>
                <a:off x="1732313" y="2964897"/>
                <a:ext cx="829079" cy="293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应用安全</a:t>
                </a:r>
                <a:endParaRPr lang="en-US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6" name="TextBox 98"/>
              <p:cNvSpPr txBox="1">
                <a:spLocks noChangeArrowheads="1"/>
              </p:cNvSpPr>
              <p:nvPr/>
            </p:nvSpPr>
            <p:spPr bwMode="auto">
              <a:xfrm>
                <a:off x="2485027" y="2972350"/>
                <a:ext cx="554193" cy="311899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  <a:defRPr sz="1200"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 smtClean="0"/>
                  <a:t>渗透</a:t>
                </a:r>
                <a:r>
                  <a:rPr lang="zh-CN" altLang="en-US" dirty="0"/>
                  <a:t>测试</a:t>
                </a:r>
              </a:p>
            </p:txBody>
          </p:sp>
        </p:grpSp>
        <p:grpSp>
          <p:nvGrpSpPr>
            <p:cNvPr id="76" name="组合 219"/>
            <p:cNvGrpSpPr/>
            <p:nvPr/>
          </p:nvGrpSpPr>
          <p:grpSpPr>
            <a:xfrm>
              <a:off x="2771775" y="2638287"/>
              <a:ext cx="6848475" cy="484400"/>
              <a:chOff x="2809875" y="2247762"/>
              <a:chExt cx="6667457" cy="484400"/>
            </a:xfrm>
          </p:grpSpPr>
          <p:grpSp>
            <p:nvGrpSpPr>
              <p:cNvPr id="108" name="组合 196"/>
              <p:cNvGrpSpPr/>
              <p:nvPr/>
            </p:nvGrpSpPr>
            <p:grpSpPr>
              <a:xfrm>
                <a:off x="2809875" y="2247762"/>
                <a:ext cx="6667457" cy="484400"/>
                <a:chOff x="1722751" y="2343013"/>
                <a:chExt cx="4262666" cy="484400"/>
              </a:xfrm>
            </p:grpSpPr>
            <p:sp>
              <p:nvSpPr>
                <p:cNvPr id="110" name="AutoShape 11"/>
                <p:cNvSpPr>
                  <a:spLocks noChangeArrowheads="1"/>
                </p:cNvSpPr>
                <p:nvPr/>
              </p:nvSpPr>
              <p:spPr bwMode="gray">
                <a:xfrm>
                  <a:off x="1745939" y="2343013"/>
                  <a:ext cx="4239478" cy="484400"/>
                </a:xfrm>
                <a:prstGeom prst="rect">
                  <a:avLst/>
                </a:prstGeom>
                <a:solidFill>
                  <a:srgbClr val="000000">
                    <a:lumMod val="95000"/>
                    <a:lumOff val="5000"/>
                    <a:alpha val="35000"/>
                  </a:srgbClr>
                </a:solidFill>
                <a:ln w="6350" algn="ctr">
                  <a:noFill/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100" kern="0" dirty="0">
                    <a:solidFill>
                      <a:sysClr val="windowText" lastClr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1" name="TextBox 95"/>
                <p:cNvSpPr txBox="1">
                  <a:spLocks noChangeArrowheads="1"/>
                </p:cNvSpPr>
                <p:nvPr/>
              </p:nvSpPr>
              <p:spPr bwMode="auto">
                <a:xfrm>
                  <a:off x="2457836" y="2441943"/>
                  <a:ext cx="538720" cy="293552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  <a:defRPr sz="1000">
                      <a:latin typeface="华文楷体" panose="02010600040101010101" pitchFamily="2" charset="-122"/>
                      <a:ea typeface="华文楷体" panose="02010600040101010101" pitchFamily="2" charset="-122"/>
                    </a:defRPr>
                  </a:lvl1pPr>
                </a:lstStyle>
                <a:p>
                  <a:r>
                    <a:rPr lang="zh-CN" altLang="en-US" sz="1100" dirty="0" smtClean="0"/>
                    <a:t>邮件归档</a:t>
                  </a:r>
                  <a:endParaRPr lang="zh-CN" altLang="en-US" sz="1100" dirty="0"/>
                </a:p>
              </p:txBody>
            </p:sp>
            <p:sp>
              <p:nvSpPr>
                <p:cNvPr id="112" name="TextBox 320"/>
                <p:cNvSpPr txBox="1">
                  <a:spLocks noChangeArrowheads="1"/>
                </p:cNvSpPr>
                <p:nvPr/>
              </p:nvSpPr>
              <p:spPr bwMode="auto">
                <a:xfrm>
                  <a:off x="1722751" y="2464959"/>
                  <a:ext cx="829079" cy="2935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数据安全</a:t>
                  </a:r>
                  <a:endParaRPr lang="en-US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3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3583684" y="2440112"/>
                  <a:ext cx="643484" cy="29355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数据库审计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9" name="TextBox 46"/>
              <p:cNvSpPr txBox="1">
                <a:spLocks noChangeArrowheads="1"/>
              </p:cNvSpPr>
              <p:nvPr/>
            </p:nvSpPr>
            <p:spPr bwMode="auto">
              <a:xfrm>
                <a:off x="6874030" y="2342339"/>
                <a:ext cx="866774" cy="293552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邮件审计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77" name="组合 211"/>
            <p:cNvGrpSpPr/>
            <p:nvPr/>
          </p:nvGrpSpPr>
          <p:grpSpPr>
            <a:xfrm>
              <a:off x="2752725" y="3741640"/>
              <a:ext cx="6769103" cy="454304"/>
              <a:chOff x="2819400" y="3370165"/>
              <a:chExt cx="6702428" cy="454304"/>
            </a:xfrm>
          </p:grpSpPr>
          <p:grpSp>
            <p:nvGrpSpPr>
              <p:cNvPr id="102" name="组合 199"/>
              <p:cNvGrpSpPr/>
              <p:nvPr/>
            </p:nvGrpSpPr>
            <p:grpSpPr>
              <a:xfrm>
                <a:off x="2819400" y="3370165"/>
                <a:ext cx="6702428" cy="454304"/>
                <a:chOff x="1751363" y="3513041"/>
                <a:chExt cx="4262671" cy="454304"/>
              </a:xfrm>
            </p:grpSpPr>
            <p:sp>
              <p:nvSpPr>
                <p:cNvPr id="106" name="AutoShape 7"/>
                <p:cNvSpPr>
                  <a:spLocks noChangeArrowheads="1"/>
                </p:cNvSpPr>
                <p:nvPr/>
              </p:nvSpPr>
              <p:spPr bwMode="gray">
                <a:xfrm>
                  <a:off x="1773132" y="3513041"/>
                  <a:ext cx="4240902" cy="454304"/>
                </a:xfrm>
                <a:prstGeom prst="rect">
                  <a:avLst/>
                </a:prstGeom>
                <a:solidFill>
                  <a:srgbClr val="000000">
                    <a:lumMod val="95000"/>
                    <a:lumOff val="5000"/>
                    <a:alpha val="35000"/>
                  </a:srgbClr>
                </a:solidFill>
                <a:ln w="6350" algn="ctr">
                  <a:noFill/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100" kern="0" dirty="0">
                    <a:solidFill>
                      <a:sysClr val="windowText" lastClr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7" name="TextBox 320"/>
                <p:cNvSpPr txBox="1">
                  <a:spLocks noChangeArrowheads="1"/>
                </p:cNvSpPr>
                <p:nvPr/>
              </p:nvSpPr>
              <p:spPr bwMode="auto">
                <a:xfrm>
                  <a:off x="1751363" y="3586062"/>
                  <a:ext cx="829079" cy="293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主机安全</a:t>
                  </a:r>
                  <a:endParaRPr lang="en-US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3" name="TextBox 46"/>
              <p:cNvSpPr txBox="1">
                <a:spLocks noChangeArrowheads="1"/>
              </p:cNvSpPr>
              <p:nvPr/>
            </p:nvSpPr>
            <p:spPr bwMode="auto">
              <a:xfrm>
                <a:off x="5463230" y="3447239"/>
                <a:ext cx="1167672" cy="293553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定期漏洞扫描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TextBox 87"/>
              <p:cNvSpPr txBox="1">
                <a:spLocks noChangeArrowheads="1"/>
              </p:cNvSpPr>
              <p:nvPr/>
            </p:nvSpPr>
            <p:spPr bwMode="auto">
              <a:xfrm>
                <a:off x="4029075" y="3441819"/>
                <a:ext cx="1424867" cy="293553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服务器资源监控</a:t>
                </a:r>
              </a:p>
            </p:txBody>
          </p:sp>
          <p:sp>
            <p:nvSpPr>
              <p:cNvPr id="105" name="TextBox 46"/>
              <p:cNvSpPr txBox="1">
                <a:spLocks noChangeArrowheads="1"/>
              </p:cNvSpPr>
              <p:nvPr/>
            </p:nvSpPr>
            <p:spPr bwMode="auto">
              <a:xfrm>
                <a:off x="6768530" y="3447239"/>
                <a:ext cx="1021102" cy="293553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服务器安全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78" name="TextBox 46"/>
            <p:cNvSpPr txBox="1">
              <a:spLocks noChangeArrowheads="1"/>
            </p:cNvSpPr>
            <p:nvPr/>
          </p:nvSpPr>
          <p:spPr bwMode="auto">
            <a:xfrm>
              <a:off x="4648200" y="1637489"/>
              <a:ext cx="876300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计划实施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9" name="组合 213"/>
            <p:cNvGrpSpPr/>
            <p:nvPr/>
          </p:nvGrpSpPr>
          <p:grpSpPr>
            <a:xfrm>
              <a:off x="2752726" y="5229225"/>
              <a:ext cx="6819900" cy="438149"/>
              <a:chOff x="1734345" y="5065389"/>
              <a:chExt cx="4239886" cy="468635"/>
            </a:xfrm>
          </p:grpSpPr>
          <p:sp>
            <p:nvSpPr>
              <p:cNvPr id="97" name="AutoShape 11"/>
              <p:cNvSpPr>
                <a:spLocks noChangeArrowheads="1"/>
              </p:cNvSpPr>
              <p:nvPr/>
            </p:nvSpPr>
            <p:spPr bwMode="gray">
              <a:xfrm>
                <a:off x="1736377" y="5065389"/>
                <a:ext cx="4237854" cy="468635"/>
              </a:xfrm>
              <a:prstGeom prst="rect">
                <a:avLst/>
              </a:prstGeom>
              <a:solidFill>
                <a:srgbClr val="000000">
                  <a:lumMod val="95000"/>
                  <a:lumOff val="5000"/>
                  <a:alpha val="35000"/>
                </a:srgbClr>
              </a:solidFill>
              <a:ln w="6350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TextBox 81"/>
              <p:cNvSpPr txBox="1">
                <a:spLocks noChangeArrowheads="1"/>
              </p:cNvSpPr>
              <p:nvPr/>
            </p:nvSpPr>
            <p:spPr bwMode="auto">
              <a:xfrm>
                <a:off x="2458891" y="5153009"/>
                <a:ext cx="503537" cy="313978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设备防盗</a:t>
                </a:r>
              </a:p>
            </p:txBody>
          </p:sp>
          <p:sp>
            <p:nvSpPr>
              <p:cNvPr id="99" name="TextBox 82"/>
              <p:cNvSpPr txBox="1">
                <a:spLocks noChangeArrowheads="1"/>
              </p:cNvSpPr>
              <p:nvPr/>
            </p:nvSpPr>
            <p:spPr bwMode="auto">
              <a:xfrm>
                <a:off x="3020621" y="5153006"/>
                <a:ext cx="538593" cy="313978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视频监控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0" name="TextBox 320"/>
              <p:cNvSpPr txBox="1">
                <a:spLocks noChangeArrowheads="1"/>
              </p:cNvSpPr>
              <p:nvPr/>
            </p:nvSpPr>
            <p:spPr bwMode="auto">
              <a:xfrm>
                <a:off x="1734345" y="5153006"/>
                <a:ext cx="829079" cy="313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物理安全</a:t>
                </a:r>
                <a:endParaRPr lang="en-US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1" name="TextBox 83"/>
              <p:cNvSpPr txBox="1">
                <a:spLocks noChangeArrowheads="1"/>
              </p:cNvSpPr>
              <p:nvPr/>
            </p:nvSpPr>
            <p:spPr bwMode="auto">
              <a:xfrm>
                <a:off x="3612552" y="5162532"/>
                <a:ext cx="519449" cy="313978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灾备</a:t>
                </a: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防护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80" name="组合 227"/>
            <p:cNvGrpSpPr/>
            <p:nvPr/>
          </p:nvGrpSpPr>
          <p:grpSpPr>
            <a:xfrm>
              <a:off x="2800350" y="2112639"/>
              <a:ext cx="6867526" cy="468635"/>
              <a:chOff x="2829344" y="2112639"/>
              <a:chExt cx="6686131" cy="468635"/>
            </a:xfrm>
          </p:grpSpPr>
          <p:grpSp>
            <p:nvGrpSpPr>
              <p:cNvPr id="91" name="组合 202"/>
              <p:cNvGrpSpPr/>
              <p:nvPr/>
            </p:nvGrpSpPr>
            <p:grpSpPr>
              <a:xfrm>
                <a:off x="2829344" y="2112639"/>
                <a:ext cx="6686131" cy="468635"/>
                <a:chOff x="1734345" y="5065389"/>
                <a:chExt cx="4239886" cy="468635"/>
              </a:xfrm>
            </p:grpSpPr>
            <p:sp>
              <p:nvSpPr>
                <p:cNvPr id="94" name="AutoShape 11"/>
                <p:cNvSpPr>
                  <a:spLocks noChangeArrowheads="1"/>
                </p:cNvSpPr>
                <p:nvPr/>
              </p:nvSpPr>
              <p:spPr bwMode="gray">
                <a:xfrm>
                  <a:off x="1736377" y="5065389"/>
                  <a:ext cx="4237854" cy="468635"/>
                </a:xfrm>
                <a:prstGeom prst="rect">
                  <a:avLst/>
                </a:prstGeom>
                <a:solidFill>
                  <a:srgbClr val="000000">
                    <a:lumMod val="95000"/>
                    <a:lumOff val="5000"/>
                    <a:alpha val="35000"/>
                  </a:srgbClr>
                </a:solidFill>
                <a:ln w="6350" algn="ctr">
                  <a:noFill/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100" kern="0" dirty="0">
                    <a:solidFill>
                      <a:sysClr val="windowText" lastClr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2437271" y="5153007"/>
                  <a:ext cx="702322" cy="293552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信息安全制度</a:t>
                  </a:r>
                  <a:endPara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6" name="TextBox 320"/>
                <p:cNvSpPr txBox="1">
                  <a:spLocks noChangeArrowheads="1"/>
                </p:cNvSpPr>
                <p:nvPr/>
              </p:nvSpPr>
              <p:spPr bwMode="auto">
                <a:xfrm>
                  <a:off x="1734345" y="5153007"/>
                  <a:ext cx="829079" cy="2935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zh-CN" altLang="en-US" sz="11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管理体系</a:t>
                  </a:r>
                  <a:endParaRPr lang="en-US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92" name="TextBox 44"/>
              <p:cNvSpPr txBox="1">
                <a:spLocks noChangeArrowheads="1"/>
              </p:cNvSpPr>
              <p:nvPr/>
            </p:nvSpPr>
            <p:spPr bwMode="auto">
              <a:xfrm>
                <a:off x="6321209" y="2200274"/>
                <a:ext cx="1080277" cy="293552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信息安全宣导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TextBox 44"/>
              <p:cNvSpPr txBox="1">
                <a:spLocks noChangeArrowheads="1"/>
              </p:cNvSpPr>
              <p:nvPr/>
            </p:nvSpPr>
            <p:spPr bwMode="auto">
              <a:xfrm>
                <a:off x="5144350" y="2190749"/>
                <a:ext cx="1083732" cy="293552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zh-CN" altLang="en-US" sz="11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信息安全意识</a:t>
                </a:r>
                <a:endPara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1" name="TextBox 46"/>
            <p:cNvSpPr txBox="1">
              <a:spLocks noChangeArrowheads="1"/>
            </p:cNvSpPr>
            <p:nvPr/>
          </p:nvSpPr>
          <p:spPr bwMode="auto">
            <a:xfrm rot="5400000">
              <a:off x="8462650" y="3767392"/>
              <a:ext cx="2550233" cy="431699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大数据</a:t>
              </a:r>
              <a:endPara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风险</a:t>
              </a:r>
              <a:endPara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2" name="TextBox 46"/>
            <p:cNvSpPr txBox="1">
              <a:spLocks noChangeArrowheads="1"/>
            </p:cNvSpPr>
            <p:nvPr/>
          </p:nvSpPr>
          <p:spPr bwMode="auto">
            <a:xfrm>
              <a:off x="2798070" y="5752288"/>
              <a:ext cx="7212177" cy="348593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日志数据收集  </a:t>
              </a:r>
              <a:r>
                <a:rPr lang="en-US" altLang="zh-CN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------&gt;&gt;</a:t>
              </a:r>
              <a:r>
                <a:rPr lang="zh-CN" altLang="en-US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大数据平台</a:t>
              </a:r>
              <a:r>
                <a:rPr lang="en-US" altLang="zh-CN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-----</a:t>
              </a:r>
              <a:r>
                <a:rPr lang="zh-CN" altLang="en-US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》》</a:t>
              </a:r>
              <a:r>
                <a:rPr lang="zh-CN" altLang="en-US" sz="1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安全报表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3" name="TextBox 46"/>
            <p:cNvSpPr txBox="1">
              <a:spLocks noChangeArrowheads="1"/>
            </p:cNvSpPr>
            <p:nvPr/>
          </p:nvSpPr>
          <p:spPr bwMode="auto">
            <a:xfrm>
              <a:off x="7362826" y="4837888"/>
              <a:ext cx="1562100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网络设备安全审计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4" name="TextBox 46"/>
            <p:cNvSpPr txBox="1">
              <a:spLocks noChangeArrowheads="1"/>
            </p:cNvSpPr>
            <p:nvPr/>
          </p:nvSpPr>
          <p:spPr bwMode="auto">
            <a:xfrm>
              <a:off x="7610475" y="2199464"/>
              <a:ext cx="828675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安全体系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5" name="TextBox 46"/>
            <p:cNvSpPr txBox="1">
              <a:spLocks noChangeArrowheads="1"/>
            </p:cNvSpPr>
            <p:nvPr/>
          </p:nvSpPr>
          <p:spPr bwMode="auto">
            <a:xfrm>
              <a:off x="7505699" y="3304363"/>
              <a:ext cx="1552575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应用安全研发标准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6" name="TextBox 46"/>
            <p:cNvSpPr txBox="1">
              <a:spLocks noChangeArrowheads="1"/>
            </p:cNvSpPr>
            <p:nvPr/>
          </p:nvSpPr>
          <p:spPr bwMode="auto">
            <a:xfrm>
              <a:off x="6838950" y="5295090"/>
              <a:ext cx="1752600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线上平台宣传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7" name="TextBox 46"/>
            <p:cNvSpPr txBox="1">
              <a:spLocks noChangeArrowheads="1"/>
            </p:cNvSpPr>
            <p:nvPr/>
          </p:nvSpPr>
          <p:spPr bwMode="auto">
            <a:xfrm>
              <a:off x="8543925" y="2208989"/>
              <a:ext cx="828675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落地流程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8" name="TextBox 46"/>
            <p:cNvSpPr txBox="1">
              <a:spLocks noChangeArrowheads="1"/>
            </p:cNvSpPr>
            <p:nvPr/>
          </p:nvSpPr>
          <p:spPr bwMode="auto">
            <a:xfrm>
              <a:off x="7953375" y="2742389"/>
              <a:ext cx="876300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日志收集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9" name="TextBox 46"/>
            <p:cNvSpPr txBox="1">
              <a:spLocks noChangeArrowheads="1"/>
            </p:cNvSpPr>
            <p:nvPr/>
          </p:nvSpPr>
          <p:spPr bwMode="auto">
            <a:xfrm>
              <a:off x="5095875" y="3294839"/>
              <a:ext cx="2286000" cy="293552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WAF/</a:t>
              </a: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阿里云盾策略监控优化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0" name="TextBox 44"/>
            <p:cNvSpPr txBox="1">
              <a:spLocks noChangeArrowheads="1"/>
            </p:cNvSpPr>
            <p:nvPr/>
          </p:nvSpPr>
          <p:spPr bwMode="auto">
            <a:xfrm>
              <a:off x="4909323" y="2724149"/>
              <a:ext cx="739001" cy="29355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11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堡垒机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979712" y="332656"/>
            <a:ext cx="5328591" cy="507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09" tIns="45704" rIns="91409" bIns="45704" rtlCol="0">
            <a:spAutoFit/>
          </a:bodyPr>
          <a:lstStyle/>
          <a:p>
            <a:pPr algn="ctr"/>
            <a:r>
              <a:rPr lang="zh-CN" altLang="en-US" sz="2700" dirty="0" smtClean="0"/>
              <a:t>安全</a:t>
            </a:r>
            <a:r>
              <a:rPr lang="zh-CN" altLang="en-US" sz="2700" dirty="0" smtClean="0"/>
              <a:t>体系建设情况</a:t>
            </a:r>
            <a:endParaRPr lang="zh-CN" alt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296</Words>
  <Application>Microsoft Office PowerPoint</Application>
  <PresentationFormat>全屏显示(4:3)</PresentationFormat>
  <Paragraphs>119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安全体系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柯煜铭</dc:creator>
  <cp:lastModifiedBy>微软用户</cp:lastModifiedBy>
  <cp:revision>22</cp:revision>
  <dcterms:created xsi:type="dcterms:W3CDTF">2018-03-08T07:28:03Z</dcterms:created>
  <dcterms:modified xsi:type="dcterms:W3CDTF">2018-03-17T02:35:38Z</dcterms:modified>
</cp:coreProperties>
</file>