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5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051" y="3745991"/>
            <a:ext cx="2388108" cy="986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334" y="1304163"/>
            <a:ext cx="8771331" cy="59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395" y="4474464"/>
            <a:ext cx="1234440" cy="5105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1375" y="780287"/>
            <a:ext cx="8461375" cy="0"/>
          </a:xfrm>
          <a:custGeom>
            <a:avLst/>
            <a:gdLst/>
            <a:ahLst/>
            <a:cxnLst/>
            <a:rect l="l" t="t" r="r" b="b"/>
            <a:pathLst>
              <a:path w="8461375">
                <a:moveTo>
                  <a:pt x="0" y="0"/>
                </a:moveTo>
                <a:lnTo>
                  <a:pt x="8461248" y="0"/>
                </a:lnTo>
              </a:path>
            </a:pathLst>
          </a:custGeom>
          <a:ln w="1828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263397"/>
            <a:ext cx="8483600" cy="418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868" y="1133855"/>
            <a:ext cx="8208263" cy="211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jiejie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t.existed.domain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爱奇艺安全攻防实践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2764" y="2027935"/>
            <a:ext cx="109093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微软雅黑"/>
                <a:cs typeface="微软雅黑"/>
              </a:rPr>
              <a:t>李劼杰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/>
              <a:t>弱口令插件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952753"/>
            <a:ext cx="10998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常见弱口令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2766567"/>
            <a:ext cx="127825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远控卡弱口令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3129279"/>
            <a:ext cx="136715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IPMI </a:t>
            </a:r>
            <a:r>
              <a:rPr sz="1400" spc="-5" dirty="0">
                <a:solidFill>
                  <a:srgbClr val="404040"/>
                </a:solidFill>
                <a:latin typeface="Arial Unicode MS"/>
                <a:cs typeface="Arial Unicode MS"/>
              </a:rPr>
              <a:t>Cipher</a:t>
            </a:r>
            <a:r>
              <a:rPr sz="1400" spc="-114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0</a:t>
            </a:r>
            <a:endParaRPr sz="1400">
              <a:latin typeface="Arial Unicode MS"/>
              <a:cs typeface="Arial Unicode MS"/>
            </a:endParaRPr>
          </a:p>
          <a:p>
            <a:pPr marL="195580" indent="-18288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195580" algn="l"/>
              </a:tabLst>
            </a:pPr>
            <a:r>
              <a:rPr sz="1400" spc="-5" dirty="0">
                <a:solidFill>
                  <a:srgbClr val="404040"/>
                </a:solidFill>
                <a:latin typeface="Arial Unicode MS"/>
                <a:cs typeface="Arial Unicode MS"/>
              </a:rPr>
              <a:t>IPMI</a:t>
            </a:r>
            <a:r>
              <a:rPr sz="1400" spc="-9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hash泄露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6420" y="2787395"/>
            <a:ext cx="6356604" cy="2007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9176" y="950975"/>
            <a:ext cx="3046476" cy="522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8567" y="1043939"/>
            <a:ext cx="2063495" cy="379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6420" y="978408"/>
            <a:ext cx="2951987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6420" y="978408"/>
            <a:ext cx="2952115" cy="428625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950"/>
              </a:spcBef>
            </a:pPr>
            <a:r>
              <a:rPr sz="1100" spc="-5" dirty="0">
                <a:solidFill>
                  <a:srgbClr val="FF0000"/>
                </a:solidFill>
                <a:latin typeface="Arial Unicode MS"/>
                <a:cs typeface="Arial Unicode MS"/>
              </a:rPr>
              <a:t>SSH</a:t>
            </a:r>
            <a:r>
              <a:rPr sz="1100" spc="-5" dirty="0">
                <a:latin typeface="Arial Unicode MS"/>
                <a:cs typeface="Arial Unicode MS"/>
              </a:rPr>
              <a:t>、RDP、samba、Telnet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2791" y="947927"/>
            <a:ext cx="2542032" cy="522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2184" y="1040891"/>
            <a:ext cx="1985771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0035" y="975360"/>
            <a:ext cx="2447543" cy="428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60035" y="975360"/>
            <a:ext cx="2447925" cy="42862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944"/>
              </a:spcBef>
            </a:pPr>
            <a:r>
              <a:rPr sz="1100" spc="-5" dirty="0">
                <a:latin typeface="Arial Unicode MS"/>
                <a:cs typeface="Arial Unicode MS"/>
              </a:rPr>
              <a:t>FTP、VNC </a:t>
            </a:r>
            <a:r>
              <a:rPr sz="1100" dirty="0">
                <a:latin typeface="Arial Unicode MS"/>
                <a:cs typeface="Arial Unicode MS"/>
              </a:rPr>
              <a:t>、IPMI</a:t>
            </a:r>
            <a:r>
              <a:rPr sz="1100" spc="-65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、Rsync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9176" y="1452372"/>
            <a:ext cx="3046476" cy="5379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5332" y="1552955"/>
            <a:ext cx="2529840" cy="379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6420" y="1479803"/>
            <a:ext cx="2951987" cy="443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36420" y="1479803"/>
            <a:ext cx="2952115" cy="44386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413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"/>
              </a:spcBef>
            </a:pPr>
            <a:endParaRPr sz="850">
              <a:latin typeface="Times New Roman"/>
              <a:cs typeface="Times New Roman"/>
            </a:endParaRPr>
          </a:p>
          <a:p>
            <a:pPr marL="560705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MySQL</a:t>
            </a:r>
            <a:r>
              <a:rPr sz="1100" dirty="0">
                <a:latin typeface="Arial Unicode MS"/>
                <a:cs typeface="Arial Unicode MS"/>
              </a:rPr>
              <a:t>、MS SQL</a:t>
            </a:r>
            <a:r>
              <a:rPr sz="1100" spc="-85" dirty="0">
                <a:latin typeface="Arial Unicode MS"/>
                <a:cs typeface="Arial Unicode MS"/>
              </a:rPr>
              <a:t> </a:t>
            </a:r>
            <a:r>
              <a:rPr sz="1100" spc="-5" dirty="0">
                <a:latin typeface="Arial Unicode MS"/>
                <a:cs typeface="Arial Unicode MS"/>
              </a:rPr>
              <a:t>Server、Postgres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12791" y="1449324"/>
            <a:ext cx="2542032" cy="541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2184" y="1551432"/>
            <a:ext cx="1371600" cy="3794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0035" y="1476755"/>
            <a:ext cx="2447543" cy="4465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60035" y="1476755"/>
            <a:ext cx="2447925" cy="4470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591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850">
              <a:latin typeface="Times New Roman"/>
              <a:cs typeface="Times New Roman"/>
            </a:endParaRPr>
          </a:p>
          <a:p>
            <a:pPr marL="54483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 Unicode MS"/>
                <a:cs typeface="Arial Unicode MS"/>
              </a:rPr>
              <a:t>Redis</a:t>
            </a:r>
            <a:r>
              <a:rPr sz="1100" spc="-5" dirty="0">
                <a:latin typeface="Arial Unicode MS"/>
                <a:cs typeface="Arial Unicode MS"/>
              </a:rPr>
              <a:t>、</a:t>
            </a:r>
            <a:r>
              <a:rPr sz="1100" spc="-5" dirty="0">
                <a:solidFill>
                  <a:srgbClr val="FF0000"/>
                </a:solidFill>
                <a:latin typeface="Arial Unicode MS"/>
                <a:cs typeface="Arial Unicode MS"/>
              </a:rPr>
              <a:t>MongoDB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89176" y="1969007"/>
            <a:ext cx="3046476" cy="5486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8567" y="2075688"/>
            <a:ext cx="2235708" cy="3779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6420" y="1996439"/>
            <a:ext cx="2951987" cy="4541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36420" y="1996439"/>
            <a:ext cx="2952115" cy="454659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22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"/>
              </a:spcBef>
            </a:pPr>
            <a:endParaRPr sz="900">
              <a:latin typeface="Times New Roman"/>
              <a:cs typeface="Times New Roman"/>
            </a:endParaRPr>
          </a:p>
          <a:p>
            <a:pPr marL="54356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 Unicode MS"/>
                <a:cs typeface="Arial Unicode MS"/>
              </a:rPr>
              <a:t>Tomcat</a:t>
            </a:r>
            <a:r>
              <a:rPr sz="1100" spc="-5" dirty="0">
                <a:latin typeface="Arial Unicode MS"/>
                <a:cs typeface="Arial Unicode MS"/>
              </a:rPr>
              <a:t>、ActiveMQ、RabbitMQ</a:t>
            </a:r>
            <a:endParaRPr sz="11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通用漏洞插件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715" y="844296"/>
            <a:ext cx="8353425" cy="332422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1050" i="1" spc="-25" dirty="0">
                <a:solidFill>
                  <a:srgbClr val="66D9EE"/>
                </a:solidFill>
                <a:latin typeface="Arial"/>
                <a:cs typeface="Arial"/>
              </a:rPr>
              <a:t>from 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port_cracker.plugin_scan.dummy </a:t>
            </a:r>
            <a:r>
              <a:rPr sz="1050" i="1" spc="10" dirty="0">
                <a:solidFill>
                  <a:srgbClr val="66D9EE"/>
                </a:solidFill>
                <a:latin typeface="Arial"/>
                <a:cs typeface="Arial"/>
              </a:rPr>
              <a:t>import</a:t>
            </a:r>
            <a:r>
              <a:rPr sz="1050" i="1" spc="190" dirty="0">
                <a:solidFill>
                  <a:srgbClr val="66D9EE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*</a:t>
            </a:r>
            <a:endParaRPr sz="1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46710" marR="5643880" indent="-255270">
              <a:lnSpc>
                <a:spcPts val="1200"/>
              </a:lnSpc>
            </a:pPr>
            <a:r>
              <a:rPr sz="1050" i="1" spc="10" dirty="0">
                <a:solidFill>
                  <a:srgbClr val="66D9EE"/>
                </a:solidFill>
                <a:latin typeface="Arial"/>
                <a:cs typeface="Arial"/>
              </a:rPr>
              <a:t>def </a:t>
            </a:r>
            <a:r>
              <a:rPr sz="1000" spc="15" dirty="0">
                <a:solidFill>
                  <a:srgbClr val="A6E12D"/>
                </a:solidFill>
                <a:latin typeface="宋体"/>
                <a:cs typeface="宋体"/>
              </a:rPr>
              <a:t>do_scan</a:t>
            </a:r>
            <a:r>
              <a:rPr sz="1000" spc="15" dirty="0">
                <a:solidFill>
                  <a:srgbClr val="F8F8F1"/>
                </a:solidFill>
                <a:latin typeface="宋体"/>
                <a:cs typeface="宋体"/>
              </a:rPr>
              <a:t>(</a:t>
            </a:r>
            <a:r>
              <a:rPr sz="1050" i="1" spc="15" dirty="0">
                <a:solidFill>
                  <a:srgbClr val="FC961F"/>
                </a:solidFill>
                <a:latin typeface="Arial"/>
                <a:cs typeface="Arial"/>
              </a:rPr>
              <a:t>ip</a:t>
            </a:r>
            <a:r>
              <a:rPr sz="1000" spc="1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50" i="1" spc="35" dirty="0">
                <a:solidFill>
                  <a:srgbClr val="FC961F"/>
                </a:solidFill>
                <a:latin typeface="Arial"/>
                <a:cs typeface="Arial"/>
              </a:rPr>
              <a:t>port</a:t>
            </a:r>
            <a:r>
              <a:rPr sz="1000" spc="3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50" i="1" spc="15" dirty="0">
                <a:solidFill>
                  <a:srgbClr val="FC961F"/>
                </a:solidFill>
                <a:latin typeface="Arial"/>
                <a:cs typeface="Arial"/>
              </a:rPr>
              <a:t>service</a:t>
            </a:r>
            <a:r>
              <a:rPr sz="1000" spc="1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50" i="1" spc="-50" dirty="0">
                <a:solidFill>
                  <a:srgbClr val="FC961F"/>
                </a:solidFill>
                <a:latin typeface="Arial"/>
                <a:cs typeface="Arial"/>
              </a:rPr>
              <a:t>task_msg</a:t>
            </a:r>
            <a:r>
              <a:rPr sz="1000" spc="-50" dirty="0">
                <a:solidFill>
                  <a:srgbClr val="F8F8F1"/>
                </a:solidFill>
                <a:latin typeface="宋体"/>
                <a:cs typeface="宋体"/>
              </a:rPr>
              <a:t>)</a:t>
            </a:r>
            <a:r>
              <a:rPr sz="1000" spc="-50" dirty="0">
                <a:solidFill>
                  <a:srgbClr val="F82571"/>
                </a:solidFill>
                <a:latin typeface="宋体"/>
                <a:cs typeface="宋体"/>
              </a:rPr>
              <a:t>: </a:t>
            </a:r>
            <a:r>
              <a:rPr sz="1000" spc="-270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50" i="1" spc="235" dirty="0">
                <a:solidFill>
                  <a:srgbClr val="66D9EE"/>
                </a:solidFill>
                <a:latin typeface="Arial"/>
                <a:cs typeface="Arial"/>
              </a:rPr>
              <a:t>if </a:t>
            </a:r>
            <a:r>
              <a:rPr sz="1050" i="1" spc="5" dirty="0">
                <a:solidFill>
                  <a:srgbClr val="FC961F"/>
                </a:solidFill>
                <a:latin typeface="Arial"/>
                <a:cs typeface="Arial"/>
              </a:rPr>
              <a:t>service</a:t>
            </a:r>
            <a:r>
              <a:rPr sz="1000" spc="5" dirty="0">
                <a:solidFill>
                  <a:srgbClr val="F8F8F1"/>
                </a:solidFill>
                <a:latin typeface="宋体"/>
                <a:cs typeface="宋体"/>
              </a:rPr>
              <a:t>.lower().find(</a:t>
            </a:r>
            <a:r>
              <a:rPr sz="1000" spc="5" dirty="0">
                <a:solidFill>
                  <a:srgbClr val="A4C260"/>
                </a:solidFill>
                <a:latin typeface="宋体"/>
                <a:cs typeface="宋体"/>
              </a:rPr>
              <a:t>'http'</a:t>
            </a:r>
            <a:r>
              <a:rPr sz="1000" spc="5" dirty="0">
                <a:solidFill>
                  <a:srgbClr val="F8F8F1"/>
                </a:solidFill>
                <a:latin typeface="宋体"/>
                <a:cs typeface="宋体"/>
              </a:rPr>
              <a:t>)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&lt;</a:t>
            </a:r>
            <a:r>
              <a:rPr sz="1000" spc="-135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AD81FF"/>
                </a:solidFill>
                <a:latin typeface="宋体"/>
                <a:cs typeface="宋体"/>
              </a:rPr>
              <a:t>0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:</a:t>
            </a:r>
            <a:endParaRPr sz="1000" dirty="0">
              <a:latin typeface="宋体"/>
              <a:cs typeface="宋体"/>
            </a:endParaRPr>
          </a:p>
          <a:p>
            <a:pPr marL="346710" marR="7360920" indent="252729">
              <a:lnSpc>
                <a:spcPts val="1200"/>
              </a:lnSpc>
            </a:pPr>
            <a:r>
              <a:rPr sz="1050" i="1" spc="40" dirty="0">
                <a:solidFill>
                  <a:srgbClr val="66D9EE"/>
                </a:solidFill>
                <a:latin typeface="Arial"/>
                <a:cs typeface="Arial"/>
              </a:rPr>
              <a:t>return  </a:t>
            </a:r>
            <a:r>
              <a:rPr sz="1050" i="1" spc="80" dirty="0">
                <a:solidFill>
                  <a:srgbClr val="66D9EE"/>
                </a:solidFill>
                <a:latin typeface="Arial"/>
                <a:cs typeface="Arial"/>
              </a:rPr>
              <a:t>try</a:t>
            </a:r>
            <a:r>
              <a:rPr sz="1000" spc="80" dirty="0">
                <a:solidFill>
                  <a:srgbClr val="F82571"/>
                </a:solidFill>
                <a:latin typeface="宋体"/>
                <a:cs typeface="宋体"/>
              </a:rPr>
              <a:t>:</a:t>
            </a:r>
            <a:endParaRPr sz="1000" dirty="0">
              <a:latin typeface="宋体"/>
              <a:cs typeface="宋体"/>
            </a:endParaRPr>
          </a:p>
          <a:p>
            <a:pPr marL="599440">
              <a:lnSpc>
                <a:spcPts val="1165"/>
              </a:lnSpc>
            </a:pP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url 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=</a:t>
            </a: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'http://%s:%s'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% </a:t>
            </a:r>
            <a:r>
              <a:rPr sz="1000" spc="45" dirty="0">
                <a:solidFill>
                  <a:srgbClr val="F8F8F1"/>
                </a:solidFill>
                <a:latin typeface="宋体"/>
                <a:cs typeface="宋体"/>
              </a:rPr>
              <a:t>(</a:t>
            </a:r>
            <a:r>
              <a:rPr sz="1050" i="1" spc="45" dirty="0">
                <a:solidFill>
                  <a:srgbClr val="FC961F"/>
                </a:solidFill>
                <a:latin typeface="Arial"/>
                <a:cs typeface="Arial"/>
              </a:rPr>
              <a:t>ip</a:t>
            </a:r>
            <a:r>
              <a:rPr sz="1000" spc="4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50" i="1" spc="35" dirty="0">
                <a:solidFill>
                  <a:srgbClr val="FC961F"/>
                </a:solidFill>
                <a:latin typeface="Arial"/>
                <a:cs typeface="Arial"/>
              </a:rPr>
              <a:t>port</a:t>
            </a:r>
            <a:r>
              <a:rPr sz="1000" spc="35" dirty="0">
                <a:solidFill>
                  <a:srgbClr val="F8F8F1"/>
                </a:solidFill>
                <a:latin typeface="宋体"/>
                <a:cs typeface="宋体"/>
              </a:rPr>
              <a:t>)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+</a:t>
            </a:r>
            <a:r>
              <a:rPr sz="1000" spc="-85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spc="-5" dirty="0">
                <a:solidFill>
                  <a:srgbClr val="A4C260"/>
                </a:solidFill>
                <a:latin typeface="宋体"/>
                <a:cs typeface="宋体"/>
              </a:rPr>
              <a:t>'/security-scan.txt'</a:t>
            </a:r>
            <a:endParaRPr sz="1000" dirty="0">
              <a:latin typeface="宋体"/>
              <a:cs typeface="宋体"/>
            </a:endParaRPr>
          </a:p>
          <a:p>
            <a:pPr marL="599440">
              <a:lnSpc>
                <a:spcPts val="1195"/>
              </a:lnSpc>
            </a:pP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curl_cmd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= </a:t>
            </a: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'-X "PUT" -d "202cb962ac59075b964b07152d234b70" %s'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%</a:t>
            </a:r>
            <a:r>
              <a:rPr sz="1000" spc="-150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url</a:t>
            </a:r>
            <a:endParaRPr sz="1000" dirty="0">
              <a:latin typeface="宋体"/>
              <a:cs typeface="宋体"/>
            </a:endParaRPr>
          </a:p>
          <a:p>
            <a:pPr marL="599440">
              <a:lnSpc>
                <a:spcPts val="1175"/>
              </a:lnSpc>
            </a:pP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code</a:t>
            </a:r>
            <a:r>
              <a:rPr sz="1000" spc="-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head</a:t>
            </a:r>
            <a:r>
              <a:rPr sz="1000" spc="-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res</a:t>
            </a:r>
            <a:r>
              <a:rPr sz="1000" spc="-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errcode</a:t>
            </a:r>
            <a:r>
              <a:rPr sz="1000" spc="-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_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=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curl.curl(curl_cmd)</a:t>
            </a:r>
            <a:endParaRPr sz="1000" dirty="0">
              <a:latin typeface="宋体"/>
              <a:cs typeface="宋体"/>
            </a:endParaRPr>
          </a:p>
          <a:p>
            <a:pPr marL="599440">
              <a:lnSpc>
                <a:spcPts val="1230"/>
              </a:lnSpc>
            </a:pPr>
            <a:r>
              <a:rPr sz="1050" i="1" spc="235" dirty="0">
                <a:solidFill>
                  <a:srgbClr val="66D9EE"/>
                </a:solidFill>
                <a:latin typeface="Arial"/>
                <a:cs typeface="Arial"/>
              </a:rPr>
              <a:t>if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code 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==</a:t>
            </a:r>
            <a:r>
              <a:rPr sz="1000" spc="-125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AD81FF"/>
                </a:solidFill>
                <a:latin typeface="宋体"/>
                <a:cs typeface="宋体"/>
              </a:rPr>
              <a:t>200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:</a:t>
            </a:r>
            <a:endParaRPr sz="1000" dirty="0">
              <a:latin typeface="宋体"/>
              <a:cs typeface="宋体"/>
            </a:endParaRPr>
          </a:p>
          <a:p>
            <a:pPr marL="854075">
              <a:lnSpc>
                <a:spcPts val="1170"/>
              </a:lnSpc>
            </a:pP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code</a:t>
            </a:r>
            <a:r>
              <a:rPr sz="1000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head</a:t>
            </a:r>
            <a:r>
              <a:rPr sz="1000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res</a:t>
            </a:r>
            <a:r>
              <a:rPr sz="1000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errcode</a:t>
            </a:r>
            <a:r>
              <a:rPr sz="1000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_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=</a:t>
            </a:r>
            <a:r>
              <a:rPr sz="1000" spc="-105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curl.curl(url)</a:t>
            </a:r>
            <a:endParaRPr sz="1000" dirty="0">
              <a:latin typeface="宋体"/>
              <a:cs typeface="宋体"/>
            </a:endParaRPr>
          </a:p>
          <a:p>
            <a:pPr marL="1108710" marR="3041015" indent="-254635">
              <a:lnSpc>
                <a:spcPts val="1200"/>
              </a:lnSpc>
              <a:spcBef>
                <a:spcPts val="65"/>
              </a:spcBef>
            </a:pPr>
            <a:r>
              <a:rPr sz="1050" i="1" spc="235" dirty="0">
                <a:solidFill>
                  <a:srgbClr val="66D9EE"/>
                </a:solidFill>
                <a:latin typeface="Arial"/>
                <a:cs typeface="Arial"/>
              </a:rPr>
              <a:t>if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code 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== </a:t>
            </a:r>
            <a:r>
              <a:rPr sz="1000" dirty="0">
                <a:solidFill>
                  <a:srgbClr val="AD81FF"/>
                </a:solidFill>
                <a:latin typeface="宋体"/>
                <a:cs typeface="宋体"/>
              </a:rPr>
              <a:t>200 </a:t>
            </a:r>
            <a:r>
              <a:rPr sz="1050" i="1" spc="-85" dirty="0">
                <a:solidFill>
                  <a:srgbClr val="66D9EE"/>
                </a:solidFill>
                <a:latin typeface="Arial"/>
                <a:cs typeface="Arial"/>
              </a:rPr>
              <a:t>and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res.startswith(</a:t>
            </a:r>
            <a:r>
              <a:rPr sz="1000" spc="-5" dirty="0">
                <a:solidFill>
                  <a:srgbClr val="A4C260"/>
                </a:solidFill>
                <a:latin typeface="宋体"/>
                <a:cs typeface="宋体"/>
              </a:rPr>
              <a:t>'202cb962ac59075b964b07152d234b70'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)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: </a:t>
            </a:r>
            <a:r>
              <a:rPr sz="1000" spc="-440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ret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=</a:t>
            </a:r>
            <a:r>
              <a:rPr sz="1000" spc="-95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{</a:t>
            </a:r>
            <a:endParaRPr sz="1000" dirty="0">
              <a:latin typeface="宋体"/>
              <a:cs typeface="宋体"/>
            </a:endParaRPr>
          </a:p>
          <a:p>
            <a:pPr marL="1361440">
              <a:lnSpc>
                <a:spcPts val="1135"/>
              </a:lnSpc>
            </a:pP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'algroup'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: </a:t>
            </a: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'PUT</a:t>
            </a:r>
            <a:r>
              <a:rPr sz="1000" spc="-95" dirty="0">
                <a:solidFill>
                  <a:srgbClr val="A4C260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File'</a:t>
            </a:r>
            <a:r>
              <a:rPr sz="1000" dirty="0">
                <a:solidFill>
                  <a:srgbClr val="CC7831"/>
                </a:solidFill>
                <a:latin typeface="宋体"/>
                <a:cs typeface="宋体"/>
              </a:rPr>
              <a:t>,</a:t>
            </a:r>
            <a:endParaRPr sz="1000" dirty="0">
              <a:latin typeface="宋体"/>
              <a:cs typeface="宋体"/>
            </a:endParaRPr>
          </a:p>
          <a:p>
            <a:pPr marL="1361440" marR="4123690">
              <a:lnSpc>
                <a:spcPts val="1200"/>
              </a:lnSpc>
              <a:spcBef>
                <a:spcPts val="65"/>
              </a:spcBef>
            </a:pP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'affects'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:</a:t>
            </a:r>
            <a:r>
              <a:rPr sz="1000" spc="-30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'http://%s:%s'</a:t>
            </a:r>
            <a:r>
              <a:rPr sz="1000" spc="-35" dirty="0">
                <a:solidFill>
                  <a:srgbClr val="A4C260"/>
                </a:solidFill>
                <a:latin typeface="宋体"/>
                <a:cs typeface="宋体"/>
              </a:rPr>
              <a:t>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%</a:t>
            </a:r>
            <a:r>
              <a:rPr sz="1000" spc="-10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spc="45" dirty="0">
                <a:solidFill>
                  <a:srgbClr val="F8F8F1"/>
                </a:solidFill>
                <a:latin typeface="宋体"/>
                <a:cs typeface="宋体"/>
              </a:rPr>
              <a:t>(</a:t>
            </a:r>
            <a:r>
              <a:rPr sz="1050" i="1" spc="45" dirty="0">
                <a:solidFill>
                  <a:srgbClr val="FC961F"/>
                </a:solidFill>
                <a:latin typeface="Arial"/>
                <a:cs typeface="Arial"/>
              </a:rPr>
              <a:t>ip</a:t>
            </a:r>
            <a:r>
              <a:rPr sz="1000" spc="45" dirty="0">
                <a:solidFill>
                  <a:srgbClr val="CC7831"/>
                </a:solidFill>
                <a:latin typeface="宋体"/>
                <a:cs typeface="宋体"/>
              </a:rPr>
              <a:t>,</a:t>
            </a:r>
            <a:r>
              <a:rPr sz="1000" spc="-20" dirty="0">
                <a:solidFill>
                  <a:srgbClr val="CC7831"/>
                </a:solidFill>
                <a:latin typeface="宋体"/>
                <a:cs typeface="宋体"/>
              </a:rPr>
              <a:t> </a:t>
            </a:r>
            <a:r>
              <a:rPr sz="1050" i="1" spc="30" dirty="0">
                <a:solidFill>
                  <a:srgbClr val="FC961F"/>
                </a:solidFill>
                <a:latin typeface="Arial"/>
                <a:cs typeface="Arial"/>
              </a:rPr>
              <a:t>port</a:t>
            </a:r>
            <a:r>
              <a:rPr sz="1000" spc="30" dirty="0">
                <a:solidFill>
                  <a:srgbClr val="F8F8F1"/>
                </a:solidFill>
                <a:latin typeface="宋体"/>
                <a:cs typeface="宋体"/>
              </a:rPr>
              <a:t>)</a:t>
            </a:r>
            <a:r>
              <a:rPr sz="1000" spc="30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000" spc="-420" dirty="0">
                <a:solidFill>
                  <a:srgbClr val="CC7831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'details'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: </a:t>
            </a: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'PUT File Vulnerability</a:t>
            </a:r>
            <a:r>
              <a:rPr sz="1000" dirty="0">
                <a:solidFill>
                  <a:srgbClr val="AD81FF"/>
                </a:solidFill>
                <a:latin typeface="宋体"/>
                <a:cs typeface="宋体"/>
              </a:rPr>
              <a:t>\n\n</a:t>
            </a:r>
            <a:r>
              <a:rPr sz="1000" dirty="0">
                <a:solidFill>
                  <a:srgbClr val="A4C260"/>
                </a:solidFill>
                <a:latin typeface="宋体"/>
                <a:cs typeface="宋体"/>
              </a:rPr>
              <a:t>' </a:t>
            </a:r>
            <a:r>
              <a:rPr sz="1000" spc="-5" dirty="0">
                <a:solidFill>
                  <a:srgbClr val="F82571"/>
                </a:solidFill>
                <a:latin typeface="宋体"/>
                <a:cs typeface="宋体"/>
              </a:rPr>
              <a:t>+</a:t>
            </a:r>
            <a:r>
              <a:rPr sz="1000" spc="-110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url</a:t>
            </a:r>
            <a:endParaRPr sz="1000" dirty="0">
              <a:latin typeface="宋体"/>
              <a:cs typeface="宋体"/>
            </a:endParaRPr>
          </a:p>
          <a:p>
            <a:pPr marL="1108710">
              <a:lnSpc>
                <a:spcPts val="1135"/>
              </a:lnSpc>
            </a:pPr>
            <a:r>
              <a:rPr sz="1000" spc="-5" dirty="0">
                <a:solidFill>
                  <a:srgbClr val="F8F8F1"/>
                </a:solidFill>
                <a:latin typeface="宋体"/>
                <a:cs typeface="宋体"/>
              </a:rPr>
              <a:t>}</a:t>
            </a:r>
            <a:endParaRPr sz="1000" dirty="0">
              <a:latin typeface="宋体"/>
              <a:cs typeface="宋体"/>
            </a:endParaRPr>
          </a:p>
          <a:p>
            <a:pPr marL="1108710">
              <a:lnSpc>
                <a:spcPts val="1205"/>
              </a:lnSpc>
            </a:pPr>
            <a:r>
              <a:rPr sz="1050" i="1" spc="40" dirty="0">
                <a:solidFill>
                  <a:srgbClr val="66D9EE"/>
                </a:solidFill>
                <a:latin typeface="Arial"/>
                <a:cs typeface="Arial"/>
              </a:rPr>
              <a:t>return</a:t>
            </a:r>
            <a:r>
              <a:rPr sz="1050" i="1" spc="120" dirty="0">
                <a:solidFill>
                  <a:srgbClr val="66D9EE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8F8F1"/>
                </a:solidFill>
                <a:latin typeface="宋体"/>
                <a:cs typeface="宋体"/>
              </a:rPr>
              <a:t>ret</a:t>
            </a:r>
            <a:endParaRPr sz="1000" dirty="0">
              <a:latin typeface="宋体"/>
              <a:cs typeface="宋体"/>
            </a:endParaRPr>
          </a:p>
          <a:p>
            <a:pPr marR="6254750" algn="ctr">
              <a:lnSpc>
                <a:spcPts val="1175"/>
              </a:lnSpc>
            </a:pPr>
            <a:r>
              <a:rPr sz="1050" i="1" spc="-15" dirty="0">
                <a:solidFill>
                  <a:srgbClr val="66D9EE"/>
                </a:solidFill>
                <a:latin typeface="Arial"/>
                <a:cs typeface="Arial"/>
              </a:rPr>
              <a:t>except  </a:t>
            </a:r>
            <a:r>
              <a:rPr sz="1000" dirty="0">
                <a:solidFill>
                  <a:srgbClr val="66D9EE"/>
                </a:solidFill>
                <a:latin typeface="宋体"/>
                <a:cs typeface="宋体"/>
              </a:rPr>
              <a:t>Exception </a:t>
            </a:r>
            <a:r>
              <a:rPr sz="1050" i="1" spc="-55" dirty="0">
                <a:solidFill>
                  <a:srgbClr val="66D9EE"/>
                </a:solidFill>
                <a:latin typeface="Arial"/>
                <a:cs typeface="Arial"/>
              </a:rPr>
              <a:t>as</a:t>
            </a:r>
            <a:r>
              <a:rPr sz="1050" i="1" spc="25" dirty="0">
                <a:solidFill>
                  <a:srgbClr val="66D9EE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80807E"/>
                </a:solidFill>
                <a:latin typeface="宋体"/>
                <a:cs typeface="宋体"/>
              </a:rPr>
              <a:t>e</a:t>
            </a:r>
            <a:r>
              <a:rPr sz="1000" dirty="0">
                <a:solidFill>
                  <a:srgbClr val="F82571"/>
                </a:solidFill>
                <a:latin typeface="宋体"/>
                <a:cs typeface="宋体"/>
              </a:rPr>
              <a:t>:</a:t>
            </a:r>
            <a:endParaRPr sz="1000" dirty="0">
              <a:latin typeface="宋体"/>
              <a:cs typeface="宋体"/>
            </a:endParaRPr>
          </a:p>
          <a:p>
            <a:pPr marL="599440">
              <a:lnSpc>
                <a:spcPts val="1205"/>
              </a:lnSpc>
            </a:pPr>
            <a:r>
              <a:rPr sz="1050" i="1" spc="-55" dirty="0">
                <a:solidFill>
                  <a:srgbClr val="66D9EE"/>
                </a:solidFill>
                <a:latin typeface="Arial"/>
                <a:cs typeface="Arial"/>
              </a:rPr>
              <a:t>pass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4279493"/>
            <a:ext cx="457263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Arial Unicode MS"/>
                <a:cs typeface="Arial Unicode MS"/>
              </a:rPr>
              <a:t>只需要实现 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do_scan</a:t>
            </a:r>
            <a:r>
              <a:rPr sz="16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函数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990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" dirty="0">
                <a:latin typeface="Arial Unicode MS"/>
                <a:cs typeface="Arial Unicode MS"/>
              </a:rPr>
              <a:t>插件远程部署，可自动重载，无需重启扫描进程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资产发现</a:t>
            </a:r>
          </a:p>
        </p:txBody>
      </p:sp>
      <p:sp>
        <p:nvSpPr>
          <p:cNvPr id="3" name="object 3"/>
          <p:cNvSpPr/>
          <p:nvPr/>
        </p:nvSpPr>
        <p:spPr>
          <a:xfrm>
            <a:off x="1187196" y="1059180"/>
            <a:ext cx="1559560" cy="576580"/>
          </a:xfrm>
          <a:custGeom>
            <a:avLst/>
            <a:gdLst/>
            <a:ahLst/>
            <a:cxnLst/>
            <a:rect l="l" t="t" r="r" b="b"/>
            <a:pathLst>
              <a:path w="1559560" h="576580">
                <a:moveTo>
                  <a:pt x="0" y="576072"/>
                </a:moveTo>
                <a:lnTo>
                  <a:pt x="1559052" y="576072"/>
                </a:lnTo>
                <a:lnTo>
                  <a:pt x="1559052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196" y="1059180"/>
            <a:ext cx="1559560" cy="576580"/>
          </a:xfrm>
          <a:custGeom>
            <a:avLst/>
            <a:gdLst/>
            <a:ahLst/>
            <a:cxnLst/>
            <a:rect l="l" t="t" r="r" b="b"/>
            <a:pathLst>
              <a:path w="1559560" h="576580">
                <a:moveTo>
                  <a:pt x="0" y="576072"/>
                </a:moveTo>
                <a:lnTo>
                  <a:pt x="1559052" y="576072"/>
                </a:lnTo>
                <a:lnTo>
                  <a:pt x="1559052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5819" y="1231772"/>
            <a:ext cx="124206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 Unicode MS"/>
                <a:cs typeface="Arial Unicode MS"/>
              </a:rPr>
              <a:t>内部接口监控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6432" y="1056132"/>
            <a:ext cx="1583690" cy="576580"/>
          </a:xfrm>
          <a:custGeom>
            <a:avLst/>
            <a:gdLst/>
            <a:ahLst/>
            <a:cxnLst/>
            <a:rect l="l" t="t" r="r" b="b"/>
            <a:pathLst>
              <a:path w="1583689" h="576580">
                <a:moveTo>
                  <a:pt x="0" y="576072"/>
                </a:moveTo>
                <a:lnTo>
                  <a:pt x="1583436" y="576072"/>
                </a:lnTo>
                <a:lnTo>
                  <a:pt x="1583436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6432" y="1056132"/>
            <a:ext cx="1583690" cy="576580"/>
          </a:xfrm>
          <a:custGeom>
            <a:avLst/>
            <a:gdLst/>
            <a:ahLst/>
            <a:cxnLst/>
            <a:rect l="l" t="t" r="r" b="b"/>
            <a:pathLst>
              <a:path w="1583689" h="576580">
                <a:moveTo>
                  <a:pt x="0" y="576072"/>
                </a:moveTo>
                <a:lnTo>
                  <a:pt x="1583436" y="576072"/>
                </a:lnTo>
                <a:lnTo>
                  <a:pt x="1583436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5742" y="1216914"/>
            <a:ext cx="92710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全网</a:t>
            </a:r>
            <a:r>
              <a:rPr sz="1600" spc="-5" dirty="0">
                <a:latin typeface="Arial Unicode MS"/>
                <a:cs typeface="Arial Unicode MS"/>
              </a:rPr>
              <a:t>PING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79364" y="1059180"/>
            <a:ext cx="1584960" cy="576580"/>
          </a:xfrm>
          <a:custGeom>
            <a:avLst/>
            <a:gdLst/>
            <a:ahLst/>
            <a:cxnLst/>
            <a:rect l="l" t="t" r="r" b="b"/>
            <a:pathLst>
              <a:path w="1584959" h="576580">
                <a:moveTo>
                  <a:pt x="0" y="576072"/>
                </a:moveTo>
                <a:lnTo>
                  <a:pt x="1584960" y="576072"/>
                </a:lnTo>
                <a:lnTo>
                  <a:pt x="15849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9364" y="1059180"/>
            <a:ext cx="1584960" cy="576580"/>
          </a:xfrm>
          <a:custGeom>
            <a:avLst/>
            <a:gdLst/>
            <a:ahLst/>
            <a:cxnLst/>
            <a:rect l="l" t="t" r="r" b="b"/>
            <a:pathLst>
              <a:path w="1584959" h="576580">
                <a:moveTo>
                  <a:pt x="0" y="576072"/>
                </a:moveTo>
                <a:lnTo>
                  <a:pt x="1584960" y="576072"/>
                </a:lnTo>
                <a:lnTo>
                  <a:pt x="15849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2078" y="1221104"/>
            <a:ext cx="132143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HID</a:t>
            </a:r>
            <a:r>
              <a:rPr sz="1600" dirty="0">
                <a:latin typeface="Arial Unicode MS"/>
                <a:cs typeface="Arial Unicode MS"/>
              </a:rPr>
              <a:t>S</a:t>
            </a:r>
            <a:r>
              <a:rPr sz="1600" spc="-5" dirty="0">
                <a:latin typeface="Arial Unicode MS"/>
                <a:cs typeface="Arial Unicode MS"/>
              </a:rPr>
              <a:t>端口清点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7483" y="223570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868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7483" y="1635251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7388" y="1632204"/>
            <a:ext cx="635" cy="424815"/>
          </a:xfrm>
          <a:custGeom>
            <a:avLst/>
            <a:gdLst/>
            <a:ahLst/>
            <a:cxnLst/>
            <a:rect l="l" t="t" r="r" b="b"/>
            <a:pathLst>
              <a:path w="635" h="424814">
                <a:moveTo>
                  <a:pt x="0" y="0"/>
                </a:moveTo>
                <a:lnTo>
                  <a:pt x="126" y="4246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1844" y="1635251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1567" y="3480815"/>
            <a:ext cx="1693545" cy="576580"/>
          </a:xfrm>
          <a:custGeom>
            <a:avLst/>
            <a:gdLst/>
            <a:ahLst/>
            <a:cxnLst/>
            <a:rect l="l" t="t" r="r" b="b"/>
            <a:pathLst>
              <a:path w="1693545" h="576579">
                <a:moveTo>
                  <a:pt x="846582" y="0"/>
                </a:moveTo>
                <a:lnTo>
                  <a:pt x="0" y="288035"/>
                </a:lnTo>
                <a:lnTo>
                  <a:pt x="846582" y="576071"/>
                </a:lnTo>
                <a:lnTo>
                  <a:pt x="1693164" y="288035"/>
                </a:lnTo>
                <a:lnTo>
                  <a:pt x="846582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1567" y="3480815"/>
            <a:ext cx="1693545" cy="576580"/>
          </a:xfrm>
          <a:custGeom>
            <a:avLst/>
            <a:gdLst/>
            <a:ahLst/>
            <a:cxnLst/>
            <a:rect l="l" t="t" r="r" b="b"/>
            <a:pathLst>
              <a:path w="1693545" h="576579">
                <a:moveTo>
                  <a:pt x="0" y="288035"/>
                </a:moveTo>
                <a:lnTo>
                  <a:pt x="846582" y="0"/>
                </a:lnTo>
                <a:lnTo>
                  <a:pt x="1693164" y="288035"/>
                </a:lnTo>
                <a:lnTo>
                  <a:pt x="846582" y="576071"/>
                </a:lnTo>
                <a:lnTo>
                  <a:pt x="0" y="288035"/>
                </a:lnTo>
                <a:close/>
              </a:path>
            </a:pathLst>
          </a:custGeom>
          <a:ln w="609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55160" y="3606927"/>
            <a:ext cx="58674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dirty="0">
                <a:latin typeface="Arial Unicode MS"/>
                <a:cs typeface="Arial Unicode MS"/>
              </a:rPr>
              <a:t>新增</a:t>
            </a:r>
            <a:endParaRPr sz="11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 Unicode MS"/>
                <a:cs typeface="Arial Unicode MS"/>
              </a:rPr>
              <a:t>外网端口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47388" y="3229355"/>
            <a:ext cx="635" cy="251460"/>
          </a:xfrm>
          <a:custGeom>
            <a:avLst/>
            <a:gdLst/>
            <a:ahLst/>
            <a:cxnLst/>
            <a:rect l="l" t="t" r="r" b="b"/>
            <a:pathLst>
              <a:path w="635" h="251460">
                <a:moveTo>
                  <a:pt x="0" y="0"/>
                </a:moveTo>
                <a:lnTo>
                  <a:pt x="126" y="25133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58711" y="3555491"/>
            <a:ext cx="1440180" cy="405765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40"/>
              </a:spcBef>
            </a:pPr>
            <a:r>
              <a:rPr sz="1600" spc="-5" dirty="0">
                <a:latin typeface="Arial Unicode MS"/>
                <a:cs typeface="Arial Unicode MS"/>
              </a:rPr>
              <a:t>等待任务调度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94732" y="3720719"/>
            <a:ext cx="1365250" cy="76200"/>
          </a:xfrm>
          <a:custGeom>
            <a:avLst/>
            <a:gdLst/>
            <a:ahLst/>
            <a:cxnLst/>
            <a:rect l="l" t="t" r="r" b="b"/>
            <a:pathLst>
              <a:path w="1365250" h="76200">
                <a:moveTo>
                  <a:pt x="1352800" y="31622"/>
                </a:moveTo>
                <a:lnTo>
                  <a:pt x="1301114" y="31622"/>
                </a:lnTo>
                <a:lnTo>
                  <a:pt x="1301241" y="44322"/>
                </a:lnTo>
                <a:lnTo>
                  <a:pt x="1288531" y="44419"/>
                </a:lnTo>
                <a:lnTo>
                  <a:pt x="1288795" y="76199"/>
                </a:lnTo>
                <a:lnTo>
                  <a:pt x="1364741" y="37464"/>
                </a:lnTo>
                <a:lnTo>
                  <a:pt x="1352800" y="31622"/>
                </a:lnTo>
                <a:close/>
              </a:path>
              <a:path w="1365250" h="76200">
                <a:moveTo>
                  <a:pt x="1288425" y="31719"/>
                </a:moveTo>
                <a:lnTo>
                  <a:pt x="0" y="41528"/>
                </a:lnTo>
                <a:lnTo>
                  <a:pt x="0" y="54228"/>
                </a:lnTo>
                <a:lnTo>
                  <a:pt x="1288531" y="44419"/>
                </a:lnTo>
                <a:lnTo>
                  <a:pt x="1288425" y="31719"/>
                </a:lnTo>
                <a:close/>
              </a:path>
              <a:path w="1365250" h="76200">
                <a:moveTo>
                  <a:pt x="1301114" y="31622"/>
                </a:moveTo>
                <a:lnTo>
                  <a:pt x="1288425" y="31719"/>
                </a:lnTo>
                <a:lnTo>
                  <a:pt x="1288531" y="44419"/>
                </a:lnTo>
                <a:lnTo>
                  <a:pt x="1301241" y="44322"/>
                </a:lnTo>
                <a:lnTo>
                  <a:pt x="1301114" y="31622"/>
                </a:lnTo>
                <a:close/>
              </a:path>
              <a:path w="1365250" h="76200">
                <a:moveTo>
                  <a:pt x="1288160" y="0"/>
                </a:moveTo>
                <a:lnTo>
                  <a:pt x="1288425" y="31719"/>
                </a:lnTo>
                <a:lnTo>
                  <a:pt x="1352800" y="31622"/>
                </a:lnTo>
                <a:lnTo>
                  <a:pt x="128816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56223" y="3532378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 Unicode MS"/>
                <a:cs typeface="Arial Unicode MS"/>
              </a:rPr>
              <a:t>N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2492" y="4556759"/>
            <a:ext cx="1689100" cy="410209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Arial Unicode MS"/>
                <a:cs typeface="Arial Unicode MS"/>
              </a:rPr>
              <a:t>最高优先级扫描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8744" y="4553711"/>
            <a:ext cx="1689100" cy="413384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85"/>
              </a:spcBef>
            </a:pPr>
            <a:r>
              <a:rPr sz="1400" dirty="0">
                <a:latin typeface="Arial Unicode MS"/>
                <a:cs typeface="Arial Unicode MS"/>
              </a:rPr>
              <a:t>海外虚机端口检查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47388" y="4056888"/>
            <a:ext cx="635" cy="267970"/>
          </a:xfrm>
          <a:custGeom>
            <a:avLst/>
            <a:gdLst/>
            <a:ahLst/>
            <a:cxnLst/>
            <a:rect l="l" t="t" r="r" b="b"/>
            <a:pathLst>
              <a:path w="635" h="267970">
                <a:moveTo>
                  <a:pt x="126" y="0"/>
                </a:moveTo>
                <a:lnTo>
                  <a:pt x="0" y="26789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1484" y="4325111"/>
            <a:ext cx="1512570" cy="20320"/>
          </a:xfrm>
          <a:custGeom>
            <a:avLst/>
            <a:gdLst/>
            <a:ahLst/>
            <a:cxnLst/>
            <a:rect l="l" t="t" r="r" b="b"/>
            <a:pathLst>
              <a:path w="1512570" h="20320">
                <a:moveTo>
                  <a:pt x="0" y="20015"/>
                </a:moveTo>
                <a:lnTo>
                  <a:pt x="151218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53384" y="4344923"/>
            <a:ext cx="76200" cy="208915"/>
          </a:xfrm>
          <a:custGeom>
            <a:avLst/>
            <a:gdLst/>
            <a:ahLst/>
            <a:cxnLst/>
            <a:rect l="l" t="t" r="r" b="b"/>
            <a:pathLst>
              <a:path w="76200" h="208914">
                <a:moveTo>
                  <a:pt x="31750" y="132397"/>
                </a:moveTo>
                <a:lnTo>
                  <a:pt x="0" y="132397"/>
                </a:lnTo>
                <a:lnTo>
                  <a:pt x="38100" y="208597"/>
                </a:lnTo>
                <a:lnTo>
                  <a:pt x="69850" y="145097"/>
                </a:lnTo>
                <a:lnTo>
                  <a:pt x="31750" y="145097"/>
                </a:lnTo>
                <a:lnTo>
                  <a:pt x="31750" y="132397"/>
                </a:lnTo>
                <a:close/>
              </a:path>
              <a:path w="76200" h="208914">
                <a:moveTo>
                  <a:pt x="44450" y="0"/>
                </a:moveTo>
                <a:lnTo>
                  <a:pt x="31750" y="0"/>
                </a:lnTo>
                <a:lnTo>
                  <a:pt x="31750" y="145097"/>
                </a:lnTo>
                <a:lnTo>
                  <a:pt x="44450" y="145097"/>
                </a:lnTo>
                <a:lnTo>
                  <a:pt x="44450" y="0"/>
                </a:lnTo>
                <a:close/>
              </a:path>
              <a:path w="76200" h="208914">
                <a:moveTo>
                  <a:pt x="76200" y="132397"/>
                </a:moveTo>
                <a:lnTo>
                  <a:pt x="44450" y="132397"/>
                </a:lnTo>
                <a:lnTo>
                  <a:pt x="44450" y="145097"/>
                </a:lnTo>
                <a:lnTo>
                  <a:pt x="69850" y="145097"/>
                </a:lnTo>
                <a:lnTo>
                  <a:pt x="76200" y="13239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65191" y="4325111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1750" y="152412"/>
                </a:moveTo>
                <a:lnTo>
                  <a:pt x="0" y="152412"/>
                </a:lnTo>
                <a:lnTo>
                  <a:pt x="38100" y="228612"/>
                </a:lnTo>
                <a:lnTo>
                  <a:pt x="69850" y="165112"/>
                </a:lnTo>
                <a:lnTo>
                  <a:pt x="31750" y="165112"/>
                </a:lnTo>
                <a:lnTo>
                  <a:pt x="31750" y="152412"/>
                </a:lnTo>
                <a:close/>
              </a:path>
              <a:path w="76200" h="228600">
                <a:moveTo>
                  <a:pt x="44450" y="0"/>
                </a:moveTo>
                <a:lnTo>
                  <a:pt x="31750" y="0"/>
                </a:lnTo>
                <a:lnTo>
                  <a:pt x="31750" y="165112"/>
                </a:lnTo>
                <a:lnTo>
                  <a:pt x="44450" y="165112"/>
                </a:lnTo>
                <a:lnTo>
                  <a:pt x="44450" y="0"/>
                </a:lnTo>
                <a:close/>
              </a:path>
              <a:path w="76200" h="228600">
                <a:moveTo>
                  <a:pt x="76200" y="152412"/>
                </a:moveTo>
                <a:lnTo>
                  <a:pt x="44450" y="152412"/>
                </a:lnTo>
                <a:lnTo>
                  <a:pt x="44450" y="165112"/>
                </a:lnTo>
                <a:lnTo>
                  <a:pt x="69850" y="165112"/>
                </a:lnTo>
                <a:lnTo>
                  <a:pt x="76200" y="1524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9609" y="4100779"/>
            <a:ext cx="1276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 Unicode MS"/>
                <a:cs typeface="Arial Unicode MS"/>
              </a:rPr>
              <a:t>Y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08960" y="2758439"/>
            <a:ext cx="2277110" cy="471170"/>
          </a:xfrm>
          <a:custGeom>
            <a:avLst/>
            <a:gdLst/>
            <a:ahLst/>
            <a:cxnLst/>
            <a:rect l="l" t="t" r="r" b="b"/>
            <a:pathLst>
              <a:path w="2277110" h="471169">
                <a:moveTo>
                  <a:pt x="0" y="470916"/>
                </a:moveTo>
                <a:lnTo>
                  <a:pt x="2276856" y="470916"/>
                </a:lnTo>
                <a:lnTo>
                  <a:pt x="2276856" y="0"/>
                </a:lnTo>
                <a:lnTo>
                  <a:pt x="0" y="0"/>
                </a:lnTo>
                <a:lnTo>
                  <a:pt x="0" y="470916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08960" y="2758439"/>
            <a:ext cx="2277110" cy="471170"/>
          </a:xfrm>
          <a:custGeom>
            <a:avLst/>
            <a:gdLst/>
            <a:ahLst/>
            <a:cxnLst/>
            <a:rect l="l" t="t" r="r" b="b"/>
            <a:pathLst>
              <a:path w="2277110" h="471169">
                <a:moveTo>
                  <a:pt x="0" y="470916"/>
                </a:moveTo>
                <a:lnTo>
                  <a:pt x="2276856" y="470916"/>
                </a:lnTo>
                <a:lnTo>
                  <a:pt x="2276856" y="0"/>
                </a:lnTo>
                <a:lnTo>
                  <a:pt x="0" y="0"/>
                </a:lnTo>
                <a:lnTo>
                  <a:pt x="0" y="470916"/>
                </a:lnTo>
                <a:close/>
              </a:path>
            </a:pathLst>
          </a:custGeom>
          <a:ln w="9143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61182" y="2823210"/>
            <a:ext cx="177355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 Unicode MS"/>
                <a:cs typeface="Arial Unicode MS"/>
              </a:rPr>
              <a:t>[mask] 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分钟</a:t>
            </a:r>
            <a:r>
              <a:rPr sz="1100" spc="-9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内发现新设备</a:t>
            </a:r>
            <a:endParaRPr sz="11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 Unicode MS"/>
                <a:cs typeface="Arial Unicode MS"/>
              </a:rPr>
              <a:t>[mask] 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分钟</a:t>
            </a:r>
            <a:r>
              <a:rPr sz="1100" spc="-8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内完成端口扫描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44240" y="2028444"/>
            <a:ext cx="1606296" cy="45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77411" y="2031492"/>
            <a:ext cx="1139952" cy="512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1484" y="2055876"/>
            <a:ext cx="1511807" cy="361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91484" y="2055876"/>
            <a:ext cx="1511935" cy="361315"/>
          </a:xfrm>
          <a:custGeom>
            <a:avLst/>
            <a:gdLst/>
            <a:ahLst/>
            <a:cxnLst/>
            <a:rect l="l" t="t" r="r" b="b"/>
            <a:pathLst>
              <a:path w="1511935" h="361314">
                <a:moveTo>
                  <a:pt x="0" y="60198"/>
                </a:moveTo>
                <a:lnTo>
                  <a:pt x="4726" y="36754"/>
                </a:lnTo>
                <a:lnTo>
                  <a:pt x="17621" y="17621"/>
                </a:lnTo>
                <a:lnTo>
                  <a:pt x="36754" y="4726"/>
                </a:lnTo>
                <a:lnTo>
                  <a:pt x="60198" y="0"/>
                </a:lnTo>
                <a:lnTo>
                  <a:pt x="1451610" y="0"/>
                </a:lnTo>
                <a:lnTo>
                  <a:pt x="1475053" y="4726"/>
                </a:lnTo>
                <a:lnTo>
                  <a:pt x="1494186" y="17621"/>
                </a:lnTo>
                <a:lnTo>
                  <a:pt x="1507081" y="36754"/>
                </a:lnTo>
                <a:lnTo>
                  <a:pt x="1511807" y="60198"/>
                </a:lnTo>
                <a:lnTo>
                  <a:pt x="1511807" y="300990"/>
                </a:lnTo>
                <a:lnTo>
                  <a:pt x="1507081" y="324433"/>
                </a:lnTo>
                <a:lnTo>
                  <a:pt x="1494186" y="343566"/>
                </a:lnTo>
                <a:lnTo>
                  <a:pt x="1475053" y="356461"/>
                </a:lnTo>
                <a:lnTo>
                  <a:pt x="1451610" y="361188"/>
                </a:lnTo>
                <a:lnTo>
                  <a:pt x="60198" y="361188"/>
                </a:lnTo>
                <a:lnTo>
                  <a:pt x="36754" y="356461"/>
                </a:lnTo>
                <a:lnTo>
                  <a:pt x="17621" y="343566"/>
                </a:lnTo>
                <a:lnTo>
                  <a:pt x="4726" y="324433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29939" y="2120645"/>
            <a:ext cx="836294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 Unicode MS"/>
                <a:cs typeface="Arial Unicode MS"/>
              </a:rPr>
              <a:t>任务队列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47388" y="2417064"/>
            <a:ext cx="635" cy="342900"/>
          </a:xfrm>
          <a:custGeom>
            <a:avLst/>
            <a:gdLst/>
            <a:ahLst/>
            <a:cxnLst/>
            <a:rect l="l" t="t" r="r" b="b"/>
            <a:pathLst>
              <a:path w="635" h="342900">
                <a:moveTo>
                  <a:pt x="126" y="0"/>
                </a:moveTo>
                <a:lnTo>
                  <a:pt x="0" y="34277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资产发现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32764"/>
            <a:ext cx="5797550" cy="67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74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超过 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40万个</a:t>
            </a:r>
            <a:r>
              <a:rPr sz="1600" spc="-9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HTTP服务，支持全文搜索</a:t>
            </a:r>
            <a:endParaRPr sz="1600">
              <a:latin typeface="Arial Unicode MS"/>
              <a:cs typeface="Arial Unicode MS"/>
            </a:endParaRPr>
          </a:p>
          <a:p>
            <a:pPr marL="195580" indent="-18288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195580" algn="l"/>
              </a:tabLst>
            </a:pPr>
            <a:r>
              <a:rPr sz="1600" spc="-10" dirty="0">
                <a:solidFill>
                  <a:srgbClr val="404040"/>
                </a:solidFill>
                <a:latin typeface="Arial Unicode MS"/>
                <a:cs typeface="Arial Unicode MS"/>
              </a:rPr>
              <a:t>Chrome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Headless 动态爬虫进行全网URL收集，</a:t>
            </a:r>
            <a:r>
              <a:rPr sz="1600" spc="-5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支持全文索引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1955292"/>
            <a:ext cx="7220711" cy="2601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信</a:t>
            </a:r>
            <a:r>
              <a:rPr dirty="0"/>
              <a:t>息泄露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915924"/>
            <a:ext cx="3020568" cy="1100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" y="2290572"/>
            <a:ext cx="4274820" cy="1937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2068067"/>
            <a:ext cx="4716780" cy="281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96183" y="1653540"/>
            <a:ext cx="89471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Unicode MS"/>
                <a:cs typeface="Arial Unicode MS"/>
              </a:rPr>
              <a:t>&lt;</a:t>
            </a:r>
            <a:r>
              <a:rPr sz="1800" spc="-8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15MIN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5147" y="2048255"/>
            <a:ext cx="3334511" cy="1565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2391" y="2075688"/>
            <a:ext cx="3240405" cy="1470660"/>
          </a:xfrm>
          <a:custGeom>
            <a:avLst/>
            <a:gdLst/>
            <a:ahLst/>
            <a:cxnLst/>
            <a:rect l="l" t="t" r="r" b="b"/>
            <a:pathLst>
              <a:path w="3240404" h="1470660">
                <a:moveTo>
                  <a:pt x="0" y="1470660"/>
                </a:moveTo>
                <a:lnTo>
                  <a:pt x="3240023" y="1470660"/>
                </a:lnTo>
                <a:lnTo>
                  <a:pt x="3240023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2391" y="2075688"/>
            <a:ext cx="3240405" cy="1470660"/>
          </a:xfrm>
          <a:custGeom>
            <a:avLst/>
            <a:gdLst/>
            <a:ahLst/>
            <a:cxnLst/>
            <a:rect l="l" t="t" r="r" b="b"/>
            <a:pathLst>
              <a:path w="3240404" h="1470660">
                <a:moveTo>
                  <a:pt x="0" y="1470660"/>
                </a:moveTo>
                <a:lnTo>
                  <a:pt x="3240023" y="1470660"/>
                </a:lnTo>
                <a:lnTo>
                  <a:pt x="3240023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ln w="9143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28943" y="1634363"/>
            <a:ext cx="9398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Arial Unicode MS"/>
                <a:cs typeface="Arial Unicode MS"/>
              </a:rPr>
              <a:t>内网巡检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24144" y="2331720"/>
            <a:ext cx="832103" cy="8321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0171" y="2331720"/>
            <a:ext cx="1714500" cy="886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02207" y="1653540"/>
            <a:ext cx="51371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Unicode MS"/>
                <a:cs typeface="Arial Unicode MS"/>
              </a:rPr>
              <a:t>&lt;</a:t>
            </a:r>
            <a:r>
              <a:rPr sz="18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Unicode MS"/>
                <a:cs typeface="Arial Unicode MS"/>
              </a:rPr>
              <a:t>2H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SSL</a:t>
            </a:r>
            <a:r>
              <a:rPr dirty="0"/>
              <a:t>证书扫描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32764"/>
            <a:ext cx="1424940" cy="191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证书过期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证书不匹配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弱加密算法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心脏滴血漏洞</a:t>
            </a:r>
            <a:endParaRPr sz="1600">
              <a:latin typeface="Arial Unicode MS"/>
              <a:cs typeface="Arial Unicode MS"/>
            </a:endParaRPr>
          </a:p>
          <a:p>
            <a:pPr marL="195580" indent="-18288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ATS合规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925067"/>
            <a:ext cx="5494020" cy="308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代理配置不当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6850" y="3082503"/>
            <a:ext cx="2731135" cy="138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marR="5080" indent="-130175">
              <a:lnSpc>
                <a:spcPct val="170200"/>
              </a:lnSpc>
            </a:pPr>
            <a:r>
              <a:rPr sz="1800" dirty="0">
                <a:latin typeface="Arial Unicode MS"/>
                <a:cs typeface="Arial Unicode MS"/>
              </a:rPr>
              <a:t>正向</a:t>
            </a:r>
            <a:r>
              <a:rPr sz="1800" spc="-8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HTTP代理</a:t>
            </a:r>
            <a:r>
              <a:rPr sz="1800" spc="-7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Socks代理 </a:t>
            </a:r>
            <a:r>
              <a:rPr sz="1800" spc="-40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未授权访问</a:t>
            </a:r>
            <a:r>
              <a:rPr sz="1800" spc="24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Calibri"/>
                <a:cs typeface="Calibri"/>
              </a:rPr>
              <a:t>ACL</a:t>
            </a:r>
            <a:r>
              <a:rPr sz="1800" spc="-5" dirty="0">
                <a:latin typeface="Arial Unicode MS"/>
                <a:cs typeface="Arial Unicode MS"/>
              </a:rPr>
              <a:t>配置不当</a:t>
            </a:r>
            <a:endParaRPr sz="1800">
              <a:latin typeface="Arial Unicode MS"/>
              <a:cs typeface="Arial Unicode MS"/>
            </a:endParaRPr>
          </a:p>
          <a:p>
            <a:pPr marL="645795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latin typeface="Arial Unicode MS"/>
                <a:cs typeface="Arial Unicode MS"/>
              </a:rPr>
              <a:t>黑客</a:t>
            </a:r>
            <a:r>
              <a:rPr sz="1800" dirty="0">
                <a:latin typeface="微软雅黑"/>
                <a:cs typeface="微软雅黑"/>
              </a:rPr>
              <a:t>直接穿内网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651" y="1027175"/>
            <a:ext cx="1979676" cy="194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900" y="2267711"/>
            <a:ext cx="589788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6096" y="1731264"/>
            <a:ext cx="505968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1900" y="1139952"/>
            <a:ext cx="589788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3808" y="1495044"/>
            <a:ext cx="975360" cy="975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3211" y="1940305"/>
            <a:ext cx="1649730" cy="81280"/>
          </a:xfrm>
          <a:custGeom>
            <a:avLst/>
            <a:gdLst/>
            <a:ahLst/>
            <a:cxnLst/>
            <a:rect l="l" t="t" r="r" b="b"/>
            <a:pathLst>
              <a:path w="1649729" h="81280">
                <a:moveTo>
                  <a:pt x="1573127" y="49487"/>
                </a:moveTo>
                <a:lnTo>
                  <a:pt x="1573022" y="81152"/>
                </a:lnTo>
                <a:lnTo>
                  <a:pt x="1636798" y="49530"/>
                </a:lnTo>
                <a:lnTo>
                  <a:pt x="1585849" y="49530"/>
                </a:lnTo>
                <a:lnTo>
                  <a:pt x="1573127" y="49487"/>
                </a:lnTo>
                <a:close/>
              </a:path>
              <a:path w="1649729" h="81280">
                <a:moveTo>
                  <a:pt x="76326" y="0"/>
                </a:moveTo>
                <a:lnTo>
                  <a:pt x="0" y="37845"/>
                </a:lnTo>
                <a:lnTo>
                  <a:pt x="76073" y="76200"/>
                </a:lnTo>
                <a:lnTo>
                  <a:pt x="76178" y="44492"/>
                </a:lnTo>
                <a:lnTo>
                  <a:pt x="63500" y="44450"/>
                </a:lnTo>
                <a:lnTo>
                  <a:pt x="63500" y="31750"/>
                </a:lnTo>
                <a:lnTo>
                  <a:pt x="76221" y="31750"/>
                </a:lnTo>
                <a:lnTo>
                  <a:pt x="76326" y="0"/>
                </a:lnTo>
                <a:close/>
              </a:path>
              <a:path w="1649729" h="81280">
                <a:moveTo>
                  <a:pt x="1573169" y="36787"/>
                </a:moveTo>
                <a:lnTo>
                  <a:pt x="1573127" y="49487"/>
                </a:lnTo>
                <a:lnTo>
                  <a:pt x="1585849" y="49530"/>
                </a:lnTo>
                <a:lnTo>
                  <a:pt x="1585849" y="36830"/>
                </a:lnTo>
                <a:lnTo>
                  <a:pt x="1573169" y="36787"/>
                </a:lnTo>
                <a:close/>
              </a:path>
              <a:path w="1649729" h="81280">
                <a:moveTo>
                  <a:pt x="1573276" y="4952"/>
                </a:moveTo>
                <a:lnTo>
                  <a:pt x="1573169" y="36787"/>
                </a:lnTo>
                <a:lnTo>
                  <a:pt x="1585849" y="36830"/>
                </a:lnTo>
                <a:lnTo>
                  <a:pt x="1585849" y="49530"/>
                </a:lnTo>
                <a:lnTo>
                  <a:pt x="1636798" y="49530"/>
                </a:lnTo>
                <a:lnTo>
                  <a:pt x="1649349" y="43306"/>
                </a:lnTo>
                <a:lnTo>
                  <a:pt x="1573276" y="4952"/>
                </a:lnTo>
                <a:close/>
              </a:path>
              <a:path w="1649729" h="81280">
                <a:moveTo>
                  <a:pt x="76221" y="31792"/>
                </a:moveTo>
                <a:lnTo>
                  <a:pt x="76178" y="44492"/>
                </a:lnTo>
                <a:lnTo>
                  <a:pt x="1573127" y="49487"/>
                </a:lnTo>
                <a:lnTo>
                  <a:pt x="1573169" y="36787"/>
                </a:lnTo>
                <a:lnTo>
                  <a:pt x="76221" y="31792"/>
                </a:lnTo>
                <a:close/>
              </a:path>
              <a:path w="1649729" h="81280">
                <a:moveTo>
                  <a:pt x="63500" y="31750"/>
                </a:moveTo>
                <a:lnTo>
                  <a:pt x="63500" y="44450"/>
                </a:lnTo>
                <a:lnTo>
                  <a:pt x="76178" y="44492"/>
                </a:lnTo>
                <a:lnTo>
                  <a:pt x="76221" y="31792"/>
                </a:lnTo>
                <a:lnTo>
                  <a:pt x="63500" y="31750"/>
                </a:lnTo>
                <a:close/>
              </a:path>
              <a:path w="1649729" h="81280">
                <a:moveTo>
                  <a:pt x="76221" y="31750"/>
                </a:moveTo>
                <a:lnTo>
                  <a:pt x="63500" y="31750"/>
                </a:lnTo>
                <a:lnTo>
                  <a:pt x="76221" y="3179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0" y="1940051"/>
            <a:ext cx="1241425" cy="76200"/>
          </a:xfrm>
          <a:custGeom>
            <a:avLst/>
            <a:gdLst/>
            <a:ahLst/>
            <a:cxnLst/>
            <a:rect l="l" t="t" r="r" b="b"/>
            <a:pathLst>
              <a:path w="12414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241425" h="76200">
                <a:moveTo>
                  <a:pt x="1164717" y="0"/>
                </a:moveTo>
                <a:lnTo>
                  <a:pt x="1164717" y="76200"/>
                </a:lnTo>
                <a:lnTo>
                  <a:pt x="1228217" y="44450"/>
                </a:lnTo>
                <a:lnTo>
                  <a:pt x="1177417" y="44450"/>
                </a:lnTo>
                <a:lnTo>
                  <a:pt x="1177417" y="31750"/>
                </a:lnTo>
                <a:lnTo>
                  <a:pt x="1228217" y="31750"/>
                </a:lnTo>
                <a:lnTo>
                  <a:pt x="1164717" y="0"/>
                </a:lnTo>
                <a:close/>
              </a:path>
              <a:path w="12414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241425" h="76200">
                <a:moveTo>
                  <a:pt x="1164717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64717" y="44450"/>
                </a:lnTo>
                <a:lnTo>
                  <a:pt x="1164717" y="31750"/>
                </a:lnTo>
                <a:close/>
              </a:path>
              <a:path w="1241425" h="76200">
                <a:moveTo>
                  <a:pt x="1228217" y="31750"/>
                </a:moveTo>
                <a:lnTo>
                  <a:pt x="1177417" y="31750"/>
                </a:lnTo>
                <a:lnTo>
                  <a:pt x="1177417" y="44450"/>
                </a:lnTo>
                <a:lnTo>
                  <a:pt x="1228217" y="44450"/>
                </a:lnTo>
                <a:lnTo>
                  <a:pt x="1240917" y="38100"/>
                </a:lnTo>
                <a:lnTo>
                  <a:pt x="1228217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DN</a:t>
            </a:r>
            <a:r>
              <a:rPr spc="-5" dirty="0">
                <a:latin typeface="Arial Unicode MS"/>
                <a:cs typeface="Arial Unicode MS"/>
              </a:rPr>
              <a:t>S</a:t>
            </a:r>
            <a:r>
              <a:rPr dirty="0"/>
              <a:t>域传送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888619"/>
            <a:ext cx="2682240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DNS域传送配置不当</a:t>
            </a:r>
            <a:endParaRPr sz="16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23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泄露网络拓扑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暴露攻击面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泄露敏感服务，如DB、后台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2356104"/>
            <a:ext cx="6301739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Header</a:t>
            </a:r>
            <a:r>
              <a:rPr dirty="0"/>
              <a:t>命令注入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924305"/>
            <a:ext cx="56832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400" spc="-5" dirty="0">
                <a:solidFill>
                  <a:srgbClr val="404040"/>
                </a:solidFill>
                <a:latin typeface="Arial Unicode MS"/>
                <a:cs typeface="Arial Unicode MS"/>
              </a:rPr>
              <a:t>在Request </a:t>
            </a:r>
            <a:r>
              <a:rPr sz="1400" spc="-50" dirty="0">
                <a:solidFill>
                  <a:srgbClr val="404040"/>
                </a:solidFill>
                <a:latin typeface="Arial Unicode MS"/>
                <a:cs typeface="Arial Unicode MS"/>
              </a:rPr>
              <a:t>Header注入shell命令，被应用执行，如：</a:t>
            </a:r>
            <a:r>
              <a:rPr sz="1400" spc="8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日志分析程序执行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2270760"/>
            <a:ext cx="7200900" cy="2872740"/>
          </a:xfrm>
          <a:custGeom>
            <a:avLst/>
            <a:gdLst/>
            <a:ahLst/>
            <a:cxnLst/>
            <a:rect l="l" t="t" r="r" b="b"/>
            <a:pathLst>
              <a:path w="7200900" h="2872740">
                <a:moveTo>
                  <a:pt x="7200900" y="2872738"/>
                </a:moveTo>
                <a:lnTo>
                  <a:pt x="7200900" y="0"/>
                </a:lnTo>
                <a:lnTo>
                  <a:pt x="0" y="0"/>
                </a:lnTo>
                <a:lnTo>
                  <a:pt x="0" y="2872738"/>
                </a:lnTo>
                <a:lnTo>
                  <a:pt x="7200900" y="2872738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868" y="1133855"/>
            <a:ext cx="7863840" cy="211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47675" marR="4114800" indent="-356870">
              <a:lnSpc>
                <a:spcPts val="1680"/>
              </a:lnSpc>
              <a:spcBef>
                <a:spcPts val="900"/>
              </a:spcBef>
            </a:pPr>
            <a:r>
              <a:rPr sz="1450" i="1" spc="30" dirty="0">
                <a:solidFill>
                  <a:srgbClr val="66D9EE"/>
                </a:solidFill>
                <a:latin typeface="Arial"/>
                <a:cs typeface="Arial"/>
              </a:rPr>
              <a:t>def </a:t>
            </a:r>
            <a:r>
              <a:rPr sz="1400" spc="25" dirty="0">
                <a:solidFill>
                  <a:srgbClr val="A6E12D"/>
                </a:solidFill>
                <a:latin typeface="宋体"/>
                <a:cs typeface="宋体"/>
              </a:rPr>
              <a:t>do_scan</a:t>
            </a:r>
            <a:r>
              <a:rPr sz="1400" spc="25" dirty="0">
                <a:solidFill>
                  <a:srgbClr val="F8F8F1"/>
                </a:solidFill>
                <a:latin typeface="宋体"/>
                <a:cs typeface="宋体"/>
              </a:rPr>
              <a:t>(</a:t>
            </a:r>
            <a:r>
              <a:rPr sz="1450" i="1" spc="25" dirty="0">
                <a:solidFill>
                  <a:srgbClr val="FC961F"/>
                </a:solidFill>
                <a:latin typeface="Arial"/>
                <a:cs typeface="Arial"/>
              </a:rPr>
              <a:t>ip</a:t>
            </a:r>
            <a:r>
              <a:rPr sz="1400" spc="2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450" i="1" spc="60" dirty="0">
                <a:solidFill>
                  <a:srgbClr val="FC961F"/>
                </a:solidFill>
                <a:latin typeface="Arial"/>
                <a:cs typeface="Arial"/>
              </a:rPr>
              <a:t>port</a:t>
            </a:r>
            <a:r>
              <a:rPr sz="1400" spc="60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450" i="1" spc="40" dirty="0">
                <a:solidFill>
                  <a:srgbClr val="FC961F"/>
                </a:solidFill>
                <a:latin typeface="Arial"/>
                <a:cs typeface="Arial"/>
              </a:rPr>
              <a:t>service</a:t>
            </a:r>
            <a:r>
              <a:rPr sz="1400" spc="40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450" i="1" spc="-65" dirty="0">
                <a:solidFill>
                  <a:srgbClr val="FC961F"/>
                </a:solidFill>
                <a:latin typeface="Arial"/>
                <a:cs typeface="Arial"/>
              </a:rPr>
              <a:t>task_msg</a:t>
            </a:r>
            <a:r>
              <a:rPr sz="1400" spc="-65" dirty="0">
                <a:solidFill>
                  <a:srgbClr val="F8F8F1"/>
                </a:solidFill>
                <a:latin typeface="宋体"/>
                <a:cs typeface="宋体"/>
              </a:rPr>
              <a:t>)</a:t>
            </a:r>
            <a:r>
              <a:rPr sz="1400" spc="-65" dirty="0">
                <a:solidFill>
                  <a:srgbClr val="F82571"/>
                </a:solidFill>
                <a:latin typeface="宋体"/>
                <a:cs typeface="宋体"/>
              </a:rPr>
              <a:t>: </a:t>
            </a:r>
            <a:r>
              <a:rPr sz="1400" spc="-600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450" i="1" spc="335" dirty="0">
                <a:solidFill>
                  <a:srgbClr val="66D9EE"/>
                </a:solidFill>
                <a:latin typeface="Arial"/>
                <a:cs typeface="Arial"/>
              </a:rPr>
              <a:t>if </a:t>
            </a:r>
            <a:r>
              <a:rPr sz="1450" i="1" spc="5" dirty="0">
                <a:solidFill>
                  <a:srgbClr val="FC961F"/>
                </a:solidFill>
                <a:latin typeface="Arial"/>
                <a:cs typeface="Arial"/>
              </a:rPr>
              <a:t>service</a:t>
            </a:r>
            <a:r>
              <a:rPr sz="1400" spc="5" dirty="0">
                <a:solidFill>
                  <a:srgbClr val="F8F8F1"/>
                </a:solidFill>
                <a:latin typeface="宋体"/>
                <a:cs typeface="宋体"/>
              </a:rPr>
              <a:t>.lower().find(</a:t>
            </a:r>
            <a:r>
              <a:rPr sz="1400" spc="5" dirty="0">
                <a:solidFill>
                  <a:srgbClr val="A4C260"/>
                </a:solidFill>
                <a:latin typeface="宋体"/>
                <a:cs typeface="宋体"/>
              </a:rPr>
              <a:t>'http'</a:t>
            </a:r>
            <a:r>
              <a:rPr sz="1400" spc="5" dirty="0">
                <a:solidFill>
                  <a:srgbClr val="F8F8F1"/>
                </a:solidFill>
                <a:latin typeface="宋体"/>
                <a:cs typeface="宋体"/>
              </a:rPr>
              <a:t>) 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&lt;</a:t>
            </a:r>
            <a:r>
              <a:rPr sz="1400" spc="-85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400" dirty="0">
                <a:solidFill>
                  <a:srgbClr val="AD81FF"/>
                </a:solidFill>
                <a:latin typeface="宋体"/>
                <a:cs typeface="宋体"/>
              </a:rPr>
              <a:t>0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:</a:t>
            </a:r>
            <a:endParaRPr sz="1400">
              <a:latin typeface="宋体"/>
              <a:cs typeface="宋体"/>
            </a:endParaRPr>
          </a:p>
          <a:p>
            <a:pPr marL="802640">
              <a:lnSpc>
                <a:spcPts val="1635"/>
              </a:lnSpc>
            </a:pPr>
            <a:r>
              <a:rPr sz="1450" i="1" spc="65" dirty="0">
                <a:solidFill>
                  <a:srgbClr val="66D9EE"/>
                </a:solidFill>
                <a:latin typeface="Arial"/>
                <a:cs typeface="Arial"/>
              </a:rPr>
              <a:t>return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3183635"/>
            <a:ext cx="5542915" cy="192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4535">
              <a:lnSpc>
                <a:spcPts val="1735"/>
              </a:lnSpc>
            </a:pPr>
            <a:r>
              <a:rPr sz="1400" dirty="0">
                <a:solidFill>
                  <a:srgbClr val="F8F8F1"/>
                </a:solidFill>
                <a:latin typeface="宋体"/>
                <a:cs typeface="宋体"/>
              </a:rPr>
              <a:t>host 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= </a:t>
            </a:r>
            <a:r>
              <a:rPr sz="1400" dirty="0">
                <a:solidFill>
                  <a:srgbClr val="A4C260"/>
                </a:solidFill>
                <a:latin typeface="宋体"/>
                <a:cs typeface="宋体"/>
              </a:rPr>
              <a:t>'%s:%s' 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% </a:t>
            </a:r>
            <a:r>
              <a:rPr sz="1400" spc="70" dirty="0">
                <a:solidFill>
                  <a:srgbClr val="F8F8F1"/>
                </a:solidFill>
                <a:latin typeface="宋体"/>
                <a:cs typeface="宋体"/>
              </a:rPr>
              <a:t>(</a:t>
            </a:r>
            <a:r>
              <a:rPr sz="1450" i="1" spc="70" dirty="0">
                <a:solidFill>
                  <a:srgbClr val="FC961F"/>
                </a:solidFill>
                <a:latin typeface="Arial"/>
                <a:cs typeface="Arial"/>
              </a:rPr>
              <a:t>ip</a:t>
            </a:r>
            <a:r>
              <a:rPr sz="1400" spc="70" dirty="0">
                <a:solidFill>
                  <a:srgbClr val="CC7831"/>
                </a:solidFill>
                <a:latin typeface="宋体"/>
                <a:cs typeface="宋体"/>
              </a:rPr>
              <a:t>,</a:t>
            </a:r>
            <a:r>
              <a:rPr sz="1400" spc="-155" dirty="0">
                <a:solidFill>
                  <a:srgbClr val="CC7831"/>
                </a:solidFill>
                <a:latin typeface="宋体"/>
                <a:cs typeface="宋体"/>
              </a:rPr>
              <a:t> </a:t>
            </a:r>
            <a:r>
              <a:rPr sz="1450" i="1" spc="60" dirty="0">
                <a:solidFill>
                  <a:srgbClr val="FC961F"/>
                </a:solidFill>
                <a:latin typeface="Arial"/>
                <a:cs typeface="Arial"/>
              </a:rPr>
              <a:t>port</a:t>
            </a:r>
            <a:r>
              <a:rPr sz="1400" spc="60" dirty="0">
                <a:solidFill>
                  <a:srgbClr val="F8F8F1"/>
                </a:solidFill>
                <a:latin typeface="宋体"/>
                <a:cs typeface="宋体"/>
              </a:rPr>
              <a:t>)</a:t>
            </a:r>
            <a:endParaRPr sz="1400">
              <a:latin typeface="宋体"/>
              <a:cs typeface="宋体"/>
            </a:endParaRPr>
          </a:p>
          <a:p>
            <a:pPr marL="724535" marR="5080">
              <a:lnSpc>
                <a:spcPts val="1680"/>
              </a:lnSpc>
              <a:spcBef>
                <a:spcPts val="50"/>
              </a:spcBef>
            </a:pPr>
            <a:r>
              <a:rPr sz="1400" spc="5" dirty="0">
                <a:solidFill>
                  <a:srgbClr val="F8F8F1"/>
                </a:solidFill>
                <a:latin typeface="宋体"/>
                <a:cs typeface="宋体"/>
              </a:rPr>
              <a:t>conn</a:t>
            </a:r>
            <a:r>
              <a:rPr sz="1400" spc="-40" dirty="0">
                <a:solidFill>
                  <a:srgbClr val="F8F8F1"/>
                </a:solidFill>
                <a:latin typeface="宋体"/>
                <a:cs typeface="宋体"/>
              </a:rPr>
              <a:t> 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=</a:t>
            </a:r>
            <a:r>
              <a:rPr sz="1400" spc="-5" dirty="0">
                <a:solidFill>
                  <a:srgbClr val="F82571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F8F8F1"/>
                </a:solidFill>
                <a:latin typeface="宋体"/>
                <a:cs typeface="宋体"/>
              </a:rPr>
              <a:t>httplib.HTTPConnection(host</a:t>
            </a:r>
            <a:r>
              <a:rPr sz="1400" spc="-5" dirty="0">
                <a:solidFill>
                  <a:srgbClr val="CC7831"/>
                </a:solidFill>
                <a:latin typeface="宋体"/>
                <a:cs typeface="宋体"/>
              </a:rPr>
              <a:t>,</a:t>
            </a:r>
            <a:r>
              <a:rPr sz="1400" spc="-40" dirty="0">
                <a:solidFill>
                  <a:srgbClr val="CC7831"/>
                </a:solidFill>
                <a:latin typeface="宋体"/>
                <a:cs typeface="宋体"/>
              </a:rPr>
              <a:t> </a:t>
            </a:r>
            <a:r>
              <a:rPr sz="1400" dirty="0">
                <a:solidFill>
                  <a:srgbClr val="AA4825"/>
                </a:solidFill>
                <a:latin typeface="宋体"/>
                <a:cs typeface="宋体"/>
              </a:rPr>
              <a:t>timeout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=</a:t>
            </a:r>
            <a:r>
              <a:rPr sz="1400" dirty="0">
                <a:solidFill>
                  <a:srgbClr val="AD81FF"/>
                </a:solidFill>
                <a:latin typeface="宋体"/>
                <a:cs typeface="宋体"/>
              </a:rPr>
              <a:t>20</a:t>
            </a:r>
            <a:r>
              <a:rPr sz="1400" dirty="0">
                <a:solidFill>
                  <a:srgbClr val="F8F8F1"/>
                </a:solidFill>
                <a:latin typeface="宋体"/>
                <a:cs typeface="宋体"/>
              </a:rPr>
              <a:t>) </a:t>
            </a:r>
            <a:r>
              <a:rPr sz="1400" spc="-620" dirty="0">
                <a:solidFill>
                  <a:srgbClr val="F8F8F1"/>
                </a:solidFill>
                <a:latin typeface="宋体"/>
                <a:cs typeface="宋体"/>
              </a:rPr>
              <a:t> </a:t>
            </a:r>
            <a:r>
              <a:rPr sz="1400" dirty="0">
                <a:solidFill>
                  <a:srgbClr val="F8F8F1"/>
                </a:solidFill>
                <a:latin typeface="宋体"/>
                <a:cs typeface="宋体"/>
              </a:rPr>
              <a:t>headers 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= </a:t>
            </a:r>
            <a:r>
              <a:rPr sz="1400" dirty="0">
                <a:solidFill>
                  <a:srgbClr val="F8F8F1"/>
                </a:solidFill>
                <a:latin typeface="宋体"/>
                <a:cs typeface="宋体"/>
              </a:rPr>
              <a:t>{</a:t>
            </a:r>
            <a:r>
              <a:rPr sz="1400" dirty="0">
                <a:solidFill>
                  <a:srgbClr val="A4C260"/>
                </a:solidFill>
                <a:latin typeface="宋体"/>
                <a:cs typeface="宋体"/>
              </a:rPr>
              <a:t>'Host'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: </a:t>
            </a:r>
            <a:r>
              <a:rPr sz="1400" spc="-5" dirty="0">
                <a:solidFill>
                  <a:srgbClr val="A4C260"/>
                </a:solidFill>
                <a:latin typeface="宋体"/>
                <a:cs typeface="宋体"/>
              </a:rPr>
              <a:t>"$(nslookup</a:t>
            </a:r>
            <a:r>
              <a:rPr sz="1400" spc="-90" dirty="0">
                <a:solidFill>
                  <a:srgbClr val="A4C260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A4C260"/>
                </a:solidFill>
                <a:latin typeface="宋体"/>
                <a:cs typeface="宋体"/>
              </a:rPr>
              <a:t>hostname.`hostname`.%s-</a:t>
            </a:r>
            <a:endParaRPr sz="1400">
              <a:latin typeface="宋体"/>
              <a:cs typeface="宋体"/>
            </a:endParaRPr>
          </a:p>
          <a:p>
            <a:pPr marR="2125980" algn="ctr">
              <a:lnSpc>
                <a:spcPts val="1630"/>
              </a:lnSpc>
            </a:pPr>
            <a:r>
              <a:rPr sz="1400" spc="-5" dirty="0">
                <a:solidFill>
                  <a:srgbClr val="A4C260"/>
                </a:solidFill>
                <a:latin typeface="宋体"/>
                <a:cs typeface="宋体"/>
              </a:rPr>
              <a:t>%s.your.dns.log.domain)" 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% </a:t>
            </a:r>
            <a:r>
              <a:rPr sz="1400" spc="70" dirty="0">
                <a:solidFill>
                  <a:srgbClr val="F8F8F1"/>
                </a:solidFill>
                <a:latin typeface="宋体"/>
                <a:cs typeface="宋体"/>
              </a:rPr>
              <a:t>(</a:t>
            </a:r>
            <a:r>
              <a:rPr sz="1450" i="1" spc="70" dirty="0">
                <a:solidFill>
                  <a:srgbClr val="FC961F"/>
                </a:solidFill>
                <a:latin typeface="Arial"/>
                <a:cs typeface="Arial"/>
              </a:rPr>
              <a:t>ip</a:t>
            </a:r>
            <a:r>
              <a:rPr sz="1400" spc="70" dirty="0">
                <a:solidFill>
                  <a:srgbClr val="CC7831"/>
                </a:solidFill>
                <a:latin typeface="宋体"/>
                <a:cs typeface="宋体"/>
              </a:rPr>
              <a:t>,</a:t>
            </a:r>
            <a:r>
              <a:rPr sz="1400" spc="-45" dirty="0">
                <a:solidFill>
                  <a:srgbClr val="CC7831"/>
                </a:solidFill>
                <a:latin typeface="宋体"/>
                <a:cs typeface="宋体"/>
              </a:rPr>
              <a:t> </a:t>
            </a:r>
            <a:r>
              <a:rPr sz="1450" i="1" spc="50" dirty="0">
                <a:solidFill>
                  <a:srgbClr val="FC961F"/>
                </a:solidFill>
                <a:latin typeface="Arial"/>
                <a:cs typeface="Arial"/>
              </a:rPr>
              <a:t>port</a:t>
            </a:r>
            <a:r>
              <a:rPr sz="1400" spc="50" dirty="0">
                <a:solidFill>
                  <a:srgbClr val="F8F8F1"/>
                </a:solidFill>
                <a:latin typeface="宋体"/>
                <a:cs typeface="宋体"/>
              </a:rPr>
              <a:t>)</a:t>
            </a:r>
            <a:r>
              <a:rPr sz="1400" spc="50" dirty="0">
                <a:solidFill>
                  <a:srgbClr val="CC7831"/>
                </a:solidFill>
                <a:latin typeface="宋体"/>
                <a:cs typeface="宋体"/>
              </a:rPr>
              <a:t>,</a:t>
            </a:r>
            <a:endParaRPr sz="1400">
              <a:latin typeface="宋体"/>
              <a:cs typeface="宋体"/>
            </a:endParaRPr>
          </a:p>
          <a:p>
            <a:pPr marL="1701164">
              <a:lnSpc>
                <a:spcPts val="1675"/>
              </a:lnSpc>
            </a:pPr>
            <a:r>
              <a:rPr sz="1400" dirty="0">
                <a:solidFill>
                  <a:srgbClr val="A4C260"/>
                </a:solidFill>
                <a:latin typeface="宋体"/>
                <a:cs typeface="宋体"/>
              </a:rPr>
              <a:t>'User-Agent'</a:t>
            </a:r>
            <a:r>
              <a:rPr sz="1400" dirty="0">
                <a:solidFill>
                  <a:srgbClr val="F82571"/>
                </a:solidFill>
                <a:latin typeface="宋体"/>
                <a:cs typeface="宋体"/>
              </a:rPr>
              <a:t>: </a:t>
            </a:r>
            <a:r>
              <a:rPr sz="1400" spc="-5" dirty="0">
                <a:solidFill>
                  <a:srgbClr val="A4C260"/>
                </a:solidFill>
                <a:latin typeface="宋体"/>
                <a:cs typeface="宋体"/>
              </a:rPr>
              <a:t>'Mozilla/5.0</a:t>
            </a:r>
            <a:r>
              <a:rPr sz="1400" spc="-95" dirty="0">
                <a:solidFill>
                  <a:srgbClr val="A4C260"/>
                </a:solidFill>
                <a:latin typeface="宋体"/>
                <a:cs typeface="宋体"/>
              </a:rPr>
              <a:t> </a:t>
            </a:r>
            <a:r>
              <a:rPr sz="1400" dirty="0">
                <a:solidFill>
                  <a:srgbClr val="A4C260"/>
                </a:solidFill>
                <a:latin typeface="宋体"/>
                <a:cs typeface="宋体"/>
              </a:rPr>
              <a:t>…'</a:t>
            </a:r>
            <a:r>
              <a:rPr sz="1400" dirty="0">
                <a:solidFill>
                  <a:srgbClr val="CC7831"/>
                </a:solidFill>
                <a:latin typeface="宋体"/>
                <a:cs typeface="宋体"/>
              </a:rPr>
              <a:t>,</a:t>
            </a:r>
            <a:endParaRPr sz="1400">
              <a:latin typeface="宋体"/>
              <a:cs typeface="宋体"/>
            </a:endParaRPr>
          </a:p>
          <a:p>
            <a:pPr marL="1701164">
              <a:lnSpc>
                <a:spcPct val="100000"/>
              </a:lnSpc>
            </a:pPr>
            <a:r>
              <a:rPr sz="1400" dirty="0">
                <a:solidFill>
                  <a:srgbClr val="F8F8F1"/>
                </a:solidFill>
                <a:latin typeface="宋体"/>
                <a:cs typeface="宋体"/>
              </a:rPr>
              <a:t>}</a:t>
            </a:r>
            <a:endParaRPr sz="1400">
              <a:latin typeface="宋体"/>
              <a:cs typeface="宋体"/>
            </a:endParaRPr>
          </a:p>
          <a:p>
            <a:pPr marL="724535" marR="1160780">
              <a:lnSpc>
                <a:spcPct val="100000"/>
              </a:lnSpc>
            </a:pPr>
            <a:r>
              <a:rPr sz="1400" spc="-5" dirty="0">
                <a:solidFill>
                  <a:srgbClr val="F8F8F1"/>
                </a:solidFill>
                <a:latin typeface="宋体"/>
                <a:cs typeface="宋体"/>
              </a:rPr>
              <a:t>conn.request(</a:t>
            </a:r>
            <a:r>
              <a:rPr sz="1400" spc="-5" dirty="0">
                <a:solidFill>
                  <a:srgbClr val="A4C260"/>
                </a:solidFill>
                <a:latin typeface="宋体"/>
                <a:cs typeface="宋体"/>
              </a:rPr>
              <a:t>'GET'</a:t>
            </a:r>
            <a:r>
              <a:rPr sz="1400" spc="-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400" spc="5" dirty="0">
                <a:solidFill>
                  <a:srgbClr val="A4C260"/>
                </a:solidFill>
                <a:latin typeface="宋体"/>
                <a:cs typeface="宋体"/>
              </a:rPr>
              <a:t>'/'</a:t>
            </a:r>
            <a:r>
              <a:rPr sz="1400" spc="5" dirty="0">
                <a:solidFill>
                  <a:srgbClr val="CC7831"/>
                </a:solidFill>
                <a:latin typeface="宋体"/>
                <a:cs typeface="宋体"/>
              </a:rPr>
              <a:t>, </a:t>
            </a:r>
            <a:r>
              <a:rPr sz="1400" spc="-5" dirty="0">
                <a:solidFill>
                  <a:srgbClr val="AA4825"/>
                </a:solidFill>
                <a:latin typeface="宋体"/>
                <a:cs typeface="宋体"/>
              </a:rPr>
              <a:t>headers</a:t>
            </a:r>
            <a:r>
              <a:rPr sz="1400" spc="-5" dirty="0">
                <a:solidFill>
                  <a:srgbClr val="F82571"/>
                </a:solidFill>
                <a:latin typeface="宋体"/>
                <a:cs typeface="宋体"/>
              </a:rPr>
              <a:t>=</a:t>
            </a:r>
            <a:r>
              <a:rPr sz="1400" spc="-5" dirty="0">
                <a:solidFill>
                  <a:srgbClr val="F8F8F1"/>
                </a:solidFill>
                <a:latin typeface="宋体"/>
                <a:cs typeface="宋体"/>
              </a:rPr>
              <a:t>headers) </a:t>
            </a:r>
            <a:r>
              <a:rPr sz="1400" spc="-660" dirty="0">
                <a:solidFill>
                  <a:srgbClr val="F8F8F1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F8F8F1"/>
                </a:solidFill>
                <a:latin typeface="宋体"/>
                <a:cs typeface="宋体"/>
              </a:rPr>
              <a:t>conn.getresponse().read()</a:t>
            </a:r>
            <a:endParaRPr sz="1400">
              <a:latin typeface="宋体"/>
              <a:cs typeface="宋体"/>
            </a:endParaRPr>
          </a:p>
          <a:p>
            <a:pPr marL="724535">
              <a:lnSpc>
                <a:spcPts val="1620"/>
              </a:lnSpc>
            </a:pPr>
            <a:r>
              <a:rPr sz="1400" spc="-5" dirty="0">
                <a:solidFill>
                  <a:srgbClr val="F8F8F1"/>
                </a:solidFill>
                <a:latin typeface="宋体"/>
                <a:cs typeface="宋体"/>
              </a:rPr>
              <a:t>conn.close()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68" y="1133855"/>
            <a:ext cx="7863840" cy="2112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/>
              <a:t>被动式代理</a:t>
            </a:r>
            <a:r>
              <a:rPr spc="-5" dirty="0"/>
              <a:t>扫描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952753"/>
            <a:ext cx="1811655" cy="140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解决URL覆盖率问题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960"/>
              </a:spcBef>
              <a:tabLst>
                <a:tab pos="460375" algn="l"/>
              </a:tabLst>
            </a:pP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050" spc="5" dirty="0">
                <a:solidFill>
                  <a:srgbClr val="404040"/>
                </a:solidFill>
                <a:latin typeface="Arial Unicode MS"/>
                <a:cs typeface="Arial Unicode MS"/>
              </a:rPr>
              <a:t>缺少认证信息</a:t>
            </a:r>
            <a:endParaRPr sz="105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85"/>
              </a:spcBef>
              <a:tabLst>
                <a:tab pos="460375" algn="l"/>
              </a:tabLst>
            </a:pP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050" spc="5" dirty="0">
                <a:solidFill>
                  <a:srgbClr val="404040"/>
                </a:solidFill>
                <a:latin typeface="Arial Unicode MS"/>
                <a:cs typeface="Arial Unicode MS"/>
              </a:rPr>
              <a:t>角色覆盖不全</a:t>
            </a:r>
            <a:endParaRPr sz="105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75"/>
              </a:spcBef>
              <a:tabLst>
                <a:tab pos="460375" algn="l"/>
              </a:tabLst>
            </a:pPr>
            <a:r>
              <a:rPr sz="105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050" spc="5" dirty="0">
                <a:solidFill>
                  <a:srgbClr val="404040"/>
                </a:solidFill>
                <a:latin typeface="Arial Unicode MS"/>
                <a:cs typeface="Arial Unicode MS"/>
              </a:rPr>
              <a:t>UA覆盖不全</a:t>
            </a:r>
            <a:endParaRPr sz="10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解决 </a:t>
            </a:r>
            <a:r>
              <a:rPr sz="1400" spc="-5" dirty="0">
                <a:solidFill>
                  <a:srgbClr val="404040"/>
                </a:solidFill>
                <a:latin typeface="Arial Unicode MS"/>
                <a:cs typeface="Arial Unicode MS"/>
              </a:rPr>
              <a:t>HOSTS</a:t>
            </a:r>
            <a:r>
              <a:rPr sz="1400" spc="-1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冲突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6083" y="1287780"/>
            <a:ext cx="5503164" cy="3011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>
                <a:latin typeface="Arial Unicode MS"/>
                <a:cs typeface="Arial Unicode MS"/>
              </a:rPr>
              <a:t>About</a:t>
            </a:r>
            <a:r>
              <a:rPr spc="-125" dirty="0">
                <a:latin typeface="Arial Unicode MS"/>
                <a:cs typeface="Arial Unicode MS"/>
              </a:rPr>
              <a:t> </a:t>
            </a:r>
            <a:r>
              <a:rPr dirty="0">
                <a:latin typeface="Arial Unicode MS"/>
                <a:cs typeface="Arial Unicode MS"/>
              </a:rPr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660" y="1476883"/>
            <a:ext cx="2997835" cy="133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  </a:t>
            </a:r>
            <a:r>
              <a:rPr sz="1600" spc="-5" dirty="0">
                <a:latin typeface="Arial Unicode MS"/>
                <a:cs typeface="Arial Unicode MS"/>
              </a:rPr>
              <a:t>爱奇艺 安全云 SRC</a:t>
            </a:r>
            <a:r>
              <a:rPr sz="1600" spc="-16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负责人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600" spc="-5" dirty="0">
                <a:latin typeface="Arial Unicode MS"/>
                <a:cs typeface="Arial Unicode MS"/>
              </a:rPr>
              <a:t>WooYun 白帽子 Rank </a:t>
            </a:r>
            <a:r>
              <a:rPr sz="1600" spc="-10" dirty="0">
                <a:latin typeface="Arial Unicode MS"/>
                <a:cs typeface="Arial Unicode MS"/>
              </a:rPr>
              <a:t>TOP</a:t>
            </a:r>
            <a:r>
              <a:rPr sz="1600" spc="-17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10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  </a:t>
            </a:r>
            <a:r>
              <a:rPr sz="1600" spc="-5" dirty="0">
                <a:latin typeface="Arial Unicode MS"/>
                <a:cs typeface="Arial Unicode MS"/>
              </a:rPr>
              <a:t>腾讯 TSRC </a:t>
            </a:r>
            <a:r>
              <a:rPr sz="1600" spc="-10" dirty="0">
                <a:latin typeface="Arial Unicode MS"/>
                <a:cs typeface="Arial Unicode MS"/>
              </a:rPr>
              <a:t>2016</a:t>
            </a:r>
            <a:r>
              <a:rPr sz="1600" spc="-1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年度漏洞之王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1" y="1267967"/>
            <a:ext cx="1697736" cy="1609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7270" y="2982214"/>
            <a:ext cx="148463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50" algn="ctr">
              <a:lnSpc>
                <a:spcPct val="100000"/>
              </a:lnSpc>
            </a:pPr>
            <a:r>
              <a:rPr sz="2800" spc="-10" dirty="0">
                <a:latin typeface="微软雅黑"/>
                <a:cs typeface="微软雅黑"/>
              </a:rPr>
              <a:t>李劼杰</a:t>
            </a:r>
            <a:endParaRPr sz="28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200" spc="-5" dirty="0">
                <a:solidFill>
                  <a:srgbClr val="7E7E7E"/>
                </a:solidFill>
                <a:latin typeface="Arial Unicode MS"/>
                <a:cs typeface="Arial Unicode MS"/>
                <a:hlinkClick r:id="rId3"/>
              </a:rPr>
              <a:t>http://www.lijiejie.com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4536" y="3464305"/>
            <a:ext cx="396621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E7E7E"/>
                </a:solidFill>
                <a:latin typeface="Arial Unicode MS"/>
                <a:cs typeface="Arial Unicode MS"/>
              </a:rPr>
              <a:t>subDomainsBrute </a:t>
            </a:r>
            <a:r>
              <a:rPr sz="1400" dirty="0">
                <a:solidFill>
                  <a:srgbClr val="7E7E7E"/>
                </a:solidFill>
                <a:latin typeface="Arial Unicode MS"/>
                <a:cs typeface="Arial Unicode MS"/>
              </a:rPr>
              <a:t>/ BBScan / </a:t>
            </a:r>
            <a:r>
              <a:rPr sz="1400" spc="-5" dirty="0">
                <a:solidFill>
                  <a:srgbClr val="7E7E7E"/>
                </a:solidFill>
                <a:latin typeface="Arial Unicode MS"/>
                <a:cs typeface="Arial Unicode MS"/>
              </a:rPr>
              <a:t>githack </a:t>
            </a:r>
            <a:r>
              <a:rPr sz="1400" dirty="0">
                <a:solidFill>
                  <a:srgbClr val="7E7E7E"/>
                </a:solidFill>
                <a:latin typeface="Arial Unicode MS"/>
                <a:cs typeface="Arial Unicode MS"/>
              </a:rPr>
              <a:t>/</a:t>
            </a:r>
            <a:r>
              <a:rPr sz="1400" spc="-110" dirty="0">
                <a:solidFill>
                  <a:srgbClr val="7E7E7E"/>
                </a:solidFill>
                <a:latin typeface="Arial Unicode MS"/>
                <a:cs typeface="Arial Unicode MS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 Unicode MS"/>
                <a:cs typeface="Arial Unicode MS"/>
              </a:rPr>
              <a:t>htpwdScan</a:t>
            </a:r>
            <a:endParaRPr sz="1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8920" y="3442715"/>
            <a:ext cx="665987" cy="272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/>
              <a:t>白盒代码扫描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415" y="844296"/>
            <a:ext cx="8171815" cy="407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700">
              <a:latin typeface="Times New Roman"/>
              <a:cs typeface="Times New Roman"/>
            </a:endParaRPr>
          </a:p>
          <a:p>
            <a:pPr marL="1359535">
              <a:lnSpc>
                <a:spcPct val="100000"/>
              </a:lnSpc>
              <a:tabLst>
                <a:tab pos="3537585" algn="l"/>
                <a:tab pos="5113655" algn="l"/>
              </a:tabLst>
            </a:pP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集成Gitlab</a:t>
            </a:r>
            <a:r>
              <a:rPr sz="1600" spc="3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API	一键接入	提交代码自动触发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1129283"/>
            <a:ext cx="1232916" cy="123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4311" y="937260"/>
            <a:ext cx="1645919" cy="1645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9684" y="1110996"/>
            <a:ext cx="1066800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8423" y="1677923"/>
            <a:ext cx="2095500" cy="61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0252" y="1677923"/>
            <a:ext cx="629412" cy="669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415" y="844296"/>
            <a:ext cx="8171688" cy="407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951" y="1850770"/>
            <a:ext cx="2774950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60"/>
              </a:lnSpc>
            </a:pPr>
            <a:r>
              <a:rPr sz="5400" spc="10" dirty="0">
                <a:solidFill>
                  <a:srgbClr val="404040"/>
                </a:solidFill>
              </a:rPr>
              <a:t>威</a:t>
            </a:r>
            <a:r>
              <a:rPr sz="5400" spc="5" dirty="0">
                <a:solidFill>
                  <a:srgbClr val="404040"/>
                </a:solidFill>
              </a:rPr>
              <a:t>胁感知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威</a:t>
            </a:r>
            <a:r>
              <a:rPr dirty="0"/>
              <a:t>胁感知</a:t>
            </a:r>
          </a:p>
        </p:txBody>
      </p:sp>
      <p:sp>
        <p:nvSpPr>
          <p:cNvPr id="3" name="object 3"/>
          <p:cNvSpPr/>
          <p:nvPr/>
        </p:nvSpPr>
        <p:spPr>
          <a:xfrm>
            <a:off x="705612" y="1769362"/>
            <a:ext cx="7572756" cy="3267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231" y="969263"/>
            <a:ext cx="1559560" cy="594360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693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"/>
              </a:spcBef>
            </a:pPr>
            <a:endParaRPr sz="125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</a:pPr>
            <a:r>
              <a:rPr sz="1400" dirty="0">
                <a:latin typeface="Arial Unicode MS"/>
                <a:cs typeface="Arial Unicode MS"/>
              </a:rPr>
              <a:t>威胁检测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567" y="960119"/>
            <a:ext cx="1560830" cy="596265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115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"/>
              </a:spcBef>
            </a:pPr>
            <a:endParaRPr sz="1300">
              <a:latin typeface="Times New Roman"/>
              <a:cs typeface="Times New Roman"/>
            </a:endParaRPr>
          </a:p>
          <a:p>
            <a:pPr marL="417195">
              <a:lnSpc>
                <a:spcPct val="100000"/>
              </a:lnSpc>
            </a:pPr>
            <a:r>
              <a:rPr sz="1400" dirty="0">
                <a:latin typeface="Arial Unicode MS"/>
                <a:cs typeface="Arial Unicode MS"/>
              </a:rPr>
              <a:t>威胁告警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2752" y="970788"/>
            <a:ext cx="1559560" cy="576580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50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</a:pPr>
            <a:r>
              <a:rPr sz="1400" dirty="0">
                <a:latin typeface="Arial Unicode MS"/>
                <a:cs typeface="Arial Unicode MS"/>
              </a:rPr>
              <a:t>威胁预测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5747" y="960119"/>
            <a:ext cx="1559560" cy="576580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636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50495">
              <a:lnSpc>
                <a:spcPct val="100000"/>
              </a:lnSpc>
            </a:pPr>
            <a:r>
              <a:rPr sz="1400" dirty="0">
                <a:latin typeface="Arial Unicode MS"/>
                <a:cs typeface="Arial Unicode MS"/>
              </a:rPr>
              <a:t>业务安全可度量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威胁场景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2231" y="819911"/>
          <a:ext cx="6970773" cy="419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60"/>
                <a:gridCol w="2216391"/>
                <a:gridCol w="218351"/>
                <a:gridCol w="2120988"/>
                <a:gridCol w="219430"/>
                <a:gridCol w="1976653"/>
              </a:tblGrid>
              <a:tr h="440432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lnT w="9144">
                      <a:solidFill>
                        <a:srgbClr val="A6A6A6"/>
                      </a:solidFill>
                      <a:prstDash val="solid"/>
                    </a:lnT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应用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lnT w="9144">
                      <a:solidFill>
                        <a:srgbClr val="A6A6A6"/>
                      </a:solidFill>
                      <a:prstDash val="solid"/>
                    </a:lnT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lnT w="9144">
                      <a:solidFill>
                        <a:srgbClr val="A6A6A6"/>
                      </a:solidFill>
                      <a:prstDash val="solid"/>
                    </a:lnT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主机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lnT w="9144">
                      <a:solidFill>
                        <a:srgbClr val="A6A6A6"/>
                      </a:solidFill>
                      <a:prstDash val="solid"/>
                    </a:lnT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lnT w="9144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网络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lnT w="9144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318514"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321310" indent="-183515">
                        <a:lnSpc>
                          <a:spcPct val="100000"/>
                        </a:lnSpc>
                        <a:spcBef>
                          <a:spcPts val="475"/>
                        </a:spcBef>
                        <a:buFont typeface="Arial"/>
                        <a:buChar char="•"/>
                        <a:tabLst>
                          <a:tab pos="321945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web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shell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R="406400" algn="r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182245" algn="l"/>
                        </a:tabLst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命令执行、反弹she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1310" indent="-182880">
                        <a:lnSpc>
                          <a:spcPct val="100000"/>
                        </a:lnSpc>
                        <a:spcBef>
                          <a:spcPts val="475"/>
                        </a:spcBef>
                        <a:buFont typeface="Arial"/>
                        <a:buChar char="•"/>
                        <a:tabLst>
                          <a:tab pos="321945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DDOS攻击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310064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恶意程序（应用检测）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木马病毒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28345" algn="r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182245" algn="l"/>
                        </a:tabLst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传播木马病毒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311023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恶意程序（终端）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弱口令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28345" algn="r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182245" algn="l"/>
                        </a:tabLst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内网端口扫描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310895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恶意程序（云查杀）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高危端口对外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20675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内网渗透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287470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数据库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182245" algn="l"/>
                        </a:tabLst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异常登录、暴力破解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1310" indent="-182880">
                        <a:lnSpc>
                          <a:spcPct val="100000"/>
                        </a:lnSpc>
                        <a:spcBef>
                          <a:spcPts val="425"/>
                        </a:spcBef>
                        <a:buFont typeface="Arial"/>
                        <a:buChar char="•"/>
                        <a:tabLst>
                          <a:tab pos="321945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异常DNS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264086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50419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拖库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堡垒机操作异常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421008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1315"/>
                        </a:lnSpc>
                        <a:tabLst>
                          <a:tab pos="504190" algn="l"/>
                        </a:tabLst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异常导出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32131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50419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异常连接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980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篡改敏感文件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289585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源代码泄露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基线违规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285871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321310" indent="-183515">
                        <a:lnSpc>
                          <a:spcPct val="100000"/>
                        </a:lnSpc>
                        <a:spcBef>
                          <a:spcPts val="570"/>
                        </a:spcBef>
                        <a:buFont typeface="Arial"/>
                        <a:buChar char="•"/>
                        <a:tabLst>
                          <a:tab pos="321945" algn="l"/>
                        </a:tabLst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危险</a:t>
                      </a:r>
                      <a:r>
                        <a:rPr sz="1200" spc="-75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jar包、rpm包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开源组件存在漏洞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417218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321310" indent="-183515">
                        <a:lnSpc>
                          <a:spcPct val="100000"/>
                        </a:lnSpc>
                        <a:spcBef>
                          <a:spcPts val="765"/>
                        </a:spcBef>
                        <a:buFont typeface="Arial"/>
                        <a:buChar char="•"/>
                        <a:tabLst>
                          <a:tab pos="321945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Maven</a:t>
                      </a:r>
                      <a:r>
                        <a:rPr sz="1200" spc="-105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Unicode MS"/>
                          <a:cs typeface="Arial Unicode MS"/>
                        </a:rPr>
                        <a:t>日志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504190" indent="-182880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  <a:tabLst>
                          <a:tab pos="504825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FFmpeg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  <a:p>
                      <a:pPr marL="504190" indent="-182880">
                        <a:lnSpc>
                          <a:spcPct val="100000"/>
                        </a:lnSpc>
                        <a:spcBef>
                          <a:spcPts val="290"/>
                        </a:spcBef>
                        <a:buFont typeface="Arial"/>
                        <a:buChar char="•"/>
                        <a:tabLst>
                          <a:tab pos="504825" algn="l"/>
                        </a:tabLst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fastjson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236981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370"/>
                        </a:lnSpc>
                        <a:tabLst>
                          <a:tab pos="32131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证书安全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504190" indent="-182880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Arial"/>
                        <a:buChar char="•"/>
                        <a:tabLst>
                          <a:tab pos="504825" algn="l"/>
                        </a:tabLst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OpenSSL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</a:tcPr>
                </a:tc>
              </a:tr>
              <a:tr h="302418"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lnB w="9144">
                      <a:solidFill>
                        <a:srgbClr val="A6A6A6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lnB w="9144">
                      <a:solidFill>
                        <a:srgbClr val="A6A6A6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lnB w="9144">
                      <a:solidFill>
                        <a:srgbClr val="A6A6A6"/>
                      </a:solidFill>
                      <a:prstDash val="solid"/>
                    </a:lnB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504190" algn="l"/>
                        </a:tabLst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•	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Arial Unicode MS"/>
                          <a:cs typeface="Arial Unicode MS"/>
                        </a:rPr>
                        <a:t>…</a:t>
                      </a:r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lnB w="9144">
                      <a:solidFill>
                        <a:srgbClr val="A6A6A6"/>
                      </a:solidFill>
                      <a:prstDash val="solid"/>
                    </a:lnB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9144">
                      <a:solidFill>
                        <a:srgbClr val="A6A6A6"/>
                      </a:solidFill>
                      <a:prstDash val="solid"/>
                    </a:lnL>
                    <a:lnB w="9144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R w="9144">
                      <a:solidFill>
                        <a:srgbClr val="A6A6A6"/>
                      </a:solidFill>
                      <a:prstDash val="solid"/>
                    </a:lnR>
                    <a:lnB w="9144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63397"/>
            <a:ext cx="73977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0" dirty="0">
                <a:latin typeface="Microsoft JhengHei"/>
                <a:cs typeface="Microsoft JhengHei"/>
              </a:rPr>
              <a:t>蜜罐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005332"/>
            <a:ext cx="1875789" cy="3802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300" spc="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中高交互</a:t>
            </a:r>
            <a:endParaRPr sz="13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461009" algn="l"/>
              </a:tabLst>
            </a:pP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基于MHN</a:t>
            </a:r>
            <a:endParaRPr sz="11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461009" algn="l"/>
              </a:tabLst>
            </a:pP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SSH</a:t>
            </a:r>
            <a:endParaRPr sz="11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461009" algn="l"/>
              </a:tabLst>
            </a:pP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ElasticSearch</a:t>
            </a:r>
            <a:endParaRPr sz="11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790"/>
              </a:spcBef>
              <a:tabLst>
                <a:tab pos="460375" algn="l"/>
              </a:tabLst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高仿真蜜罐</a:t>
            </a:r>
            <a:endParaRPr sz="11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790"/>
              </a:spcBef>
              <a:tabLst>
                <a:tab pos="46037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…</a:t>
            </a:r>
            <a:endParaRPr sz="1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NIDS蜜罐</a:t>
            </a:r>
            <a:endParaRPr sz="13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35"/>
              </a:spcBef>
              <a:tabLst>
                <a:tab pos="46037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蠕虫病毒扫描</a:t>
            </a:r>
            <a:endParaRPr sz="11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300" spc="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覆盖率问题</a:t>
            </a:r>
            <a:endParaRPr sz="13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35"/>
              </a:spcBef>
              <a:tabLst>
                <a:tab pos="46037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HIDS蜜罐端口转发</a:t>
            </a:r>
            <a:endParaRPr sz="11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790"/>
              </a:spcBef>
              <a:tabLst>
                <a:tab pos="46037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办公网电话交换机转发</a:t>
            </a:r>
            <a:endParaRPr sz="11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790"/>
              </a:spcBef>
              <a:tabLst>
                <a:tab pos="46037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接入层交换机虚IP转发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5748" y="918972"/>
            <a:ext cx="4447032" cy="236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1176" y="914400"/>
            <a:ext cx="4456430" cy="2377440"/>
          </a:xfrm>
          <a:custGeom>
            <a:avLst/>
            <a:gdLst/>
            <a:ahLst/>
            <a:cxnLst/>
            <a:rect l="l" t="t" r="r" b="b"/>
            <a:pathLst>
              <a:path w="4456430" h="2377440">
                <a:moveTo>
                  <a:pt x="0" y="2377440"/>
                </a:moveTo>
                <a:lnTo>
                  <a:pt x="4456176" y="2377440"/>
                </a:lnTo>
                <a:lnTo>
                  <a:pt x="4456176" y="0"/>
                </a:lnTo>
                <a:lnTo>
                  <a:pt x="0" y="0"/>
                </a:lnTo>
                <a:lnTo>
                  <a:pt x="0" y="23774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3547871"/>
            <a:ext cx="5597652" cy="132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1176" y="3543300"/>
            <a:ext cx="5607050" cy="1336675"/>
          </a:xfrm>
          <a:custGeom>
            <a:avLst/>
            <a:gdLst/>
            <a:ahLst/>
            <a:cxnLst/>
            <a:rect l="l" t="t" r="r" b="b"/>
            <a:pathLst>
              <a:path w="5607050" h="1336675">
                <a:moveTo>
                  <a:pt x="0" y="1336548"/>
                </a:moveTo>
                <a:lnTo>
                  <a:pt x="5606796" y="1336548"/>
                </a:lnTo>
                <a:lnTo>
                  <a:pt x="5606796" y="0"/>
                </a:lnTo>
                <a:lnTo>
                  <a:pt x="0" y="0"/>
                </a:lnTo>
                <a:lnTo>
                  <a:pt x="0" y="133654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2211323"/>
            <a:ext cx="2376805" cy="0"/>
          </a:xfrm>
          <a:custGeom>
            <a:avLst/>
            <a:gdLst/>
            <a:ahLst/>
            <a:cxnLst/>
            <a:rect l="l" t="t" r="r" b="b"/>
            <a:pathLst>
              <a:path w="2376804">
                <a:moveTo>
                  <a:pt x="0" y="0"/>
                </a:moveTo>
                <a:lnTo>
                  <a:pt x="2376297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异</a:t>
            </a:r>
            <a:r>
              <a:rPr dirty="0"/>
              <a:t>常</a:t>
            </a:r>
            <a:r>
              <a:rPr dirty="0">
                <a:latin typeface="Arial Unicode MS"/>
                <a:cs typeface="Arial Unicode MS"/>
              </a:rPr>
              <a:t>DNS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05332"/>
            <a:ext cx="11334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300" spc="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长度异常</a:t>
            </a:r>
            <a:endParaRPr sz="13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461009" algn="l"/>
              </a:tabLst>
            </a:pP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Xshell后门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2176017"/>
            <a:ext cx="1582420" cy="282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300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Arial Unicode MS"/>
                <a:cs typeface="Arial Unicode MS"/>
              </a:rPr>
              <a:t>畸形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域名</a:t>
            </a:r>
            <a:endParaRPr sz="13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300" spc="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算法生成的域名</a:t>
            </a:r>
            <a:endParaRPr sz="13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300" spc="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Unicode MS"/>
                <a:cs typeface="Arial Unicode MS"/>
              </a:rPr>
              <a:t>统计特征异常</a:t>
            </a:r>
            <a:endParaRPr sz="13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•   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威胁情报 </a:t>
            </a:r>
            <a:r>
              <a:rPr sz="1300" spc="-8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3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黑名单</a:t>
            </a:r>
            <a:endParaRPr sz="13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300" spc="-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300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Arial Unicode MS"/>
                <a:cs typeface="Arial Unicode MS"/>
              </a:rPr>
              <a:t>黑客工具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域名</a:t>
            </a:r>
            <a:endParaRPr sz="13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461009" algn="l"/>
              </a:tabLst>
            </a:pP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[mask] </a:t>
            </a: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xss</a:t>
            </a:r>
            <a:r>
              <a:rPr sz="1100" spc="-105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[mask]</a:t>
            </a:r>
            <a:endParaRPr sz="11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461009" algn="l"/>
              </a:tabLst>
            </a:pP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Dnslog</a:t>
            </a:r>
            <a:r>
              <a:rPr sz="1100" spc="-75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[mask]</a:t>
            </a:r>
            <a:endParaRPr sz="11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461009" algn="l"/>
              </a:tabLst>
            </a:pP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Dnsl</a:t>
            </a:r>
            <a:r>
              <a:rPr sz="1100" spc="-75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[mask]</a:t>
            </a:r>
            <a:endParaRPr sz="11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461009" algn="l"/>
              </a:tabLst>
            </a:pP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xsse</a:t>
            </a:r>
            <a:r>
              <a:rPr sz="1100" spc="-8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Arial Unicode MS"/>
                <a:cs typeface="Arial Unicode MS"/>
              </a:rPr>
              <a:t>[mask]</a:t>
            </a:r>
            <a:endParaRPr sz="11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790"/>
              </a:spcBef>
              <a:tabLst>
                <a:tab pos="460375" algn="l"/>
              </a:tabLst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100" dirty="0">
                <a:solidFill>
                  <a:srgbClr val="404040"/>
                </a:solidFill>
                <a:latin typeface="Arial Unicode MS"/>
                <a:cs typeface="Arial Unicode MS"/>
              </a:rPr>
              <a:t>…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0260" y="1059180"/>
            <a:ext cx="7028688" cy="1328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5688" y="1054608"/>
            <a:ext cx="7038340" cy="1338580"/>
          </a:xfrm>
          <a:custGeom>
            <a:avLst/>
            <a:gdLst/>
            <a:ahLst/>
            <a:cxnLst/>
            <a:rect l="l" t="t" r="r" b="b"/>
            <a:pathLst>
              <a:path w="7038340" h="1338580">
                <a:moveTo>
                  <a:pt x="0" y="1338071"/>
                </a:moveTo>
                <a:lnTo>
                  <a:pt x="7037831" y="1338071"/>
                </a:lnTo>
                <a:lnTo>
                  <a:pt x="7037831" y="0"/>
                </a:lnTo>
                <a:lnTo>
                  <a:pt x="0" y="0"/>
                </a:lnTo>
                <a:lnTo>
                  <a:pt x="0" y="1338071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2264" y="2572511"/>
            <a:ext cx="5052060" cy="2293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7692" y="2567939"/>
            <a:ext cx="5061585" cy="2303145"/>
          </a:xfrm>
          <a:custGeom>
            <a:avLst/>
            <a:gdLst/>
            <a:ahLst/>
            <a:cxnLst/>
            <a:rect l="l" t="t" r="r" b="b"/>
            <a:pathLst>
              <a:path w="5061584" h="2303145">
                <a:moveTo>
                  <a:pt x="0" y="2302764"/>
                </a:moveTo>
                <a:lnTo>
                  <a:pt x="5061204" y="2302764"/>
                </a:lnTo>
                <a:lnTo>
                  <a:pt x="5061204" y="0"/>
                </a:lnTo>
                <a:lnTo>
                  <a:pt x="0" y="0"/>
                </a:lnTo>
                <a:lnTo>
                  <a:pt x="0" y="23027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内</a:t>
            </a:r>
            <a:r>
              <a:rPr dirty="0"/>
              <a:t>网渗透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07871"/>
            <a:ext cx="1366520" cy="379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7114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黑客进入内网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905"/>
              </a:spcBef>
              <a:tabLst>
                <a:tab pos="46037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收集信息</a:t>
            </a:r>
            <a:endParaRPr sz="12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65"/>
              </a:spcBef>
              <a:tabLst>
                <a:tab pos="460375" algn="l"/>
              </a:tabLst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扩大权限</a:t>
            </a:r>
            <a:endParaRPr sz="12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65"/>
              </a:spcBef>
              <a:tabLst>
                <a:tab pos="46037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保持权限</a:t>
            </a:r>
            <a:endParaRPr sz="12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65"/>
              </a:spcBef>
              <a:tabLst>
                <a:tab pos="46037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窃取数据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日志源</a:t>
            </a:r>
            <a:endParaRPr sz="14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461009" algn="l"/>
              </a:tabLst>
            </a:pP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OA</a:t>
            </a:r>
            <a:endParaRPr sz="12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61009" algn="l"/>
              </a:tabLst>
            </a:pP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SSO</a:t>
            </a:r>
            <a:endParaRPr sz="12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61009" algn="l"/>
              </a:tabLst>
            </a:pP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ERP</a:t>
            </a:r>
            <a:endParaRPr sz="12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61009" algn="l"/>
              </a:tabLst>
            </a:pP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wiki</a:t>
            </a:r>
            <a:endParaRPr sz="12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61009" algn="l"/>
              </a:tabLst>
            </a:pP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gitlab</a:t>
            </a:r>
            <a:endParaRPr sz="12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65"/>
              </a:spcBef>
              <a:tabLst>
                <a:tab pos="46037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…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1046988"/>
            <a:ext cx="5067300" cy="3108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3744" y="1042416"/>
            <a:ext cx="5076825" cy="3118485"/>
          </a:xfrm>
          <a:custGeom>
            <a:avLst/>
            <a:gdLst/>
            <a:ahLst/>
            <a:cxnLst/>
            <a:rect l="l" t="t" r="r" b="b"/>
            <a:pathLst>
              <a:path w="5076825" h="3118485">
                <a:moveTo>
                  <a:pt x="0" y="3118104"/>
                </a:moveTo>
                <a:lnTo>
                  <a:pt x="5076444" y="3118104"/>
                </a:lnTo>
                <a:lnTo>
                  <a:pt x="5076444" y="0"/>
                </a:lnTo>
                <a:lnTo>
                  <a:pt x="0" y="0"/>
                </a:lnTo>
                <a:lnTo>
                  <a:pt x="0" y="311810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>
                <a:latin typeface="Arial Unicode MS"/>
                <a:cs typeface="Arial Unicode MS"/>
              </a:rPr>
              <a:t>I</a:t>
            </a:r>
            <a:r>
              <a:rPr dirty="0">
                <a:latin typeface="Arial Unicode MS"/>
                <a:cs typeface="Arial Unicode MS"/>
              </a:rPr>
              <a:t>D</a:t>
            </a:r>
            <a:r>
              <a:rPr spc="-5" dirty="0">
                <a:latin typeface="Arial Unicode MS"/>
                <a:cs typeface="Arial Unicode MS"/>
              </a:rPr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32764"/>
            <a:ext cx="24923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 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基于流量分析引擎</a:t>
            </a:r>
            <a:r>
              <a:rPr sz="1600" spc="-105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Unicode MS"/>
                <a:cs typeface="Arial Unicode MS"/>
              </a:rPr>
              <a:t>QNSM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666" y="1564386"/>
            <a:ext cx="3203575" cy="1369060"/>
          </a:xfrm>
          <a:custGeom>
            <a:avLst/>
            <a:gdLst/>
            <a:ahLst/>
            <a:cxnLst/>
            <a:rect l="l" t="t" r="r" b="b"/>
            <a:pathLst>
              <a:path w="3203575" h="1369060">
                <a:moveTo>
                  <a:pt x="3203448" y="0"/>
                </a:moveTo>
                <a:lnTo>
                  <a:pt x="228092" y="0"/>
                </a:lnTo>
                <a:lnTo>
                  <a:pt x="182123" y="4633"/>
                </a:lnTo>
                <a:lnTo>
                  <a:pt x="139308" y="17922"/>
                </a:lnTo>
                <a:lnTo>
                  <a:pt x="100563" y="38951"/>
                </a:lnTo>
                <a:lnTo>
                  <a:pt x="66806" y="66801"/>
                </a:lnTo>
                <a:lnTo>
                  <a:pt x="38954" y="100558"/>
                </a:lnTo>
                <a:lnTo>
                  <a:pt x="17924" y="139303"/>
                </a:lnTo>
                <a:lnTo>
                  <a:pt x="4634" y="182119"/>
                </a:lnTo>
                <a:lnTo>
                  <a:pt x="0" y="228091"/>
                </a:lnTo>
                <a:lnTo>
                  <a:pt x="0" y="1368552"/>
                </a:lnTo>
                <a:lnTo>
                  <a:pt x="3203448" y="1368552"/>
                </a:lnTo>
                <a:lnTo>
                  <a:pt x="320344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666" y="1564386"/>
            <a:ext cx="3203575" cy="1369060"/>
          </a:xfrm>
          <a:custGeom>
            <a:avLst/>
            <a:gdLst/>
            <a:ahLst/>
            <a:cxnLst/>
            <a:rect l="l" t="t" r="r" b="b"/>
            <a:pathLst>
              <a:path w="3203575" h="1369060">
                <a:moveTo>
                  <a:pt x="0" y="1368552"/>
                </a:moveTo>
                <a:lnTo>
                  <a:pt x="0" y="228091"/>
                </a:lnTo>
                <a:lnTo>
                  <a:pt x="4634" y="182119"/>
                </a:lnTo>
                <a:lnTo>
                  <a:pt x="17924" y="139303"/>
                </a:lnTo>
                <a:lnTo>
                  <a:pt x="38954" y="100558"/>
                </a:lnTo>
                <a:lnTo>
                  <a:pt x="66806" y="66801"/>
                </a:lnTo>
                <a:lnTo>
                  <a:pt x="100563" y="38951"/>
                </a:lnTo>
                <a:lnTo>
                  <a:pt x="139308" y="17922"/>
                </a:lnTo>
                <a:lnTo>
                  <a:pt x="182123" y="4633"/>
                </a:lnTo>
                <a:lnTo>
                  <a:pt x="228092" y="0"/>
                </a:lnTo>
                <a:lnTo>
                  <a:pt x="3203448" y="0"/>
                </a:lnTo>
                <a:lnTo>
                  <a:pt x="3203448" y="1368552"/>
                </a:lnTo>
                <a:lnTo>
                  <a:pt x="0" y="13685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3427" y="1954657"/>
            <a:ext cx="116840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微软雅黑"/>
                <a:cs typeface="微软雅黑"/>
              </a:rPr>
              <a:t>扫描行为识别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0114" y="1564386"/>
            <a:ext cx="3205480" cy="1369060"/>
          </a:xfrm>
          <a:custGeom>
            <a:avLst/>
            <a:gdLst/>
            <a:ahLst/>
            <a:cxnLst/>
            <a:rect l="l" t="t" r="r" b="b"/>
            <a:pathLst>
              <a:path w="3205479" h="1369060">
                <a:moveTo>
                  <a:pt x="2976880" y="0"/>
                </a:moveTo>
                <a:lnTo>
                  <a:pt x="0" y="0"/>
                </a:lnTo>
                <a:lnTo>
                  <a:pt x="0" y="1368552"/>
                </a:lnTo>
                <a:lnTo>
                  <a:pt x="3204971" y="1368552"/>
                </a:lnTo>
                <a:lnTo>
                  <a:pt x="3204971" y="228091"/>
                </a:lnTo>
                <a:lnTo>
                  <a:pt x="3200338" y="182119"/>
                </a:lnTo>
                <a:lnTo>
                  <a:pt x="3187049" y="139303"/>
                </a:lnTo>
                <a:lnTo>
                  <a:pt x="3166020" y="100558"/>
                </a:lnTo>
                <a:lnTo>
                  <a:pt x="3138169" y="66801"/>
                </a:lnTo>
                <a:lnTo>
                  <a:pt x="3104413" y="38951"/>
                </a:lnTo>
                <a:lnTo>
                  <a:pt x="3065668" y="17922"/>
                </a:lnTo>
                <a:lnTo>
                  <a:pt x="3022852" y="4633"/>
                </a:lnTo>
                <a:lnTo>
                  <a:pt x="297688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0114" y="1564386"/>
            <a:ext cx="3205480" cy="1369060"/>
          </a:xfrm>
          <a:custGeom>
            <a:avLst/>
            <a:gdLst/>
            <a:ahLst/>
            <a:cxnLst/>
            <a:rect l="l" t="t" r="r" b="b"/>
            <a:pathLst>
              <a:path w="3205479" h="1369060">
                <a:moveTo>
                  <a:pt x="0" y="0"/>
                </a:moveTo>
                <a:lnTo>
                  <a:pt x="2976880" y="0"/>
                </a:lnTo>
                <a:lnTo>
                  <a:pt x="3022852" y="4633"/>
                </a:lnTo>
                <a:lnTo>
                  <a:pt x="3065668" y="17922"/>
                </a:lnTo>
                <a:lnTo>
                  <a:pt x="3104413" y="38951"/>
                </a:lnTo>
                <a:lnTo>
                  <a:pt x="3138169" y="66801"/>
                </a:lnTo>
                <a:lnTo>
                  <a:pt x="3166020" y="100558"/>
                </a:lnTo>
                <a:lnTo>
                  <a:pt x="3187049" y="139303"/>
                </a:lnTo>
                <a:lnTo>
                  <a:pt x="3200338" y="182119"/>
                </a:lnTo>
                <a:lnTo>
                  <a:pt x="3204971" y="228091"/>
                </a:lnTo>
                <a:lnTo>
                  <a:pt x="3204971" y="1368552"/>
                </a:lnTo>
                <a:lnTo>
                  <a:pt x="0" y="13685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78400" y="1954657"/>
            <a:ext cx="116840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微软雅黑"/>
                <a:cs typeface="微软雅黑"/>
              </a:rPr>
              <a:t>木马病毒识别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666" y="2932938"/>
            <a:ext cx="3203575" cy="1367155"/>
          </a:xfrm>
          <a:custGeom>
            <a:avLst/>
            <a:gdLst/>
            <a:ahLst/>
            <a:cxnLst/>
            <a:rect l="l" t="t" r="r" b="b"/>
            <a:pathLst>
              <a:path w="3203575" h="1367154">
                <a:moveTo>
                  <a:pt x="3203448" y="0"/>
                </a:moveTo>
                <a:lnTo>
                  <a:pt x="0" y="0"/>
                </a:lnTo>
                <a:lnTo>
                  <a:pt x="0" y="1139190"/>
                </a:lnTo>
                <a:lnTo>
                  <a:pt x="4628" y="1185107"/>
                </a:lnTo>
                <a:lnTo>
                  <a:pt x="17904" y="1227874"/>
                </a:lnTo>
                <a:lnTo>
                  <a:pt x="38911" y="1266576"/>
                </a:lnTo>
                <a:lnTo>
                  <a:pt x="66732" y="1300295"/>
                </a:lnTo>
                <a:lnTo>
                  <a:pt x="100451" y="1328116"/>
                </a:lnTo>
                <a:lnTo>
                  <a:pt x="139153" y="1349123"/>
                </a:lnTo>
                <a:lnTo>
                  <a:pt x="181920" y="1362399"/>
                </a:lnTo>
                <a:lnTo>
                  <a:pt x="227837" y="1367028"/>
                </a:lnTo>
                <a:lnTo>
                  <a:pt x="3203448" y="1367028"/>
                </a:lnTo>
                <a:lnTo>
                  <a:pt x="320344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666" y="2932938"/>
            <a:ext cx="3203575" cy="1367155"/>
          </a:xfrm>
          <a:custGeom>
            <a:avLst/>
            <a:gdLst/>
            <a:ahLst/>
            <a:cxnLst/>
            <a:rect l="l" t="t" r="r" b="b"/>
            <a:pathLst>
              <a:path w="3203575" h="1367154">
                <a:moveTo>
                  <a:pt x="3203448" y="1367028"/>
                </a:moveTo>
                <a:lnTo>
                  <a:pt x="227837" y="1367028"/>
                </a:lnTo>
                <a:lnTo>
                  <a:pt x="181920" y="1362399"/>
                </a:lnTo>
                <a:lnTo>
                  <a:pt x="139153" y="1349123"/>
                </a:lnTo>
                <a:lnTo>
                  <a:pt x="100451" y="1328116"/>
                </a:lnTo>
                <a:lnTo>
                  <a:pt x="66732" y="1300295"/>
                </a:lnTo>
                <a:lnTo>
                  <a:pt x="38911" y="1266576"/>
                </a:lnTo>
                <a:lnTo>
                  <a:pt x="17904" y="1227874"/>
                </a:lnTo>
                <a:lnTo>
                  <a:pt x="4628" y="1185107"/>
                </a:lnTo>
                <a:lnTo>
                  <a:pt x="0" y="1139190"/>
                </a:lnTo>
                <a:lnTo>
                  <a:pt x="0" y="0"/>
                </a:lnTo>
                <a:lnTo>
                  <a:pt x="3203448" y="0"/>
                </a:lnTo>
                <a:lnTo>
                  <a:pt x="3203448" y="136702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3427" y="3665220"/>
            <a:ext cx="116840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微软雅黑"/>
                <a:cs typeface="微软雅黑"/>
              </a:rPr>
              <a:t>攻击行为识别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0114" y="2932938"/>
            <a:ext cx="3205480" cy="1367155"/>
          </a:xfrm>
          <a:custGeom>
            <a:avLst/>
            <a:gdLst/>
            <a:ahLst/>
            <a:cxnLst/>
            <a:rect l="l" t="t" r="r" b="b"/>
            <a:pathLst>
              <a:path w="3205479" h="1367154">
                <a:moveTo>
                  <a:pt x="3204971" y="0"/>
                </a:moveTo>
                <a:lnTo>
                  <a:pt x="0" y="0"/>
                </a:lnTo>
                <a:lnTo>
                  <a:pt x="0" y="1367028"/>
                </a:lnTo>
                <a:lnTo>
                  <a:pt x="2977134" y="1367028"/>
                </a:lnTo>
                <a:lnTo>
                  <a:pt x="3023058" y="1362399"/>
                </a:lnTo>
                <a:lnTo>
                  <a:pt x="3065829" y="1349123"/>
                </a:lnTo>
                <a:lnTo>
                  <a:pt x="3104531" y="1328116"/>
                </a:lnTo>
                <a:lnTo>
                  <a:pt x="3138249" y="1300295"/>
                </a:lnTo>
                <a:lnTo>
                  <a:pt x="3166067" y="1266576"/>
                </a:lnTo>
                <a:lnTo>
                  <a:pt x="3187070" y="1227874"/>
                </a:lnTo>
                <a:lnTo>
                  <a:pt x="3200344" y="1185107"/>
                </a:lnTo>
                <a:lnTo>
                  <a:pt x="3204971" y="1139190"/>
                </a:lnTo>
                <a:lnTo>
                  <a:pt x="320497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0114" y="2932938"/>
            <a:ext cx="3205480" cy="1367155"/>
          </a:xfrm>
          <a:custGeom>
            <a:avLst/>
            <a:gdLst/>
            <a:ahLst/>
            <a:cxnLst/>
            <a:rect l="l" t="t" r="r" b="b"/>
            <a:pathLst>
              <a:path w="3205479" h="1367154">
                <a:moveTo>
                  <a:pt x="3204971" y="0"/>
                </a:moveTo>
                <a:lnTo>
                  <a:pt x="3204971" y="1139190"/>
                </a:lnTo>
                <a:lnTo>
                  <a:pt x="3200344" y="1185107"/>
                </a:lnTo>
                <a:lnTo>
                  <a:pt x="3187070" y="1227874"/>
                </a:lnTo>
                <a:lnTo>
                  <a:pt x="3166067" y="1266576"/>
                </a:lnTo>
                <a:lnTo>
                  <a:pt x="3138249" y="1300295"/>
                </a:lnTo>
                <a:lnTo>
                  <a:pt x="3104531" y="1328116"/>
                </a:lnTo>
                <a:lnTo>
                  <a:pt x="3065829" y="1349123"/>
                </a:lnTo>
                <a:lnTo>
                  <a:pt x="3023058" y="1362399"/>
                </a:lnTo>
                <a:lnTo>
                  <a:pt x="2977134" y="1367028"/>
                </a:lnTo>
                <a:lnTo>
                  <a:pt x="0" y="1367028"/>
                </a:lnTo>
                <a:lnTo>
                  <a:pt x="0" y="0"/>
                </a:lnTo>
                <a:lnTo>
                  <a:pt x="3204971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78400" y="3665220"/>
            <a:ext cx="116840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微软雅黑"/>
                <a:cs typeface="微软雅黑"/>
              </a:rPr>
              <a:t>运维基线违规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9994" y="2590038"/>
            <a:ext cx="1922145" cy="684530"/>
          </a:xfrm>
          <a:custGeom>
            <a:avLst/>
            <a:gdLst/>
            <a:ahLst/>
            <a:cxnLst/>
            <a:rect l="l" t="t" r="r" b="b"/>
            <a:pathLst>
              <a:path w="1922145" h="684529">
                <a:moveTo>
                  <a:pt x="1807718" y="0"/>
                </a:moveTo>
                <a:lnTo>
                  <a:pt x="114045" y="0"/>
                </a:lnTo>
                <a:lnTo>
                  <a:pt x="69651" y="8961"/>
                </a:lnTo>
                <a:lnTo>
                  <a:pt x="33400" y="33400"/>
                </a:lnTo>
                <a:lnTo>
                  <a:pt x="8961" y="69651"/>
                </a:lnTo>
                <a:lnTo>
                  <a:pt x="0" y="114045"/>
                </a:lnTo>
                <a:lnTo>
                  <a:pt x="0" y="570230"/>
                </a:lnTo>
                <a:lnTo>
                  <a:pt x="8961" y="614624"/>
                </a:lnTo>
                <a:lnTo>
                  <a:pt x="33400" y="650875"/>
                </a:lnTo>
                <a:lnTo>
                  <a:pt x="69651" y="675314"/>
                </a:lnTo>
                <a:lnTo>
                  <a:pt x="114045" y="684276"/>
                </a:lnTo>
                <a:lnTo>
                  <a:pt x="1807718" y="684276"/>
                </a:lnTo>
                <a:lnTo>
                  <a:pt x="1852112" y="675314"/>
                </a:lnTo>
                <a:lnTo>
                  <a:pt x="1888363" y="650875"/>
                </a:lnTo>
                <a:lnTo>
                  <a:pt x="1912802" y="614624"/>
                </a:lnTo>
                <a:lnTo>
                  <a:pt x="1921764" y="570230"/>
                </a:lnTo>
                <a:lnTo>
                  <a:pt x="1921764" y="114045"/>
                </a:lnTo>
                <a:lnTo>
                  <a:pt x="1912802" y="69651"/>
                </a:lnTo>
                <a:lnTo>
                  <a:pt x="1888363" y="33400"/>
                </a:lnTo>
                <a:lnTo>
                  <a:pt x="1852112" y="8961"/>
                </a:lnTo>
                <a:lnTo>
                  <a:pt x="1807718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9994" y="2590038"/>
            <a:ext cx="1922145" cy="684530"/>
          </a:xfrm>
          <a:custGeom>
            <a:avLst/>
            <a:gdLst/>
            <a:ahLst/>
            <a:cxnLst/>
            <a:rect l="l" t="t" r="r" b="b"/>
            <a:pathLst>
              <a:path w="1922145" h="684529">
                <a:moveTo>
                  <a:pt x="0" y="114045"/>
                </a:moveTo>
                <a:lnTo>
                  <a:pt x="8961" y="69651"/>
                </a:lnTo>
                <a:lnTo>
                  <a:pt x="33400" y="33400"/>
                </a:lnTo>
                <a:lnTo>
                  <a:pt x="69651" y="8961"/>
                </a:lnTo>
                <a:lnTo>
                  <a:pt x="114045" y="0"/>
                </a:lnTo>
                <a:lnTo>
                  <a:pt x="1807718" y="0"/>
                </a:lnTo>
                <a:lnTo>
                  <a:pt x="1852112" y="8961"/>
                </a:lnTo>
                <a:lnTo>
                  <a:pt x="1888363" y="33400"/>
                </a:lnTo>
                <a:lnTo>
                  <a:pt x="1912802" y="69651"/>
                </a:lnTo>
                <a:lnTo>
                  <a:pt x="1921764" y="114045"/>
                </a:lnTo>
                <a:lnTo>
                  <a:pt x="1921764" y="570230"/>
                </a:lnTo>
                <a:lnTo>
                  <a:pt x="1912802" y="614624"/>
                </a:lnTo>
                <a:lnTo>
                  <a:pt x="1888363" y="650875"/>
                </a:lnTo>
                <a:lnTo>
                  <a:pt x="1852112" y="675314"/>
                </a:lnTo>
                <a:lnTo>
                  <a:pt x="1807718" y="684276"/>
                </a:lnTo>
                <a:lnTo>
                  <a:pt x="114045" y="684276"/>
                </a:lnTo>
                <a:lnTo>
                  <a:pt x="69651" y="675314"/>
                </a:lnTo>
                <a:lnTo>
                  <a:pt x="33400" y="650875"/>
                </a:lnTo>
                <a:lnTo>
                  <a:pt x="8961" y="614624"/>
                </a:lnTo>
                <a:lnTo>
                  <a:pt x="0" y="570230"/>
                </a:lnTo>
                <a:lnTo>
                  <a:pt x="0" y="11404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30423" y="2810001"/>
            <a:ext cx="166179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QNSM</a:t>
            </a:r>
            <a:r>
              <a:rPr sz="1500" spc="-5" dirty="0">
                <a:latin typeface="微软雅黑"/>
                <a:cs typeface="微软雅黑"/>
              </a:rPr>
              <a:t>引擎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175" dirty="0">
                <a:latin typeface="Calibri"/>
                <a:cs typeface="Calibri"/>
              </a:rPr>
              <a:t> </a:t>
            </a:r>
            <a:r>
              <a:rPr sz="1500" dirty="0">
                <a:latin typeface="微软雅黑"/>
                <a:cs typeface="微软雅黑"/>
              </a:rPr>
              <a:t>规则集</a:t>
            </a:r>
            <a:endParaRPr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数据库审计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24635"/>
            <a:ext cx="1256665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MySQL</a:t>
            </a:r>
            <a:r>
              <a:rPr sz="1400" spc="-11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Audit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050"/>
              </a:spcBef>
              <a:tabLst>
                <a:tab pos="46037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异常访问</a:t>
            </a:r>
            <a:endParaRPr sz="1200">
              <a:latin typeface="Arial Unicode MS"/>
              <a:cs typeface="Arial Unicode MS"/>
            </a:endParaRPr>
          </a:p>
          <a:p>
            <a:pPr marL="460375" lvl="1" indent="-18288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461009" algn="l"/>
              </a:tabLst>
            </a:pP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SQL注入</a:t>
            </a:r>
            <a:endParaRPr sz="12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010"/>
              </a:spcBef>
              <a:tabLst>
                <a:tab pos="46037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恶意拖库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性能损耗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055"/>
              </a:spcBef>
              <a:tabLst>
                <a:tab pos="460375" algn="l"/>
              </a:tabLst>
            </a:pPr>
            <a:r>
              <a:rPr sz="1200" spc="-5" dirty="0">
                <a:latin typeface="Arial"/>
                <a:cs typeface="Arial"/>
              </a:rPr>
              <a:t>•	</a:t>
            </a:r>
            <a:r>
              <a:rPr sz="1200" dirty="0">
                <a:latin typeface="Arial Unicode MS"/>
                <a:cs typeface="Arial Unicode MS"/>
              </a:rPr>
              <a:t>≈</a:t>
            </a:r>
            <a:r>
              <a:rPr sz="1200" spc="-105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10%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1059180"/>
            <a:ext cx="5760720" cy="3060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5104" y="1054608"/>
            <a:ext cx="5770245" cy="3069590"/>
          </a:xfrm>
          <a:custGeom>
            <a:avLst/>
            <a:gdLst/>
            <a:ahLst/>
            <a:cxnLst/>
            <a:rect l="l" t="t" r="r" b="b"/>
            <a:pathLst>
              <a:path w="5770245" h="3069590">
                <a:moveTo>
                  <a:pt x="0" y="3069336"/>
                </a:moveTo>
                <a:lnTo>
                  <a:pt x="5769864" y="3069336"/>
                </a:lnTo>
                <a:lnTo>
                  <a:pt x="5769864" y="0"/>
                </a:lnTo>
                <a:lnTo>
                  <a:pt x="0" y="0"/>
                </a:lnTo>
                <a:lnTo>
                  <a:pt x="0" y="306933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951" y="1850770"/>
            <a:ext cx="2776220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60"/>
              </a:lnSpc>
            </a:pPr>
            <a:r>
              <a:rPr sz="5400" spc="10" dirty="0">
                <a:solidFill>
                  <a:srgbClr val="404040"/>
                </a:solidFill>
              </a:rPr>
              <a:t>入侵检测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A</a:t>
            </a:r>
            <a:r>
              <a:rPr spc="10" dirty="0">
                <a:latin typeface="Arial Unicode MS"/>
                <a:cs typeface="Arial Unicode MS"/>
              </a:rPr>
              <a:t>g</a:t>
            </a:r>
            <a:r>
              <a:rPr spc="5" dirty="0">
                <a:latin typeface="Arial Unicode MS"/>
                <a:cs typeface="Arial Unicode MS"/>
              </a:rPr>
              <a:t>end</a:t>
            </a:r>
            <a:r>
              <a:rPr spc="-5" dirty="0">
                <a:latin typeface="Arial Unicode MS"/>
                <a:cs typeface="Arial Unicode MS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032764"/>
            <a:ext cx="1019810" cy="191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漏洞扫描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威胁感知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入侵检测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堡垒机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Unicode MS"/>
                <a:cs typeface="Arial Unicode MS"/>
              </a:rPr>
              <a:t>渗透测试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H</a:t>
            </a:r>
            <a:r>
              <a:rPr spc="0" dirty="0">
                <a:latin typeface="Arial Unicode MS"/>
                <a:cs typeface="Arial Unicode MS"/>
              </a:rPr>
              <a:t>I</a:t>
            </a:r>
            <a:r>
              <a:rPr dirty="0">
                <a:latin typeface="Arial Unicode MS"/>
                <a:cs typeface="Arial Unicode MS"/>
              </a:rPr>
              <a:t>D</a:t>
            </a:r>
            <a:r>
              <a:rPr spc="-5" dirty="0">
                <a:latin typeface="Arial Unicode MS"/>
                <a:cs typeface="Arial Unicode MS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586484"/>
            <a:ext cx="1357630" cy="157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资产清点</a:t>
            </a:r>
            <a:endParaRPr sz="12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640"/>
              </a:spcBef>
              <a:tabLst>
                <a:tab pos="460375" algn="l"/>
              </a:tabLst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000" spc="-5" dirty="0">
                <a:solidFill>
                  <a:srgbClr val="FF0000"/>
                </a:solidFill>
                <a:latin typeface="Arial Unicode MS"/>
                <a:cs typeface="Arial Unicode MS"/>
              </a:rPr>
              <a:t>进程</a:t>
            </a:r>
            <a:endParaRPr sz="10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000" spc="-5" dirty="0">
                <a:solidFill>
                  <a:srgbClr val="FF0000"/>
                </a:solidFill>
                <a:latin typeface="Arial Unicode MS"/>
                <a:cs typeface="Arial Unicode MS"/>
              </a:rPr>
              <a:t>端口</a:t>
            </a:r>
            <a:endParaRPr sz="10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0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000" spc="-5" dirty="0">
                <a:solidFill>
                  <a:srgbClr val="404040"/>
                </a:solidFill>
                <a:latin typeface="Arial Unicode MS"/>
                <a:cs typeface="Arial Unicode MS"/>
              </a:rPr>
              <a:t>账户</a:t>
            </a:r>
            <a:endParaRPr sz="10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1009" algn="l"/>
              </a:tabLst>
            </a:pPr>
            <a:r>
              <a:rPr sz="1000" spc="-5" dirty="0">
                <a:solidFill>
                  <a:srgbClr val="404040"/>
                </a:solidFill>
                <a:latin typeface="Arial Unicode MS"/>
                <a:cs typeface="Arial Unicode MS"/>
              </a:rPr>
              <a:t>authorized</a:t>
            </a:r>
            <a:r>
              <a:rPr sz="1000" spc="-105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Arial Unicode MS"/>
                <a:cs typeface="Arial Unicode MS"/>
              </a:rPr>
              <a:t>keys</a:t>
            </a:r>
            <a:endParaRPr sz="10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1009" algn="l"/>
              </a:tabLst>
            </a:pPr>
            <a:r>
              <a:rPr sz="1000" spc="-10" dirty="0">
                <a:solidFill>
                  <a:srgbClr val="FF0000"/>
                </a:solidFill>
                <a:latin typeface="Arial Unicode MS"/>
                <a:cs typeface="Arial Unicode MS"/>
              </a:rPr>
              <a:t>jar包</a:t>
            </a:r>
            <a:endParaRPr sz="10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1009" algn="l"/>
              </a:tabLst>
            </a:pPr>
            <a:r>
              <a:rPr sz="1000" spc="-10" dirty="0">
                <a:solidFill>
                  <a:srgbClr val="FF0000"/>
                </a:solidFill>
                <a:latin typeface="Arial Unicode MS"/>
                <a:cs typeface="Arial Unicode MS"/>
              </a:rPr>
              <a:t>rpm包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3461639"/>
            <a:ext cx="2755265" cy="156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漏洞检测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弱口令 </a:t>
            </a: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dirtycow FFmpeg</a:t>
            </a:r>
            <a:r>
              <a:rPr sz="1200" spc="-114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…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9494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基线合规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94945" algn="l"/>
              </a:tabLst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FF0000"/>
                </a:solidFill>
                <a:latin typeface="Arial Unicode MS"/>
                <a:cs typeface="Arial Unicode MS"/>
              </a:rPr>
              <a:t>爱奇艺安全bash</a:t>
            </a:r>
            <a:endParaRPr sz="1200">
              <a:latin typeface="Arial Unicode MS"/>
              <a:cs typeface="Arial Unicode MS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95580" algn="l"/>
              </a:tabLst>
            </a:pP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改进的</a:t>
            </a:r>
            <a:r>
              <a:rPr sz="1200" spc="-10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Rkhunter</a:t>
            </a:r>
            <a:endParaRPr sz="1200">
              <a:latin typeface="Arial Unicode MS"/>
              <a:cs typeface="Arial Unicode MS"/>
            </a:endParaRPr>
          </a:p>
          <a:p>
            <a:pPr marL="195580" indent="-18288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195580" algn="l"/>
              </a:tabLst>
            </a:pP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反弹 shell、命令执行、webshell</a:t>
            </a:r>
            <a:r>
              <a:rPr sz="1200" spc="-1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检测</a:t>
            </a:r>
            <a:endParaRPr sz="12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9494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SSH爆破、web扫描检测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0576" y="1745742"/>
            <a:ext cx="14566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完善的发布策略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0576" y="2108454"/>
            <a:ext cx="127825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资源占用监控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455" y="2471547"/>
            <a:ext cx="181483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Arial Unicode MS"/>
                <a:cs typeface="Arial Unicode MS"/>
              </a:rPr>
              <a:t>Cgroups</a:t>
            </a:r>
            <a:r>
              <a:rPr sz="1400" spc="-9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限制资源占用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5608" y="870203"/>
            <a:ext cx="1708403" cy="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476" y="1087501"/>
            <a:ext cx="4826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spc="-5" dirty="0">
                <a:latin typeface="Arial Unicode MS"/>
                <a:cs typeface="Arial Unicode MS"/>
              </a:rPr>
              <a:t>基于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8980" y="929894"/>
            <a:ext cx="180149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1800" dirty="0">
                <a:latin typeface="Arial Unicode MS"/>
                <a:cs typeface="Arial Unicode MS"/>
              </a:rPr>
              <a:t>部署约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3200" dirty="0">
                <a:solidFill>
                  <a:srgbClr val="FF0000"/>
                </a:solidFill>
                <a:latin typeface="Arial Unicode MS"/>
                <a:cs typeface="Arial Unicode MS"/>
              </a:rPr>
              <a:t>万</a:t>
            </a:r>
            <a:r>
              <a:rPr sz="1800" dirty="0">
                <a:latin typeface="Arial Unicode MS"/>
                <a:cs typeface="Arial Unicode MS"/>
              </a:rPr>
              <a:t>台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快照检测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24635"/>
            <a:ext cx="1456690" cy="152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近实时进程快照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增量巡检扫描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050"/>
              </a:spcBef>
              <a:tabLst>
                <a:tab pos="460375" algn="l"/>
              </a:tabLst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•	</a:t>
            </a: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挖矿木马</a:t>
            </a:r>
            <a:endParaRPr sz="12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461009" algn="l"/>
              </a:tabLst>
            </a:pP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DDOS木马</a:t>
            </a:r>
            <a:endParaRPr sz="1200">
              <a:latin typeface="Arial Unicode MS"/>
              <a:cs typeface="Arial Unicode MS"/>
            </a:endParaRPr>
          </a:p>
          <a:p>
            <a:pPr marL="460375" indent="-18288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461009" algn="l"/>
              </a:tabLst>
            </a:pPr>
            <a:r>
              <a:rPr sz="1200" spc="-5" dirty="0">
                <a:solidFill>
                  <a:srgbClr val="404040"/>
                </a:solidFill>
                <a:latin typeface="Arial Unicode MS"/>
                <a:cs typeface="Arial Unicode MS"/>
              </a:rPr>
              <a:t>Hack</a:t>
            </a:r>
            <a:r>
              <a:rPr sz="1200" spc="-105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404040"/>
                </a:solidFill>
                <a:latin typeface="Arial Unicode MS"/>
                <a:cs typeface="Arial Unicode MS"/>
              </a:rPr>
              <a:t>Tool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1407" y="1039367"/>
            <a:ext cx="6266688" cy="3332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6835" y="1034796"/>
            <a:ext cx="6276340" cy="3342640"/>
          </a:xfrm>
          <a:custGeom>
            <a:avLst/>
            <a:gdLst/>
            <a:ahLst/>
            <a:cxnLst/>
            <a:rect l="l" t="t" r="r" b="b"/>
            <a:pathLst>
              <a:path w="6276340" h="3342640">
                <a:moveTo>
                  <a:pt x="0" y="3342132"/>
                </a:moveTo>
                <a:lnTo>
                  <a:pt x="6275832" y="3342132"/>
                </a:lnTo>
                <a:lnTo>
                  <a:pt x="6275832" y="0"/>
                </a:lnTo>
                <a:lnTo>
                  <a:pt x="0" y="0"/>
                </a:lnTo>
                <a:lnTo>
                  <a:pt x="0" y="334213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63397"/>
            <a:ext cx="109664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0" dirty="0">
                <a:latin typeface="Microsoft JhengHei"/>
                <a:cs typeface="Microsoft JhengHei"/>
              </a:rPr>
              <a:t>堡垒机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1024635"/>
            <a:ext cx="267081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400" b="0" spc="-5" dirty="0">
                <a:solidFill>
                  <a:srgbClr val="404040"/>
                </a:solidFill>
                <a:latin typeface="Arial Unicode MS"/>
                <a:cs typeface="Arial Unicode MS"/>
              </a:rPr>
              <a:t>支持SSH、</a:t>
            </a:r>
            <a:r>
              <a:rPr sz="1400" b="0" spc="-5" dirty="0">
                <a:solidFill>
                  <a:srgbClr val="FF0000"/>
                </a:solidFill>
                <a:latin typeface="Arial Unicode MS"/>
                <a:cs typeface="Arial Unicode MS"/>
              </a:rPr>
              <a:t>SFTP</a:t>
            </a:r>
            <a:r>
              <a:rPr sz="1400" b="0" spc="-5" dirty="0">
                <a:solidFill>
                  <a:srgbClr val="404040"/>
                </a:solidFill>
                <a:latin typeface="Arial Unicode MS"/>
                <a:cs typeface="Arial Unicode MS"/>
              </a:rPr>
              <a:t>、RDP、VNC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1387347"/>
            <a:ext cx="145669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支持双因素认证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317" y="1600962"/>
            <a:ext cx="1631314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70000"/>
              </a:lnSpc>
            </a:pP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灵活的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规则配置 </a:t>
            </a:r>
            <a:r>
              <a:rPr sz="1400" spc="-36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实时告警、实时阻断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2475738"/>
            <a:ext cx="2060575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支持录屏审计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支持组授权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支持备注登录、tab补全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3448" y="1022603"/>
            <a:ext cx="4692396" cy="3709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渗透测试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24635"/>
            <a:ext cx="1813560" cy="193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标准化测试流程</a:t>
            </a:r>
            <a:endParaRPr sz="1400">
              <a:latin typeface="Arial Unicode MS"/>
              <a:cs typeface="Arial Unicode MS"/>
            </a:endParaRPr>
          </a:p>
          <a:p>
            <a:pPr marL="195580" indent="-18288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195580" algn="l"/>
              </a:tabLst>
            </a:pP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标准化check</a:t>
            </a:r>
            <a:r>
              <a:rPr sz="1400" spc="-1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list</a:t>
            </a:r>
            <a:endParaRPr sz="1400">
              <a:latin typeface="Arial Unicode MS"/>
              <a:cs typeface="Arial Unicode MS"/>
            </a:endParaRPr>
          </a:p>
          <a:p>
            <a:pPr marL="460375" lvl="1" indent="-18288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461009" algn="l"/>
              </a:tabLst>
            </a:pPr>
            <a:r>
              <a:rPr sz="1200" spc="-5" dirty="0">
                <a:solidFill>
                  <a:srgbClr val="FF0000"/>
                </a:solidFill>
                <a:latin typeface="Arial Unicode MS"/>
                <a:cs typeface="Arial Unicode MS"/>
              </a:rPr>
              <a:t>Web</a:t>
            </a:r>
            <a:endParaRPr sz="12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010"/>
              </a:spcBef>
              <a:tabLst>
                <a:tab pos="502920" algn="l"/>
              </a:tabLst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200" dirty="0">
                <a:solidFill>
                  <a:srgbClr val="FF0000"/>
                </a:solidFill>
                <a:latin typeface="Arial Unicode MS"/>
                <a:cs typeface="Arial Unicode MS"/>
              </a:rPr>
              <a:t>移动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标准化渗透测试环境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维护通用测试工具集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0105" y="1850770"/>
            <a:ext cx="2087880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260"/>
              </a:lnSpc>
            </a:pPr>
            <a:r>
              <a:rPr sz="5400" b="1" spc="5" dirty="0">
                <a:solidFill>
                  <a:srgbClr val="404040"/>
                </a:solidFill>
                <a:latin typeface="Microsoft JhengHei"/>
                <a:cs typeface="Microsoft JhengHei"/>
              </a:rPr>
              <a:t>扫描器</a:t>
            </a:r>
            <a:endParaRPr sz="5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63397"/>
            <a:ext cx="73977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0" dirty="0">
                <a:latin typeface="Microsoft JhengHei"/>
                <a:cs typeface="Microsoft JhengHei"/>
              </a:rPr>
              <a:t>现状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9819" y="2914523"/>
            <a:ext cx="2722880" cy="121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800" spc="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 Unicode MS"/>
                <a:cs typeface="Arial Unicode MS"/>
              </a:rPr>
              <a:t>小机房端口策略过于宽松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800" spc="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 Unicode MS"/>
                <a:cs typeface="Arial Unicode MS"/>
              </a:rPr>
              <a:t>资产变更频繁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800" spc="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Unicode MS"/>
                <a:cs typeface="Arial Unicode MS"/>
              </a:rPr>
              <a:t>服务间依赖复杂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996696"/>
            <a:ext cx="1100328" cy="1545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8969" y="1572133"/>
            <a:ext cx="84709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5" dirty="0">
                <a:latin typeface="Arial Unicode MS"/>
                <a:cs typeface="Arial Unicode MS"/>
              </a:rPr>
              <a:t>20万</a:t>
            </a:r>
            <a:r>
              <a:rPr sz="2400" b="0" dirty="0">
                <a:latin typeface="Arial Unicode MS"/>
                <a:cs typeface="Arial Unicode MS"/>
              </a:rPr>
              <a:t>+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2379" y="1275588"/>
            <a:ext cx="1801495" cy="828040"/>
          </a:xfrm>
          <a:custGeom>
            <a:avLst/>
            <a:gdLst/>
            <a:ahLst/>
            <a:cxnLst/>
            <a:rect l="l" t="t" r="r" b="b"/>
            <a:pathLst>
              <a:path w="1801495" h="828039">
                <a:moveTo>
                  <a:pt x="900684" y="0"/>
                </a:moveTo>
                <a:lnTo>
                  <a:pt x="836357" y="1039"/>
                </a:lnTo>
                <a:lnTo>
                  <a:pt x="773252" y="4109"/>
                </a:lnTo>
                <a:lnTo>
                  <a:pt x="711521" y="9141"/>
                </a:lnTo>
                <a:lnTo>
                  <a:pt x="651316" y="16065"/>
                </a:lnTo>
                <a:lnTo>
                  <a:pt x="592788" y="24810"/>
                </a:lnTo>
                <a:lnTo>
                  <a:pt x="536092" y="35306"/>
                </a:lnTo>
                <a:lnTo>
                  <a:pt x="481379" y="47483"/>
                </a:lnTo>
                <a:lnTo>
                  <a:pt x="428801" y="61271"/>
                </a:lnTo>
                <a:lnTo>
                  <a:pt x="378511" y="76600"/>
                </a:lnTo>
                <a:lnTo>
                  <a:pt x="330661" y="93400"/>
                </a:lnTo>
                <a:lnTo>
                  <a:pt x="285403" y="111601"/>
                </a:lnTo>
                <a:lnTo>
                  <a:pt x="242891" y="131133"/>
                </a:lnTo>
                <a:lnTo>
                  <a:pt x="203276" y="151925"/>
                </a:lnTo>
                <a:lnTo>
                  <a:pt x="166710" y="173908"/>
                </a:lnTo>
                <a:lnTo>
                  <a:pt x="133347" y="197011"/>
                </a:lnTo>
                <a:lnTo>
                  <a:pt x="103338" y="221165"/>
                </a:lnTo>
                <a:lnTo>
                  <a:pt x="53993" y="272343"/>
                </a:lnTo>
                <a:lnTo>
                  <a:pt x="19894" y="326882"/>
                </a:lnTo>
                <a:lnTo>
                  <a:pt x="2261" y="384221"/>
                </a:lnTo>
                <a:lnTo>
                  <a:pt x="0" y="413765"/>
                </a:lnTo>
                <a:lnTo>
                  <a:pt x="2261" y="443310"/>
                </a:lnTo>
                <a:lnTo>
                  <a:pt x="19894" y="500649"/>
                </a:lnTo>
                <a:lnTo>
                  <a:pt x="53993" y="555188"/>
                </a:lnTo>
                <a:lnTo>
                  <a:pt x="103338" y="606366"/>
                </a:lnTo>
                <a:lnTo>
                  <a:pt x="133347" y="630520"/>
                </a:lnTo>
                <a:lnTo>
                  <a:pt x="166710" y="653623"/>
                </a:lnTo>
                <a:lnTo>
                  <a:pt x="203276" y="675606"/>
                </a:lnTo>
                <a:lnTo>
                  <a:pt x="242891" y="696398"/>
                </a:lnTo>
                <a:lnTo>
                  <a:pt x="285403" y="715930"/>
                </a:lnTo>
                <a:lnTo>
                  <a:pt x="330661" y="734131"/>
                </a:lnTo>
                <a:lnTo>
                  <a:pt x="378511" y="750931"/>
                </a:lnTo>
                <a:lnTo>
                  <a:pt x="428801" y="766260"/>
                </a:lnTo>
                <a:lnTo>
                  <a:pt x="481379" y="780048"/>
                </a:lnTo>
                <a:lnTo>
                  <a:pt x="536092" y="792225"/>
                </a:lnTo>
                <a:lnTo>
                  <a:pt x="592788" y="802721"/>
                </a:lnTo>
                <a:lnTo>
                  <a:pt x="651316" y="811466"/>
                </a:lnTo>
                <a:lnTo>
                  <a:pt x="711521" y="818390"/>
                </a:lnTo>
                <a:lnTo>
                  <a:pt x="773252" y="823422"/>
                </a:lnTo>
                <a:lnTo>
                  <a:pt x="836357" y="826492"/>
                </a:lnTo>
                <a:lnTo>
                  <a:pt x="900684" y="827532"/>
                </a:lnTo>
                <a:lnTo>
                  <a:pt x="965010" y="826492"/>
                </a:lnTo>
                <a:lnTo>
                  <a:pt x="1028115" y="823422"/>
                </a:lnTo>
                <a:lnTo>
                  <a:pt x="1089846" y="818390"/>
                </a:lnTo>
                <a:lnTo>
                  <a:pt x="1150051" y="811466"/>
                </a:lnTo>
                <a:lnTo>
                  <a:pt x="1208579" y="802721"/>
                </a:lnTo>
                <a:lnTo>
                  <a:pt x="1265275" y="792225"/>
                </a:lnTo>
                <a:lnTo>
                  <a:pt x="1319988" y="780048"/>
                </a:lnTo>
                <a:lnTo>
                  <a:pt x="1372566" y="766260"/>
                </a:lnTo>
                <a:lnTo>
                  <a:pt x="1422856" y="750931"/>
                </a:lnTo>
                <a:lnTo>
                  <a:pt x="1470706" y="734131"/>
                </a:lnTo>
                <a:lnTo>
                  <a:pt x="1515964" y="715930"/>
                </a:lnTo>
                <a:lnTo>
                  <a:pt x="1558476" y="696398"/>
                </a:lnTo>
                <a:lnTo>
                  <a:pt x="1598091" y="675606"/>
                </a:lnTo>
                <a:lnTo>
                  <a:pt x="1634657" y="653623"/>
                </a:lnTo>
                <a:lnTo>
                  <a:pt x="1668020" y="630520"/>
                </a:lnTo>
                <a:lnTo>
                  <a:pt x="1698029" y="606366"/>
                </a:lnTo>
                <a:lnTo>
                  <a:pt x="1747374" y="555188"/>
                </a:lnTo>
                <a:lnTo>
                  <a:pt x="1781473" y="500649"/>
                </a:lnTo>
                <a:lnTo>
                  <a:pt x="1799106" y="443310"/>
                </a:lnTo>
                <a:lnTo>
                  <a:pt x="1801368" y="413765"/>
                </a:lnTo>
                <a:lnTo>
                  <a:pt x="1799106" y="384221"/>
                </a:lnTo>
                <a:lnTo>
                  <a:pt x="1781473" y="326882"/>
                </a:lnTo>
                <a:lnTo>
                  <a:pt x="1747374" y="272343"/>
                </a:lnTo>
                <a:lnTo>
                  <a:pt x="1698029" y="221165"/>
                </a:lnTo>
                <a:lnTo>
                  <a:pt x="1668020" y="197011"/>
                </a:lnTo>
                <a:lnTo>
                  <a:pt x="1634657" y="173908"/>
                </a:lnTo>
                <a:lnTo>
                  <a:pt x="1598091" y="151925"/>
                </a:lnTo>
                <a:lnTo>
                  <a:pt x="1558476" y="131133"/>
                </a:lnTo>
                <a:lnTo>
                  <a:pt x="1515964" y="111601"/>
                </a:lnTo>
                <a:lnTo>
                  <a:pt x="1470706" y="93400"/>
                </a:lnTo>
                <a:lnTo>
                  <a:pt x="1422856" y="76600"/>
                </a:lnTo>
                <a:lnTo>
                  <a:pt x="1372566" y="61271"/>
                </a:lnTo>
                <a:lnTo>
                  <a:pt x="1319988" y="47483"/>
                </a:lnTo>
                <a:lnTo>
                  <a:pt x="1265275" y="35306"/>
                </a:lnTo>
                <a:lnTo>
                  <a:pt x="1208579" y="24810"/>
                </a:lnTo>
                <a:lnTo>
                  <a:pt x="1150051" y="16065"/>
                </a:lnTo>
                <a:lnTo>
                  <a:pt x="1089846" y="9141"/>
                </a:lnTo>
                <a:lnTo>
                  <a:pt x="1028115" y="4109"/>
                </a:lnTo>
                <a:lnTo>
                  <a:pt x="965010" y="1039"/>
                </a:lnTo>
                <a:lnTo>
                  <a:pt x="9006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2379" y="1275588"/>
            <a:ext cx="1801495" cy="828040"/>
          </a:xfrm>
          <a:custGeom>
            <a:avLst/>
            <a:gdLst/>
            <a:ahLst/>
            <a:cxnLst/>
            <a:rect l="l" t="t" r="r" b="b"/>
            <a:pathLst>
              <a:path w="1801495" h="828039">
                <a:moveTo>
                  <a:pt x="0" y="413765"/>
                </a:moveTo>
                <a:lnTo>
                  <a:pt x="8943" y="355237"/>
                </a:lnTo>
                <a:lnTo>
                  <a:pt x="34962" y="299228"/>
                </a:lnTo>
                <a:lnTo>
                  <a:pt x="76836" y="246299"/>
                </a:lnTo>
                <a:lnTo>
                  <a:pt x="133347" y="197011"/>
                </a:lnTo>
                <a:lnTo>
                  <a:pt x="166710" y="173908"/>
                </a:lnTo>
                <a:lnTo>
                  <a:pt x="203276" y="151925"/>
                </a:lnTo>
                <a:lnTo>
                  <a:pt x="242891" y="131133"/>
                </a:lnTo>
                <a:lnTo>
                  <a:pt x="285403" y="111601"/>
                </a:lnTo>
                <a:lnTo>
                  <a:pt x="330661" y="93400"/>
                </a:lnTo>
                <a:lnTo>
                  <a:pt x="378511" y="76600"/>
                </a:lnTo>
                <a:lnTo>
                  <a:pt x="428801" y="61271"/>
                </a:lnTo>
                <a:lnTo>
                  <a:pt x="481379" y="47483"/>
                </a:lnTo>
                <a:lnTo>
                  <a:pt x="536092" y="35306"/>
                </a:lnTo>
                <a:lnTo>
                  <a:pt x="592788" y="24810"/>
                </a:lnTo>
                <a:lnTo>
                  <a:pt x="651316" y="16065"/>
                </a:lnTo>
                <a:lnTo>
                  <a:pt x="711521" y="9141"/>
                </a:lnTo>
                <a:lnTo>
                  <a:pt x="773252" y="4109"/>
                </a:lnTo>
                <a:lnTo>
                  <a:pt x="836357" y="1039"/>
                </a:lnTo>
                <a:lnTo>
                  <a:pt x="900684" y="0"/>
                </a:lnTo>
                <a:lnTo>
                  <a:pt x="965010" y="1039"/>
                </a:lnTo>
                <a:lnTo>
                  <a:pt x="1028115" y="4109"/>
                </a:lnTo>
                <a:lnTo>
                  <a:pt x="1089846" y="9141"/>
                </a:lnTo>
                <a:lnTo>
                  <a:pt x="1150051" y="16065"/>
                </a:lnTo>
                <a:lnTo>
                  <a:pt x="1208579" y="24810"/>
                </a:lnTo>
                <a:lnTo>
                  <a:pt x="1265275" y="35306"/>
                </a:lnTo>
                <a:lnTo>
                  <a:pt x="1319988" y="47483"/>
                </a:lnTo>
                <a:lnTo>
                  <a:pt x="1372566" y="61271"/>
                </a:lnTo>
                <a:lnTo>
                  <a:pt x="1422856" y="76600"/>
                </a:lnTo>
                <a:lnTo>
                  <a:pt x="1470706" y="93400"/>
                </a:lnTo>
                <a:lnTo>
                  <a:pt x="1515964" y="111601"/>
                </a:lnTo>
                <a:lnTo>
                  <a:pt x="1558476" y="131133"/>
                </a:lnTo>
                <a:lnTo>
                  <a:pt x="1598091" y="151925"/>
                </a:lnTo>
                <a:lnTo>
                  <a:pt x="1634657" y="173908"/>
                </a:lnTo>
                <a:lnTo>
                  <a:pt x="1668020" y="197011"/>
                </a:lnTo>
                <a:lnTo>
                  <a:pt x="1698029" y="221165"/>
                </a:lnTo>
                <a:lnTo>
                  <a:pt x="1747374" y="272343"/>
                </a:lnTo>
                <a:lnTo>
                  <a:pt x="1781473" y="326882"/>
                </a:lnTo>
                <a:lnTo>
                  <a:pt x="1799106" y="384221"/>
                </a:lnTo>
                <a:lnTo>
                  <a:pt x="1801368" y="413765"/>
                </a:lnTo>
                <a:lnTo>
                  <a:pt x="1799106" y="443310"/>
                </a:lnTo>
                <a:lnTo>
                  <a:pt x="1781473" y="500649"/>
                </a:lnTo>
                <a:lnTo>
                  <a:pt x="1747374" y="555188"/>
                </a:lnTo>
                <a:lnTo>
                  <a:pt x="1698029" y="606366"/>
                </a:lnTo>
                <a:lnTo>
                  <a:pt x="1668020" y="630520"/>
                </a:lnTo>
                <a:lnTo>
                  <a:pt x="1634657" y="653623"/>
                </a:lnTo>
                <a:lnTo>
                  <a:pt x="1598091" y="675606"/>
                </a:lnTo>
                <a:lnTo>
                  <a:pt x="1558476" y="696398"/>
                </a:lnTo>
                <a:lnTo>
                  <a:pt x="1515964" y="715930"/>
                </a:lnTo>
                <a:lnTo>
                  <a:pt x="1470706" y="734131"/>
                </a:lnTo>
                <a:lnTo>
                  <a:pt x="1422856" y="750931"/>
                </a:lnTo>
                <a:lnTo>
                  <a:pt x="1372566" y="766260"/>
                </a:lnTo>
                <a:lnTo>
                  <a:pt x="1319988" y="780048"/>
                </a:lnTo>
                <a:lnTo>
                  <a:pt x="1265275" y="792225"/>
                </a:lnTo>
                <a:lnTo>
                  <a:pt x="1208579" y="802721"/>
                </a:lnTo>
                <a:lnTo>
                  <a:pt x="1150051" y="811466"/>
                </a:lnTo>
                <a:lnTo>
                  <a:pt x="1089846" y="818390"/>
                </a:lnTo>
                <a:lnTo>
                  <a:pt x="1028115" y="823422"/>
                </a:lnTo>
                <a:lnTo>
                  <a:pt x="965010" y="826492"/>
                </a:lnTo>
                <a:lnTo>
                  <a:pt x="900684" y="827532"/>
                </a:lnTo>
                <a:lnTo>
                  <a:pt x="836357" y="826492"/>
                </a:lnTo>
                <a:lnTo>
                  <a:pt x="773252" y="823422"/>
                </a:lnTo>
                <a:lnTo>
                  <a:pt x="711521" y="818390"/>
                </a:lnTo>
                <a:lnTo>
                  <a:pt x="651316" y="811466"/>
                </a:lnTo>
                <a:lnTo>
                  <a:pt x="592788" y="802721"/>
                </a:lnTo>
                <a:lnTo>
                  <a:pt x="536092" y="792225"/>
                </a:lnTo>
                <a:lnTo>
                  <a:pt x="481379" y="780048"/>
                </a:lnTo>
                <a:lnTo>
                  <a:pt x="428801" y="766260"/>
                </a:lnTo>
                <a:lnTo>
                  <a:pt x="378511" y="750931"/>
                </a:lnTo>
                <a:lnTo>
                  <a:pt x="330661" y="734131"/>
                </a:lnTo>
                <a:lnTo>
                  <a:pt x="285403" y="715930"/>
                </a:lnTo>
                <a:lnTo>
                  <a:pt x="242891" y="696398"/>
                </a:lnTo>
                <a:lnTo>
                  <a:pt x="203276" y="675606"/>
                </a:lnTo>
                <a:lnTo>
                  <a:pt x="166710" y="653623"/>
                </a:lnTo>
                <a:lnTo>
                  <a:pt x="133347" y="630520"/>
                </a:lnTo>
                <a:lnTo>
                  <a:pt x="103338" y="606366"/>
                </a:lnTo>
                <a:lnTo>
                  <a:pt x="53993" y="555188"/>
                </a:lnTo>
                <a:lnTo>
                  <a:pt x="19894" y="500649"/>
                </a:lnTo>
                <a:lnTo>
                  <a:pt x="2261" y="443310"/>
                </a:lnTo>
                <a:lnTo>
                  <a:pt x="0" y="413765"/>
                </a:lnTo>
                <a:close/>
              </a:path>
            </a:pathLst>
          </a:custGeom>
          <a:ln w="914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85234" y="1573529"/>
            <a:ext cx="836294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开放端口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2741" y="1572133"/>
            <a:ext cx="101663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30</a:t>
            </a:r>
            <a:r>
              <a:rPr sz="2400" dirty="0">
                <a:latin typeface="Arial Unicode MS"/>
                <a:cs typeface="Arial Unicode MS"/>
              </a:rPr>
              <a:t>0万+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设计目标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694" y="1515109"/>
            <a:ext cx="112585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2000" dirty="0">
                <a:latin typeface="Arial Unicode MS"/>
                <a:cs typeface="Arial Unicode MS"/>
              </a:rPr>
              <a:t>稳定</a:t>
            </a:r>
            <a:r>
              <a:rPr sz="2000" spc="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高效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3644" y="1508759"/>
            <a:ext cx="9404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spc="-5" dirty="0">
                <a:latin typeface="Arial Unicode MS"/>
                <a:cs typeface="Arial Unicode MS"/>
              </a:rPr>
              <a:t>误报率</a:t>
            </a:r>
            <a:r>
              <a:rPr sz="1800" dirty="0">
                <a:latin typeface="Arial Unicode MS"/>
                <a:cs typeface="Arial Unicode MS"/>
              </a:rPr>
              <a:t>低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533" y="2035429"/>
            <a:ext cx="16262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Arial Unicode MS"/>
                <a:cs typeface="Arial Unicode MS"/>
              </a:rPr>
              <a:t>高危漏洞覆盖全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9908" y="2028189"/>
            <a:ext cx="139700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spc="-5" dirty="0">
                <a:latin typeface="Arial Unicode MS"/>
                <a:cs typeface="Arial Unicode MS"/>
              </a:rPr>
              <a:t>任务管理合理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6420" y="1923288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2859" y="1519427"/>
            <a:ext cx="19685" cy="791210"/>
          </a:xfrm>
          <a:custGeom>
            <a:avLst/>
            <a:gdLst/>
            <a:ahLst/>
            <a:cxnLst/>
            <a:rect l="l" t="t" r="r" b="b"/>
            <a:pathLst>
              <a:path w="19685" h="791210">
                <a:moveTo>
                  <a:pt x="0" y="0"/>
                </a:moveTo>
                <a:lnTo>
                  <a:pt x="19685" y="791083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0011" y="1469136"/>
            <a:ext cx="163830" cy="981710"/>
          </a:xfrm>
          <a:custGeom>
            <a:avLst/>
            <a:gdLst/>
            <a:ahLst/>
            <a:cxnLst/>
            <a:rect l="l" t="t" r="r" b="b"/>
            <a:pathLst>
              <a:path w="163830" h="981710">
                <a:moveTo>
                  <a:pt x="163575" y="981456"/>
                </a:moveTo>
                <a:lnTo>
                  <a:pt x="120106" y="975609"/>
                </a:lnTo>
                <a:lnTo>
                  <a:pt x="81035" y="959113"/>
                </a:lnTo>
                <a:lnTo>
                  <a:pt x="47926" y="933529"/>
                </a:lnTo>
                <a:lnTo>
                  <a:pt x="22342" y="900420"/>
                </a:lnTo>
                <a:lnTo>
                  <a:pt x="5846" y="861349"/>
                </a:lnTo>
                <a:lnTo>
                  <a:pt x="0" y="817880"/>
                </a:lnTo>
                <a:lnTo>
                  <a:pt x="0" y="163575"/>
                </a:lnTo>
                <a:lnTo>
                  <a:pt x="5846" y="120106"/>
                </a:lnTo>
                <a:lnTo>
                  <a:pt x="22342" y="81035"/>
                </a:lnTo>
                <a:lnTo>
                  <a:pt x="47926" y="47926"/>
                </a:lnTo>
                <a:lnTo>
                  <a:pt x="81035" y="22342"/>
                </a:lnTo>
                <a:lnTo>
                  <a:pt x="120106" y="5846"/>
                </a:lnTo>
                <a:lnTo>
                  <a:pt x="163575" y="0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2196" y="1469136"/>
            <a:ext cx="163830" cy="981710"/>
          </a:xfrm>
          <a:custGeom>
            <a:avLst/>
            <a:gdLst/>
            <a:ahLst/>
            <a:cxnLst/>
            <a:rect l="l" t="t" r="r" b="b"/>
            <a:pathLst>
              <a:path w="163829" h="981710">
                <a:moveTo>
                  <a:pt x="0" y="0"/>
                </a:moveTo>
                <a:lnTo>
                  <a:pt x="43469" y="5846"/>
                </a:lnTo>
                <a:lnTo>
                  <a:pt x="82540" y="22342"/>
                </a:lnTo>
                <a:lnTo>
                  <a:pt x="115649" y="47926"/>
                </a:lnTo>
                <a:lnTo>
                  <a:pt x="141233" y="81035"/>
                </a:lnTo>
                <a:lnTo>
                  <a:pt x="157729" y="120106"/>
                </a:lnTo>
                <a:lnTo>
                  <a:pt x="163575" y="163575"/>
                </a:lnTo>
                <a:lnTo>
                  <a:pt x="163575" y="817880"/>
                </a:lnTo>
                <a:lnTo>
                  <a:pt x="157729" y="861349"/>
                </a:lnTo>
                <a:lnTo>
                  <a:pt x="141233" y="900420"/>
                </a:lnTo>
                <a:lnTo>
                  <a:pt x="115649" y="933529"/>
                </a:lnTo>
                <a:lnTo>
                  <a:pt x="82540" y="959113"/>
                </a:lnTo>
                <a:lnTo>
                  <a:pt x="43469" y="975609"/>
                </a:lnTo>
                <a:lnTo>
                  <a:pt x="0" y="981456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5067" y="3119627"/>
            <a:ext cx="6358128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2311" y="3147060"/>
            <a:ext cx="6263640" cy="932815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664"/>
              </a:spcBef>
              <a:tabLst>
                <a:tab pos="2639695" algn="l"/>
              </a:tabLst>
            </a:pPr>
            <a:r>
              <a:rPr sz="4200" baseline="-3968" dirty="0">
                <a:solidFill>
                  <a:srgbClr val="FF0000"/>
                </a:solidFill>
                <a:latin typeface="Arial Unicode MS"/>
                <a:cs typeface="Arial Unicode MS"/>
              </a:rPr>
              <a:t>30</a:t>
            </a:r>
            <a:r>
              <a:rPr sz="4200" spc="-225" baseline="-3968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个扫描节点	</a:t>
            </a:r>
            <a:r>
              <a:rPr sz="4200" spc="67" baseline="-3968" dirty="0">
                <a:solidFill>
                  <a:srgbClr val="FF0000"/>
                </a:solidFill>
                <a:latin typeface="Arial Unicode MS"/>
                <a:cs typeface="Arial Unicode MS"/>
              </a:rPr>
              <a:t>每月</a:t>
            </a:r>
            <a:r>
              <a:rPr sz="2700" spc="67" baseline="1543" dirty="0">
                <a:latin typeface="Arial Unicode MS"/>
                <a:cs typeface="Arial Unicode MS"/>
              </a:rPr>
              <a:t>完成约</a:t>
            </a:r>
            <a:r>
              <a:rPr sz="4200" spc="67" baseline="-1984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4200" spc="67" baseline="-1984" dirty="0">
                <a:solidFill>
                  <a:srgbClr val="FF0000"/>
                </a:solidFill>
                <a:latin typeface="Arial Unicode MS"/>
                <a:cs typeface="Arial Unicode MS"/>
              </a:rPr>
              <a:t>亿次</a:t>
            </a:r>
            <a:r>
              <a:rPr sz="2700" spc="67" baseline="4629" dirty="0">
                <a:latin typeface="Arial Unicode MS"/>
                <a:cs typeface="Arial Unicode MS"/>
              </a:rPr>
              <a:t>插件扫描</a:t>
            </a:r>
            <a:endParaRPr sz="2700" baseline="4629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扫</a:t>
            </a:r>
            <a:r>
              <a:rPr dirty="0"/>
              <a:t>描组件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1407" y="1556003"/>
            <a:ext cx="1583690" cy="792480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224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165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Web</a:t>
            </a:r>
            <a:r>
              <a:rPr sz="1800" spc="-15" dirty="0">
                <a:latin typeface="Arial Unicode MS"/>
                <a:cs typeface="Arial Unicode MS"/>
              </a:rPr>
              <a:t>插件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0332" y="1556003"/>
            <a:ext cx="1583690" cy="792480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592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175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弱口令插件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4455" y="2951988"/>
            <a:ext cx="1583690" cy="792480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592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175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通用漏洞插件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0332" y="2951988"/>
            <a:ext cx="1583690" cy="792480"/>
          </a:xfrm>
          <a:prstGeom prst="rect">
            <a:avLst/>
          </a:prstGeom>
          <a:solidFill>
            <a:srgbClr val="E9ECF4"/>
          </a:solidFill>
          <a:ln w="12192">
            <a:solidFill>
              <a:srgbClr val="4F81BC"/>
            </a:solidFill>
          </a:ln>
        </p:spPr>
        <p:txBody>
          <a:bodyPr vert="horz" wrap="square" lIns="0" tIns="592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175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信息泄露插件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276" y="2644139"/>
            <a:ext cx="6769100" cy="0"/>
          </a:xfrm>
          <a:custGeom>
            <a:avLst/>
            <a:gdLst/>
            <a:ahLst/>
            <a:cxnLst/>
            <a:rect l="l" t="t" r="r" b="b"/>
            <a:pathLst>
              <a:path w="6769100">
                <a:moveTo>
                  <a:pt x="0" y="0"/>
                </a:moveTo>
                <a:lnTo>
                  <a:pt x="676871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4300" y="1347216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294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6576" y="1842261"/>
            <a:ext cx="102870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 Unicode MS"/>
                <a:cs typeface="Arial Unicode MS"/>
              </a:rPr>
              <a:t>集</a:t>
            </a:r>
            <a:r>
              <a:rPr sz="1600" spc="-10" dirty="0">
                <a:latin typeface="Arial Unicode MS"/>
                <a:cs typeface="Arial Unicode MS"/>
              </a:rPr>
              <a:t>成</a:t>
            </a:r>
            <a:r>
              <a:rPr sz="1600" spc="-5" dirty="0">
                <a:latin typeface="Arial Unicode MS"/>
                <a:cs typeface="Arial Unicode MS"/>
              </a:rPr>
              <a:t>A</a:t>
            </a:r>
            <a:r>
              <a:rPr sz="1600" dirty="0">
                <a:latin typeface="Arial Unicode MS"/>
                <a:cs typeface="Arial Unicode MS"/>
              </a:rPr>
              <a:t>W</a:t>
            </a:r>
            <a:r>
              <a:rPr sz="1600" spc="-5" dirty="0">
                <a:latin typeface="Arial Unicode MS"/>
                <a:cs typeface="Arial Unicode MS"/>
              </a:rPr>
              <a:t>VS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7917" y="1748789"/>
            <a:ext cx="14687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 Unicode MS"/>
                <a:cs typeface="Arial Unicode MS"/>
              </a:rPr>
              <a:t>依赖Medusa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一些</a:t>
            </a:r>
            <a:r>
              <a:rPr sz="1600" spc="-5" dirty="0">
                <a:latin typeface="Arial Unicode MS"/>
                <a:cs typeface="Arial Unicode MS"/>
              </a:rPr>
              <a:t>Pytho</a:t>
            </a:r>
            <a:r>
              <a:rPr sz="1600" spc="-10" dirty="0">
                <a:latin typeface="Arial Unicode MS"/>
                <a:cs typeface="Arial Unicode MS"/>
              </a:rPr>
              <a:t>n脚本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39" y="2969514"/>
            <a:ext cx="1040765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 Unicode MS"/>
                <a:cs typeface="Arial Unicode MS"/>
              </a:rPr>
              <a:t>实现类似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1864"/>
              </a:lnSpc>
            </a:pPr>
            <a:r>
              <a:rPr sz="1600" spc="-5" dirty="0">
                <a:latin typeface="Arial Unicode MS"/>
                <a:cs typeface="Arial Unicode MS"/>
              </a:rPr>
              <a:t>BugScan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 Unicode MS"/>
                <a:cs typeface="Arial Unicode MS"/>
              </a:rPr>
              <a:t>的扫描框架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7917" y="3220592"/>
            <a:ext cx="116522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集成</a:t>
            </a:r>
            <a:r>
              <a:rPr sz="1600" spc="-5" dirty="0">
                <a:latin typeface="Arial Unicode MS"/>
                <a:cs typeface="Arial Unicode MS"/>
              </a:rPr>
              <a:t>BBSc</a:t>
            </a:r>
            <a:r>
              <a:rPr sz="1600" spc="-10" dirty="0">
                <a:latin typeface="Arial Unicode MS"/>
                <a:cs typeface="Arial Unicode MS"/>
              </a:rPr>
              <a:t>an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5863" y="1275588"/>
            <a:ext cx="456565" cy="2735580"/>
          </a:xfrm>
          <a:custGeom>
            <a:avLst/>
            <a:gdLst/>
            <a:ahLst/>
            <a:cxnLst/>
            <a:rect l="l" t="t" r="r" b="b"/>
            <a:pathLst>
              <a:path w="456565" h="2735579">
                <a:moveTo>
                  <a:pt x="455942" y="2735580"/>
                </a:moveTo>
                <a:lnTo>
                  <a:pt x="409324" y="2733226"/>
                </a:lnTo>
                <a:lnTo>
                  <a:pt x="364052" y="2726318"/>
                </a:lnTo>
                <a:lnTo>
                  <a:pt x="320357" y="2715085"/>
                </a:lnTo>
                <a:lnTo>
                  <a:pt x="278466" y="2699756"/>
                </a:lnTo>
                <a:lnTo>
                  <a:pt x="238610" y="2680559"/>
                </a:lnTo>
                <a:lnTo>
                  <a:pt x="201018" y="2657724"/>
                </a:lnTo>
                <a:lnTo>
                  <a:pt x="165918" y="2631479"/>
                </a:lnTo>
                <a:lnTo>
                  <a:pt x="133540" y="2602055"/>
                </a:lnTo>
                <a:lnTo>
                  <a:pt x="104113" y="2569679"/>
                </a:lnTo>
                <a:lnTo>
                  <a:pt x="77866" y="2534581"/>
                </a:lnTo>
                <a:lnTo>
                  <a:pt x="55028" y="2496990"/>
                </a:lnTo>
                <a:lnTo>
                  <a:pt x="35829" y="2457134"/>
                </a:lnTo>
                <a:lnTo>
                  <a:pt x="20497" y="2415243"/>
                </a:lnTo>
                <a:lnTo>
                  <a:pt x="9262" y="2371546"/>
                </a:lnTo>
                <a:lnTo>
                  <a:pt x="2353" y="2326272"/>
                </a:lnTo>
                <a:lnTo>
                  <a:pt x="0" y="2279650"/>
                </a:lnTo>
                <a:lnTo>
                  <a:pt x="0" y="455929"/>
                </a:lnTo>
                <a:lnTo>
                  <a:pt x="2353" y="409307"/>
                </a:lnTo>
                <a:lnTo>
                  <a:pt x="9262" y="364033"/>
                </a:lnTo>
                <a:lnTo>
                  <a:pt x="20497" y="320336"/>
                </a:lnTo>
                <a:lnTo>
                  <a:pt x="35829" y="278445"/>
                </a:lnTo>
                <a:lnTo>
                  <a:pt x="55028" y="238589"/>
                </a:lnTo>
                <a:lnTo>
                  <a:pt x="77866" y="200998"/>
                </a:lnTo>
                <a:lnTo>
                  <a:pt x="104113" y="165900"/>
                </a:lnTo>
                <a:lnTo>
                  <a:pt x="133540" y="133524"/>
                </a:lnTo>
                <a:lnTo>
                  <a:pt x="165918" y="104100"/>
                </a:lnTo>
                <a:lnTo>
                  <a:pt x="201018" y="77855"/>
                </a:lnTo>
                <a:lnTo>
                  <a:pt x="238610" y="55020"/>
                </a:lnTo>
                <a:lnTo>
                  <a:pt x="278466" y="35823"/>
                </a:lnTo>
                <a:lnTo>
                  <a:pt x="320357" y="20494"/>
                </a:lnTo>
                <a:lnTo>
                  <a:pt x="364052" y="9261"/>
                </a:lnTo>
                <a:lnTo>
                  <a:pt x="409324" y="2353"/>
                </a:lnTo>
                <a:lnTo>
                  <a:pt x="455942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2838" y="1275588"/>
            <a:ext cx="455930" cy="2735580"/>
          </a:xfrm>
          <a:custGeom>
            <a:avLst/>
            <a:gdLst/>
            <a:ahLst/>
            <a:cxnLst/>
            <a:rect l="l" t="t" r="r" b="b"/>
            <a:pathLst>
              <a:path w="455929" h="2735579">
                <a:moveTo>
                  <a:pt x="0" y="0"/>
                </a:moveTo>
                <a:lnTo>
                  <a:pt x="46622" y="2353"/>
                </a:lnTo>
                <a:lnTo>
                  <a:pt x="91896" y="9261"/>
                </a:lnTo>
                <a:lnTo>
                  <a:pt x="135593" y="20494"/>
                </a:lnTo>
                <a:lnTo>
                  <a:pt x="177484" y="35823"/>
                </a:lnTo>
                <a:lnTo>
                  <a:pt x="217340" y="55020"/>
                </a:lnTo>
                <a:lnTo>
                  <a:pt x="254931" y="77855"/>
                </a:lnTo>
                <a:lnTo>
                  <a:pt x="290029" y="104100"/>
                </a:lnTo>
                <a:lnTo>
                  <a:pt x="322405" y="133524"/>
                </a:lnTo>
                <a:lnTo>
                  <a:pt x="351829" y="165900"/>
                </a:lnTo>
                <a:lnTo>
                  <a:pt x="378074" y="200998"/>
                </a:lnTo>
                <a:lnTo>
                  <a:pt x="400909" y="238589"/>
                </a:lnTo>
                <a:lnTo>
                  <a:pt x="420106" y="278445"/>
                </a:lnTo>
                <a:lnTo>
                  <a:pt x="435435" y="320336"/>
                </a:lnTo>
                <a:lnTo>
                  <a:pt x="446668" y="364033"/>
                </a:lnTo>
                <a:lnTo>
                  <a:pt x="453576" y="409307"/>
                </a:lnTo>
                <a:lnTo>
                  <a:pt x="455929" y="455929"/>
                </a:lnTo>
                <a:lnTo>
                  <a:pt x="455929" y="2279650"/>
                </a:lnTo>
                <a:lnTo>
                  <a:pt x="453576" y="2326272"/>
                </a:lnTo>
                <a:lnTo>
                  <a:pt x="446668" y="2371546"/>
                </a:lnTo>
                <a:lnTo>
                  <a:pt x="435435" y="2415243"/>
                </a:lnTo>
                <a:lnTo>
                  <a:pt x="420106" y="2457134"/>
                </a:lnTo>
                <a:lnTo>
                  <a:pt x="400909" y="2496990"/>
                </a:lnTo>
                <a:lnTo>
                  <a:pt x="378074" y="2534581"/>
                </a:lnTo>
                <a:lnTo>
                  <a:pt x="351829" y="2569679"/>
                </a:lnTo>
                <a:lnTo>
                  <a:pt x="322405" y="2602055"/>
                </a:lnTo>
                <a:lnTo>
                  <a:pt x="290029" y="2631479"/>
                </a:lnTo>
                <a:lnTo>
                  <a:pt x="254931" y="2657724"/>
                </a:lnTo>
                <a:lnTo>
                  <a:pt x="217340" y="2680559"/>
                </a:lnTo>
                <a:lnTo>
                  <a:pt x="177484" y="2699756"/>
                </a:lnTo>
                <a:lnTo>
                  <a:pt x="135593" y="2715085"/>
                </a:lnTo>
                <a:lnTo>
                  <a:pt x="91896" y="2726318"/>
                </a:lnTo>
                <a:lnTo>
                  <a:pt x="46622" y="2733226"/>
                </a:lnTo>
                <a:lnTo>
                  <a:pt x="0" y="273558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扫</a:t>
            </a:r>
            <a:r>
              <a:rPr dirty="0"/>
              <a:t>描策略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960882"/>
            <a:ext cx="1548130" cy="258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外网优先原则</a:t>
            </a:r>
            <a:endParaRPr sz="1600">
              <a:latin typeface="Arial Unicode MS"/>
              <a:cs typeface="Arial Unicode MS"/>
            </a:endParaRPr>
          </a:p>
          <a:p>
            <a:pPr marR="520700" algn="ctr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sz="1600" spc="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插件分组</a:t>
            </a:r>
            <a:endParaRPr sz="16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123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每6小时</a:t>
            </a:r>
            <a:endParaRPr sz="1400">
              <a:latin typeface="Arial Unicode MS"/>
              <a:cs typeface="Arial Unicode MS"/>
            </a:endParaRPr>
          </a:p>
          <a:p>
            <a:pPr marL="460375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严重漏洞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每天</a:t>
            </a:r>
            <a:endParaRPr sz="1400">
              <a:latin typeface="Arial Unicode MS"/>
              <a:cs typeface="Arial Unicode MS"/>
            </a:endParaRPr>
          </a:p>
          <a:p>
            <a:pPr marL="46037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高中危漏洞</a:t>
            </a:r>
            <a:endParaRPr sz="1400">
              <a:latin typeface="Arial Unicode MS"/>
              <a:cs typeface="Arial Unicode MS"/>
            </a:endParaRPr>
          </a:p>
          <a:p>
            <a:pPr marL="277495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每周</a:t>
            </a:r>
            <a:endParaRPr sz="1400">
              <a:latin typeface="Arial Unicode MS"/>
              <a:cs typeface="Arial Unicode MS"/>
            </a:endParaRPr>
          </a:p>
          <a:p>
            <a:pPr marL="46037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低危漏洞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4193641"/>
            <a:ext cx="39477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0504D"/>
                </a:solidFill>
                <a:latin typeface="Arial"/>
                <a:cs typeface="Arial"/>
              </a:rPr>
              <a:t>• </a:t>
            </a:r>
            <a:r>
              <a:rPr sz="1400" spc="7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504D"/>
                </a:solidFill>
                <a:latin typeface="Arial Unicode MS"/>
                <a:cs typeface="Arial Unicode MS"/>
              </a:rPr>
              <a:t>首次发现的外网端口，最高优先级进入扫描队列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0" dirty="0"/>
              <a:t>信息泄露插件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960882"/>
            <a:ext cx="3156585" cy="171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Arial Unicode MS"/>
                <a:cs typeface="Arial Unicode MS"/>
              </a:rPr>
              <a:t>https://github.com/lijiejie/BBScan</a:t>
            </a:r>
            <a:endParaRPr sz="1600" dirty="0">
              <a:latin typeface="Arial Unicode MS"/>
              <a:cs typeface="Arial Unicode MS"/>
            </a:endParaRPr>
          </a:p>
          <a:p>
            <a:pPr marL="278130">
              <a:lnSpc>
                <a:spcPct val="100000"/>
              </a:lnSpc>
              <a:spcBef>
                <a:spcPts val="123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压缩包</a:t>
            </a:r>
            <a:endParaRPr sz="1400" dirty="0">
              <a:latin typeface="Arial Unicode MS"/>
              <a:cs typeface="Arial Unicode MS"/>
            </a:endParaRPr>
          </a:p>
          <a:p>
            <a:pPr marL="461009" lvl="1" indent="-18288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461645" algn="l"/>
              </a:tabLst>
            </a:pPr>
            <a:r>
              <a:rPr sz="1400" spc="-5" dirty="0">
                <a:solidFill>
                  <a:srgbClr val="404040"/>
                </a:solidFill>
                <a:latin typeface="Arial Unicode MS"/>
                <a:cs typeface="Arial Unicode MS"/>
              </a:rPr>
              <a:t>git</a:t>
            </a:r>
            <a:r>
              <a:rPr sz="1400" spc="-10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Arial Unicode MS"/>
                <a:cs typeface="Arial Unicode MS"/>
              </a:rPr>
              <a:t>svn</a:t>
            </a:r>
            <a:endParaRPr sz="1400" dirty="0">
              <a:latin typeface="Arial Unicode MS"/>
              <a:cs typeface="Arial Unicode MS"/>
            </a:endParaRPr>
          </a:p>
          <a:p>
            <a:pPr marL="27813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配置文件</a:t>
            </a:r>
            <a:endParaRPr sz="1400" dirty="0">
              <a:latin typeface="Arial Unicode MS"/>
              <a:cs typeface="Arial Unicode MS"/>
            </a:endParaRPr>
          </a:p>
          <a:p>
            <a:pPr marL="278130">
              <a:lnSpc>
                <a:spcPct val="100000"/>
              </a:lnSpc>
              <a:spcBef>
                <a:spcPts val="117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• </a:t>
            </a:r>
            <a:r>
              <a:rPr sz="14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Unicode MS"/>
                <a:cs typeface="Arial Unicode MS"/>
              </a:rPr>
              <a:t>文件遍历</a:t>
            </a:r>
            <a:endParaRPr sz="1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3788461"/>
            <a:ext cx="138684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•   </a:t>
            </a:r>
            <a:r>
              <a:rPr sz="1300" spc="-10" dirty="0">
                <a:solidFill>
                  <a:srgbClr val="404040"/>
                </a:solidFill>
                <a:latin typeface="Arial Unicode MS"/>
                <a:cs typeface="Arial Unicode MS"/>
              </a:rPr>
              <a:t>URL </a:t>
            </a:r>
            <a:r>
              <a:rPr sz="1300" spc="-5" dirty="0">
                <a:solidFill>
                  <a:srgbClr val="404040"/>
                </a:solidFill>
                <a:latin typeface="Arial Unicode MS"/>
                <a:cs typeface="Arial Unicode MS"/>
              </a:rPr>
              <a:t>+</a:t>
            </a:r>
            <a:r>
              <a:rPr sz="1300" spc="-120" dirty="0">
                <a:solidFill>
                  <a:srgbClr val="404040"/>
                </a:solidFill>
                <a:latin typeface="Arial Unicode MS"/>
                <a:cs typeface="Arial Unicode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Unicode MS"/>
                <a:cs typeface="Arial Unicode MS"/>
              </a:rPr>
              <a:t>简单规则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4120" y="1347216"/>
            <a:ext cx="5029200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128515"/>
            <a:ext cx="9143999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48428"/>
            <a:ext cx="9143999" cy="67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55947"/>
            <a:ext cx="9144000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4155947"/>
            <a:ext cx="9144000" cy="79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1600" spc="-10" dirty="0">
                <a:latin typeface="Calibri"/>
                <a:cs typeface="Calibri"/>
              </a:rPr>
              <a:t>/composer/send_email?to=test@xxx&amp;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ur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l=h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  <a:hlinkClick r:id="rId6"/>
              </a:rPr>
              <a:t>tp://not.existed.domain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1167130" algn="l"/>
                <a:tab pos="3502660" algn="l"/>
              </a:tabLst>
            </a:pPr>
            <a:r>
              <a:rPr sz="1600" spc="-10" dirty="0">
                <a:latin typeface="Calibri"/>
                <a:cs typeface="Calibri"/>
              </a:rPr>
              <a:t>{status=</a:t>
            </a:r>
            <a:r>
              <a:rPr sz="1600" spc="-10" dirty="0">
                <a:solidFill>
                  <a:srgbClr val="00AF50"/>
                </a:solidFill>
                <a:latin typeface="Calibri"/>
                <a:cs typeface="Calibri"/>
              </a:rPr>
              <a:t>200</a:t>
            </a:r>
            <a:r>
              <a:rPr sz="1600" spc="-10" dirty="0">
                <a:latin typeface="Calibri"/>
                <a:cs typeface="Calibri"/>
              </a:rPr>
              <a:t>}	{tag="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gaierror: [Errno</a:t>
            </a:r>
            <a:r>
              <a:rPr sz="16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-2]</a:t>
            </a:r>
            <a:r>
              <a:rPr sz="1600" spc="-5" dirty="0">
                <a:latin typeface="Calibri"/>
                <a:cs typeface="Calibri"/>
              </a:rPr>
              <a:t>"}	</a:t>
            </a:r>
            <a:r>
              <a:rPr sz="1600" spc="-10" dirty="0">
                <a:latin typeface="Calibri"/>
                <a:cs typeface="Calibri"/>
              </a:rPr>
              <a:t>{root_only}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634</Words>
  <Application>Microsoft Office PowerPoint</Application>
  <PresentationFormat>全屏显示(16:9)</PresentationFormat>
  <Paragraphs>321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爱奇艺安全攻防实践</vt:lpstr>
      <vt:lpstr>About Me</vt:lpstr>
      <vt:lpstr>Agenda</vt:lpstr>
      <vt:lpstr>PowerPoint 演示文稿</vt:lpstr>
      <vt:lpstr>20万+</vt:lpstr>
      <vt:lpstr>设计目标</vt:lpstr>
      <vt:lpstr>扫描组件</vt:lpstr>
      <vt:lpstr>扫描策略</vt:lpstr>
      <vt:lpstr>信息泄露插件</vt:lpstr>
      <vt:lpstr>弱口令插件</vt:lpstr>
      <vt:lpstr>通用漏洞插件</vt:lpstr>
      <vt:lpstr>资产发现</vt:lpstr>
      <vt:lpstr>资产发现</vt:lpstr>
      <vt:lpstr>信息泄露</vt:lpstr>
      <vt:lpstr>SSL证书扫描</vt:lpstr>
      <vt:lpstr>代理配置不当</vt:lpstr>
      <vt:lpstr>DNS域传送</vt:lpstr>
      <vt:lpstr>Header命令注入</vt:lpstr>
      <vt:lpstr>被动式代理扫描</vt:lpstr>
      <vt:lpstr>白盒代码扫描</vt:lpstr>
      <vt:lpstr>威胁感知</vt:lpstr>
      <vt:lpstr>威胁感知</vt:lpstr>
      <vt:lpstr>威胁场景</vt:lpstr>
      <vt:lpstr>PowerPoint 演示文稿</vt:lpstr>
      <vt:lpstr>异常DNS</vt:lpstr>
      <vt:lpstr>内网渗透</vt:lpstr>
      <vt:lpstr>IDPS</vt:lpstr>
      <vt:lpstr>数据库审计</vt:lpstr>
      <vt:lpstr>入侵检测</vt:lpstr>
      <vt:lpstr>HIDS</vt:lpstr>
      <vt:lpstr>快照检测</vt:lpstr>
      <vt:lpstr>支持SSH、SFTP、RDP、VNC</vt:lpstr>
      <vt:lpstr>渗透测试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lijiejie</dc:creator>
  <cp:lastModifiedBy>root</cp:lastModifiedBy>
  <cp:revision>1</cp:revision>
  <dcterms:created xsi:type="dcterms:W3CDTF">2018-12-09T20:45:06Z</dcterms:created>
  <dcterms:modified xsi:type="dcterms:W3CDTF">2018-12-09T12:47:05Z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2018-12-09T00:00:00Z</vt:filetime>
  </property>
</Properties>
</file>