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86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9" r:id="rId11"/>
    <p:sldId id="318" r:id="rId12"/>
    <p:sldId id="316" r:id="rId13"/>
    <p:sldId id="317" r:id="rId14"/>
    <p:sldId id="285" r:id="rId15"/>
  </p:sldIdLst>
  <p:sldSz cx="9144000" cy="6858000" type="screen4x3"/>
  <p:notesSz cx="6789738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C88"/>
    <a:srgbClr val="4F81BD"/>
    <a:srgbClr val="FF8181"/>
    <a:srgbClr val="638CAE"/>
    <a:srgbClr val="9AB5E4"/>
    <a:srgbClr val="008EC0"/>
    <a:srgbClr val="C5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1407" autoAdjust="0"/>
  </p:normalViewPr>
  <p:slideViewPr>
    <p:cSldViewPr>
      <p:cViewPr varScale="1">
        <p:scale>
          <a:sx n="70" d="100"/>
          <a:sy n="70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89299-368C-43A1-8402-3FE01F121625}" type="doc">
      <dgm:prSet loTypeId="urn:microsoft.com/office/officeart/2008/layout/HexagonCluster" loCatId="relationship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89E3161-505B-46C7-A25F-22EAD7B7E68B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资产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6394F3-0AE7-4878-9087-D1656DDA1B47}" type="parTrans" cxnId="{DEA80D45-270E-4C07-A593-A434A415C79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0BCF5-108E-48DE-87C4-639F63BC6A87}" type="sibTrans" cxnId="{DEA80D45-270E-4C07-A593-A434A415C79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2B192-EB6D-46FC-BA9F-4F05D4E38C21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策略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51C62C-13E2-4614-A190-A53E38B9DF5B}" type="parTrans" cxnId="{7585C6C5-6D8F-44E2-901E-83958AD1245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2DBA77-C961-472D-9865-B64B72A76C63}" type="sibTrans" cxnId="{7585C6C5-6D8F-44E2-901E-83958AD1245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EBE12C-716C-4BAC-A40C-722B2548C41D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情报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0B3E8-1284-4C82-9244-D7B13EBB3C47}" type="parTrans" cxnId="{5EA836BB-985E-451A-BA9E-BF10AEE2F65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A0C42F-2B7B-4C29-B81D-401214B82F32}" type="sibTrans" cxnId="{5EA836BB-985E-451A-BA9E-BF10AEE2F65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ACEE4B-2760-491D-8AA6-0EA3424DDDEF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专家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DBF53A-3789-4E22-BA2E-4F32A4E00082}" type="parTrans" cxnId="{069BF0E5-226A-40E8-8E22-2CCBF5F9AF1E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B4933-E21F-477C-B150-85043B2F4743}" type="sibTrans" cxnId="{069BF0E5-226A-40E8-8E22-2CCBF5F9AF1E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7AD3D8-DCA6-431F-B57E-156E3BC71290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响应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902E20-DA03-4347-AC91-51956088183D}" type="parTrans" cxnId="{83D48D38-1D21-4930-9E44-37100F9FED1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F754E8-3E7A-4753-8643-3CA9BE9141F0}" type="sibTrans" cxnId="{83D48D38-1D21-4930-9E44-37100F9FED12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BAF57-8824-4C6F-ADA2-F8B8A3C2EBE3}" type="pres">
      <dgm:prSet presAssocID="{43E89299-368C-43A1-8402-3FE01F12162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CD58B86F-7D37-4829-9CC1-4EEA475A20E4}" type="pres">
      <dgm:prSet presAssocID="{A89E3161-505B-46C7-A25F-22EAD7B7E68B}" presName="text1" presStyleCnt="0"/>
      <dgm:spPr/>
    </dgm:pt>
    <dgm:pt modelId="{48B400A3-A755-4161-B423-DC9E46B40183}" type="pres">
      <dgm:prSet presAssocID="{A89E3161-505B-46C7-A25F-22EAD7B7E68B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4FBF5-A14B-4FA0-8B45-1B8E3AB79006}" type="pres">
      <dgm:prSet presAssocID="{A89E3161-505B-46C7-A25F-22EAD7B7E68B}" presName="textaccent1" presStyleCnt="0"/>
      <dgm:spPr/>
    </dgm:pt>
    <dgm:pt modelId="{97EF8D47-D5A4-40AE-A746-E73D75506E2B}" type="pres">
      <dgm:prSet presAssocID="{A89E3161-505B-46C7-A25F-22EAD7B7E68B}" presName="accentRepeatNode" presStyleLbl="solidAlignAcc1" presStyleIdx="0" presStyleCnt="10"/>
      <dgm:spPr/>
    </dgm:pt>
    <dgm:pt modelId="{AE82E9B4-BC0E-4063-AC14-7A74F61D7C8E}" type="pres">
      <dgm:prSet presAssocID="{2AA0BCF5-108E-48DE-87C4-639F63BC6A87}" presName="image1" presStyleCnt="0"/>
      <dgm:spPr/>
    </dgm:pt>
    <dgm:pt modelId="{EEF8A546-FB97-4215-B654-16D4D0470068}" type="pres">
      <dgm:prSet presAssocID="{2AA0BCF5-108E-48DE-87C4-639F63BC6A87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F676AEF7-A9D5-45A6-9E36-D13FB64CE98E}" type="pres">
      <dgm:prSet presAssocID="{2AA0BCF5-108E-48DE-87C4-639F63BC6A87}" presName="imageaccent1" presStyleCnt="0"/>
      <dgm:spPr/>
    </dgm:pt>
    <dgm:pt modelId="{BEEB5066-27FD-42BA-A805-8CE8E1AB6D4E}" type="pres">
      <dgm:prSet presAssocID="{2AA0BCF5-108E-48DE-87C4-639F63BC6A87}" presName="accentRepeatNode" presStyleLbl="solidAlignAcc1" presStyleIdx="1" presStyleCnt="10"/>
      <dgm:spPr/>
    </dgm:pt>
    <dgm:pt modelId="{6D1FB295-112F-4971-8C52-66AAF29E5294}" type="pres">
      <dgm:prSet presAssocID="{5882B192-EB6D-46FC-BA9F-4F05D4E38C21}" presName="text2" presStyleCnt="0"/>
      <dgm:spPr/>
    </dgm:pt>
    <dgm:pt modelId="{E698C742-FED1-4E8F-8E72-0282C3B32B56}" type="pres">
      <dgm:prSet presAssocID="{5882B192-EB6D-46FC-BA9F-4F05D4E38C21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3C78A-C958-416F-950D-0CD3467483D6}" type="pres">
      <dgm:prSet presAssocID="{5882B192-EB6D-46FC-BA9F-4F05D4E38C21}" presName="textaccent2" presStyleCnt="0"/>
      <dgm:spPr/>
    </dgm:pt>
    <dgm:pt modelId="{4EF02B06-9BB9-4485-BA18-03AB1834DA3A}" type="pres">
      <dgm:prSet presAssocID="{5882B192-EB6D-46FC-BA9F-4F05D4E38C21}" presName="accentRepeatNode" presStyleLbl="solidAlignAcc1" presStyleIdx="2" presStyleCnt="10"/>
      <dgm:spPr/>
    </dgm:pt>
    <dgm:pt modelId="{8C6AC588-C604-4369-A251-0528D49D839D}" type="pres">
      <dgm:prSet presAssocID="{802DBA77-C961-472D-9865-B64B72A76C63}" presName="image2" presStyleCnt="0"/>
      <dgm:spPr/>
    </dgm:pt>
    <dgm:pt modelId="{4086CA05-FEA7-4442-8887-EAD61C9CBFC6}" type="pres">
      <dgm:prSet presAssocID="{802DBA77-C961-472D-9865-B64B72A76C63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1470C420-9E54-4B3A-A3F7-8ACFDDA7BED4}" type="pres">
      <dgm:prSet presAssocID="{802DBA77-C961-472D-9865-B64B72A76C63}" presName="imageaccent2" presStyleCnt="0"/>
      <dgm:spPr/>
    </dgm:pt>
    <dgm:pt modelId="{C9121856-D4EF-4C43-8B05-95800B44D4DC}" type="pres">
      <dgm:prSet presAssocID="{802DBA77-C961-472D-9865-B64B72A76C63}" presName="accentRepeatNode" presStyleLbl="solidAlignAcc1" presStyleIdx="3" presStyleCnt="10"/>
      <dgm:spPr/>
    </dgm:pt>
    <dgm:pt modelId="{698A9EDE-E601-4DA3-98A0-23BB7703678A}" type="pres">
      <dgm:prSet presAssocID="{D5EBE12C-716C-4BAC-A40C-722B2548C41D}" presName="text3" presStyleCnt="0"/>
      <dgm:spPr/>
    </dgm:pt>
    <dgm:pt modelId="{4C776D7C-ED9C-45F8-8982-1FC3BD87F9AA}" type="pres">
      <dgm:prSet presAssocID="{D5EBE12C-716C-4BAC-A40C-722B2548C41D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B336A-8D99-4F1E-A17F-904E29FB7C28}" type="pres">
      <dgm:prSet presAssocID="{D5EBE12C-716C-4BAC-A40C-722B2548C41D}" presName="textaccent3" presStyleCnt="0"/>
      <dgm:spPr/>
    </dgm:pt>
    <dgm:pt modelId="{0267C1F7-564E-4B24-8220-C0E842211106}" type="pres">
      <dgm:prSet presAssocID="{D5EBE12C-716C-4BAC-A40C-722B2548C41D}" presName="accentRepeatNode" presStyleLbl="solidAlignAcc1" presStyleIdx="4" presStyleCnt="10"/>
      <dgm:spPr/>
    </dgm:pt>
    <dgm:pt modelId="{A69DF8DF-7078-476D-848C-E5BD53AE2AF9}" type="pres">
      <dgm:prSet presAssocID="{4CA0C42F-2B7B-4C29-B81D-401214B82F32}" presName="image3" presStyleCnt="0"/>
      <dgm:spPr/>
    </dgm:pt>
    <dgm:pt modelId="{96459227-D9AF-4EA4-BE49-50AC75D23159}" type="pres">
      <dgm:prSet presAssocID="{4CA0C42F-2B7B-4C29-B81D-401214B82F32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4C6C87B5-20DC-495F-9098-329BA6A5764A}" type="pres">
      <dgm:prSet presAssocID="{4CA0C42F-2B7B-4C29-B81D-401214B82F32}" presName="imageaccent3" presStyleCnt="0"/>
      <dgm:spPr/>
    </dgm:pt>
    <dgm:pt modelId="{141BBB06-EB50-45E4-8036-29DE165227CD}" type="pres">
      <dgm:prSet presAssocID="{4CA0C42F-2B7B-4C29-B81D-401214B82F32}" presName="accentRepeatNode" presStyleLbl="solidAlignAcc1" presStyleIdx="5" presStyleCnt="10"/>
      <dgm:spPr/>
    </dgm:pt>
    <dgm:pt modelId="{A8231FD2-FC98-4156-A5DC-809B45BCD908}" type="pres">
      <dgm:prSet presAssocID="{10ACEE4B-2760-491D-8AA6-0EA3424DDDEF}" presName="text4" presStyleCnt="0"/>
      <dgm:spPr/>
    </dgm:pt>
    <dgm:pt modelId="{BC32324B-052C-47F7-8E80-2C59133DB05D}" type="pres">
      <dgm:prSet presAssocID="{10ACEE4B-2760-491D-8AA6-0EA3424DDDEF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413CB8-FD98-432A-8D8E-8A526E08A065}" type="pres">
      <dgm:prSet presAssocID="{10ACEE4B-2760-491D-8AA6-0EA3424DDDEF}" presName="textaccent4" presStyleCnt="0"/>
      <dgm:spPr/>
    </dgm:pt>
    <dgm:pt modelId="{18F9406D-78D9-4CBD-B678-C898F1EC1B82}" type="pres">
      <dgm:prSet presAssocID="{10ACEE4B-2760-491D-8AA6-0EA3424DDDEF}" presName="accentRepeatNode" presStyleLbl="solidAlignAcc1" presStyleIdx="6" presStyleCnt="10"/>
      <dgm:spPr/>
    </dgm:pt>
    <dgm:pt modelId="{2BDB20AE-8D1B-416D-9E7D-F16BCE6526A0}" type="pres">
      <dgm:prSet presAssocID="{993B4933-E21F-477C-B150-85043B2F4743}" presName="image4" presStyleCnt="0"/>
      <dgm:spPr/>
    </dgm:pt>
    <dgm:pt modelId="{CE817E6D-C97D-44CF-BB81-9D1574C129C5}" type="pres">
      <dgm:prSet presAssocID="{993B4933-E21F-477C-B150-85043B2F4743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36CE3DDC-A50C-4859-88D5-C32B08F68E11}" type="pres">
      <dgm:prSet presAssocID="{993B4933-E21F-477C-B150-85043B2F4743}" presName="imageaccent4" presStyleCnt="0"/>
      <dgm:spPr/>
    </dgm:pt>
    <dgm:pt modelId="{814F421A-A617-45AB-A3F2-0CE47547B142}" type="pres">
      <dgm:prSet presAssocID="{993B4933-E21F-477C-B150-85043B2F4743}" presName="accentRepeatNode" presStyleLbl="solidAlignAcc1" presStyleIdx="7" presStyleCnt="10"/>
      <dgm:spPr/>
    </dgm:pt>
    <dgm:pt modelId="{DFBC3277-E5BD-446E-8077-CD6A74975F08}" type="pres">
      <dgm:prSet presAssocID="{337AD3D8-DCA6-431F-B57E-156E3BC71290}" presName="text5" presStyleCnt="0"/>
      <dgm:spPr/>
    </dgm:pt>
    <dgm:pt modelId="{144B6F93-ADD1-45F3-8A62-C8EAFAD9FAD8}" type="pres">
      <dgm:prSet presAssocID="{337AD3D8-DCA6-431F-B57E-156E3BC71290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111C02-AA8F-41A4-A55D-524F04D7A08C}" type="pres">
      <dgm:prSet presAssocID="{337AD3D8-DCA6-431F-B57E-156E3BC71290}" presName="textaccent5" presStyleCnt="0"/>
      <dgm:spPr/>
    </dgm:pt>
    <dgm:pt modelId="{BD69352E-BC7F-469F-B42D-4C4B36500421}" type="pres">
      <dgm:prSet presAssocID="{337AD3D8-DCA6-431F-B57E-156E3BC71290}" presName="accentRepeatNode" presStyleLbl="solidAlignAcc1" presStyleIdx="8" presStyleCnt="10"/>
      <dgm:spPr/>
    </dgm:pt>
    <dgm:pt modelId="{A14A8896-89FB-42E5-B801-91527D2FCB56}" type="pres">
      <dgm:prSet presAssocID="{A8F754E8-3E7A-4753-8643-3CA9BE9141F0}" presName="image5" presStyleCnt="0"/>
      <dgm:spPr/>
    </dgm:pt>
    <dgm:pt modelId="{77FB9351-DD21-41BA-ABA9-4BCF31059C53}" type="pres">
      <dgm:prSet presAssocID="{A8F754E8-3E7A-4753-8643-3CA9BE9141F0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F2B9608C-2670-40D9-96F6-1ABFD04D2FB6}" type="pres">
      <dgm:prSet presAssocID="{A8F754E8-3E7A-4753-8643-3CA9BE9141F0}" presName="imageaccent5" presStyleCnt="0"/>
      <dgm:spPr/>
    </dgm:pt>
    <dgm:pt modelId="{E2A532FF-BCDF-4CE0-A11E-D3E05D4E7F15}" type="pres">
      <dgm:prSet presAssocID="{A8F754E8-3E7A-4753-8643-3CA9BE9141F0}" presName="accentRepeatNode" presStyleLbl="solidAlignAcc1" presStyleIdx="9" presStyleCnt="10"/>
      <dgm:spPr/>
    </dgm:pt>
  </dgm:ptLst>
  <dgm:cxnLst>
    <dgm:cxn modelId="{B6307185-8637-4A15-83D7-36D57E87C92F}" type="presOf" srcId="{5882B192-EB6D-46FC-BA9F-4F05D4E38C21}" destId="{E698C742-FED1-4E8F-8E72-0282C3B32B56}" srcOrd="0" destOrd="0" presId="urn:microsoft.com/office/officeart/2008/layout/HexagonCluster"/>
    <dgm:cxn modelId="{069BF0E5-226A-40E8-8E22-2CCBF5F9AF1E}" srcId="{43E89299-368C-43A1-8402-3FE01F121625}" destId="{10ACEE4B-2760-491D-8AA6-0EA3424DDDEF}" srcOrd="3" destOrd="0" parTransId="{D8DBF53A-3789-4E22-BA2E-4F32A4E00082}" sibTransId="{993B4933-E21F-477C-B150-85043B2F4743}"/>
    <dgm:cxn modelId="{83D48D38-1D21-4930-9E44-37100F9FED12}" srcId="{43E89299-368C-43A1-8402-3FE01F121625}" destId="{337AD3D8-DCA6-431F-B57E-156E3BC71290}" srcOrd="4" destOrd="0" parTransId="{F4902E20-DA03-4347-AC91-51956088183D}" sibTransId="{A8F754E8-3E7A-4753-8643-3CA9BE9141F0}"/>
    <dgm:cxn modelId="{DE0D5466-625C-4CC6-AF3F-01EE3A476C9D}" type="presOf" srcId="{993B4933-E21F-477C-B150-85043B2F4743}" destId="{CE817E6D-C97D-44CF-BB81-9D1574C129C5}" srcOrd="0" destOrd="0" presId="urn:microsoft.com/office/officeart/2008/layout/HexagonCluster"/>
    <dgm:cxn modelId="{B616FBFF-DA12-4B28-BF18-1B1AFF371C2C}" type="presOf" srcId="{43E89299-368C-43A1-8402-3FE01F121625}" destId="{80BBAF57-8824-4C6F-ADA2-F8B8A3C2EBE3}" srcOrd="0" destOrd="0" presId="urn:microsoft.com/office/officeart/2008/layout/HexagonCluster"/>
    <dgm:cxn modelId="{5EA836BB-985E-451A-BA9E-BF10AEE2F651}" srcId="{43E89299-368C-43A1-8402-3FE01F121625}" destId="{D5EBE12C-716C-4BAC-A40C-722B2548C41D}" srcOrd="2" destOrd="0" parTransId="{98C0B3E8-1284-4C82-9244-D7B13EBB3C47}" sibTransId="{4CA0C42F-2B7B-4C29-B81D-401214B82F32}"/>
    <dgm:cxn modelId="{DEA80D45-270E-4C07-A593-A434A415C792}" srcId="{43E89299-368C-43A1-8402-3FE01F121625}" destId="{A89E3161-505B-46C7-A25F-22EAD7B7E68B}" srcOrd="0" destOrd="0" parTransId="{3D6394F3-0AE7-4878-9087-D1656DDA1B47}" sibTransId="{2AA0BCF5-108E-48DE-87C4-639F63BC6A87}"/>
    <dgm:cxn modelId="{DD817E4B-5C22-420D-B933-63674D222688}" type="presOf" srcId="{337AD3D8-DCA6-431F-B57E-156E3BC71290}" destId="{144B6F93-ADD1-45F3-8A62-C8EAFAD9FAD8}" srcOrd="0" destOrd="0" presId="urn:microsoft.com/office/officeart/2008/layout/HexagonCluster"/>
    <dgm:cxn modelId="{0FEF6AC8-8C42-4F0F-8EEB-601BB2948755}" type="presOf" srcId="{2AA0BCF5-108E-48DE-87C4-639F63BC6A87}" destId="{EEF8A546-FB97-4215-B654-16D4D0470068}" srcOrd="0" destOrd="0" presId="urn:microsoft.com/office/officeart/2008/layout/HexagonCluster"/>
    <dgm:cxn modelId="{443D98A2-EA76-4173-80DC-E76F27FADCF3}" type="presOf" srcId="{A89E3161-505B-46C7-A25F-22EAD7B7E68B}" destId="{48B400A3-A755-4161-B423-DC9E46B40183}" srcOrd="0" destOrd="0" presId="urn:microsoft.com/office/officeart/2008/layout/HexagonCluster"/>
    <dgm:cxn modelId="{C8971472-A7DE-429D-9473-2AD1C2BC060F}" type="presOf" srcId="{A8F754E8-3E7A-4753-8643-3CA9BE9141F0}" destId="{77FB9351-DD21-41BA-ABA9-4BCF31059C53}" srcOrd="0" destOrd="0" presId="urn:microsoft.com/office/officeart/2008/layout/HexagonCluster"/>
    <dgm:cxn modelId="{1CBBE9C3-49C6-4428-B7EC-CD081E8715C2}" type="presOf" srcId="{4CA0C42F-2B7B-4C29-B81D-401214B82F32}" destId="{96459227-D9AF-4EA4-BE49-50AC75D23159}" srcOrd="0" destOrd="0" presId="urn:microsoft.com/office/officeart/2008/layout/HexagonCluster"/>
    <dgm:cxn modelId="{022581EB-2428-417F-B632-A26203756864}" type="presOf" srcId="{10ACEE4B-2760-491D-8AA6-0EA3424DDDEF}" destId="{BC32324B-052C-47F7-8E80-2C59133DB05D}" srcOrd="0" destOrd="0" presId="urn:microsoft.com/office/officeart/2008/layout/HexagonCluster"/>
    <dgm:cxn modelId="{EC4FE891-EBF1-47C8-814C-F98A6B7D0977}" type="presOf" srcId="{D5EBE12C-716C-4BAC-A40C-722B2548C41D}" destId="{4C776D7C-ED9C-45F8-8982-1FC3BD87F9AA}" srcOrd="0" destOrd="0" presId="urn:microsoft.com/office/officeart/2008/layout/HexagonCluster"/>
    <dgm:cxn modelId="{FD2392E7-6584-4DDB-8A6D-11210689493B}" type="presOf" srcId="{802DBA77-C961-472D-9865-B64B72A76C63}" destId="{4086CA05-FEA7-4442-8887-EAD61C9CBFC6}" srcOrd="0" destOrd="0" presId="urn:microsoft.com/office/officeart/2008/layout/HexagonCluster"/>
    <dgm:cxn modelId="{7585C6C5-6D8F-44E2-901E-83958AD12459}" srcId="{43E89299-368C-43A1-8402-3FE01F121625}" destId="{5882B192-EB6D-46FC-BA9F-4F05D4E38C21}" srcOrd="1" destOrd="0" parTransId="{F551C62C-13E2-4614-A190-A53E38B9DF5B}" sibTransId="{802DBA77-C961-472D-9865-B64B72A76C63}"/>
    <dgm:cxn modelId="{12F7A039-BD5F-4A32-8025-364D142AD0BD}" type="presParOf" srcId="{80BBAF57-8824-4C6F-ADA2-F8B8A3C2EBE3}" destId="{CD58B86F-7D37-4829-9CC1-4EEA475A20E4}" srcOrd="0" destOrd="0" presId="urn:microsoft.com/office/officeart/2008/layout/HexagonCluster"/>
    <dgm:cxn modelId="{46B2A031-472F-4BBF-813E-7C054A671E92}" type="presParOf" srcId="{CD58B86F-7D37-4829-9CC1-4EEA475A20E4}" destId="{48B400A3-A755-4161-B423-DC9E46B40183}" srcOrd="0" destOrd="0" presId="urn:microsoft.com/office/officeart/2008/layout/HexagonCluster"/>
    <dgm:cxn modelId="{7006A2E3-CD7A-420E-9180-4C83D8DB3F31}" type="presParOf" srcId="{80BBAF57-8824-4C6F-ADA2-F8B8A3C2EBE3}" destId="{2424FBF5-A14B-4FA0-8B45-1B8E3AB79006}" srcOrd="1" destOrd="0" presId="urn:microsoft.com/office/officeart/2008/layout/HexagonCluster"/>
    <dgm:cxn modelId="{3D888865-B9B8-4546-88E3-9C5249C1FDE2}" type="presParOf" srcId="{2424FBF5-A14B-4FA0-8B45-1B8E3AB79006}" destId="{97EF8D47-D5A4-40AE-A746-E73D75506E2B}" srcOrd="0" destOrd="0" presId="urn:microsoft.com/office/officeart/2008/layout/HexagonCluster"/>
    <dgm:cxn modelId="{CF8F3BD3-8A82-4784-A700-F6180AF2A205}" type="presParOf" srcId="{80BBAF57-8824-4C6F-ADA2-F8B8A3C2EBE3}" destId="{AE82E9B4-BC0E-4063-AC14-7A74F61D7C8E}" srcOrd="2" destOrd="0" presId="urn:microsoft.com/office/officeart/2008/layout/HexagonCluster"/>
    <dgm:cxn modelId="{CD14FB07-7E35-4A16-91B8-F69649F9682E}" type="presParOf" srcId="{AE82E9B4-BC0E-4063-AC14-7A74F61D7C8E}" destId="{EEF8A546-FB97-4215-B654-16D4D0470068}" srcOrd="0" destOrd="0" presId="urn:microsoft.com/office/officeart/2008/layout/HexagonCluster"/>
    <dgm:cxn modelId="{3EBDFD8E-F1B7-4D0F-A122-8043D7971DF5}" type="presParOf" srcId="{80BBAF57-8824-4C6F-ADA2-F8B8A3C2EBE3}" destId="{F676AEF7-A9D5-45A6-9E36-D13FB64CE98E}" srcOrd="3" destOrd="0" presId="urn:microsoft.com/office/officeart/2008/layout/HexagonCluster"/>
    <dgm:cxn modelId="{0F53C774-A93C-4399-B911-4EC92ECFFCC8}" type="presParOf" srcId="{F676AEF7-A9D5-45A6-9E36-D13FB64CE98E}" destId="{BEEB5066-27FD-42BA-A805-8CE8E1AB6D4E}" srcOrd="0" destOrd="0" presId="urn:microsoft.com/office/officeart/2008/layout/HexagonCluster"/>
    <dgm:cxn modelId="{6B703F2A-0DB6-4BF7-B845-480505F72FF5}" type="presParOf" srcId="{80BBAF57-8824-4C6F-ADA2-F8B8A3C2EBE3}" destId="{6D1FB295-112F-4971-8C52-66AAF29E5294}" srcOrd="4" destOrd="0" presId="urn:microsoft.com/office/officeart/2008/layout/HexagonCluster"/>
    <dgm:cxn modelId="{78E186DB-D984-4ABE-9F09-6F2899A3DB2E}" type="presParOf" srcId="{6D1FB295-112F-4971-8C52-66AAF29E5294}" destId="{E698C742-FED1-4E8F-8E72-0282C3B32B56}" srcOrd="0" destOrd="0" presId="urn:microsoft.com/office/officeart/2008/layout/HexagonCluster"/>
    <dgm:cxn modelId="{78773027-BB84-4099-9958-062C581BF5AF}" type="presParOf" srcId="{80BBAF57-8824-4C6F-ADA2-F8B8A3C2EBE3}" destId="{B163C78A-C958-416F-950D-0CD3467483D6}" srcOrd="5" destOrd="0" presId="urn:microsoft.com/office/officeart/2008/layout/HexagonCluster"/>
    <dgm:cxn modelId="{9F16AF69-94C1-4AA9-899F-4AD2005E7695}" type="presParOf" srcId="{B163C78A-C958-416F-950D-0CD3467483D6}" destId="{4EF02B06-9BB9-4485-BA18-03AB1834DA3A}" srcOrd="0" destOrd="0" presId="urn:microsoft.com/office/officeart/2008/layout/HexagonCluster"/>
    <dgm:cxn modelId="{8043D5D5-77D6-4B7E-BD5F-1E794D62C503}" type="presParOf" srcId="{80BBAF57-8824-4C6F-ADA2-F8B8A3C2EBE3}" destId="{8C6AC588-C604-4369-A251-0528D49D839D}" srcOrd="6" destOrd="0" presId="urn:microsoft.com/office/officeart/2008/layout/HexagonCluster"/>
    <dgm:cxn modelId="{F4CDD0EF-318D-4DC2-91D1-AC060343D8A1}" type="presParOf" srcId="{8C6AC588-C604-4369-A251-0528D49D839D}" destId="{4086CA05-FEA7-4442-8887-EAD61C9CBFC6}" srcOrd="0" destOrd="0" presId="urn:microsoft.com/office/officeart/2008/layout/HexagonCluster"/>
    <dgm:cxn modelId="{5F62D9F2-3F6F-474F-BAFF-A5BFCC7BAB10}" type="presParOf" srcId="{80BBAF57-8824-4C6F-ADA2-F8B8A3C2EBE3}" destId="{1470C420-9E54-4B3A-A3F7-8ACFDDA7BED4}" srcOrd="7" destOrd="0" presId="urn:microsoft.com/office/officeart/2008/layout/HexagonCluster"/>
    <dgm:cxn modelId="{626A6E39-49BD-45AB-B5EA-864E27C01190}" type="presParOf" srcId="{1470C420-9E54-4B3A-A3F7-8ACFDDA7BED4}" destId="{C9121856-D4EF-4C43-8B05-95800B44D4DC}" srcOrd="0" destOrd="0" presId="urn:microsoft.com/office/officeart/2008/layout/HexagonCluster"/>
    <dgm:cxn modelId="{5E9E6F03-D55D-4243-961F-4F0AA9F07FF0}" type="presParOf" srcId="{80BBAF57-8824-4C6F-ADA2-F8B8A3C2EBE3}" destId="{698A9EDE-E601-4DA3-98A0-23BB7703678A}" srcOrd="8" destOrd="0" presId="urn:microsoft.com/office/officeart/2008/layout/HexagonCluster"/>
    <dgm:cxn modelId="{FA61CE69-B23C-46BE-98BC-8BEECB47436E}" type="presParOf" srcId="{698A9EDE-E601-4DA3-98A0-23BB7703678A}" destId="{4C776D7C-ED9C-45F8-8982-1FC3BD87F9AA}" srcOrd="0" destOrd="0" presId="urn:microsoft.com/office/officeart/2008/layout/HexagonCluster"/>
    <dgm:cxn modelId="{576CD377-9CAA-42FB-87B3-0422D45E3266}" type="presParOf" srcId="{80BBAF57-8824-4C6F-ADA2-F8B8A3C2EBE3}" destId="{36DB336A-8D99-4F1E-A17F-904E29FB7C28}" srcOrd="9" destOrd="0" presId="urn:microsoft.com/office/officeart/2008/layout/HexagonCluster"/>
    <dgm:cxn modelId="{16B57DBC-6CA7-4EFE-826C-BAAF39AD4AC9}" type="presParOf" srcId="{36DB336A-8D99-4F1E-A17F-904E29FB7C28}" destId="{0267C1F7-564E-4B24-8220-C0E842211106}" srcOrd="0" destOrd="0" presId="urn:microsoft.com/office/officeart/2008/layout/HexagonCluster"/>
    <dgm:cxn modelId="{9D7A91C9-FC48-4F41-9322-B81EEE413279}" type="presParOf" srcId="{80BBAF57-8824-4C6F-ADA2-F8B8A3C2EBE3}" destId="{A69DF8DF-7078-476D-848C-E5BD53AE2AF9}" srcOrd="10" destOrd="0" presId="urn:microsoft.com/office/officeart/2008/layout/HexagonCluster"/>
    <dgm:cxn modelId="{F9DA9672-806B-46DC-B665-B307909906FF}" type="presParOf" srcId="{A69DF8DF-7078-476D-848C-E5BD53AE2AF9}" destId="{96459227-D9AF-4EA4-BE49-50AC75D23159}" srcOrd="0" destOrd="0" presId="urn:microsoft.com/office/officeart/2008/layout/HexagonCluster"/>
    <dgm:cxn modelId="{F63BEBCB-DED5-4419-B308-316A97EFE15E}" type="presParOf" srcId="{80BBAF57-8824-4C6F-ADA2-F8B8A3C2EBE3}" destId="{4C6C87B5-20DC-495F-9098-329BA6A5764A}" srcOrd="11" destOrd="0" presId="urn:microsoft.com/office/officeart/2008/layout/HexagonCluster"/>
    <dgm:cxn modelId="{26BF5797-BAB3-4A9E-9F3E-F1C2B37E1C08}" type="presParOf" srcId="{4C6C87B5-20DC-495F-9098-329BA6A5764A}" destId="{141BBB06-EB50-45E4-8036-29DE165227CD}" srcOrd="0" destOrd="0" presId="urn:microsoft.com/office/officeart/2008/layout/HexagonCluster"/>
    <dgm:cxn modelId="{B6CCB162-239D-40DD-873F-403C0A35B31F}" type="presParOf" srcId="{80BBAF57-8824-4C6F-ADA2-F8B8A3C2EBE3}" destId="{A8231FD2-FC98-4156-A5DC-809B45BCD908}" srcOrd="12" destOrd="0" presId="urn:microsoft.com/office/officeart/2008/layout/HexagonCluster"/>
    <dgm:cxn modelId="{C077C0FC-81B8-42B3-BFF3-631A2A161096}" type="presParOf" srcId="{A8231FD2-FC98-4156-A5DC-809B45BCD908}" destId="{BC32324B-052C-47F7-8E80-2C59133DB05D}" srcOrd="0" destOrd="0" presId="urn:microsoft.com/office/officeart/2008/layout/HexagonCluster"/>
    <dgm:cxn modelId="{9FFB2578-EEA1-4B1E-B19F-1AF3E42250AB}" type="presParOf" srcId="{80BBAF57-8824-4C6F-ADA2-F8B8A3C2EBE3}" destId="{E4413CB8-FD98-432A-8D8E-8A526E08A065}" srcOrd="13" destOrd="0" presId="urn:microsoft.com/office/officeart/2008/layout/HexagonCluster"/>
    <dgm:cxn modelId="{3DC578F3-6093-48BB-B63A-3504EED47298}" type="presParOf" srcId="{E4413CB8-FD98-432A-8D8E-8A526E08A065}" destId="{18F9406D-78D9-4CBD-B678-C898F1EC1B82}" srcOrd="0" destOrd="0" presId="urn:microsoft.com/office/officeart/2008/layout/HexagonCluster"/>
    <dgm:cxn modelId="{00705190-12D0-48A1-9790-5E9289417F25}" type="presParOf" srcId="{80BBAF57-8824-4C6F-ADA2-F8B8A3C2EBE3}" destId="{2BDB20AE-8D1B-416D-9E7D-F16BCE6526A0}" srcOrd="14" destOrd="0" presId="urn:microsoft.com/office/officeart/2008/layout/HexagonCluster"/>
    <dgm:cxn modelId="{124A0E3A-15C1-4095-BA0B-1445628E2D73}" type="presParOf" srcId="{2BDB20AE-8D1B-416D-9E7D-F16BCE6526A0}" destId="{CE817E6D-C97D-44CF-BB81-9D1574C129C5}" srcOrd="0" destOrd="0" presId="urn:microsoft.com/office/officeart/2008/layout/HexagonCluster"/>
    <dgm:cxn modelId="{DBF35620-44F2-4A43-A2EE-39DFFBBC1ABE}" type="presParOf" srcId="{80BBAF57-8824-4C6F-ADA2-F8B8A3C2EBE3}" destId="{36CE3DDC-A50C-4859-88D5-C32B08F68E11}" srcOrd="15" destOrd="0" presId="urn:microsoft.com/office/officeart/2008/layout/HexagonCluster"/>
    <dgm:cxn modelId="{18D15441-F9EE-4EAC-B1E9-812478059309}" type="presParOf" srcId="{36CE3DDC-A50C-4859-88D5-C32B08F68E11}" destId="{814F421A-A617-45AB-A3F2-0CE47547B142}" srcOrd="0" destOrd="0" presId="urn:microsoft.com/office/officeart/2008/layout/HexagonCluster"/>
    <dgm:cxn modelId="{77B4226D-5315-49C8-B492-EDF14ADBDEB0}" type="presParOf" srcId="{80BBAF57-8824-4C6F-ADA2-F8B8A3C2EBE3}" destId="{DFBC3277-E5BD-446E-8077-CD6A74975F08}" srcOrd="16" destOrd="0" presId="urn:microsoft.com/office/officeart/2008/layout/HexagonCluster"/>
    <dgm:cxn modelId="{0605A0F2-798E-47F5-9442-DF2A1D2E554A}" type="presParOf" srcId="{DFBC3277-E5BD-446E-8077-CD6A74975F08}" destId="{144B6F93-ADD1-45F3-8A62-C8EAFAD9FAD8}" srcOrd="0" destOrd="0" presId="urn:microsoft.com/office/officeart/2008/layout/HexagonCluster"/>
    <dgm:cxn modelId="{0CF1D648-67BF-46E7-855D-FD3AB42E7310}" type="presParOf" srcId="{80BBAF57-8824-4C6F-ADA2-F8B8A3C2EBE3}" destId="{D1111C02-AA8F-41A4-A55D-524F04D7A08C}" srcOrd="17" destOrd="0" presId="urn:microsoft.com/office/officeart/2008/layout/HexagonCluster"/>
    <dgm:cxn modelId="{C5131B7D-6999-45AF-8C5B-937104950910}" type="presParOf" srcId="{D1111C02-AA8F-41A4-A55D-524F04D7A08C}" destId="{BD69352E-BC7F-469F-B42D-4C4B36500421}" srcOrd="0" destOrd="0" presId="urn:microsoft.com/office/officeart/2008/layout/HexagonCluster"/>
    <dgm:cxn modelId="{169259E8-3F76-4347-B6C3-328B60152367}" type="presParOf" srcId="{80BBAF57-8824-4C6F-ADA2-F8B8A3C2EBE3}" destId="{A14A8896-89FB-42E5-B801-91527D2FCB56}" srcOrd="18" destOrd="0" presId="urn:microsoft.com/office/officeart/2008/layout/HexagonCluster"/>
    <dgm:cxn modelId="{C0B97016-10BD-4E75-B75D-06F4E9C25C07}" type="presParOf" srcId="{A14A8896-89FB-42E5-B801-91527D2FCB56}" destId="{77FB9351-DD21-41BA-ABA9-4BCF31059C53}" srcOrd="0" destOrd="0" presId="urn:microsoft.com/office/officeart/2008/layout/HexagonCluster"/>
    <dgm:cxn modelId="{02662CD9-2453-43AE-B66E-FD4C07382E6E}" type="presParOf" srcId="{80BBAF57-8824-4C6F-ADA2-F8B8A3C2EBE3}" destId="{F2B9608C-2670-40D9-96F6-1ABFD04D2FB6}" srcOrd="19" destOrd="0" presId="urn:microsoft.com/office/officeart/2008/layout/HexagonCluster"/>
    <dgm:cxn modelId="{3B19BEB9-4B7F-443A-BD14-437CA457B8C1}" type="presParOf" srcId="{F2B9608C-2670-40D9-96F6-1ABFD04D2FB6}" destId="{E2A532FF-BCDF-4CE0-A11E-D3E05D4E7F1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400A3-A755-4161-B423-DC9E46B40183}">
      <dsp:nvSpPr>
        <dsp:cNvPr id="0" name=""/>
        <dsp:cNvSpPr/>
      </dsp:nvSpPr>
      <dsp:spPr>
        <a:xfrm>
          <a:off x="1227124" y="2844976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资产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47975" y="3034583"/>
        <a:ext cx="984272" cy="845027"/>
      </dsp:txXfrm>
    </dsp:sp>
    <dsp:sp modelId="{97EF8D47-D5A4-40AE-A746-E73D75506E2B}">
      <dsp:nvSpPr>
        <dsp:cNvPr id="0" name=""/>
        <dsp:cNvSpPr/>
      </dsp:nvSpPr>
      <dsp:spPr>
        <a:xfrm>
          <a:off x="1261148" y="3392414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8A546-FB97-4215-B654-16D4D0470068}">
      <dsp:nvSpPr>
        <dsp:cNvPr id="0" name=""/>
        <dsp:cNvSpPr/>
      </dsp:nvSpPr>
      <dsp:spPr>
        <a:xfrm>
          <a:off x="0" y="2168173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B5066-27FD-42BA-A805-8CE8E1AB6D4E}">
      <dsp:nvSpPr>
        <dsp:cNvPr id="0" name=""/>
        <dsp:cNvSpPr/>
      </dsp:nvSpPr>
      <dsp:spPr>
        <a:xfrm>
          <a:off x="976860" y="3229812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250029"/>
              <a:satOff val="-1876"/>
              <a:lumOff val="-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8C742-FED1-4E8F-8E72-0282C3B32B56}">
      <dsp:nvSpPr>
        <dsp:cNvPr id="0" name=""/>
        <dsp:cNvSpPr/>
      </dsp:nvSpPr>
      <dsp:spPr>
        <a:xfrm>
          <a:off x="2454248" y="2164263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策略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5099" y="2353870"/>
        <a:ext cx="984272" cy="845027"/>
      </dsp:txXfrm>
    </dsp:sp>
    <dsp:sp modelId="{4EF02B06-9BB9-4485-BA18-03AB1834DA3A}">
      <dsp:nvSpPr>
        <dsp:cNvPr id="0" name=""/>
        <dsp:cNvSpPr/>
      </dsp:nvSpPr>
      <dsp:spPr>
        <a:xfrm>
          <a:off x="3435645" y="3223295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500059"/>
              <a:satOff val="-3751"/>
              <a:lumOff val="-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6CA05-FEA7-4442-8887-EAD61C9CBFC6}">
      <dsp:nvSpPr>
        <dsp:cNvPr id="0" name=""/>
        <dsp:cNvSpPr/>
      </dsp:nvSpPr>
      <dsp:spPr>
        <a:xfrm>
          <a:off x="3680616" y="2842369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21856-D4EF-4C43-8B05-95800B44D4DC}">
      <dsp:nvSpPr>
        <dsp:cNvPr id="0" name=""/>
        <dsp:cNvSpPr/>
      </dsp:nvSpPr>
      <dsp:spPr>
        <a:xfrm>
          <a:off x="3715396" y="3387201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76D7C-ED9C-45F8-8982-1FC3BD87F9AA}">
      <dsp:nvSpPr>
        <dsp:cNvPr id="0" name=""/>
        <dsp:cNvSpPr/>
      </dsp:nvSpPr>
      <dsp:spPr>
        <a:xfrm>
          <a:off x="1227124" y="1491370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情报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47975" y="1680977"/>
        <a:ext cx="984272" cy="845027"/>
      </dsp:txXfrm>
    </dsp:sp>
    <dsp:sp modelId="{0267C1F7-564E-4B24-8220-C0E842211106}">
      <dsp:nvSpPr>
        <dsp:cNvPr id="0" name=""/>
        <dsp:cNvSpPr/>
      </dsp:nvSpPr>
      <dsp:spPr>
        <a:xfrm>
          <a:off x="2203984" y="1514506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000117"/>
              <a:satOff val="-7502"/>
              <a:lumOff val="-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59227-D9AF-4EA4-BE49-50AC75D23159}">
      <dsp:nvSpPr>
        <dsp:cNvPr id="0" name=""/>
        <dsp:cNvSpPr/>
      </dsp:nvSpPr>
      <dsp:spPr>
        <a:xfrm>
          <a:off x="2454248" y="810656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BBB06-EB50-45E4-8036-29DE165227CD}">
      <dsp:nvSpPr>
        <dsp:cNvPr id="0" name=""/>
        <dsp:cNvSpPr/>
      </dsp:nvSpPr>
      <dsp:spPr>
        <a:xfrm>
          <a:off x="2494321" y="1353207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250147"/>
              <a:satOff val="-9378"/>
              <a:lumOff val="-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2324B-052C-47F7-8E80-2C59133DB05D}">
      <dsp:nvSpPr>
        <dsp:cNvPr id="0" name=""/>
        <dsp:cNvSpPr/>
      </dsp:nvSpPr>
      <dsp:spPr>
        <a:xfrm>
          <a:off x="3680616" y="1488763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专家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01467" y="1678370"/>
        <a:ext cx="984272" cy="845027"/>
      </dsp:txXfrm>
    </dsp:sp>
    <dsp:sp modelId="{18F9406D-78D9-4CBD-B678-C898F1EC1B82}">
      <dsp:nvSpPr>
        <dsp:cNvPr id="0" name=""/>
        <dsp:cNvSpPr/>
      </dsp:nvSpPr>
      <dsp:spPr>
        <a:xfrm>
          <a:off x="4914546" y="2031313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17E6D-C97D-44CF-BB81-9D1574C129C5}">
      <dsp:nvSpPr>
        <dsp:cNvPr id="0" name=""/>
        <dsp:cNvSpPr/>
      </dsp:nvSpPr>
      <dsp:spPr>
        <a:xfrm>
          <a:off x="4907741" y="2176971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F421A-A617-45AB-A3F2-0CE47547B142}">
      <dsp:nvSpPr>
        <dsp:cNvPr id="0" name=""/>
        <dsp:cNvSpPr/>
      </dsp:nvSpPr>
      <dsp:spPr>
        <a:xfrm>
          <a:off x="5185980" y="2199129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750205"/>
              <a:satOff val="-13129"/>
              <a:lumOff val="-2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B6F93-ADD1-45F3-8A62-C8EAFAD9FAD8}">
      <dsp:nvSpPr>
        <dsp:cNvPr id="0" name=""/>
        <dsp:cNvSpPr/>
      </dsp:nvSpPr>
      <dsp:spPr>
        <a:xfrm>
          <a:off x="4907741" y="823691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响应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8592" y="1013298"/>
        <a:ext cx="984272" cy="845027"/>
      </dsp:txXfrm>
    </dsp:sp>
    <dsp:sp modelId="{BD69352E-BC7F-469F-B42D-4C4B36500421}">
      <dsp:nvSpPr>
        <dsp:cNvPr id="0" name=""/>
        <dsp:cNvSpPr/>
      </dsp:nvSpPr>
      <dsp:spPr>
        <a:xfrm>
          <a:off x="6141670" y="1372432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000235"/>
              <a:satOff val="-15004"/>
              <a:lumOff val="-24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B9351-DD21-41BA-ABA9-4BCF31059C53}">
      <dsp:nvSpPr>
        <dsp:cNvPr id="0" name=""/>
        <dsp:cNvSpPr/>
      </dsp:nvSpPr>
      <dsp:spPr>
        <a:xfrm>
          <a:off x="6134865" y="1506685"/>
          <a:ext cx="1425974" cy="12242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532FF-BCDF-4CE0-A11E-D3E05D4E7F15}">
      <dsp:nvSpPr>
        <dsp:cNvPr id="0" name=""/>
        <dsp:cNvSpPr/>
      </dsp:nvSpPr>
      <dsp:spPr>
        <a:xfrm>
          <a:off x="6419153" y="1534057"/>
          <a:ext cx="166338" cy="143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32" name="日期占位符 2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86021-1340-4F6E-A26C-2CD6A569D2B0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13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3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3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3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6653D-D723-45AF-B1A3-C2EEFE72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3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17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90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8657" y="4715864"/>
            <a:ext cx="5432425" cy="4468416"/>
          </a:xfrm>
          <a:prstGeom prst="rect">
            <a:avLst/>
          </a:prstGeom>
          <a:noFill/>
        </p:spPr>
        <p:txBody>
          <a:bodyPr lIns="87947" tIns="43973" rIns="87947" bIns="43973"/>
          <a:lstStyle/>
          <a:p>
            <a:endParaRPr lang="zh-CN" altLang="en-US" smtClean="0"/>
          </a:p>
        </p:txBody>
      </p:sp>
      <p:sp>
        <p:nvSpPr>
          <p:cNvPr id="104859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666FF9-004A-4ACC-9804-2BCD2B40F5E9}" type="datetime1">
              <a:rPr lang="zh-CN" altLang="en-US" smtClean="0"/>
              <a:t>2018/8/31</a:t>
            </a:fld>
            <a:endParaRPr lang="en-US" altLang="zh-CN" sz="1300" smtClean="0"/>
          </a:p>
        </p:txBody>
      </p:sp>
      <p:sp>
        <p:nvSpPr>
          <p:cNvPr id="104859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67654B-E02C-483E-B856-EC200E4D70CB}" type="slidenum">
              <a:rPr lang="zh-CN" altLang="en-US" smtClean="0"/>
              <a:t>14</a:t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6653D-D723-45AF-B1A3-C2EEFE725CD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A90F-76DB-4F14-B0AC-7DE940D7A1E8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12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038A-56F5-4D40-9C60-0736C84645B6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1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10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AE99-2394-429F-8C03-A403933B1D9E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1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2B6B-A0B7-448F-93D7-14AAF9B19267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5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116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1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5B6A-6248-4CEE-9B1C-6282F5EDE109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1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84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85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8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71AB-20B3-4F7C-81FE-9B5CB740BFF4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08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8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90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091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9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093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09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5A6-261B-4AE5-885A-B0199C6897A7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09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09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862-31B6-417D-9EF2-2C9816B82F39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09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D74E-C3E5-46C7-B972-F40190297D33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10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5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126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27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12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C8C4-C625-4013-9CAE-03DC438A4289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12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1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F18-4E6F-43CD-A9C6-EE9FF083C101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91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1B3A-C411-4017-8470-A1B5A7DE5708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6"/>
          <p:cNvSpPr>
            <a:spLocks noChangeArrowheads="1"/>
          </p:cNvSpPr>
          <p:nvPr/>
        </p:nvSpPr>
        <p:spPr bwMode="auto">
          <a:xfrm>
            <a:off x="754459" y="2348880"/>
            <a:ext cx="7273925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500" b="1" spc="15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信息</a:t>
            </a:r>
            <a:r>
              <a:rPr lang="zh-CN" altLang="en-US" sz="3500" b="1" spc="15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安全建设</a:t>
            </a:r>
            <a:r>
              <a:rPr lang="zh-CN" altLang="en-US" sz="3500" b="1" spc="15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分享</a:t>
            </a:r>
            <a:endParaRPr lang="zh-CN" altLang="en-US" sz="3500" b="1" spc="1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</p:txBody>
      </p:sp>
      <p:sp>
        <p:nvSpPr>
          <p:cNvPr id="1048613" name="AutoShape 2"/>
          <p:cNvSpPr>
            <a:spLocks noChangeArrowheads="1"/>
          </p:cNvSpPr>
          <p:nvPr/>
        </p:nvSpPr>
        <p:spPr bwMode="auto">
          <a:xfrm>
            <a:off x="0" y="0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4" name="Object 3"/>
          <p:cNvSpPr>
            <a:spLocks noChangeAspect="1" noChangeArrowheads="1"/>
          </p:cNvSpPr>
          <p:nvPr/>
        </p:nvSpPr>
        <p:spPr bwMode="auto">
          <a:xfrm>
            <a:off x="0" y="0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5" name="Line 11"/>
          <p:cNvSpPr>
            <a:spLocks noChangeShapeType="1"/>
          </p:cNvSpPr>
          <p:nvPr/>
        </p:nvSpPr>
        <p:spPr bwMode="auto">
          <a:xfrm>
            <a:off x="930932" y="3354909"/>
            <a:ext cx="6840000" cy="1587"/>
          </a:xfrm>
          <a:prstGeom prst="line">
            <a:avLst/>
          </a:prstGeom>
          <a:noFill/>
          <a:ln w="85725" cmpd="thickThin">
            <a:solidFill>
              <a:schemeClr val="tx2"/>
            </a:solidFill>
            <a:miter lim="800000"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6" name="矩形 9"/>
          <p:cNvSpPr>
            <a:spLocks noChangeArrowheads="1"/>
          </p:cNvSpPr>
          <p:nvPr/>
        </p:nvSpPr>
        <p:spPr bwMode="auto">
          <a:xfrm>
            <a:off x="2988144" y="5265264"/>
            <a:ext cx="2880000" cy="54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002060"/>
              </a:buClr>
              <a:buSzPct val="70000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安全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事件分级分类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49014" y="2668263"/>
            <a:ext cx="1574714" cy="535407"/>
            <a:chOff x="762381" y="3284349"/>
            <a:chExt cx="1793202" cy="345219"/>
          </a:xfrm>
        </p:grpSpPr>
        <p:sp>
          <p:nvSpPr>
            <p:cNvPr id="9" name="AutoShape 356"/>
            <p:cNvSpPr>
              <a:spLocks noChangeArrowheads="1"/>
            </p:cNvSpPr>
            <p:nvPr/>
          </p:nvSpPr>
          <p:spPr bwMode="auto">
            <a:xfrm>
              <a:off x="762381" y="3284349"/>
              <a:ext cx="1793202" cy="345219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AutoShape 357"/>
            <p:cNvSpPr>
              <a:spLocks noChangeArrowheads="1"/>
            </p:cNvSpPr>
            <p:nvPr/>
          </p:nvSpPr>
          <p:spPr bwMode="auto">
            <a:xfrm>
              <a:off x="817015" y="3309059"/>
              <a:ext cx="1687479" cy="301063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358"/>
            <p:cNvSpPr>
              <a:spLocks noChangeArrowheads="1"/>
            </p:cNvSpPr>
            <p:nvPr/>
          </p:nvSpPr>
          <p:spPr bwMode="auto">
            <a:xfrm>
              <a:off x="1157706" y="3397424"/>
              <a:ext cx="1148070" cy="119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1474470" latinLnBrk="1"/>
              <a:r>
                <a:rPr kumimoji="1" lang="zh-CN" altLang="zh-CN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网络攻击事件</a:t>
              </a:r>
              <a:endParaRPr kumimoji="1"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0599" y="1963298"/>
            <a:ext cx="1579784" cy="535407"/>
            <a:chOff x="758924" y="2683732"/>
            <a:chExt cx="1888923" cy="333707"/>
          </a:xfrm>
        </p:grpSpPr>
        <p:sp>
          <p:nvSpPr>
            <p:cNvPr id="13" name="AutoShape 368"/>
            <p:cNvSpPr>
              <a:spLocks noChangeArrowheads="1"/>
            </p:cNvSpPr>
            <p:nvPr/>
          </p:nvSpPr>
          <p:spPr bwMode="auto">
            <a:xfrm>
              <a:off x="758924" y="2683732"/>
              <a:ext cx="1888923" cy="333707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AutoShape 369"/>
            <p:cNvSpPr>
              <a:spLocks noChangeArrowheads="1"/>
            </p:cNvSpPr>
            <p:nvPr/>
          </p:nvSpPr>
          <p:spPr bwMode="auto">
            <a:xfrm>
              <a:off x="829631" y="2705074"/>
              <a:ext cx="1767090" cy="291023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370"/>
            <p:cNvSpPr>
              <a:spLocks noChangeArrowheads="1"/>
            </p:cNvSpPr>
            <p:nvPr/>
          </p:nvSpPr>
          <p:spPr bwMode="auto">
            <a:xfrm>
              <a:off x="1199485" y="2793034"/>
              <a:ext cx="1103966" cy="1150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1474470" latinLnBrk="1"/>
              <a:r>
                <a:rPr kumimoji="1" lang="zh-CN" altLang="zh-CN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有害程序事件</a:t>
              </a:r>
              <a:endParaRPr kumimoji="1"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6818" y="4077072"/>
            <a:ext cx="1574714" cy="535407"/>
            <a:chOff x="762381" y="3284349"/>
            <a:chExt cx="1793202" cy="345219"/>
          </a:xfrm>
        </p:grpSpPr>
        <p:sp>
          <p:nvSpPr>
            <p:cNvPr id="17" name="AutoShape 356"/>
            <p:cNvSpPr>
              <a:spLocks noChangeArrowheads="1"/>
            </p:cNvSpPr>
            <p:nvPr/>
          </p:nvSpPr>
          <p:spPr bwMode="auto">
            <a:xfrm>
              <a:off x="762381" y="3284349"/>
              <a:ext cx="1793202" cy="345219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AutoShape 357"/>
            <p:cNvSpPr>
              <a:spLocks noChangeArrowheads="1"/>
            </p:cNvSpPr>
            <p:nvPr/>
          </p:nvSpPr>
          <p:spPr bwMode="auto">
            <a:xfrm>
              <a:off x="817015" y="3309059"/>
              <a:ext cx="1687479" cy="301063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Rectangle 358"/>
            <p:cNvSpPr>
              <a:spLocks noChangeArrowheads="1"/>
            </p:cNvSpPr>
            <p:nvPr/>
          </p:nvSpPr>
          <p:spPr bwMode="auto">
            <a:xfrm>
              <a:off x="914295" y="3397423"/>
              <a:ext cx="1540858" cy="119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信息内容安全事件</a:t>
              </a:r>
              <a:endParaRPr kumimoji="1"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8403" y="3372107"/>
            <a:ext cx="1579784" cy="535407"/>
            <a:chOff x="758924" y="2683732"/>
            <a:chExt cx="1888923" cy="333707"/>
          </a:xfrm>
        </p:grpSpPr>
        <p:sp>
          <p:nvSpPr>
            <p:cNvPr id="21" name="AutoShape 368"/>
            <p:cNvSpPr>
              <a:spLocks noChangeArrowheads="1"/>
            </p:cNvSpPr>
            <p:nvPr/>
          </p:nvSpPr>
          <p:spPr bwMode="auto">
            <a:xfrm>
              <a:off x="758924" y="2683732"/>
              <a:ext cx="1888923" cy="333707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AutoShape 369"/>
            <p:cNvSpPr>
              <a:spLocks noChangeArrowheads="1"/>
            </p:cNvSpPr>
            <p:nvPr/>
          </p:nvSpPr>
          <p:spPr bwMode="auto">
            <a:xfrm>
              <a:off x="832257" y="2705074"/>
              <a:ext cx="1764463" cy="291023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Rectangle 370"/>
            <p:cNvSpPr>
              <a:spLocks noChangeArrowheads="1"/>
            </p:cNvSpPr>
            <p:nvPr/>
          </p:nvSpPr>
          <p:spPr bwMode="auto">
            <a:xfrm>
              <a:off x="1179132" y="2793036"/>
              <a:ext cx="1126944" cy="1150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信息破坏事件</a:t>
              </a:r>
              <a:endParaRPr kumimoji="1"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4622" y="5485881"/>
            <a:ext cx="1574714" cy="535407"/>
            <a:chOff x="762381" y="3284349"/>
            <a:chExt cx="1793202" cy="345219"/>
          </a:xfrm>
        </p:grpSpPr>
        <p:sp>
          <p:nvSpPr>
            <p:cNvPr id="25" name="AutoShape 356"/>
            <p:cNvSpPr>
              <a:spLocks noChangeArrowheads="1"/>
            </p:cNvSpPr>
            <p:nvPr/>
          </p:nvSpPr>
          <p:spPr bwMode="auto">
            <a:xfrm>
              <a:off x="762381" y="3284349"/>
              <a:ext cx="1793202" cy="345219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AutoShape 357"/>
            <p:cNvSpPr>
              <a:spLocks noChangeArrowheads="1"/>
            </p:cNvSpPr>
            <p:nvPr/>
          </p:nvSpPr>
          <p:spPr bwMode="auto">
            <a:xfrm>
              <a:off x="817015" y="3309059"/>
              <a:ext cx="1687479" cy="301063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Rectangle 358"/>
            <p:cNvSpPr>
              <a:spLocks noChangeArrowheads="1"/>
            </p:cNvSpPr>
            <p:nvPr/>
          </p:nvSpPr>
          <p:spPr bwMode="auto">
            <a:xfrm>
              <a:off x="1162792" y="3397423"/>
              <a:ext cx="1052846" cy="119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灾害性事件</a:t>
              </a:r>
              <a:endParaRPr kumimoji="1"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6207" y="4780916"/>
            <a:ext cx="1579784" cy="535407"/>
            <a:chOff x="758924" y="2683732"/>
            <a:chExt cx="1888923" cy="333707"/>
          </a:xfrm>
        </p:grpSpPr>
        <p:sp>
          <p:nvSpPr>
            <p:cNvPr id="29" name="AutoShape 368"/>
            <p:cNvSpPr>
              <a:spLocks noChangeArrowheads="1"/>
            </p:cNvSpPr>
            <p:nvPr/>
          </p:nvSpPr>
          <p:spPr bwMode="auto">
            <a:xfrm>
              <a:off x="758924" y="2683732"/>
              <a:ext cx="1888923" cy="333707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AutoShape 369"/>
            <p:cNvSpPr>
              <a:spLocks noChangeArrowheads="1"/>
            </p:cNvSpPr>
            <p:nvPr/>
          </p:nvSpPr>
          <p:spPr bwMode="auto">
            <a:xfrm>
              <a:off x="834882" y="2705074"/>
              <a:ext cx="1761837" cy="291023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Rectangle 370"/>
            <p:cNvSpPr>
              <a:spLocks noChangeArrowheads="1"/>
            </p:cNvSpPr>
            <p:nvPr/>
          </p:nvSpPr>
          <p:spPr bwMode="auto">
            <a:xfrm>
              <a:off x="1111011" y="2793036"/>
              <a:ext cx="1283790" cy="1150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设备设施故障</a:t>
              </a:r>
              <a:endParaRPr kumimoji="1"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" name="Line 18"/>
          <p:cNvSpPr>
            <a:spLocks noChangeShapeType="1"/>
          </p:cNvSpPr>
          <p:nvPr/>
        </p:nvSpPr>
        <p:spPr bwMode="auto">
          <a:xfrm flipV="1">
            <a:off x="467544" y="1771658"/>
            <a:ext cx="8219256" cy="12603"/>
          </a:xfrm>
          <a:prstGeom prst="line">
            <a:avLst/>
          </a:prstGeom>
          <a:noFill/>
          <a:ln w="190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</a:ln>
        </p:spPr>
        <p:txBody>
          <a:bodyPr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Gulim" panose="020B0600000101010101" pitchFamily="34" charset="-127"/>
            </a:endParaRPr>
          </a:p>
        </p:txBody>
      </p:sp>
      <p:sp>
        <p:nvSpPr>
          <p:cNvPr id="33" name="Line 149"/>
          <p:cNvSpPr>
            <a:spLocks noChangeShapeType="1"/>
          </p:cNvSpPr>
          <p:nvPr/>
        </p:nvSpPr>
        <p:spPr bwMode="auto">
          <a:xfrm flipV="1">
            <a:off x="2313503" y="1056392"/>
            <a:ext cx="0" cy="5066595"/>
          </a:xfrm>
          <a:prstGeom prst="line">
            <a:avLst/>
          </a:prstGeom>
          <a:noFill/>
          <a:ln w="190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</a:ln>
        </p:spPr>
        <p:txBody>
          <a:bodyPr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Gulim" panose="020B0600000101010101" pitchFamily="34" charset="-127"/>
            </a:endParaRPr>
          </a:p>
        </p:txBody>
      </p:sp>
      <p:sp>
        <p:nvSpPr>
          <p:cNvPr id="34" name="Oval 1677"/>
          <p:cNvSpPr>
            <a:spLocks noChangeArrowheads="1"/>
          </p:cNvSpPr>
          <p:nvPr/>
        </p:nvSpPr>
        <p:spPr bwMode="auto">
          <a:xfrm flipV="1">
            <a:off x="2267744" y="1061288"/>
            <a:ext cx="89885" cy="79951"/>
          </a:xfrm>
          <a:prstGeom prst="ellipse">
            <a:avLst/>
          </a:prstGeom>
          <a:solidFill>
            <a:sysClr val="window" lastClr="FFFFFF"/>
          </a:solidFill>
          <a:ln w="28575" algn="ctr">
            <a:solidFill>
              <a:srgbClr val="7F7F7F"/>
            </a:solidFill>
            <a:round/>
          </a:ln>
        </p:spPr>
        <p:txBody>
          <a:bodyPr rot="10800000"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HY견고딕" pitchFamily="18" charset="-127"/>
            </a:endParaRPr>
          </a:p>
        </p:txBody>
      </p:sp>
      <p:sp>
        <p:nvSpPr>
          <p:cNvPr id="37" name="Line 149"/>
          <p:cNvSpPr>
            <a:spLocks noChangeShapeType="1"/>
          </p:cNvSpPr>
          <p:nvPr/>
        </p:nvSpPr>
        <p:spPr bwMode="auto">
          <a:xfrm flipV="1">
            <a:off x="5524158" y="1056392"/>
            <a:ext cx="11828" cy="5066593"/>
          </a:xfrm>
          <a:prstGeom prst="line">
            <a:avLst/>
          </a:prstGeom>
          <a:noFill/>
          <a:ln w="190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</a:ln>
        </p:spPr>
        <p:txBody>
          <a:bodyPr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Gulim" panose="020B0600000101010101" pitchFamily="34" charset="-127"/>
            </a:endParaRPr>
          </a:p>
        </p:txBody>
      </p:sp>
      <p:sp>
        <p:nvSpPr>
          <p:cNvPr id="38" name="Oval 1677"/>
          <p:cNvSpPr>
            <a:spLocks noChangeArrowheads="1"/>
          </p:cNvSpPr>
          <p:nvPr/>
        </p:nvSpPr>
        <p:spPr bwMode="auto">
          <a:xfrm flipV="1">
            <a:off x="5490227" y="1061288"/>
            <a:ext cx="89885" cy="79951"/>
          </a:xfrm>
          <a:prstGeom prst="ellipse">
            <a:avLst/>
          </a:prstGeom>
          <a:solidFill>
            <a:sysClr val="window" lastClr="FFFFFF"/>
          </a:solidFill>
          <a:ln w="28575" algn="ctr">
            <a:solidFill>
              <a:srgbClr val="7F7F7F"/>
            </a:solidFill>
            <a:round/>
          </a:ln>
        </p:spPr>
        <p:txBody>
          <a:bodyPr rot="10800000"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HY견고딕" pitchFamily="18" charset="-127"/>
            </a:endParaRPr>
          </a:p>
        </p:txBody>
      </p:sp>
      <p:sp>
        <p:nvSpPr>
          <p:cNvPr id="39" name="Line 149"/>
          <p:cNvSpPr>
            <a:spLocks noChangeShapeType="1"/>
          </p:cNvSpPr>
          <p:nvPr/>
        </p:nvSpPr>
        <p:spPr bwMode="auto">
          <a:xfrm flipV="1">
            <a:off x="7165559" y="1052735"/>
            <a:ext cx="26611" cy="5070249"/>
          </a:xfrm>
          <a:prstGeom prst="line">
            <a:avLst/>
          </a:prstGeom>
          <a:noFill/>
          <a:ln w="190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</a:ln>
        </p:spPr>
        <p:txBody>
          <a:bodyPr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Gulim" panose="020B0600000101010101" pitchFamily="34" charset="-127"/>
            </a:endParaRPr>
          </a:p>
        </p:txBody>
      </p:sp>
      <p:sp>
        <p:nvSpPr>
          <p:cNvPr id="40" name="Oval 1677"/>
          <p:cNvSpPr>
            <a:spLocks noChangeArrowheads="1"/>
          </p:cNvSpPr>
          <p:nvPr/>
        </p:nvSpPr>
        <p:spPr bwMode="auto">
          <a:xfrm flipV="1">
            <a:off x="7146411" y="1057631"/>
            <a:ext cx="89885" cy="79951"/>
          </a:xfrm>
          <a:prstGeom prst="ellipse">
            <a:avLst/>
          </a:prstGeom>
          <a:solidFill>
            <a:sysClr val="window" lastClr="FFFFFF"/>
          </a:solidFill>
          <a:ln w="28575" algn="ctr">
            <a:solidFill>
              <a:srgbClr val="7F7F7F"/>
            </a:solidFill>
            <a:round/>
          </a:ln>
        </p:spPr>
        <p:txBody>
          <a:bodyPr rot="10800000"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HY견고딕" pitchFamily="18" charset="-127"/>
            </a:endParaRPr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2469544" y="1268760"/>
            <a:ext cx="1182211" cy="3083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sz="1600" b="1" kern="0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kern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（持续监控</a:t>
            </a:r>
            <a:r>
              <a:rPr lang="zh-CN" altLang="en-US" sz="1400" b="1" kern="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ko-KR" sz="1600" b="1" kern="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769813" y="1248412"/>
            <a:ext cx="1182211" cy="3083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重大</a:t>
            </a:r>
            <a:endParaRPr lang="en-US" altLang="zh-CN" sz="1600" b="1" kern="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紧急处置</a:t>
            </a:r>
            <a:r>
              <a:rPr lang="zh-CN" altLang="en-US" sz="1400" b="1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ko-KR" sz="1600" b="1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7359550" y="1248412"/>
            <a:ext cx="1182211" cy="3083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特别重大</a:t>
            </a:r>
            <a:endParaRPr lang="en-US" altLang="zh-CN" sz="1600" b="1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（外部协调）</a:t>
            </a:r>
            <a:endParaRPr lang="en-US" altLang="ko-KR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Line 149"/>
          <p:cNvSpPr>
            <a:spLocks noChangeShapeType="1"/>
          </p:cNvSpPr>
          <p:nvPr/>
        </p:nvSpPr>
        <p:spPr bwMode="auto">
          <a:xfrm flipV="1">
            <a:off x="3879297" y="1035007"/>
            <a:ext cx="505" cy="5087979"/>
          </a:xfrm>
          <a:prstGeom prst="line">
            <a:avLst/>
          </a:prstGeom>
          <a:noFill/>
          <a:ln w="19050" cap="rnd">
            <a:solidFill>
              <a:sysClr val="windowText" lastClr="000000">
                <a:lumMod val="50000"/>
                <a:lumOff val="50000"/>
              </a:sysClr>
            </a:solidFill>
            <a:prstDash val="sysDot"/>
            <a:round/>
          </a:ln>
        </p:spPr>
        <p:txBody>
          <a:bodyPr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Gulim" panose="020B0600000101010101" pitchFamily="34" charset="-127"/>
            </a:endParaRPr>
          </a:p>
        </p:txBody>
      </p:sp>
      <p:sp>
        <p:nvSpPr>
          <p:cNvPr id="126" name="Oval 1677"/>
          <p:cNvSpPr>
            <a:spLocks noChangeArrowheads="1"/>
          </p:cNvSpPr>
          <p:nvPr/>
        </p:nvSpPr>
        <p:spPr bwMode="auto">
          <a:xfrm flipV="1">
            <a:off x="3834043" y="1039903"/>
            <a:ext cx="89885" cy="79951"/>
          </a:xfrm>
          <a:prstGeom prst="ellipse">
            <a:avLst/>
          </a:prstGeom>
          <a:solidFill>
            <a:sysClr val="window" lastClr="FFFFFF"/>
          </a:solidFill>
          <a:ln w="28575" algn="ctr">
            <a:solidFill>
              <a:srgbClr val="7F7F7F"/>
            </a:solidFill>
            <a:round/>
          </a:ln>
        </p:spPr>
        <p:txBody>
          <a:bodyPr rot="10800000" lIns="76644" tIns="38323" rIns="76644" bIns="38323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b="1" kern="0">
              <a:solidFill>
                <a:sysClr val="windowText" lastClr="000000"/>
              </a:solidFill>
              <a:latin typeface="微软雅黑" panose="020B0503020204020204" pitchFamily="34" charset="-122"/>
              <a:ea typeface="HY견고딕" pitchFamily="18" charset="-127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4113630" y="1268760"/>
            <a:ext cx="1182211" cy="3083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endParaRPr lang="en-US" altLang="zh-CN" sz="1600" b="1" kern="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（内部处置）</a:t>
            </a:r>
            <a:endParaRPr lang="en-US" altLang="ko-KR" sz="1400" b="1" kern="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409198" y="1924333"/>
            <a:ext cx="6267258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758483" y="1884903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办公终端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398199" y="1894117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非重要系统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881283" y="188474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重要系统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409198" y="2138009"/>
            <a:ext cx="6267258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39952" y="2096236"/>
            <a:ext cx="27366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数量指标（发现数量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/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感染情况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/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查杀情况）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923583" y="2363386"/>
            <a:ext cx="4752873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04027" y="2323331"/>
            <a:ext cx="38843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恶意行为（僵尸主机、加密勒索、渗透入侵、监听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/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数据收集）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409198" y="2917268"/>
            <a:ext cx="6267258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758483" y="2877838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探测行为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838060" y="2887052"/>
            <a:ext cx="13901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钓鱼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/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漏洞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/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后门攻击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760851" y="2877684"/>
            <a:ext cx="8354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en-US" altLang="zh-CN" sz="105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DDoS</a:t>
            </a:r>
            <a:r>
              <a: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攻击</a:t>
            </a:r>
            <a:endParaRPr lang="en-US" altLang="zh-CN" sz="105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923582" y="2701244"/>
            <a:ext cx="4755435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400761" y="2671028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非重要系统</a:t>
            </a:r>
          </a:p>
        </p:txBody>
      </p:sp>
      <p:sp>
        <p:nvSpPr>
          <p:cNvPr id="148" name="矩形 147"/>
          <p:cNvSpPr/>
          <p:nvPr/>
        </p:nvSpPr>
        <p:spPr>
          <a:xfrm>
            <a:off x="6883845" y="2661660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重要系统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409198" y="3540592"/>
            <a:ext cx="6267258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923582" y="3324568"/>
            <a:ext cx="4755435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400761" y="329435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非重要系统</a:t>
            </a:r>
          </a:p>
        </p:txBody>
      </p:sp>
      <p:sp>
        <p:nvSpPr>
          <p:cNvPr id="155" name="矩形 154"/>
          <p:cNvSpPr/>
          <p:nvPr/>
        </p:nvSpPr>
        <p:spPr>
          <a:xfrm>
            <a:off x="6883845" y="3284984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重要系统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768605" y="3508113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个别事件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95936" y="3501008"/>
            <a:ext cx="16033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较大数量（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50-500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个）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516216" y="3495309"/>
            <a:ext cx="15119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大批量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（大于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500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个）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5580112" y="4119506"/>
            <a:ext cx="3096344" cy="1633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6660232" y="4077072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不当内容披露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580112" y="4331570"/>
            <a:ext cx="3096344" cy="1633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516216" y="4289136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外部机构通报事件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409198" y="4794876"/>
            <a:ext cx="6267258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758483" y="4755446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办公终端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398199" y="4764660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非重要系统</a:t>
            </a:r>
          </a:p>
        </p:txBody>
      </p:sp>
      <p:sp>
        <p:nvSpPr>
          <p:cNvPr id="175" name="矩形 174"/>
          <p:cNvSpPr/>
          <p:nvPr/>
        </p:nvSpPr>
        <p:spPr>
          <a:xfrm>
            <a:off x="6881283" y="4755292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重要系统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926736" y="5006940"/>
            <a:ext cx="4749719" cy="163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398199" y="4976724"/>
            <a:ext cx="15696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集群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/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负载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/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双节点</a:t>
            </a:r>
            <a:r>
              <a:rPr lang="en-US" altLang="zh-CN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/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冷备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873061" y="4967356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单节点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7211317" y="5479737"/>
            <a:ext cx="1465137" cy="1633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64653" y="5450902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1050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灾</a:t>
            </a:r>
            <a:r>
              <a:rPr lang="zh-CN" altLang="en-US" sz="105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备切换</a:t>
            </a:r>
            <a:endParaRPr lang="zh-CN" altLang="en-US" sz="1050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关于安全运营的几个关键词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827584" y="1141412"/>
          <a:ext cx="7560840" cy="48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安全运营中心实施的几条建议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77735" y="1394656"/>
            <a:ext cx="1581717" cy="585183"/>
            <a:chOff x="762381" y="3284349"/>
            <a:chExt cx="1793202" cy="3452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AutoShape 356"/>
            <p:cNvSpPr>
              <a:spLocks noChangeArrowheads="1"/>
            </p:cNvSpPr>
            <p:nvPr/>
          </p:nvSpPr>
          <p:spPr bwMode="auto">
            <a:xfrm>
              <a:off x="762381" y="3284349"/>
              <a:ext cx="1793202" cy="345219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AutoShape 357"/>
            <p:cNvSpPr>
              <a:spLocks noChangeArrowheads="1"/>
            </p:cNvSpPr>
            <p:nvPr/>
          </p:nvSpPr>
          <p:spPr bwMode="auto">
            <a:xfrm>
              <a:off x="817015" y="3309059"/>
              <a:ext cx="1687479" cy="301063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Rectangle 358"/>
            <p:cNvSpPr>
              <a:spLocks noChangeArrowheads="1"/>
            </p:cNvSpPr>
            <p:nvPr/>
          </p:nvSpPr>
          <p:spPr bwMode="auto">
            <a:xfrm>
              <a:off x="1190112" y="3376457"/>
              <a:ext cx="1012580" cy="145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前期规划</a:t>
              </a:r>
              <a:endParaRPr kumimoji="1"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23"/>
          <p:cNvSpPr txBox="1"/>
          <p:nvPr/>
        </p:nvSpPr>
        <p:spPr>
          <a:xfrm>
            <a:off x="690171" y="2094086"/>
            <a:ext cx="7896755" cy="1071022"/>
          </a:xfrm>
          <a:prstGeom prst="rect">
            <a:avLst/>
          </a:prstGeom>
          <a:noFill/>
        </p:spPr>
        <p:txBody>
          <a:bodyPr wrap="square" lIns="0" tIns="146284" rIns="0" bIns="146284" rtlCol="0">
            <a:spAutoFit/>
          </a:bodyPr>
          <a:lstStyle>
            <a:lvl1pPr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1pPr>
            <a:lvl2pPr indent="457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2pPr>
            <a:lvl3pPr indent="914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3pPr>
            <a:lvl4pPr indent="1371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4pPr>
            <a:lvl5pPr indent="18288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5pPr>
            <a:lvl6pPr indent="22860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6pPr>
            <a:lvl7pPr indent="2743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7pPr>
            <a:lvl8pPr indent="3200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8pPr>
            <a:lvl9pPr indent="3657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9pPr>
          </a:lstStyle>
          <a:p>
            <a:pPr marL="285750" marR="0" lvl="0" indent="-28575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划定</a:t>
            </a:r>
            <a:r>
              <a:rPr lang="zh-CN" altLang="en-US" sz="1600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目标和范围，明确通过</a:t>
            </a:r>
            <a:r>
              <a:rPr lang="en-US" altLang="zh-CN" sz="1600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SIEM</a:t>
            </a:r>
            <a:r>
              <a:rPr lang="zh-CN" altLang="en-US" sz="1600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要解决什么痛点</a:t>
            </a:r>
            <a:endParaRPr lang="en-US" altLang="zh-CN" sz="1600" kern="0" noProof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结合自身的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成熟度制定切实可行的目标，同时不能忽略人员规划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79489" y="3429000"/>
            <a:ext cx="1579963" cy="586691"/>
            <a:chOff x="758924" y="2683732"/>
            <a:chExt cx="1888923" cy="333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AutoShape 368"/>
            <p:cNvSpPr>
              <a:spLocks noChangeArrowheads="1"/>
            </p:cNvSpPr>
            <p:nvPr/>
          </p:nvSpPr>
          <p:spPr bwMode="auto">
            <a:xfrm>
              <a:off x="758924" y="2683732"/>
              <a:ext cx="1888923" cy="333707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AutoShape 369"/>
            <p:cNvSpPr>
              <a:spLocks noChangeArrowheads="1"/>
            </p:cNvSpPr>
            <p:nvPr/>
          </p:nvSpPr>
          <p:spPr bwMode="auto">
            <a:xfrm>
              <a:off x="804454" y="2706297"/>
              <a:ext cx="1801786" cy="292773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Rectangle 370"/>
            <p:cNvSpPr>
              <a:spLocks noChangeArrowheads="1"/>
            </p:cNvSpPr>
            <p:nvPr/>
          </p:nvSpPr>
          <p:spPr bwMode="auto">
            <a:xfrm>
              <a:off x="1084927" y="2786399"/>
              <a:ext cx="1331490" cy="140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资产梳理</a:t>
              </a:r>
              <a:endParaRPr kumimoji="1"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TextBox 23"/>
          <p:cNvSpPr txBox="1"/>
          <p:nvPr/>
        </p:nvSpPr>
        <p:spPr>
          <a:xfrm>
            <a:off x="677735" y="4156518"/>
            <a:ext cx="7896755" cy="1071022"/>
          </a:xfrm>
          <a:prstGeom prst="rect">
            <a:avLst/>
          </a:prstGeom>
          <a:noFill/>
        </p:spPr>
        <p:txBody>
          <a:bodyPr wrap="square" lIns="0" tIns="146284" rIns="0" bIns="146284" rtlCol="0">
            <a:spAutoFit/>
          </a:bodyPr>
          <a:lstStyle>
            <a:lvl1pPr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1pPr>
            <a:lvl2pPr indent="457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2pPr>
            <a:lvl3pPr indent="914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3pPr>
            <a:lvl4pPr indent="1371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4pPr>
            <a:lvl5pPr indent="18288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5pPr>
            <a:lvl6pPr indent="22860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6pPr>
            <a:lvl7pPr indent="2743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7pPr>
            <a:lvl8pPr indent="3200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8pPr>
            <a:lvl9pPr indent="3657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9pPr>
          </a:lstStyle>
          <a:p>
            <a:pPr marL="285750" marR="0" lvl="0" indent="-28575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不同维度：业务系统，安全级别，网络区域，重要程度，物理位置，系统组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600" kern="0" noProof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除常见的配置信息外，一些隐含的资产信息：负载，映射，代理，转发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安全运营中心实施的几条建议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77735" y="1394656"/>
            <a:ext cx="1581717" cy="585183"/>
            <a:chOff x="762381" y="3284349"/>
            <a:chExt cx="1793202" cy="3452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AutoShape 356"/>
            <p:cNvSpPr>
              <a:spLocks noChangeArrowheads="1"/>
            </p:cNvSpPr>
            <p:nvPr/>
          </p:nvSpPr>
          <p:spPr bwMode="auto">
            <a:xfrm>
              <a:off x="762381" y="3284349"/>
              <a:ext cx="1793202" cy="345219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AutoShape 357"/>
            <p:cNvSpPr>
              <a:spLocks noChangeArrowheads="1"/>
            </p:cNvSpPr>
            <p:nvPr/>
          </p:nvSpPr>
          <p:spPr bwMode="auto">
            <a:xfrm>
              <a:off x="817015" y="3309059"/>
              <a:ext cx="1687479" cy="301063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Rectangle 358"/>
            <p:cNvSpPr>
              <a:spLocks noChangeArrowheads="1"/>
            </p:cNvSpPr>
            <p:nvPr/>
          </p:nvSpPr>
          <p:spPr bwMode="auto">
            <a:xfrm>
              <a:off x="1190112" y="3376457"/>
              <a:ext cx="1012580" cy="145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场景分析</a:t>
              </a:r>
            </a:p>
          </p:txBody>
        </p:sp>
      </p:grpSp>
      <p:sp>
        <p:nvSpPr>
          <p:cNvPr id="62" name="TextBox 23"/>
          <p:cNvSpPr txBox="1"/>
          <p:nvPr/>
        </p:nvSpPr>
        <p:spPr>
          <a:xfrm>
            <a:off x="690171" y="2094086"/>
            <a:ext cx="7896755" cy="1071022"/>
          </a:xfrm>
          <a:prstGeom prst="rect">
            <a:avLst/>
          </a:prstGeom>
          <a:noFill/>
        </p:spPr>
        <p:txBody>
          <a:bodyPr wrap="square" lIns="0" tIns="146284" rIns="0" bIns="146284" rtlCol="0">
            <a:spAutoFit/>
          </a:bodyPr>
          <a:lstStyle>
            <a:lvl1pPr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1pPr>
            <a:lvl2pPr indent="457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2pPr>
            <a:lvl3pPr indent="914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3pPr>
            <a:lvl4pPr indent="1371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4pPr>
            <a:lvl5pPr indent="18288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5pPr>
            <a:lvl6pPr indent="22860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6pPr>
            <a:lvl7pPr indent="2743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7pPr>
            <a:lvl8pPr indent="3200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8pPr>
            <a:lvl9pPr indent="3657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9pPr>
          </a:lstStyle>
          <a:p>
            <a:pPr marL="285750" marR="0" lvl="0" indent="-28575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数据源尽可能持续调整策略进行初步过滤进行降噪</a:t>
            </a:r>
            <a:endParaRPr lang="en-US" altLang="zh-CN" sz="1600" kern="0" noProof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12890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从简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到繁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循序渐进，发挥主观能动性及创造性思维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79489" y="3429000"/>
            <a:ext cx="1579963" cy="586691"/>
            <a:chOff x="758924" y="2683732"/>
            <a:chExt cx="1888923" cy="333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AutoShape 368"/>
            <p:cNvSpPr>
              <a:spLocks noChangeArrowheads="1"/>
            </p:cNvSpPr>
            <p:nvPr/>
          </p:nvSpPr>
          <p:spPr bwMode="auto">
            <a:xfrm>
              <a:off x="758924" y="2683732"/>
              <a:ext cx="1888923" cy="333707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AutoShape 369"/>
            <p:cNvSpPr>
              <a:spLocks noChangeArrowheads="1"/>
            </p:cNvSpPr>
            <p:nvPr/>
          </p:nvSpPr>
          <p:spPr bwMode="auto">
            <a:xfrm>
              <a:off x="804454" y="2706297"/>
              <a:ext cx="1801786" cy="292773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Rectangle 370"/>
            <p:cNvSpPr>
              <a:spLocks noChangeArrowheads="1"/>
            </p:cNvSpPr>
            <p:nvPr/>
          </p:nvSpPr>
          <p:spPr bwMode="auto">
            <a:xfrm>
              <a:off x="1084927" y="2786399"/>
              <a:ext cx="1331490" cy="140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量身定制</a:t>
              </a:r>
              <a:endParaRPr kumimoji="1"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TextBox 23"/>
          <p:cNvSpPr txBox="1"/>
          <p:nvPr/>
        </p:nvSpPr>
        <p:spPr>
          <a:xfrm>
            <a:off x="677735" y="4156518"/>
            <a:ext cx="7896755" cy="1071022"/>
          </a:xfrm>
          <a:prstGeom prst="rect">
            <a:avLst/>
          </a:prstGeom>
          <a:noFill/>
        </p:spPr>
        <p:txBody>
          <a:bodyPr wrap="square" lIns="0" tIns="146284" rIns="0" bIns="146284" rtlCol="0">
            <a:spAutoFit/>
          </a:bodyPr>
          <a:lstStyle>
            <a:lvl1pPr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1pPr>
            <a:lvl2pPr indent="457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2pPr>
            <a:lvl3pPr indent="914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3pPr>
            <a:lvl4pPr indent="1371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4pPr>
            <a:lvl5pPr indent="18288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5pPr>
            <a:lvl6pPr indent="22860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6pPr>
            <a:lvl7pPr indent="2743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7pPr>
            <a:lvl8pPr indent="3200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8pPr>
            <a:lvl9pPr indent="3657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9pPr>
          </a:lstStyle>
          <a:p>
            <a:pPr marL="285750" marR="0" lvl="0" indent="-28575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与已有系统做对接：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CMDB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ITGRC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，运维平台，短信，邮件，监控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600" kern="0" noProof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与现有的流程进行对接：资产管理，变更管理，事件管理，问题管理，应急响应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1"/>
          <p:cNvSpPr txBox="1">
            <a:spLocks noChangeArrowheads="1"/>
          </p:cNvSpPr>
          <p:nvPr/>
        </p:nvSpPr>
        <p:spPr bwMode="auto">
          <a:xfrm>
            <a:off x="2843213" y="2562225"/>
            <a:ext cx="3529012" cy="8788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  谢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信息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安全阶段规划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sp>
        <p:nvSpPr>
          <p:cNvPr id="104899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048992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 b="1"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38" name="组合 1"/>
          <p:cNvGrpSpPr/>
          <p:nvPr/>
        </p:nvGrpSpPr>
        <p:grpSpPr>
          <a:xfrm>
            <a:off x="551534" y="1628801"/>
            <a:ext cx="8073354" cy="4104456"/>
            <a:chOff x="488950" y="1916832"/>
            <a:chExt cx="7842250" cy="3993431"/>
          </a:xfrm>
        </p:grpSpPr>
        <p:sp>
          <p:nvSpPr>
            <p:cNvPr id="1048993" name="Freeform 3"/>
            <p:cNvSpPr/>
            <p:nvPr/>
          </p:nvSpPr>
          <p:spPr bwMode="auto">
            <a:xfrm>
              <a:off x="549275" y="2076450"/>
              <a:ext cx="7561263" cy="3833813"/>
            </a:xfrm>
            <a:custGeom>
              <a:avLst/>
              <a:gdLst>
                <a:gd name="T0" fmla="*/ 0 w 3990"/>
                <a:gd name="T1" fmla="*/ 2147483647 h 3060"/>
                <a:gd name="T2" fmla="*/ 2147483647 w 3990"/>
                <a:gd name="T3" fmla="*/ 2147483647 h 3060"/>
                <a:gd name="T4" fmla="*/ 2147483647 w 3990"/>
                <a:gd name="T5" fmla="*/ 2147483647 h 3060"/>
                <a:gd name="T6" fmla="*/ 2147483647 w 3990"/>
                <a:gd name="T7" fmla="*/ 2147483647 h 3060"/>
                <a:gd name="T8" fmla="*/ 2147483647 w 3990"/>
                <a:gd name="T9" fmla="*/ 2147483647 h 3060"/>
                <a:gd name="T10" fmla="*/ 2147483647 w 3990"/>
                <a:gd name="T11" fmla="*/ 2147483647 h 3060"/>
                <a:gd name="T12" fmla="*/ 2147483647 w 3990"/>
                <a:gd name="T13" fmla="*/ 2147483647 h 3060"/>
                <a:gd name="T14" fmla="*/ 2147483647 w 3990"/>
                <a:gd name="T15" fmla="*/ 2147483647 h 3060"/>
                <a:gd name="T16" fmla="*/ 2147483647 w 3990"/>
                <a:gd name="T17" fmla="*/ 2147483647 h 3060"/>
                <a:gd name="T18" fmla="*/ 2147483647 w 3990"/>
                <a:gd name="T19" fmla="*/ 2147483647 h 3060"/>
                <a:gd name="T20" fmla="*/ 2147483647 w 3990"/>
                <a:gd name="T21" fmla="*/ 2147483647 h 3060"/>
                <a:gd name="T22" fmla="*/ 2147483647 w 3990"/>
                <a:gd name="T23" fmla="*/ 2147483647 h 3060"/>
                <a:gd name="T24" fmla="*/ 2147483647 w 3990"/>
                <a:gd name="T25" fmla="*/ 2147483647 h 3060"/>
                <a:gd name="T26" fmla="*/ 2147483647 w 3990"/>
                <a:gd name="T27" fmla="*/ 2147483647 h 3060"/>
                <a:gd name="T28" fmla="*/ 2147483647 w 3990"/>
                <a:gd name="T29" fmla="*/ 2147483647 h 3060"/>
                <a:gd name="T30" fmla="*/ 2147483647 w 3990"/>
                <a:gd name="T31" fmla="*/ 2147483647 h 3060"/>
                <a:gd name="T32" fmla="*/ 2147483647 w 3990"/>
                <a:gd name="T33" fmla="*/ 0 h 3060"/>
                <a:gd name="T34" fmla="*/ 2147483647 w 3990"/>
                <a:gd name="T35" fmla="*/ 2147483647 h 3060"/>
                <a:gd name="T36" fmla="*/ 2147483647 w 3990"/>
                <a:gd name="T37" fmla="*/ 2147483647 h 3060"/>
                <a:gd name="T38" fmla="*/ 2147483647 w 3990"/>
                <a:gd name="T39" fmla="*/ 2147483647 h 3060"/>
                <a:gd name="T40" fmla="*/ 2147483647 w 3990"/>
                <a:gd name="T41" fmla="*/ 2147483647 h 3060"/>
                <a:gd name="T42" fmla="*/ 2147483647 w 3990"/>
                <a:gd name="T43" fmla="*/ 2147483647 h 3060"/>
                <a:gd name="T44" fmla="*/ 2147483647 w 3990"/>
                <a:gd name="T45" fmla="*/ 2147483647 h 3060"/>
                <a:gd name="T46" fmla="*/ 2147483647 w 3990"/>
                <a:gd name="T47" fmla="*/ 2147483647 h 3060"/>
                <a:gd name="T48" fmla="*/ 2147483647 w 3990"/>
                <a:gd name="T49" fmla="*/ 2147483647 h 3060"/>
                <a:gd name="T50" fmla="*/ 2147483647 w 3990"/>
                <a:gd name="T51" fmla="*/ 2147483647 h 3060"/>
                <a:gd name="T52" fmla="*/ 2147483647 w 3990"/>
                <a:gd name="T53" fmla="*/ 2147483647 h 3060"/>
                <a:gd name="T54" fmla="*/ 2147483647 w 3990"/>
                <a:gd name="T55" fmla="*/ 2147483647 h 3060"/>
                <a:gd name="T56" fmla="*/ 2147483647 w 3990"/>
                <a:gd name="T57" fmla="*/ 2147483647 h 3060"/>
                <a:gd name="T58" fmla="*/ 2147483647 w 3990"/>
                <a:gd name="T59" fmla="*/ 2147483647 h 3060"/>
                <a:gd name="T60" fmla="*/ 2147483647 w 3990"/>
                <a:gd name="T61" fmla="*/ 2147483647 h 306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990"/>
                <a:gd name="T94" fmla="*/ 0 h 3060"/>
                <a:gd name="T95" fmla="*/ 3990 w 3990"/>
                <a:gd name="T96" fmla="*/ 3060 h 306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990" h="3060">
                  <a:moveTo>
                    <a:pt x="0" y="3036"/>
                  </a:moveTo>
                  <a:cubicBezTo>
                    <a:pt x="0" y="3036"/>
                    <a:pt x="3" y="3048"/>
                    <a:pt x="6" y="3060"/>
                  </a:cubicBezTo>
                  <a:cubicBezTo>
                    <a:pt x="6" y="3060"/>
                    <a:pt x="384" y="3030"/>
                    <a:pt x="384" y="3030"/>
                  </a:cubicBezTo>
                  <a:cubicBezTo>
                    <a:pt x="384" y="3030"/>
                    <a:pt x="756" y="2970"/>
                    <a:pt x="756" y="2970"/>
                  </a:cubicBezTo>
                  <a:cubicBezTo>
                    <a:pt x="756" y="2970"/>
                    <a:pt x="1098" y="2904"/>
                    <a:pt x="1098" y="2904"/>
                  </a:cubicBezTo>
                  <a:cubicBezTo>
                    <a:pt x="1098" y="2904"/>
                    <a:pt x="1452" y="2808"/>
                    <a:pt x="1452" y="2808"/>
                  </a:cubicBezTo>
                  <a:cubicBezTo>
                    <a:pt x="1452" y="2808"/>
                    <a:pt x="1902" y="2652"/>
                    <a:pt x="1902" y="2652"/>
                  </a:cubicBezTo>
                  <a:cubicBezTo>
                    <a:pt x="1902" y="2652"/>
                    <a:pt x="2268" y="2490"/>
                    <a:pt x="2268" y="2490"/>
                  </a:cubicBezTo>
                  <a:cubicBezTo>
                    <a:pt x="2268" y="2490"/>
                    <a:pt x="2538" y="2334"/>
                    <a:pt x="2538" y="2334"/>
                  </a:cubicBezTo>
                  <a:cubicBezTo>
                    <a:pt x="2538" y="2334"/>
                    <a:pt x="2832" y="2148"/>
                    <a:pt x="2832" y="2148"/>
                  </a:cubicBezTo>
                  <a:cubicBezTo>
                    <a:pt x="2832" y="2148"/>
                    <a:pt x="3009" y="2018"/>
                    <a:pt x="3108" y="1920"/>
                  </a:cubicBezTo>
                  <a:cubicBezTo>
                    <a:pt x="3207" y="1822"/>
                    <a:pt x="3340" y="1671"/>
                    <a:pt x="3426" y="1560"/>
                  </a:cubicBezTo>
                  <a:cubicBezTo>
                    <a:pt x="3512" y="1449"/>
                    <a:pt x="3615" y="1256"/>
                    <a:pt x="3615" y="1256"/>
                  </a:cubicBezTo>
                  <a:cubicBezTo>
                    <a:pt x="3615" y="1256"/>
                    <a:pt x="3777" y="866"/>
                    <a:pt x="3777" y="866"/>
                  </a:cubicBezTo>
                  <a:cubicBezTo>
                    <a:pt x="3777" y="866"/>
                    <a:pt x="3825" y="711"/>
                    <a:pt x="3858" y="552"/>
                  </a:cubicBezTo>
                  <a:cubicBezTo>
                    <a:pt x="3858" y="552"/>
                    <a:pt x="3924" y="573"/>
                    <a:pt x="3990" y="594"/>
                  </a:cubicBezTo>
                  <a:cubicBezTo>
                    <a:pt x="3990" y="594"/>
                    <a:pt x="3834" y="297"/>
                    <a:pt x="3678" y="0"/>
                  </a:cubicBezTo>
                  <a:cubicBezTo>
                    <a:pt x="3678" y="0"/>
                    <a:pt x="3477" y="282"/>
                    <a:pt x="3276" y="564"/>
                  </a:cubicBezTo>
                  <a:cubicBezTo>
                    <a:pt x="3276" y="564"/>
                    <a:pt x="3351" y="552"/>
                    <a:pt x="3426" y="540"/>
                  </a:cubicBezTo>
                  <a:cubicBezTo>
                    <a:pt x="3426" y="540"/>
                    <a:pt x="3366" y="846"/>
                    <a:pt x="3366" y="846"/>
                  </a:cubicBezTo>
                  <a:cubicBezTo>
                    <a:pt x="3366" y="846"/>
                    <a:pt x="3273" y="1142"/>
                    <a:pt x="3273" y="1142"/>
                  </a:cubicBezTo>
                  <a:cubicBezTo>
                    <a:pt x="3273" y="1142"/>
                    <a:pt x="3072" y="1536"/>
                    <a:pt x="3072" y="1536"/>
                  </a:cubicBezTo>
                  <a:cubicBezTo>
                    <a:pt x="3072" y="1536"/>
                    <a:pt x="2880" y="1806"/>
                    <a:pt x="2880" y="1806"/>
                  </a:cubicBezTo>
                  <a:cubicBezTo>
                    <a:pt x="2880" y="1806"/>
                    <a:pt x="2670" y="2028"/>
                    <a:pt x="2670" y="2028"/>
                  </a:cubicBezTo>
                  <a:cubicBezTo>
                    <a:pt x="2670" y="2028"/>
                    <a:pt x="2382" y="2244"/>
                    <a:pt x="2382" y="2244"/>
                  </a:cubicBezTo>
                  <a:cubicBezTo>
                    <a:pt x="2382" y="2244"/>
                    <a:pt x="2034" y="2466"/>
                    <a:pt x="2034" y="2466"/>
                  </a:cubicBezTo>
                  <a:cubicBezTo>
                    <a:pt x="2034" y="2466"/>
                    <a:pt x="1614" y="2670"/>
                    <a:pt x="1614" y="2670"/>
                  </a:cubicBezTo>
                  <a:cubicBezTo>
                    <a:pt x="1614" y="2670"/>
                    <a:pt x="1176" y="2826"/>
                    <a:pt x="1176" y="2826"/>
                  </a:cubicBezTo>
                  <a:cubicBezTo>
                    <a:pt x="1176" y="2826"/>
                    <a:pt x="876" y="2904"/>
                    <a:pt x="732" y="2934"/>
                  </a:cubicBezTo>
                  <a:cubicBezTo>
                    <a:pt x="588" y="2964"/>
                    <a:pt x="433" y="2989"/>
                    <a:pt x="312" y="3006"/>
                  </a:cubicBezTo>
                  <a:cubicBezTo>
                    <a:pt x="191" y="3023"/>
                    <a:pt x="70" y="3030"/>
                    <a:pt x="6" y="3036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9718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275" y="2257425"/>
              <a:ext cx="7781925" cy="1411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994" name="직사각형 24"/>
            <p:cNvSpPr/>
            <p:nvPr/>
          </p:nvSpPr>
          <p:spPr bwMode="auto">
            <a:xfrm>
              <a:off x="6391832" y="1916832"/>
              <a:ext cx="1919513" cy="4491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kern="10" dirty="0" smtClean="0">
                  <a:ln w="19050">
                    <a:noFill/>
                    <a:round/>
                  </a:ln>
                  <a:gradFill rotWithShape="1">
                    <a:gsLst>
                      <a:gs pos="0">
                        <a:srgbClr val="CC3300"/>
                      </a:gs>
                      <a:gs pos="100000">
                        <a:srgbClr val="EB9119"/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自主可控</a:t>
              </a:r>
              <a:endParaRPr lang="en-US" altLang="zh-CN" sz="2400" b="1" kern="10" dirty="0">
                <a:ln w="19050">
                  <a:noFill/>
                  <a:round/>
                </a:ln>
                <a:gradFill rotWithShape="1">
                  <a:gsLst>
                    <a:gs pos="0">
                      <a:srgbClr val="CC3300"/>
                    </a:gs>
                    <a:gs pos="100000">
                      <a:srgbClr val="EB91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995" name="직사각형 24"/>
            <p:cNvSpPr/>
            <p:nvPr/>
          </p:nvSpPr>
          <p:spPr bwMode="auto">
            <a:xfrm>
              <a:off x="4483172" y="2319263"/>
              <a:ext cx="1745012" cy="4306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kern="10" dirty="0" smtClean="0">
                  <a:ln w="19050">
                    <a:noFill/>
                    <a:round/>
                  </a:ln>
                  <a:gradFill rotWithShape="1">
                    <a:gsLst>
                      <a:gs pos="0">
                        <a:srgbClr val="D616F6"/>
                      </a:gs>
                      <a:gs pos="54000">
                        <a:srgbClr val="7030A0"/>
                      </a:gs>
                      <a:gs pos="100000">
                        <a:srgbClr val="4D0808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深度感知</a:t>
              </a:r>
              <a:endParaRPr lang="ko-KR" altLang="en-US" sz="2400" b="1" kern="10" dirty="0">
                <a:ln w="19050">
                  <a:noFill/>
                  <a:round/>
                </a:ln>
                <a:gradFill rotWithShape="1">
                  <a:gsLst>
                    <a:gs pos="0">
                      <a:srgbClr val="D616F6"/>
                    </a:gs>
                    <a:gs pos="54000">
                      <a:srgbClr val="7030A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-파랑새M" pitchFamily="18" charset="-127"/>
              </a:endParaRPr>
            </a:p>
          </p:txBody>
        </p:sp>
        <p:sp>
          <p:nvSpPr>
            <p:cNvPr id="1048996" name="직사각형 24"/>
            <p:cNvSpPr/>
            <p:nvPr/>
          </p:nvSpPr>
          <p:spPr bwMode="auto">
            <a:xfrm>
              <a:off x="2702502" y="2676127"/>
              <a:ext cx="1512344" cy="4306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kern="10" dirty="0">
                  <a:ln w="19050">
                    <a:noFill/>
                    <a:round/>
                  </a:ln>
                  <a:gradFill rotWithShape="1">
                    <a:gsLst>
                      <a:gs pos="0">
                        <a:srgbClr val="4BACC6">
                          <a:lumMod val="40000"/>
                          <a:lumOff val="60000"/>
                        </a:srgbClr>
                      </a:gs>
                      <a:gs pos="54000">
                        <a:srgbClr val="4BACC6">
                          <a:lumMod val="75000"/>
                        </a:srgbClr>
                      </a:gs>
                      <a:gs pos="100000">
                        <a:srgbClr val="4D0808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安全运维</a:t>
              </a:r>
              <a:endParaRPr lang="ko-KR" altLang="en-US" sz="2400" b="1" kern="10" dirty="0">
                <a:ln w="19050">
                  <a:noFill/>
                  <a:round/>
                </a:ln>
                <a:gradFill rotWithShape="1">
                  <a:gsLst>
                    <a:gs pos="0">
                      <a:srgbClr val="4BACC6">
                        <a:lumMod val="40000"/>
                        <a:lumOff val="60000"/>
                      </a:srgbClr>
                    </a:gs>
                    <a:gs pos="54000">
                      <a:srgbClr val="4BACC6">
                        <a:lumMod val="75000"/>
                      </a:srgbClr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-파랑새M" pitchFamily="18" charset="-127"/>
              </a:endParaRPr>
            </a:p>
          </p:txBody>
        </p:sp>
        <p:sp>
          <p:nvSpPr>
            <p:cNvPr id="1048997" name="직사각형 24"/>
            <p:cNvSpPr/>
            <p:nvPr/>
          </p:nvSpPr>
          <p:spPr bwMode="auto">
            <a:xfrm>
              <a:off x="720144" y="3082059"/>
              <a:ext cx="1630330" cy="4306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kern="10" dirty="0">
                  <a:ln w="19050">
                    <a:noFill/>
                    <a:round/>
                  </a:ln>
                  <a:gradFill rotWithShape="1">
                    <a:gsLst>
                      <a:gs pos="0">
                        <a:srgbClr val="C1B0FE"/>
                      </a:gs>
                      <a:gs pos="54000">
                        <a:srgbClr val="6C45FD"/>
                      </a:gs>
                      <a:gs pos="100000">
                        <a:srgbClr val="0202C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基础建设</a:t>
              </a:r>
              <a:endParaRPr lang="ko-KR" altLang="en-US" sz="2400" b="1" kern="10" dirty="0">
                <a:ln w="19050">
                  <a:noFill/>
                  <a:round/>
                </a:ln>
                <a:gradFill rotWithShape="1">
                  <a:gsLst>
                    <a:gs pos="0">
                      <a:srgbClr val="C1B0FE"/>
                    </a:gs>
                    <a:gs pos="54000">
                      <a:srgbClr val="6C45FD"/>
                    </a:gs>
                    <a:gs pos="100000">
                      <a:srgbClr val="0202C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-파랑새M" pitchFamily="18" charset="-127"/>
              </a:endParaRPr>
            </a:p>
          </p:txBody>
        </p:sp>
        <p:sp>
          <p:nvSpPr>
            <p:cNvPr id="1048998" name="Rectangle 2"/>
            <p:cNvSpPr>
              <a:spLocks noChangeArrowheads="1"/>
            </p:cNvSpPr>
            <p:nvPr/>
          </p:nvSpPr>
          <p:spPr bwMode="auto">
            <a:xfrm>
              <a:off x="2409825" y="3844925"/>
              <a:ext cx="1978025" cy="18986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endParaRPr lang="ko-KR" altLang="en-US" b="1">
                <a:solidFill>
                  <a:srgbClr val="000000"/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  <p:sp>
          <p:nvSpPr>
            <p:cNvPr id="1048999" name="Rectangle 93"/>
            <p:cNvSpPr>
              <a:spLocks noChangeArrowheads="1"/>
            </p:cNvSpPr>
            <p:nvPr/>
          </p:nvSpPr>
          <p:spPr bwMode="auto">
            <a:xfrm>
              <a:off x="506413" y="3816350"/>
              <a:ext cx="1849437" cy="3000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 20</a:t>
              </a:r>
              <a:r>
                <a:rPr lang="en-US" altLang="zh-CN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en-US" altLang="ko-KR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000" name="Line 18"/>
            <p:cNvSpPr>
              <a:spLocks noChangeShapeType="1"/>
            </p:cNvSpPr>
            <p:nvPr/>
          </p:nvSpPr>
          <p:spPr bwMode="auto">
            <a:xfrm flipV="1">
              <a:off x="488950" y="4106863"/>
              <a:ext cx="7621588" cy="23812"/>
            </a:xfrm>
            <a:prstGeom prst="line">
              <a:avLst/>
            </a:prstGeom>
            <a:noFill/>
            <a:ln w="190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</a:ln>
          </p:spPr>
          <p:txBody>
            <a:bodyPr lIns="76644" tIns="38323" rIns="76644" bIns="3832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  <p:sp>
          <p:nvSpPr>
            <p:cNvPr id="1049001" name="Line 149"/>
            <p:cNvSpPr>
              <a:spLocks noChangeShapeType="1"/>
            </p:cNvSpPr>
            <p:nvPr/>
          </p:nvSpPr>
          <p:spPr bwMode="auto">
            <a:xfrm flipV="1">
              <a:off x="4371975" y="3810000"/>
              <a:ext cx="15875" cy="1933575"/>
            </a:xfrm>
            <a:prstGeom prst="line">
              <a:avLst/>
            </a:prstGeom>
            <a:noFill/>
            <a:ln w="190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</a:ln>
          </p:spPr>
          <p:txBody>
            <a:bodyPr lIns="76644" tIns="38323" rIns="76644" bIns="3832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  <p:sp>
          <p:nvSpPr>
            <p:cNvPr id="1049002" name="Oval 1677"/>
            <p:cNvSpPr>
              <a:spLocks noChangeArrowheads="1"/>
            </p:cNvSpPr>
            <p:nvPr/>
          </p:nvSpPr>
          <p:spPr bwMode="auto">
            <a:xfrm flipV="1">
              <a:off x="4329113" y="3802063"/>
              <a:ext cx="87312" cy="76200"/>
            </a:xfrm>
            <a:prstGeom prst="ellipse">
              <a:avLst/>
            </a:prstGeom>
            <a:solidFill>
              <a:sysClr val="window" lastClr="FFFFFF"/>
            </a:solidFill>
            <a:ln w="28575" algn="ctr">
              <a:solidFill>
                <a:srgbClr val="7F7F7F"/>
              </a:solidFill>
              <a:round/>
            </a:ln>
          </p:spPr>
          <p:txBody>
            <a:bodyPr rot="10800000" lIns="76644" tIns="38323" rIns="76644" bIns="3832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HY견고딕" pitchFamily="18" charset="-127"/>
              </a:endParaRPr>
            </a:p>
          </p:txBody>
        </p:sp>
        <p:sp>
          <p:nvSpPr>
            <p:cNvPr id="1049003" name="Text Box 32"/>
            <p:cNvSpPr txBox="1">
              <a:spLocks noChangeArrowheads="1"/>
            </p:cNvSpPr>
            <p:nvPr/>
          </p:nvSpPr>
          <p:spPr bwMode="auto">
            <a:xfrm>
              <a:off x="577850" y="4259207"/>
              <a:ext cx="1628775" cy="13262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9pPr>
            </a:lstStyle>
            <a:p>
              <a:pPr marL="177800" indent="-177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Blip>
                  <a:blip r:embed="rId4"/>
                </a:buBlip>
              </a:pPr>
              <a:r>
                <a:rPr kumimoji="0"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建立纵深防御体系，具备一定的安全防护能力</a:t>
              </a:r>
              <a:endParaRPr kumimoji="0" lang="en-US" altLang="zh-CN" sz="12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7800" indent="-177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Blip>
                  <a:blip r:embed="rId4"/>
                </a:buBlip>
              </a:pPr>
              <a:r>
                <a:rPr kumimoji="0"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建立信息安全制度体系，提供信息安全工作标准</a:t>
              </a:r>
              <a:endParaRPr lang="ko-KR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004" name="Rectangle 93"/>
            <p:cNvSpPr>
              <a:spLocks noChangeArrowheads="1"/>
            </p:cNvSpPr>
            <p:nvPr/>
          </p:nvSpPr>
          <p:spPr bwMode="auto">
            <a:xfrm>
              <a:off x="2466975" y="3816350"/>
              <a:ext cx="1849438" cy="3016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 201</a:t>
              </a:r>
              <a:r>
                <a:rPr lang="en-US" altLang="zh-CN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ko-KR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005" name="Text Box 33"/>
            <p:cNvSpPr txBox="1">
              <a:spLocks noChangeArrowheads="1"/>
            </p:cNvSpPr>
            <p:nvPr/>
          </p:nvSpPr>
          <p:spPr bwMode="auto">
            <a:xfrm>
              <a:off x="2525713" y="4238569"/>
              <a:ext cx="1746250" cy="13262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9pPr>
            </a:lstStyle>
            <a:p>
              <a:pPr marL="177800" indent="-177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Blip>
                  <a:blip r:embed="rId4"/>
                </a:buBlip>
              </a:pPr>
              <a:r>
                <a:rPr kumimoji="0" lang="zh-CN" altLang="en-US" sz="1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全面</a:t>
              </a:r>
              <a:r>
                <a:rPr kumimoji="0"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提升安全事件，漏洞，问题主动发现能力</a:t>
              </a:r>
              <a:endParaRPr kumimoji="0" lang="en-US" altLang="zh-CN" sz="12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7800" indent="-177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Blip>
                  <a:blip r:embed="rId4"/>
                </a:buBlip>
              </a:pPr>
              <a:r>
                <a:rPr kumimoji="0"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对信息安全体系文件进行可量化、可落地并贯彻执行</a:t>
              </a:r>
              <a:endParaRPr kumimoji="0" lang="ko-KR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006" name="Rectangle 93"/>
            <p:cNvSpPr>
              <a:spLocks noChangeArrowheads="1"/>
            </p:cNvSpPr>
            <p:nvPr/>
          </p:nvSpPr>
          <p:spPr bwMode="auto">
            <a:xfrm>
              <a:off x="4379913" y="3816350"/>
              <a:ext cx="1847850" cy="3016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 20</a:t>
              </a:r>
              <a:r>
                <a:rPr lang="en-US" altLang="zh-CN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en-US" altLang="ko-KR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007" name="Rectangle 93"/>
            <p:cNvSpPr>
              <a:spLocks noChangeArrowheads="1"/>
            </p:cNvSpPr>
            <p:nvPr/>
          </p:nvSpPr>
          <p:spPr bwMode="auto">
            <a:xfrm>
              <a:off x="6307138" y="3816350"/>
              <a:ext cx="1847850" cy="3000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～</a:t>
              </a:r>
              <a:r>
                <a:rPr lang="en-US" altLang="zh-CN" sz="2000" b="1" kern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2022</a:t>
              </a:r>
              <a:endParaRPr lang="en-US" altLang="ko-KR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008" name="Line 149"/>
            <p:cNvSpPr>
              <a:spLocks noChangeShapeType="1"/>
            </p:cNvSpPr>
            <p:nvPr/>
          </p:nvSpPr>
          <p:spPr bwMode="auto">
            <a:xfrm flipV="1">
              <a:off x="2409825" y="3802063"/>
              <a:ext cx="14288" cy="1933575"/>
            </a:xfrm>
            <a:prstGeom prst="line">
              <a:avLst/>
            </a:prstGeom>
            <a:noFill/>
            <a:ln w="190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</a:ln>
          </p:spPr>
          <p:txBody>
            <a:bodyPr lIns="76644" tIns="38323" rIns="76644" bIns="3832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  <p:sp>
          <p:nvSpPr>
            <p:cNvPr id="1049009" name="Oval 1677"/>
            <p:cNvSpPr>
              <a:spLocks noChangeArrowheads="1"/>
            </p:cNvSpPr>
            <p:nvPr/>
          </p:nvSpPr>
          <p:spPr bwMode="auto">
            <a:xfrm flipV="1">
              <a:off x="2379663" y="3806825"/>
              <a:ext cx="87312" cy="77788"/>
            </a:xfrm>
            <a:prstGeom prst="ellipse">
              <a:avLst/>
            </a:prstGeom>
            <a:solidFill>
              <a:sysClr val="window" lastClr="FFFFFF"/>
            </a:solidFill>
            <a:ln w="28575" algn="ctr">
              <a:solidFill>
                <a:srgbClr val="7F7F7F"/>
              </a:solidFill>
              <a:round/>
            </a:ln>
          </p:spPr>
          <p:txBody>
            <a:bodyPr rot="10800000" lIns="76644" tIns="38323" rIns="76644" bIns="3832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HY견고딕" pitchFamily="18" charset="-127"/>
              </a:endParaRPr>
            </a:p>
          </p:txBody>
        </p:sp>
        <p:sp>
          <p:nvSpPr>
            <p:cNvPr id="1049010" name="Line 149"/>
            <p:cNvSpPr>
              <a:spLocks noChangeShapeType="1"/>
            </p:cNvSpPr>
            <p:nvPr/>
          </p:nvSpPr>
          <p:spPr bwMode="auto">
            <a:xfrm flipV="1">
              <a:off x="6291263" y="3810000"/>
              <a:ext cx="15875" cy="1933575"/>
            </a:xfrm>
            <a:prstGeom prst="line">
              <a:avLst/>
            </a:prstGeom>
            <a:noFill/>
            <a:ln w="19050" cap="rnd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round/>
            </a:ln>
          </p:spPr>
          <p:txBody>
            <a:bodyPr lIns="76644" tIns="38323" rIns="76644" bIns="3832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  <p:sp>
          <p:nvSpPr>
            <p:cNvPr id="1049011" name="Oval 1677"/>
            <p:cNvSpPr>
              <a:spLocks noChangeArrowheads="1"/>
            </p:cNvSpPr>
            <p:nvPr/>
          </p:nvSpPr>
          <p:spPr bwMode="auto">
            <a:xfrm flipV="1">
              <a:off x="6248400" y="3806825"/>
              <a:ext cx="87313" cy="77788"/>
            </a:xfrm>
            <a:prstGeom prst="ellipse">
              <a:avLst/>
            </a:prstGeom>
            <a:solidFill>
              <a:sysClr val="window" lastClr="FFFFFF"/>
            </a:solidFill>
            <a:ln w="28575" algn="ctr">
              <a:solidFill>
                <a:srgbClr val="7F7F7F"/>
              </a:solidFill>
              <a:round/>
            </a:ln>
          </p:spPr>
          <p:txBody>
            <a:bodyPr rot="10800000" lIns="76644" tIns="38323" rIns="76644" bIns="3832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HY견고딕" pitchFamily="18" charset="-127"/>
              </a:endParaRPr>
            </a:p>
          </p:txBody>
        </p:sp>
        <p:sp>
          <p:nvSpPr>
            <p:cNvPr id="1049012" name="Text Box 39"/>
            <p:cNvSpPr txBox="1">
              <a:spLocks noChangeArrowheads="1"/>
            </p:cNvSpPr>
            <p:nvPr/>
          </p:nvSpPr>
          <p:spPr bwMode="auto">
            <a:xfrm>
              <a:off x="6376988" y="4238569"/>
              <a:ext cx="1679575" cy="11678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9pPr>
            </a:lstStyle>
            <a:p>
              <a:pPr marL="177800" indent="-177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Blip>
                  <a:blip r:embed="rId4"/>
                </a:buBlip>
              </a:pPr>
              <a:r>
                <a:rPr kumimoji="0"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组建自有的专业</a:t>
              </a:r>
              <a:r>
                <a:rPr kumimoji="0" lang="zh-CN" altLang="en-US" sz="1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安全服务团队</a:t>
              </a:r>
              <a:r>
                <a:rPr kumimoji="0"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，根据公司实际情况研发安全防护产品，实现安全即服务</a:t>
              </a:r>
              <a:endParaRPr kumimoji="0" lang="ko-KR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013" name="Text Box 33"/>
            <p:cNvSpPr txBox="1">
              <a:spLocks noChangeArrowheads="1"/>
            </p:cNvSpPr>
            <p:nvPr/>
          </p:nvSpPr>
          <p:spPr bwMode="auto">
            <a:xfrm>
              <a:off x="4440238" y="4248094"/>
              <a:ext cx="1746250" cy="15329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헤드라인M"/>
                  <a:ea typeface="Gulim" panose="020B0600000101010101" pitchFamily="34" charset="-127"/>
                </a:defRPr>
              </a:lvl9pPr>
            </a:lstStyle>
            <a:p>
              <a:pPr marL="177800" indent="-177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Blip>
                  <a:blip r:embed="rId4"/>
                </a:buBlip>
              </a:pPr>
              <a:r>
                <a:rPr kumimoji="0"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具备对未知威胁以及定向攻击的防御手段，进一步提升安全防护水平</a:t>
              </a:r>
              <a:endParaRPr kumimoji="0" lang="en-US" altLang="zh-CN" sz="12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7800" indent="-17780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Blip>
                  <a:blip r:embed="rId4"/>
                </a:buBlip>
              </a:pPr>
              <a:r>
                <a:rPr kumimoji="0"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全面提升安全体系管理与审计工作的自动化能力</a:t>
              </a:r>
              <a:endParaRPr kumimoji="0" lang="ko-KR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9014" name="文本框 11"/>
          <p:cNvSpPr txBox="1"/>
          <p:nvPr/>
        </p:nvSpPr>
        <p:spPr>
          <a:xfrm>
            <a:off x="499247" y="2702152"/>
            <a:ext cx="7893563" cy="384721"/>
          </a:xfrm>
          <a:prstGeom prst="rect">
            <a:avLst/>
          </a:prstGeom>
          <a:noFill/>
          <a:ln>
            <a:noFill/>
          </a:ln>
        </p:spPr>
        <p:txBody>
          <a:bodyPr lIns="79375" tIns="39370" rIns="79375" bIns="39370"/>
          <a:lstStyle>
            <a:defPPr>
              <a:defRPr lang="zh-CN"/>
            </a:defPPr>
            <a:lvl1pPr algn="ctr">
              <a:lnSpc>
                <a:spcPct val="150000"/>
              </a:lnSpc>
              <a:spcBef>
                <a:spcPts val="1200"/>
              </a:spcBef>
              <a:spcAft>
                <a:spcPts val="400"/>
              </a:spcAft>
              <a:buClr>
                <a:srgbClr val="C00000"/>
              </a:buClr>
              <a:buSzPct val="80000"/>
              <a:defRPr sz="140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9015" name="Rectangle 3"/>
          <p:cNvSpPr txBox="1">
            <a:spLocks noChangeArrowheads="1"/>
          </p:cNvSpPr>
          <p:nvPr/>
        </p:nvSpPr>
        <p:spPr>
          <a:xfrm>
            <a:off x="463302" y="980728"/>
            <a:ext cx="8285162" cy="1120775"/>
          </a:xfrm>
          <a:prstGeom prst="rect">
            <a:avLst/>
          </a:prstGeom>
        </p:spPr>
        <p:txBody>
          <a:bodyPr/>
          <a:lstStyle/>
          <a:p>
            <a:pPr marL="240030" indent="-240030" defTabSz="956945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  <a:tabLst>
                <a:tab pos="239395" algn="l"/>
                <a:tab pos="777875" algn="l"/>
                <a:tab pos="1196975" algn="l"/>
                <a:tab pos="1674495" algn="l"/>
                <a:tab pos="2153920" algn="l"/>
              </a:tabLs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计划通过三个阶段的发展，使信息安全工作具备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已知威胁的防护能力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以及对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未知定向攻击的感知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1" name="AutoShape 338"/>
          <p:cNvSpPr>
            <a:spLocks noChangeArrowheads="1"/>
          </p:cNvSpPr>
          <p:nvPr/>
        </p:nvSpPr>
        <p:spPr bwMode="auto">
          <a:xfrm>
            <a:off x="837673" y="6165304"/>
            <a:ext cx="1619382" cy="442929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endParaRPr lang="zh-CN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" name="Group 339"/>
          <p:cNvGrpSpPr/>
          <p:nvPr/>
        </p:nvGrpSpPr>
        <p:grpSpPr bwMode="auto">
          <a:xfrm>
            <a:off x="828148" y="5871186"/>
            <a:ext cx="1640240" cy="335906"/>
            <a:chOff x="4589" y="2151"/>
            <a:chExt cx="1503" cy="275"/>
          </a:xfrm>
        </p:grpSpPr>
        <p:sp>
          <p:nvSpPr>
            <p:cNvPr id="33" name="AutoShape 340"/>
            <p:cNvSpPr>
              <a:spLocks noChangeArrowheads="1"/>
            </p:cNvSpPr>
            <p:nvPr/>
          </p:nvSpPr>
          <p:spPr bwMode="auto">
            <a:xfrm>
              <a:off x="4589" y="2151"/>
              <a:ext cx="1503" cy="275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AutoShape 341"/>
            <p:cNvSpPr>
              <a:spLocks noChangeArrowheads="1"/>
            </p:cNvSpPr>
            <p:nvPr/>
          </p:nvSpPr>
          <p:spPr bwMode="auto">
            <a:xfrm>
              <a:off x="4605" y="2168"/>
              <a:ext cx="1472" cy="240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Rectangle 342"/>
            <p:cNvSpPr>
              <a:spLocks noChangeArrowheads="1"/>
            </p:cNvSpPr>
            <p:nvPr/>
          </p:nvSpPr>
          <p:spPr bwMode="auto">
            <a:xfrm>
              <a:off x="4983" y="2215"/>
              <a:ext cx="674" cy="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</a:t>
              </a:r>
              <a:r>
                <a:rPr kumimoji="1" lang="zh-CN" altLang="en-US" sz="1200" b="1" kern="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规驱动</a:t>
              </a:r>
              <a:endParaRPr kumimoji="1"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" name="AutoShape 48"/>
          <p:cNvSpPr>
            <a:spLocks noChangeArrowheads="1"/>
          </p:cNvSpPr>
          <p:nvPr/>
        </p:nvSpPr>
        <p:spPr bwMode="gray">
          <a:xfrm>
            <a:off x="866701" y="6237312"/>
            <a:ext cx="1600783" cy="555137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R="0" lvl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1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法律要求、</a:t>
            </a:r>
            <a:r>
              <a:rPr kumimoji="1" lang="zh-CN" altLang="en-US" sz="1000" b="1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合规约束</a:t>
            </a:r>
            <a:endParaRPr kumimoji="1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AutoShape 354"/>
          <p:cNvSpPr>
            <a:spLocks noChangeArrowheads="1"/>
          </p:cNvSpPr>
          <p:nvPr/>
        </p:nvSpPr>
        <p:spPr bwMode="auto">
          <a:xfrm>
            <a:off x="6103604" y="6179167"/>
            <a:ext cx="1770399" cy="418627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AutoShape 356"/>
          <p:cNvSpPr>
            <a:spLocks noChangeArrowheads="1"/>
          </p:cNvSpPr>
          <p:nvPr/>
        </p:nvSpPr>
        <p:spPr bwMode="auto">
          <a:xfrm>
            <a:off x="6091166" y="5873383"/>
            <a:ext cx="1793202" cy="345219"/>
          </a:xfrm>
          <a:prstGeom prst="roundRect">
            <a:avLst>
              <a:gd name="adj" fmla="val 10648"/>
            </a:avLst>
          </a:prstGeom>
          <a:solidFill>
            <a:srgbClr val="BCDED5"/>
          </a:solidFill>
          <a:ln w="19050" algn="ctr">
            <a:solidFill>
              <a:srgbClr val="559989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AutoShape 357"/>
          <p:cNvSpPr>
            <a:spLocks noChangeArrowheads="1"/>
          </p:cNvSpPr>
          <p:nvPr/>
        </p:nvSpPr>
        <p:spPr bwMode="auto">
          <a:xfrm>
            <a:off x="6113969" y="5898093"/>
            <a:ext cx="1753814" cy="301063"/>
          </a:xfrm>
          <a:prstGeom prst="roundRect">
            <a:avLst>
              <a:gd name="adj" fmla="val 9958"/>
            </a:avLst>
          </a:prstGeom>
          <a:solidFill>
            <a:srgbClr val="4AA49B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358"/>
          <p:cNvSpPr>
            <a:spLocks noChangeArrowheads="1"/>
          </p:cNvSpPr>
          <p:nvPr/>
        </p:nvSpPr>
        <p:spPr bwMode="auto">
          <a:xfrm>
            <a:off x="6684413" y="5949280"/>
            <a:ext cx="885200" cy="184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风险驱动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AutoShape 48"/>
          <p:cNvSpPr>
            <a:spLocks noChangeArrowheads="1"/>
          </p:cNvSpPr>
          <p:nvPr/>
        </p:nvSpPr>
        <p:spPr bwMode="gray">
          <a:xfrm>
            <a:off x="6423890" y="6237312"/>
            <a:ext cx="1316462" cy="272404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b="1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全面感知、业务价值</a:t>
            </a:r>
            <a:endParaRPr kumimoji="1" lang="zh-CN" altLang="en-US" sz="1000" b="1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AutoShape 366"/>
          <p:cNvSpPr>
            <a:spLocks noChangeArrowheads="1"/>
          </p:cNvSpPr>
          <p:nvPr/>
        </p:nvSpPr>
        <p:spPr bwMode="auto">
          <a:xfrm>
            <a:off x="3360968" y="6185082"/>
            <a:ext cx="1864902" cy="412716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AutoShape 368"/>
          <p:cNvSpPr>
            <a:spLocks noChangeArrowheads="1"/>
          </p:cNvSpPr>
          <p:nvPr/>
        </p:nvSpPr>
        <p:spPr bwMode="auto">
          <a:xfrm>
            <a:off x="3347864" y="5873385"/>
            <a:ext cx="1888923" cy="333707"/>
          </a:xfrm>
          <a:prstGeom prst="roundRect">
            <a:avLst>
              <a:gd name="adj" fmla="val 10648"/>
            </a:avLst>
          </a:prstGeom>
          <a:solidFill>
            <a:srgbClr val="BCD3E2"/>
          </a:solidFill>
          <a:ln w="19050" algn="ctr">
            <a:solidFill>
              <a:srgbClr val="7CA9CE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AutoShape 369"/>
          <p:cNvSpPr>
            <a:spLocks noChangeArrowheads="1"/>
          </p:cNvSpPr>
          <p:nvPr/>
        </p:nvSpPr>
        <p:spPr bwMode="auto">
          <a:xfrm>
            <a:off x="3371884" y="5898573"/>
            <a:ext cx="1847431" cy="291023"/>
          </a:xfrm>
          <a:prstGeom prst="roundRect">
            <a:avLst>
              <a:gd name="adj" fmla="val 9958"/>
            </a:avLst>
          </a:prstGeom>
          <a:solidFill>
            <a:srgbClr val="4888B8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370"/>
          <p:cNvSpPr>
            <a:spLocks noChangeArrowheads="1"/>
          </p:cNvSpPr>
          <p:nvPr/>
        </p:nvSpPr>
        <p:spPr bwMode="auto">
          <a:xfrm>
            <a:off x="4009862" y="5949280"/>
            <a:ext cx="679633" cy="18823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业务驱动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3631261" y="6237312"/>
            <a:ext cx="1315757" cy="565874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b="1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业务倒逼、事件驱动</a:t>
            </a:r>
            <a:endParaRPr kumimoji="1" lang="zh-CN" altLang="en-US" sz="1000" b="1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843808" y="6207092"/>
            <a:ext cx="124735" cy="174236"/>
          </a:xfrm>
          <a:prstGeom prst="chevron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2929307" y="6207092"/>
            <a:ext cx="124735" cy="174236"/>
          </a:xfrm>
          <a:prstGeom prst="chevron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5585902" y="6237312"/>
            <a:ext cx="124735" cy="174236"/>
          </a:xfrm>
          <a:prstGeom prst="chevron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5671401" y="6237312"/>
            <a:ext cx="124735" cy="174236"/>
          </a:xfrm>
          <a:prstGeom prst="chevron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信息安全职能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8" name="AutoShape 354"/>
          <p:cNvSpPr>
            <a:spLocks noChangeArrowheads="1"/>
          </p:cNvSpPr>
          <p:nvPr/>
        </p:nvSpPr>
        <p:spPr bwMode="auto">
          <a:xfrm>
            <a:off x="2784877" y="1557272"/>
            <a:ext cx="1632640" cy="1727712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9" name="AutoShape 356"/>
          <p:cNvSpPr>
            <a:spLocks noChangeArrowheads="1"/>
          </p:cNvSpPr>
          <p:nvPr/>
        </p:nvSpPr>
        <p:spPr bwMode="auto">
          <a:xfrm>
            <a:off x="2771800" y="1251488"/>
            <a:ext cx="1660116" cy="345219"/>
          </a:xfrm>
          <a:prstGeom prst="roundRect">
            <a:avLst>
              <a:gd name="adj" fmla="val 10648"/>
            </a:avLst>
          </a:prstGeom>
          <a:solidFill>
            <a:srgbClr val="BCDED5"/>
          </a:solidFill>
          <a:ln w="19050" algn="ctr">
            <a:solidFill>
              <a:srgbClr val="559989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" name="AutoShape 357"/>
          <p:cNvSpPr>
            <a:spLocks noChangeArrowheads="1"/>
          </p:cNvSpPr>
          <p:nvPr/>
        </p:nvSpPr>
        <p:spPr bwMode="auto">
          <a:xfrm>
            <a:off x="2795452" y="1276198"/>
            <a:ext cx="1623651" cy="301063"/>
          </a:xfrm>
          <a:prstGeom prst="roundRect">
            <a:avLst>
              <a:gd name="adj" fmla="val 9958"/>
            </a:avLst>
          </a:prstGeom>
          <a:solidFill>
            <a:srgbClr val="4AA49B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" name="AutoShape 366"/>
          <p:cNvSpPr>
            <a:spLocks noChangeArrowheads="1"/>
          </p:cNvSpPr>
          <p:nvPr/>
        </p:nvSpPr>
        <p:spPr bwMode="auto">
          <a:xfrm>
            <a:off x="795667" y="1562706"/>
            <a:ext cx="1688102" cy="1722278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AutoShape 368"/>
          <p:cNvSpPr>
            <a:spLocks noChangeArrowheads="1"/>
          </p:cNvSpPr>
          <p:nvPr/>
        </p:nvSpPr>
        <p:spPr bwMode="auto">
          <a:xfrm>
            <a:off x="782564" y="1251010"/>
            <a:ext cx="1709846" cy="333707"/>
          </a:xfrm>
          <a:prstGeom prst="roundRect">
            <a:avLst>
              <a:gd name="adj" fmla="val 10648"/>
            </a:avLst>
          </a:prstGeom>
          <a:solidFill>
            <a:srgbClr val="BCD3E2"/>
          </a:solidFill>
          <a:ln w="19050" algn="ctr">
            <a:solidFill>
              <a:srgbClr val="7CA9CE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AutoShape 369"/>
          <p:cNvSpPr>
            <a:spLocks noChangeArrowheads="1"/>
          </p:cNvSpPr>
          <p:nvPr/>
        </p:nvSpPr>
        <p:spPr bwMode="auto">
          <a:xfrm>
            <a:off x="806584" y="1276198"/>
            <a:ext cx="1672288" cy="291023"/>
          </a:xfrm>
          <a:prstGeom prst="roundRect">
            <a:avLst>
              <a:gd name="adj" fmla="val 9958"/>
            </a:avLst>
          </a:prstGeom>
          <a:solidFill>
            <a:srgbClr val="4888B8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AutoShape 354"/>
          <p:cNvSpPr>
            <a:spLocks noChangeArrowheads="1"/>
          </p:cNvSpPr>
          <p:nvPr/>
        </p:nvSpPr>
        <p:spPr bwMode="auto">
          <a:xfrm>
            <a:off x="6727659" y="1551838"/>
            <a:ext cx="1632640" cy="1727712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AutoShape 356"/>
          <p:cNvSpPr>
            <a:spLocks noChangeArrowheads="1"/>
          </p:cNvSpPr>
          <p:nvPr/>
        </p:nvSpPr>
        <p:spPr bwMode="auto">
          <a:xfrm>
            <a:off x="6714582" y="1246054"/>
            <a:ext cx="1660116" cy="345219"/>
          </a:xfrm>
          <a:prstGeom prst="roundRect">
            <a:avLst>
              <a:gd name="adj" fmla="val 10648"/>
            </a:avLst>
          </a:prstGeom>
          <a:solidFill>
            <a:srgbClr val="BCDED5"/>
          </a:solidFill>
          <a:ln w="19050" algn="ctr">
            <a:solidFill>
              <a:srgbClr val="559989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AutoShape 357"/>
          <p:cNvSpPr>
            <a:spLocks noChangeArrowheads="1"/>
          </p:cNvSpPr>
          <p:nvPr/>
        </p:nvSpPr>
        <p:spPr bwMode="auto">
          <a:xfrm>
            <a:off x="6738234" y="1270764"/>
            <a:ext cx="1623651" cy="301063"/>
          </a:xfrm>
          <a:prstGeom prst="roundRect">
            <a:avLst>
              <a:gd name="adj" fmla="val 9958"/>
            </a:avLst>
          </a:prstGeom>
          <a:solidFill>
            <a:srgbClr val="4AA49B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358"/>
          <p:cNvSpPr>
            <a:spLocks noChangeArrowheads="1"/>
          </p:cNvSpPr>
          <p:nvPr/>
        </p:nvSpPr>
        <p:spPr bwMode="auto">
          <a:xfrm>
            <a:off x="2959759" y="1315098"/>
            <a:ext cx="127074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应用安全管理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AutoShape 366"/>
          <p:cNvSpPr>
            <a:spLocks noChangeArrowheads="1"/>
          </p:cNvSpPr>
          <p:nvPr/>
        </p:nvSpPr>
        <p:spPr bwMode="auto">
          <a:xfrm>
            <a:off x="4738449" y="1557272"/>
            <a:ext cx="1688102" cy="1722278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AutoShape 368"/>
          <p:cNvSpPr>
            <a:spLocks noChangeArrowheads="1"/>
          </p:cNvSpPr>
          <p:nvPr/>
        </p:nvSpPr>
        <p:spPr bwMode="auto">
          <a:xfrm>
            <a:off x="4725346" y="1245576"/>
            <a:ext cx="1709846" cy="333707"/>
          </a:xfrm>
          <a:prstGeom prst="roundRect">
            <a:avLst>
              <a:gd name="adj" fmla="val 10648"/>
            </a:avLst>
          </a:prstGeom>
          <a:solidFill>
            <a:srgbClr val="BCD3E2"/>
          </a:solidFill>
          <a:ln w="19050" algn="ctr">
            <a:solidFill>
              <a:srgbClr val="7CA9CE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AutoShape 369"/>
          <p:cNvSpPr>
            <a:spLocks noChangeArrowheads="1"/>
          </p:cNvSpPr>
          <p:nvPr/>
        </p:nvSpPr>
        <p:spPr bwMode="auto">
          <a:xfrm>
            <a:off x="4749366" y="1270764"/>
            <a:ext cx="1672288" cy="291023"/>
          </a:xfrm>
          <a:prstGeom prst="roundRect">
            <a:avLst>
              <a:gd name="adj" fmla="val 9958"/>
            </a:avLst>
          </a:prstGeom>
          <a:solidFill>
            <a:srgbClr val="4888B8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370"/>
          <p:cNvSpPr>
            <a:spLocks noChangeArrowheads="1"/>
          </p:cNvSpPr>
          <p:nvPr/>
        </p:nvSpPr>
        <p:spPr bwMode="auto">
          <a:xfrm>
            <a:off x="5130406" y="1315098"/>
            <a:ext cx="9777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主机安全管理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AutoShape 48"/>
          <p:cNvSpPr>
            <a:spLocks noChangeArrowheads="1"/>
          </p:cNvSpPr>
          <p:nvPr/>
        </p:nvSpPr>
        <p:spPr bwMode="gray">
          <a:xfrm>
            <a:off x="4799458" y="1636790"/>
            <a:ext cx="1506338" cy="1498745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主机安全基线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配置维护及环境漏扫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主机日志收集及安全威胁监测</a:t>
            </a:r>
            <a:endParaRPr kumimoji="1" lang="en-US" altLang="zh-CN" sz="10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主机监测</a:t>
            </a:r>
            <a:r>
              <a:rPr kumimoji="1" lang="en-US" altLang="zh-CN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防护体系的维护及管理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AutoShape 48"/>
          <p:cNvSpPr>
            <a:spLocks noChangeArrowheads="1"/>
          </p:cNvSpPr>
          <p:nvPr/>
        </p:nvSpPr>
        <p:spPr bwMode="gray">
          <a:xfrm>
            <a:off x="2835485" y="1643184"/>
            <a:ext cx="1498696" cy="1485498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项目安全评估及开发生命周期安全管理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代码审计及渗透测试及跟踪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应用系统开源框架及组件的安全管理</a:t>
            </a:r>
            <a:endParaRPr kumimoji="1" lang="zh-CN" altLang="en-US" sz="10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AutoShape 354"/>
          <p:cNvSpPr>
            <a:spLocks noChangeArrowheads="1"/>
          </p:cNvSpPr>
          <p:nvPr/>
        </p:nvSpPr>
        <p:spPr bwMode="auto">
          <a:xfrm>
            <a:off x="795703" y="3912112"/>
            <a:ext cx="1632640" cy="1727712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AutoShape 356"/>
          <p:cNvSpPr>
            <a:spLocks noChangeArrowheads="1"/>
          </p:cNvSpPr>
          <p:nvPr/>
        </p:nvSpPr>
        <p:spPr bwMode="auto">
          <a:xfrm>
            <a:off x="782626" y="3606328"/>
            <a:ext cx="1660116" cy="345219"/>
          </a:xfrm>
          <a:prstGeom prst="roundRect">
            <a:avLst>
              <a:gd name="adj" fmla="val 10648"/>
            </a:avLst>
          </a:prstGeom>
          <a:solidFill>
            <a:srgbClr val="BCDED5"/>
          </a:solidFill>
          <a:ln w="19050" algn="ctr">
            <a:solidFill>
              <a:srgbClr val="559989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AutoShape 357"/>
          <p:cNvSpPr>
            <a:spLocks noChangeArrowheads="1"/>
          </p:cNvSpPr>
          <p:nvPr/>
        </p:nvSpPr>
        <p:spPr bwMode="auto">
          <a:xfrm>
            <a:off x="806278" y="3631038"/>
            <a:ext cx="1623651" cy="301063"/>
          </a:xfrm>
          <a:prstGeom prst="roundRect">
            <a:avLst>
              <a:gd name="adj" fmla="val 9958"/>
            </a:avLst>
          </a:prstGeom>
          <a:solidFill>
            <a:srgbClr val="4AA49B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AutoShape 366"/>
          <p:cNvSpPr>
            <a:spLocks noChangeArrowheads="1"/>
          </p:cNvSpPr>
          <p:nvPr/>
        </p:nvSpPr>
        <p:spPr bwMode="auto">
          <a:xfrm>
            <a:off x="2749275" y="3912112"/>
            <a:ext cx="1688102" cy="1722278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AutoShape 368"/>
          <p:cNvSpPr>
            <a:spLocks noChangeArrowheads="1"/>
          </p:cNvSpPr>
          <p:nvPr/>
        </p:nvSpPr>
        <p:spPr bwMode="auto">
          <a:xfrm>
            <a:off x="2736172" y="3600416"/>
            <a:ext cx="1709846" cy="333707"/>
          </a:xfrm>
          <a:prstGeom prst="roundRect">
            <a:avLst>
              <a:gd name="adj" fmla="val 10648"/>
            </a:avLst>
          </a:prstGeom>
          <a:solidFill>
            <a:srgbClr val="BCD3E2"/>
          </a:solidFill>
          <a:ln w="19050" algn="ctr">
            <a:solidFill>
              <a:srgbClr val="7CA9CE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AutoShape 369"/>
          <p:cNvSpPr>
            <a:spLocks noChangeArrowheads="1"/>
          </p:cNvSpPr>
          <p:nvPr/>
        </p:nvSpPr>
        <p:spPr bwMode="auto">
          <a:xfrm>
            <a:off x="2760192" y="3625604"/>
            <a:ext cx="1672288" cy="291023"/>
          </a:xfrm>
          <a:prstGeom prst="roundRect">
            <a:avLst>
              <a:gd name="adj" fmla="val 9958"/>
            </a:avLst>
          </a:prstGeom>
          <a:solidFill>
            <a:srgbClr val="4888B8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Rectangle 370"/>
          <p:cNvSpPr>
            <a:spLocks noChangeArrowheads="1"/>
          </p:cNvSpPr>
          <p:nvPr/>
        </p:nvSpPr>
        <p:spPr bwMode="auto">
          <a:xfrm>
            <a:off x="3141232" y="3669938"/>
            <a:ext cx="9777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1474470" eaLnBrk="1" latinLnBrk="1" hangingPunct="1">
              <a:spcBef>
                <a:spcPts val="0"/>
              </a:spcBef>
              <a:spcAft>
                <a:spcPts val="0"/>
              </a:spcAft>
            </a:pP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48"/>
          <p:cNvSpPr>
            <a:spLocks noChangeArrowheads="1"/>
          </p:cNvSpPr>
          <p:nvPr/>
        </p:nvSpPr>
        <p:spPr bwMode="gray">
          <a:xfrm>
            <a:off x="870607" y="4005388"/>
            <a:ext cx="1506338" cy="1498745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数据分级分类安全管理策略的制定及维护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敏感数据防护系统维护及泄露事件调查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数据备份及有效性测试工作</a:t>
            </a:r>
            <a:endParaRPr kumimoji="1" lang="zh-CN" altLang="en-US" sz="10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AutoShape 354"/>
          <p:cNvSpPr>
            <a:spLocks noChangeArrowheads="1"/>
          </p:cNvSpPr>
          <p:nvPr/>
        </p:nvSpPr>
        <p:spPr bwMode="auto">
          <a:xfrm>
            <a:off x="4778550" y="3889817"/>
            <a:ext cx="1632640" cy="1727712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AutoShape 356"/>
          <p:cNvSpPr>
            <a:spLocks noChangeArrowheads="1"/>
          </p:cNvSpPr>
          <p:nvPr/>
        </p:nvSpPr>
        <p:spPr bwMode="auto">
          <a:xfrm>
            <a:off x="4765473" y="3584033"/>
            <a:ext cx="1660116" cy="345219"/>
          </a:xfrm>
          <a:prstGeom prst="roundRect">
            <a:avLst>
              <a:gd name="adj" fmla="val 10648"/>
            </a:avLst>
          </a:prstGeom>
          <a:solidFill>
            <a:srgbClr val="BCDED5"/>
          </a:solidFill>
          <a:ln w="19050" algn="ctr">
            <a:solidFill>
              <a:srgbClr val="559989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AutoShape 357"/>
          <p:cNvSpPr>
            <a:spLocks noChangeArrowheads="1"/>
          </p:cNvSpPr>
          <p:nvPr/>
        </p:nvSpPr>
        <p:spPr bwMode="auto">
          <a:xfrm>
            <a:off x="4789125" y="3608743"/>
            <a:ext cx="1623651" cy="301063"/>
          </a:xfrm>
          <a:prstGeom prst="roundRect">
            <a:avLst>
              <a:gd name="adj" fmla="val 9958"/>
            </a:avLst>
          </a:prstGeom>
          <a:solidFill>
            <a:srgbClr val="4AA49B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Rectangle 358"/>
          <p:cNvSpPr>
            <a:spLocks noChangeArrowheads="1"/>
          </p:cNvSpPr>
          <p:nvPr/>
        </p:nvSpPr>
        <p:spPr bwMode="auto">
          <a:xfrm>
            <a:off x="4971030" y="3659930"/>
            <a:ext cx="127074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安全体系维护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AutoShape 48"/>
          <p:cNvSpPr>
            <a:spLocks noChangeArrowheads="1"/>
          </p:cNvSpPr>
          <p:nvPr/>
        </p:nvSpPr>
        <p:spPr bwMode="gray">
          <a:xfrm>
            <a:off x="4846756" y="3988016"/>
            <a:ext cx="1498696" cy="1485498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信息安全制度体系的维护、更新及发布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新型安全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理论的评估及可行性落地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信息安全培训、宣贯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信息安全治理工作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zh-CN" altLang="en-US" sz="10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AutoShape 366"/>
          <p:cNvSpPr>
            <a:spLocks noChangeArrowheads="1"/>
          </p:cNvSpPr>
          <p:nvPr/>
        </p:nvSpPr>
        <p:spPr bwMode="auto">
          <a:xfrm>
            <a:off x="6732122" y="3889817"/>
            <a:ext cx="1688102" cy="1722278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AutoShape 368"/>
          <p:cNvSpPr>
            <a:spLocks noChangeArrowheads="1"/>
          </p:cNvSpPr>
          <p:nvPr/>
        </p:nvSpPr>
        <p:spPr bwMode="auto">
          <a:xfrm>
            <a:off x="6719019" y="3578121"/>
            <a:ext cx="1709846" cy="333707"/>
          </a:xfrm>
          <a:prstGeom prst="roundRect">
            <a:avLst>
              <a:gd name="adj" fmla="val 10648"/>
            </a:avLst>
          </a:prstGeom>
          <a:solidFill>
            <a:srgbClr val="BCD3E2"/>
          </a:solidFill>
          <a:ln w="19050" algn="ctr">
            <a:solidFill>
              <a:srgbClr val="7CA9CE"/>
            </a:solidFill>
            <a:round/>
          </a:ln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zh-CN" altLang="zh-CN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AutoShape 369"/>
          <p:cNvSpPr>
            <a:spLocks noChangeArrowheads="1"/>
          </p:cNvSpPr>
          <p:nvPr/>
        </p:nvSpPr>
        <p:spPr bwMode="auto">
          <a:xfrm>
            <a:off x="6743039" y="3603309"/>
            <a:ext cx="1672288" cy="291023"/>
          </a:xfrm>
          <a:prstGeom prst="roundRect">
            <a:avLst>
              <a:gd name="adj" fmla="val 9958"/>
            </a:avLst>
          </a:prstGeom>
          <a:solidFill>
            <a:srgbClr val="4888B8"/>
          </a:solidFill>
          <a:ln>
            <a:noFill/>
          </a:ln>
        </p:spPr>
        <p:txBody>
          <a:bodyPr wrap="none" lIns="0" tIns="0" rIns="0" bIns="0" anchor="ctr"/>
          <a:lstStyle/>
          <a:p>
            <a:pPr ea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200" b="1" ker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Rectangle 370"/>
          <p:cNvSpPr>
            <a:spLocks noChangeArrowheads="1"/>
          </p:cNvSpPr>
          <p:nvPr/>
        </p:nvSpPr>
        <p:spPr bwMode="auto">
          <a:xfrm>
            <a:off x="7124079" y="3647643"/>
            <a:ext cx="9777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安全审计自查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AutoShape 48"/>
          <p:cNvSpPr>
            <a:spLocks noChangeArrowheads="1"/>
          </p:cNvSpPr>
          <p:nvPr/>
        </p:nvSpPr>
        <p:spPr bwMode="gray">
          <a:xfrm>
            <a:off x="6793131" y="3969335"/>
            <a:ext cx="1506338" cy="1498745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内部信息系统安全审计与自查工作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保测评及外部机构沟通、协调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信息技术有效性测量与风险量化评估</a:t>
            </a:r>
            <a:endParaRPr kumimoji="1" lang="zh-CN" altLang="en-US" sz="10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358"/>
          <p:cNvSpPr>
            <a:spLocks noChangeArrowheads="1"/>
          </p:cNvSpPr>
          <p:nvPr/>
        </p:nvSpPr>
        <p:spPr bwMode="auto">
          <a:xfrm>
            <a:off x="1029058" y="3673688"/>
            <a:ext cx="127074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数据安全管理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" name="Rectangle 358"/>
          <p:cNvSpPr>
            <a:spLocks noChangeArrowheads="1"/>
          </p:cNvSpPr>
          <p:nvPr/>
        </p:nvSpPr>
        <p:spPr bwMode="auto">
          <a:xfrm>
            <a:off x="1048788" y="1315098"/>
            <a:ext cx="127074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终端安全管理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" name="AutoShape 48"/>
          <p:cNvSpPr>
            <a:spLocks noChangeArrowheads="1"/>
          </p:cNvSpPr>
          <p:nvPr/>
        </p:nvSpPr>
        <p:spPr bwMode="gray">
          <a:xfrm>
            <a:off x="924514" y="1643184"/>
            <a:ext cx="1498696" cy="1485498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维护终端安全管理策略优化及维护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终端病毒防护、补丁分发及软件管理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办公上网行为管理及员工办公合规管理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zh-CN" altLang="en-US" sz="10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6" name="Rectangle 370"/>
          <p:cNvSpPr>
            <a:spLocks noChangeArrowheads="1"/>
          </p:cNvSpPr>
          <p:nvPr/>
        </p:nvSpPr>
        <p:spPr bwMode="auto">
          <a:xfrm>
            <a:off x="7119063" y="1309664"/>
            <a:ext cx="9777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网络安全管理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2" name="AutoShape 48"/>
          <p:cNvSpPr>
            <a:spLocks noChangeArrowheads="1"/>
          </p:cNvSpPr>
          <p:nvPr/>
        </p:nvSpPr>
        <p:spPr bwMode="gray">
          <a:xfrm>
            <a:off x="6788115" y="1631356"/>
            <a:ext cx="1506338" cy="1493311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网关类防护</a:t>
            </a:r>
            <a:r>
              <a:rPr kumimoji="1" lang="zh-CN" altLang="en-US" sz="1000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体系的</a:t>
            </a: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优化、搭建与运维管理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互联网链路维护及访问策略管理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安全事件的应急防护响应处置工作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zh-CN" altLang="en-US" sz="10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Rectangle 358"/>
          <p:cNvSpPr>
            <a:spLocks noChangeArrowheads="1"/>
          </p:cNvSpPr>
          <p:nvPr/>
        </p:nvSpPr>
        <p:spPr bwMode="auto">
          <a:xfrm>
            <a:off x="2959945" y="3682225"/>
            <a:ext cx="127074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147447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kern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安全事件分析</a:t>
            </a:r>
            <a:endParaRPr kumimoji="1" lang="zh-CN" altLang="en-US" sz="1200" b="1" kern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AutoShape 48"/>
          <p:cNvSpPr>
            <a:spLocks noChangeArrowheads="1"/>
          </p:cNvSpPr>
          <p:nvPr/>
        </p:nvSpPr>
        <p:spPr bwMode="gray">
          <a:xfrm>
            <a:off x="2835671" y="4010311"/>
            <a:ext cx="1498696" cy="1485498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信息安全事件的发现、通知、溯源及跟踪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外部信息安全舆情及威胁的收集与管理</a:t>
            </a:r>
            <a:endParaRPr kumimoji="1" lang="en-US" altLang="zh-CN" sz="1000" kern="0" dirty="0" smtClean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000" kern="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信息安全事件应急预案的制定与维护</a:t>
            </a:r>
            <a:endParaRPr kumimoji="1" lang="zh-CN" altLang="en-US" sz="10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5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信息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安全体系建设（工作方法论）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7" name="组合 5"/>
          <p:cNvGrpSpPr/>
          <p:nvPr/>
        </p:nvGrpSpPr>
        <p:grpSpPr bwMode="auto">
          <a:xfrm>
            <a:off x="4001443" y="4715006"/>
            <a:ext cx="1370012" cy="1487217"/>
            <a:chOff x="2343061" y="4509120"/>
            <a:chExt cx="1375183" cy="1687512"/>
          </a:xfrm>
        </p:grpSpPr>
        <p:sp>
          <p:nvSpPr>
            <p:cNvPr id="247" name="AutoShape 366"/>
            <p:cNvSpPr>
              <a:spLocks noChangeArrowheads="1"/>
            </p:cNvSpPr>
            <p:nvPr/>
          </p:nvSpPr>
          <p:spPr bwMode="auto">
            <a:xfrm>
              <a:off x="2352622" y="4854332"/>
              <a:ext cx="1357655" cy="1342300"/>
            </a:xfrm>
            <a:prstGeom prst="roundRect">
              <a:avLst>
                <a:gd name="adj" fmla="val 1458"/>
              </a:avLst>
            </a:prstGeom>
            <a:solidFill>
              <a:srgbClr val="EAEAEA"/>
            </a:solidFill>
            <a:ln>
              <a:noFill/>
            </a:ln>
          </p:spPr>
          <p:txBody>
            <a:bodyPr wrap="none" lIns="0" tIns="45715" rIns="0" bIns="45715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8" name="AutoShape 368"/>
            <p:cNvSpPr>
              <a:spLocks noChangeArrowheads="1"/>
            </p:cNvSpPr>
            <p:nvPr/>
          </p:nvSpPr>
          <p:spPr bwMode="auto">
            <a:xfrm>
              <a:off x="2343061" y="4509120"/>
              <a:ext cx="1375183" cy="450353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9" name="AutoShape 369"/>
            <p:cNvSpPr>
              <a:spLocks noChangeArrowheads="1"/>
            </p:cNvSpPr>
            <p:nvPr/>
          </p:nvSpPr>
          <p:spPr bwMode="auto">
            <a:xfrm>
              <a:off x="2360589" y="4537158"/>
              <a:ext cx="1344907" cy="394278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" name="Rectangle 370"/>
            <p:cNvSpPr>
              <a:spLocks noChangeArrowheads="1"/>
            </p:cNvSpPr>
            <p:nvPr/>
          </p:nvSpPr>
          <p:spPr bwMode="auto">
            <a:xfrm>
              <a:off x="2601207" y="4628651"/>
              <a:ext cx="962469" cy="20953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纵深防御体系</a:t>
              </a:r>
            </a:p>
          </p:txBody>
        </p:sp>
        <p:sp>
          <p:nvSpPr>
            <p:cNvPr id="251" name="AutoShape 48"/>
            <p:cNvSpPr>
              <a:spLocks noChangeArrowheads="1"/>
            </p:cNvSpPr>
            <p:nvPr/>
          </p:nvSpPr>
          <p:spPr bwMode="gray">
            <a:xfrm>
              <a:off x="2422736" y="4989264"/>
              <a:ext cx="1273200" cy="1072438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54000" rIns="55728" bIns="47183"/>
            <a:lstStyle/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从深度与广度两个角度强化安全防护手段</a:t>
              </a:r>
            </a:p>
          </p:txBody>
        </p:sp>
      </p:grpSp>
      <p:grpSp>
        <p:nvGrpSpPr>
          <p:cNvPr id="168" name="Group 308"/>
          <p:cNvGrpSpPr/>
          <p:nvPr/>
        </p:nvGrpSpPr>
        <p:grpSpPr bwMode="auto">
          <a:xfrm>
            <a:off x="755005" y="1556792"/>
            <a:ext cx="7958138" cy="1284907"/>
            <a:chOff x="1691" y="1230"/>
            <a:chExt cx="3992" cy="946"/>
          </a:xfrm>
        </p:grpSpPr>
        <p:pic>
          <p:nvPicPr>
            <p:cNvPr id="245" name="Picture 304" descr="상단디자인-1"/>
            <p:cNvPicPr>
              <a:picLocks noChangeAspect="1" noChangeArrowheads="1"/>
            </p:cNvPicPr>
            <p:nvPr/>
          </p:nvPicPr>
          <p:blipFill>
            <a:blip r:embed="rId3"/>
            <a:srcRect l="2071" r="2071" b="10284"/>
            <a:stretch>
              <a:fillRect/>
            </a:stretch>
          </p:blipFill>
          <p:spPr bwMode="auto">
            <a:xfrm>
              <a:off x="1691" y="1230"/>
              <a:ext cx="3992" cy="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Rectangle 307"/>
            <p:cNvSpPr>
              <a:spLocks noChangeArrowheads="1"/>
            </p:cNvSpPr>
            <p:nvPr/>
          </p:nvSpPr>
          <p:spPr bwMode="auto">
            <a:xfrm>
              <a:off x="2574" y="1520"/>
              <a:ext cx="2226" cy="3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147447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信息安全体系</a:t>
              </a:r>
              <a:endPara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0" name="Group 321"/>
          <p:cNvGrpSpPr/>
          <p:nvPr/>
        </p:nvGrpSpPr>
        <p:grpSpPr bwMode="auto">
          <a:xfrm>
            <a:off x="683568" y="3348248"/>
            <a:ext cx="8040687" cy="1128927"/>
            <a:chOff x="210" y="603"/>
            <a:chExt cx="3886" cy="734"/>
          </a:xfrm>
        </p:grpSpPr>
        <p:sp>
          <p:nvSpPr>
            <p:cNvPr id="242" name="Freeform 322"/>
            <p:cNvSpPr/>
            <p:nvPr/>
          </p:nvSpPr>
          <p:spPr bwMode="gray">
            <a:xfrm>
              <a:off x="407" y="603"/>
              <a:ext cx="3689" cy="734"/>
            </a:xfrm>
            <a:custGeom>
              <a:avLst/>
              <a:gdLst>
                <a:gd name="T0" fmla="*/ 0 w 1724"/>
                <a:gd name="T1" fmla="*/ 0 h 1905"/>
                <a:gd name="T2" fmla="*/ 16892 w 1724"/>
                <a:gd name="T3" fmla="*/ 0 h 1905"/>
                <a:gd name="T4" fmla="*/ 16892 w 1724"/>
                <a:gd name="T5" fmla="*/ 109 h 1905"/>
                <a:gd name="T6" fmla="*/ 0 w 1724"/>
                <a:gd name="T7" fmla="*/ 109 h 19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4"/>
                <a:gd name="T13" fmla="*/ 0 h 1905"/>
                <a:gd name="T14" fmla="*/ 1724 w 1724"/>
                <a:gd name="T15" fmla="*/ 1905 h 19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4" h="1905">
                  <a:moveTo>
                    <a:pt x="0" y="0"/>
                  </a:moveTo>
                  <a:lnTo>
                    <a:pt x="1724" y="0"/>
                  </a:lnTo>
                  <a:lnTo>
                    <a:pt x="1724" y="1905"/>
                  </a:lnTo>
                  <a:lnTo>
                    <a:pt x="0" y="1905"/>
                  </a:lnTo>
                </a:path>
              </a:pathLst>
            </a:custGeom>
            <a:noFill/>
            <a:ln w="28575">
              <a:solidFill>
                <a:srgbClr val="8BB6DD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323"/>
            <p:cNvSpPr/>
            <p:nvPr/>
          </p:nvSpPr>
          <p:spPr bwMode="gray">
            <a:xfrm>
              <a:off x="3882" y="603"/>
              <a:ext cx="214" cy="734"/>
            </a:xfrm>
            <a:custGeom>
              <a:avLst/>
              <a:gdLst>
                <a:gd name="T0" fmla="*/ 0 w 1724"/>
                <a:gd name="T1" fmla="*/ 0 h 1905"/>
                <a:gd name="T2" fmla="*/ 3 w 1724"/>
                <a:gd name="T3" fmla="*/ 0 h 1905"/>
                <a:gd name="T4" fmla="*/ 3 w 1724"/>
                <a:gd name="T5" fmla="*/ 109 h 1905"/>
                <a:gd name="T6" fmla="*/ 0 w 1724"/>
                <a:gd name="T7" fmla="*/ 109 h 19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4"/>
                <a:gd name="T13" fmla="*/ 0 h 1905"/>
                <a:gd name="T14" fmla="*/ 1724 w 1724"/>
                <a:gd name="T15" fmla="*/ 1905 h 19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4" h="1905">
                  <a:moveTo>
                    <a:pt x="0" y="0"/>
                  </a:moveTo>
                  <a:lnTo>
                    <a:pt x="1724" y="0"/>
                  </a:lnTo>
                  <a:lnTo>
                    <a:pt x="1724" y="1905"/>
                  </a:lnTo>
                  <a:lnTo>
                    <a:pt x="0" y="1905"/>
                  </a:lnTo>
                </a:path>
              </a:pathLst>
            </a:custGeom>
            <a:noFill/>
            <a:ln w="28575">
              <a:solidFill>
                <a:srgbClr val="2A609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324"/>
            <p:cNvSpPr/>
            <p:nvPr/>
          </p:nvSpPr>
          <p:spPr bwMode="gray">
            <a:xfrm flipH="1">
              <a:off x="210" y="603"/>
              <a:ext cx="214" cy="734"/>
            </a:xfrm>
            <a:custGeom>
              <a:avLst/>
              <a:gdLst>
                <a:gd name="T0" fmla="*/ 0 w 1724"/>
                <a:gd name="T1" fmla="*/ 0 h 1905"/>
                <a:gd name="T2" fmla="*/ 3 w 1724"/>
                <a:gd name="T3" fmla="*/ 0 h 1905"/>
                <a:gd name="T4" fmla="*/ 3 w 1724"/>
                <a:gd name="T5" fmla="*/ 109 h 1905"/>
                <a:gd name="T6" fmla="*/ 0 w 1724"/>
                <a:gd name="T7" fmla="*/ 109 h 19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4"/>
                <a:gd name="T13" fmla="*/ 0 h 1905"/>
                <a:gd name="T14" fmla="*/ 1724 w 1724"/>
                <a:gd name="T15" fmla="*/ 1905 h 19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4" h="1905">
                  <a:moveTo>
                    <a:pt x="0" y="0"/>
                  </a:moveTo>
                  <a:lnTo>
                    <a:pt x="1724" y="0"/>
                  </a:lnTo>
                  <a:lnTo>
                    <a:pt x="1724" y="1905"/>
                  </a:lnTo>
                  <a:lnTo>
                    <a:pt x="0" y="1905"/>
                  </a:lnTo>
                </a:path>
              </a:pathLst>
            </a:custGeom>
            <a:noFill/>
            <a:ln w="28575">
              <a:solidFill>
                <a:srgbClr val="2A6092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1" name="Group 332"/>
          <p:cNvGrpSpPr/>
          <p:nvPr/>
        </p:nvGrpSpPr>
        <p:grpSpPr bwMode="auto">
          <a:xfrm>
            <a:off x="2801293" y="3221611"/>
            <a:ext cx="3629025" cy="256364"/>
            <a:chOff x="2576" y="2047"/>
            <a:chExt cx="2292" cy="183"/>
          </a:xfrm>
        </p:grpSpPr>
        <p:sp>
          <p:nvSpPr>
            <p:cNvPr id="235" name="AutoShape 325"/>
            <p:cNvSpPr>
              <a:spLocks noChangeArrowheads="1"/>
            </p:cNvSpPr>
            <p:nvPr/>
          </p:nvSpPr>
          <p:spPr bwMode="auto">
            <a:xfrm>
              <a:off x="2580" y="2047"/>
              <a:ext cx="2288" cy="183"/>
            </a:xfrm>
            <a:prstGeom prst="roundRect">
              <a:avLst>
                <a:gd name="adj" fmla="val 50000"/>
              </a:avLst>
            </a:prstGeom>
            <a:solidFill>
              <a:srgbClr val="3690C8"/>
            </a:solidFill>
            <a:ln w="15875" algn="ctr">
              <a:solidFill>
                <a:srgbClr val="386984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MP2DR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</a:p>
          </p:txBody>
        </p:sp>
        <p:grpSp>
          <p:nvGrpSpPr>
            <p:cNvPr id="236" name="Group 328"/>
            <p:cNvGrpSpPr/>
            <p:nvPr/>
          </p:nvGrpSpPr>
          <p:grpSpPr bwMode="auto">
            <a:xfrm>
              <a:off x="2576" y="2114"/>
              <a:ext cx="118" cy="50"/>
              <a:chOff x="2576" y="2114"/>
              <a:chExt cx="118" cy="50"/>
            </a:xfrm>
          </p:grpSpPr>
          <p:sp>
            <p:nvSpPr>
              <p:cNvPr id="240" name="Oval 326"/>
              <p:cNvSpPr>
                <a:spLocks noChangeArrowheads="1"/>
              </p:cNvSpPr>
              <p:nvPr/>
            </p:nvSpPr>
            <p:spPr bwMode="auto">
              <a:xfrm>
                <a:off x="2644" y="2114"/>
                <a:ext cx="50" cy="50"/>
              </a:xfrm>
              <a:prstGeom prst="ellipse">
                <a:avLst/>
              </a:prstGeom>
              <a:solidFill>
                <a:srgbClr val="3690C8"/>
              </a:solidFill>
              <a:ln w="25400" algn="ctr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1" name="Line 327"/>
              <p:cNvSpPr>
                <a:spLocks noChangeShapeType="1"/>
              </p:cNvSpPr>
              <p:nvPr/>
            </p:nvSpPr>
            <p:spPr bwMode="auto">
              <a:xfrm flipH="1">
                <a:off x="2576" y="2140"/>
                <a:ext cx="68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7" name="Group 329"/>
            <p:cNvGrpSpPr/>
            <p:nvPr/>
          </p:nvGrpSpPr>
          <p:grpSpPr bwMode="auto">
            <a:xfrm flipH="1">
              <a:off x="4750" y="2114"/>
              <a:ext cx="118" cy="50"/>
              <a:chOff x="2576" y="2114"/>
              <a:chExt cx="118" cy="50"/>
            </a:xfrm>
          </p:grpSpPr>
          <p:sp>
            <p:nvSpPr>
              <p:cNvPr id="238" name="Oval 330"/>
              <p:cNvSpPr>
                <a:spLocks noChangeArrowheads="1"/>
              </p:cNvSpPr>
              <p:nvPr/>
            </p:nvSpPr>
            <p:spPr bwMode="auto">
              <a:xfrm>
                <a:off x="2644" y="2114"/>
                <a:ext cx="50" cy="50"/>
              </a:xfrm>
              <a:prstGeom prst="ellipse">
                <a:avLst/>
              </a:prstGeom>
              <a:solidFill>
                <a:srgbClr val="3690C8"/>
              </a:solidFill>
              <a:ln w="25400" algn="ctr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9" name="Line 331"/>
              <p:cNvSpPr>
                <a:spLocks noChangeShapeType="1"/>
              </p:cNvSpPr>
              <p:nvPr/>
            </p:nvSpPr>
            <p:spPr bwMode="auto">
              <a:xfrm flipH="1">
                <a:off x="2576" y="2140"/>
                <a:ext cx="68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2" name="AutoShape 338"/>
          <p:cNvSpPr>
            <a:spLocks noChangeArrowheads="1"/>
          </p:cNvSpPr>
          <p:nvPr/>
        </p:nvSpPr>
        <p:spPr bwMode="auto">
          <a:xfrm>
            <a:off x="839143" y="5017701"/>
            <a:ext cx="1355725" cy="1181434"/>
          </a:xfrm>
          <a:prstGeom prst="roundRect">
            <a:avLst>
              <a:gd name="adj" fmla="val 1458"/>
            </a:avLst>
          </a:prstGeom>
          <a:solidFill>
            <a:srgbClr val="EAEAEA"/>
          </a:solidFill>
          <a:ln>
            <a:noFill/>
          </a:ln>
        </p:spPr>
        <p:txBody>
          <a:bodyPr wrap="none" lIns="0" tIns="45715" rIns="0" bIns="45715" anchor="ctr"/>
          <a:lstStyle/>
          <a:p>
            <a:endParaRPr lang="zh-CN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3" name="Group 339"/>
          <p:cNvGrpSpPr/>
          <p:nvPr/>
        </p:nvGrpSpPr>
        <p:grpSpPr bwMode="auto">
          <a:xfrm>
            <a:off x="829618" y="4711918"/>
            <a:ext cx="1373187" cy="396900"/>
            <a:chOff x="4589" y="2151"/>
            <a:chExt cx="1503" cy="275"/>
          </a:xfrm>
        </p:grpSpPr>
        <p:sp>
          <p:nvSpPr>
            <p:cNvPr id="232" name="AutoShape 340"/>
            <p:cNvSpPr>
              <a:spLocks noChangeArrowheads="1"/>
            </p:cNvSpPr>
            <p:nvPr/>
          </p:nvSpPr>
          <p:spPr bwMode="auto">
            <a:xfrm>
              <a:off x="4589" y="2151"/>
              <a:ext cx="1503" cy="275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3" name="AutoShape 341"/>
            <p:cNvSpPr>
              <a:spLocks noChangeArrowheads="1"/>
            </p:cNvSpPr>
            <p:nvPr/>
          </p:nvSpPr>
          <p:spPr bwMode="auto">
            <a:xfrm>
              <a:off x="4605" y="2168"/>
              <a:ext cx="1472" cy="240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" name="Rectangle 342"/>
            <p:cNvSpPr>
              <a:spLocks noChangeArrowheads="1"/>
            </p:cNvSpPr>
            <p:nvPr/>
          </p:nvSpPr>
          <p:spPr bwMode="auto">
            <a:xfrm>
              <a:off x="4898" y="2228"/>
              <a:ext cx="842" cy="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有效性保障</a:t>
              </a:r>
            </a:p>
          </p:txBody>
        </p:sp>
      </p:grpSp>
      <p:grpSp>
        <p:nvGrpSpPr>
          <p:cNvPr id="174" name="Group 389"/>
          <p:cNvGrpSpPr/>
          <p:nvPr/>
        </p:nvGrpSpPr>
        <p:grpSpPr bwMode="auto">
          <a:xfrm>
            <a:off x="1402705" y="4497251"/>
            <a:ext cx="231775" cy="311960"/>
            <a:chOff x="1815" y="2914"/>
            <a:chExt cx="146" cy="223"/>
          </a:xfrm>
        </p:grpSpPr>
        <p:sp>
          <p:nvSpPr>
            <p:cNvPr id="229" name="Rectangle 350"/>
            <p:cNvSpPr>
              <a:spLocks noChangeArrowheads="1"/>
            </p:cNvSpPr>
            <p:nvPr/>
          </p:nvSpPr>
          <p:spPr bwMode="gray">
            <a:xfrm flipH="1">
              <a:off x="1877" y="2914"/>
              <a:ext cx="22" cy="13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30" name="Picture 351" descr="그림1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815" y="3104"/>
              <a:ext cx="146" cy="33"/>
            </a:xfrm>
            <a:prstGeom prst="rect">
              <a:avLst/>
            </a:prstGeom>
            <a:noFill/>
            <a:ln>
              <a:noFill/>
            </a:ln>
            <a:effectLst>
              <a:outerShdw dist="12700" dir="162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31" name="AutoShape 352"/>
            <p:cNvSpPr>
              <a:spLocks noChangeArrowheads="1"/>
            </p:cNvSpPr>
            <p:nvPr/>
          </p:nvSpPr>
          <p:spPr bwMode="gray">
            <a:xfrm>
              <a:off x="1864" y="3042"/>
              <a:ext cx="47" cy="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96 w 21600"/>
                <a:gd name="T13" fmla="*/ 4563 h 21600"/>
                <a:gd name="T14" fmla="*/ 17004 w 21600"/>
                <a:gd name="T15" fmla="*/ 170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5B94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5" name="Group 390"/>
          <p:cNvGrpSpPr/>
          <p:nvPr/>
        </p:nvGrpSpPr>
        <p:grpSpPr bwMode="auto">
          <a:xfrm>
            <a:off x="4590405" y="4515784"/>
            <a:ext cx="230188" cy="313505"/>
            <a:chOff x="1815" y="2914"/>
            <a:chExt cx="146" cy="223"/>
          </a:xfrm>
        </p:grpSpPr>
        <p:sp>
          <p:nvSpPr>
            <p:cNvPr id="226" name="Rectangle 391"/>
            <p:cNvSpPr>
              <a:spLocks noChangeArrowheads="1"/>
            </p:cNvSpPr>
            <p:nvPr/>
          </p:nvSpPr>
          <p:spPr bwMode="gray">
            <a:xfrm flipH="1">
              <a:off x="1877" y="2914"/>
              <a:ext cx="11" cy="13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27" name="Picture 392" descr="그림1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815" y="3104"/>
              <a:ext cx="146" cy="33"/>
            </a:xfrm>
            <a:prstGeom prst="rect">
              <a:avLst/>
            </a:prstGeom>
            <a:noFill/>
            <a:ln>
              <a:noFill/>
            </a:ln>
            <a:effectLst>
              <a:outerShdw dist="12700" dir="162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28" name="AutoShape 393"/>
            <p:cNvSpPr>
              <a:spLocks noChangeArrowheads="1"/>
            </p:cNvSpPr>
            <p:nvPr/>
          </p:nvSpPr>
          <p:spPr bwMode="gray">
            <a:xfrm>
              <a:off x="1864" y="3043"/>
              <a:ext cx="34" cy="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96 w 21600"/>
                <a:gd name="T13" fmla="*/ 4563 h 21600"/>
                <a:gd name="T14" fmla="*/ 17004 w 21600"/>
                <a:gd name="T15" fmla="*/ 170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873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6" name="AutoShape 48"/>
          <p:cNvSpPr>
            <a:spLocks noChangeArrowheads="1"/>
          </p:cNvSpPr>
          <p:nvPr/>
        </p:nvSpPr>
        <p:spPr bwMode="gray">
          <a:xfrm>
            <a:off x="902643" y="5135072"/>
            <a:ext cx="1244600" cy="945148"/>
          </a:xfrm>
          <a:prstGeom prst="rect">
            <a:avLst/>
          </a:prstGeom>
          <a:noFill/>
          <a:ln>
            <a:noFill/>
          </a:ln>
        </p:spPr>
        <p:txBody>
          <a:bodyPr lIns="54000" tIns="54000" rIns="55728" bIns="47183"/>
          <a:lstStyle/>
          <a:p>
            <a:pPr marL="171450" marR="0" lvl="0" indent="-17145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kumimoji="1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审计作为安全管理工作的有效抓手，确保体系运转的有效</a:t>
            </a:r>
          </a:p>
        </p:txBody>
      </p:sp>
      <p:grpSp>
        <p:nvGrpSpPr>
          <p:cNvPr id="177" name="组合 1"/>
          <p:cNvGrpSpPr/>
          <p:nvPr/>
        </p:nvGrpSpPr>
        <p:grpSpPr bwMode="auto">
          <a:xfrm>
            <a:off x="7157085" y="4724400"/>
            <a:ext cx="1447165" cy="1336675"/>
            <a:chOff x="2267743" y="4477792"/>
            <a:chExt cx="1448961" cy="1687512"/>
          </a:xfrm>
        </p:grpSpPr>
        <p:sp>
          <p:nvSpPr>
            <p:cNvPr id="221" name="AutoShape 354"/>
            <p:cNvSpPr>
              <a:spLocks noChangeArrowheads="1"/>
            </p:cNvSpPr>
            <p:nvPr/>
          </p:nvSpPr>
          <p:spPr bwMode="auto">
            <a:xfrm>
              <a:off x="2277283" y="4824757"/>
              <a:ext cx="1357696" cy="1340547"/>
            </a:xfrm>
            <a:prstGeom prst="roundRect">
              <a:avLst>
                <a:gd name="adj" fmla="val 1458"/>
              </a:avLst>
            </a:prstGeom>
            <a:solidFill>
              <a:srgbClr val="EAEAEA"/>
            </a:solidFill>
            <a:ln>
              <a:noFill/>
            </a:ln>
          </p:spPr>
          <p:txBody>
            <a:bodyPr wrap="none" lIns="0" tIns="45715" rIns="0" bIns="45715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2" name="AutoShape 356"/>
            <p:cNvSpPr>
              <a:spLocks noChangeArrowheads="1"/>
            </p:cNvSpPr>
            <p:nvPr/>
          </p:nvSpPr>
          <p:spPr bwMode="auto">
            <a:xfrm>
              <a:off x="2267744" y="4477792"/>
              <a:ext cx="1375183" cy="452106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3" name="AutoShape 357"/>
            <p:cNvSpPr>
              <a:spLocks noChangeArrowheads="1"/>
            </p:cNvSpPr>
            <p:nvPr/>
          </p:nvSpPr>
          <p:spPr bwMode="auto">
            <a:xfrm>
              <a:off x="2285231" y="4505830"/>
              <a:ext cx="1344977" cy="394278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4" name="Rectangle 358"/>
            <p:cNvSpPr>
              <a:spLocks noChangeArrowheads="1"/>
            </p:cNvSpPr>
            <p:nvPr/>
          </p:nvSpPr>
          <p:spPr bwMode="auto">
            <a:xfrm>
              <a:off x="2619091" y="4586725"/>
              <a:ext cx="678848" cy="23248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风险处置</a:t>
              </a:r>
            </a:p>
          </p:txBody>
        </p:sp>
        <p:sp>
          <p:nvSpPr>
            <p:cNvPr id="225" name="AutoShape 48"/>
            <p:cNvSpPr>
              <a:spLocks noChangeArrowheads="1"/>
            </p:cNvSpPr>
            <p:nvPr/>
          </p:nvSpPr>
          <p:spPr bwMode="gray">
            <a:xfrm>
              <a:off x="2267743" y="4957991"/>
              <a:ext cx="1448961" cy="1207313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54000" rIns="55728" bIns="47183"/>
            <a:lstStyle/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安全事件的处理</a:t>
              </a:r>
              <a:endParaRPr kumimoji="1" lang="en-US" altLang="zh-CN" sz="10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已知风险的整改跟踪</a:t>
              </a:r>
              <a:endParaRPr kumimoji="1" lang="en-US" altLang="zh-CN" sz="10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安全需求的支持响应</a:t>
              </a:r>
            </a:p>
          </p:txBody>
        </p:sp>
      </p:grpSp>
      <p:grpSp>
        <p:nvGrpSpPr>
          <p:cNvPr id="178" name="组合 3"/>
          <p:cNvGrpSpPr/>
          <p:nvPr/>
        </p:nvGrpSpPr>
        <p:grpSpPr bwMode="auto">
          <a:xfrm>
            <a:off x="5577829" y="4730450"/>
            <a:ext cx="1375032" cy="1487217"/>
            <a:chOff x="3923928" y="4477792"/>
            <a:chExt cx="1377030" cy="1687512"/>
          </a:xfrm>
        </p:grpSpPr>
        <p:sp>
          <p:nvSpPr>
            <p:cNvPr id="216" name="AutoShape 366"/>
            <p:cNvSpPr>
              <a:spLocks noChangeArrowheads="1"/>
            </p:cNvSpPr>
            <p:nvPr/>
          </p:nvSpPr>
          <p:spPr bwMode="auto">
            <a:xfrm>
              <a:off x="3933467" y="4824757"/>
              <a:ext cx="1357695" cy="1340547"/>
            </a:xfrm>
            <a:prstGeom prst="roundRect">
              <a:avLst>
                <a:gd name="adj" fmla="val 1458"/>
              </a:avLst>
            </a:prstGeom>
            <a:solidFill>
              <a:srgbClr val="EAEAEA"/>
            </a:solidFill>
            <a:ln>
              <a:noFill/>
            </a:ln>
          </p:spPr>
          <p:txBody>
            <a:bodyPr wrap="none" lIns="0" tIns="45715" rIns="0" bIns="45715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7" name="AutoShape 368"/>
            <p:cNvSpPr>
              <a:spLocks noChangeArrowheads="1"/>
            </p:cNvSpPr>
            <p:nvPr/>
          </p:nvSpPr>
          <p:spPr bwMode="auto">
            <a:xfrm>
              <a:off x="3923928" y="4477792"/>
              <a:ext cx="1375183" cy="452106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8" name="AutoShape 369"/>
            <p:cNvSpPr>
              <a:spLocks noChangeArrowheads="1"/>
            </p:cNvSpPr>
            <p:nvPr/>
          </p:nvSpPr>
          <p:spPr bwMode="auto">
            <a:xfrm>
              <a:off x="3941416" y="4505830"/>
              <a:ext cx="1344976" cy="394278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9" name="Rectangle 370"/>
            <p:cNvSpPr>
              <a:spLocks noChangeArrowheads="1"/>
            </p:cNvSpPr>
            <p:nvPr/>
          </p:nvSpPr>
          <p:spPr bwMode="auto">
            <a:xfrm>
              <a:off x="4332509" y="4598199"/>
              <a:ext cx="958653" cy="20953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风险发现</a:t>
              </a:r>
            </a:p>
          </p:txBody>
        </p:sp>
        <p:sp>
          <p:nvSpPr>
            <p:cNvPr id="220" name="AutoShape 48"/>
            <p:cNvSpPr>
              <a:spLocks noChangeArrowheads="1"/>
            </p:cNvSpPr>
            <p:nvPr/>
          </p:nvSpPr>
          <p:spPr bwMode="gray">
            <a:xfrm>
              <a:off x="3923928" y="4957937"/>
              <a:ext cx="1377030" cy="1074190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54000" rIns="55728" bIns="47183"/>
            <a:lstStyle/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已知威胁与未知威胁的发现</a:t>
              </a:r>
              <a:endParaRPr kumimoji="1" lang="en-US" altLang="zh-CN" sz="10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事件的检测</a:t>
              </a:r>
              <a:endParaRPr kumimoji="1" lang="en-US" altLang="zh-CN" sz="10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合规性检查与测量</a:t>
              </a:r>
            </a:p>
          </p:txBody>
        </p:sp>
      </p:grpSp>
      <p:grpSp>
        <p:nvGrpSpPr>
          <p:cNvPr id="179" name="组合 2"/>
          <p:cNvGrpSpPr/>
          <p:nvPr/>
        </p:nvGrpSpPr>
        <p:grpSpPr bwMode="auto">
          <a:xfrm>
            <a:off x="2413943" y="4713461"/>
            <a:ext cx="1373187" cy="1487218"/>
            <a:chOff x="5580113" y="4477792"/>
            <a:chExt cx="1376099" cy="1686799"/>
          </a:xfrm>
        </p:grpSpPr>
        <p:sp>
          <p:nvSpPr>
            <p:cNvPr id="210" name="AutoShape 378"/>
            <p:cNvSpPr>
              <a:spLocks noChangeArrowheads="1"/>
            </p:cNvSpPr>
            <p:nvPr/>
          </p:nvSpPr>
          <p:spPr bwMode="auto">
            <a:xfrm>
              <a:off x="5589658" y="4822859"/>
              <a:ext cx="1358600" cy="1341732"/>
            </a:xfrm>
            <a:prstGeom prst="roundRect">
              <a:avLst>
                <a:gd name="adj" fmla="val 1458"/>
              </a:avLst>
            </a:prstGeom>
            <a:solidFill>
              <a:srgbClr val="EAEAEA"/>
            </a:solidFill>
            <a:ln>
              <a:noFill/>
            </a:ln>
          </p:spPr>
          <p:txBody>
            <a:bodyPr wrap="none" lIns="0" tIns="45715" rIns="0" bIns="45715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11" name="Group 379"/>
            <p:cNvGrpSpPr/>
            <p:nvPr/>
          </p:nvGrpSpPr>
          <p:grpSpPr bwMode="auto">
            <a:xfrm>
              <a:off x="5580113" y="4477792"/>
              <a:ext cx="1376099" cy="450850"/>
              <a:chOff x="4589" y="2151"/>
              <a:chExt cx="1503" cy="275"/>
            </a:xfrm>
          </p:grpSpPr>
          <p:sp>
            <p:nvSpPr>
              <p:cNvPr id="213" name="AutoShape 380"/>
              <p:cNvSpPr>
                <a:spLocks noChangeArrowheads="1"/>
              </p:cNvSpPr>
              <p:nvPr/>
            </p:nvSpPr>
            <p:spPr bwMode="auto">
              <a:xfrm>
                <a:off x="4589" y="2151"/>
                <a:ext cx="1503" cy="275"/>
              </a:xfrm>
              <a:prstGeom prst="roundRect">
                <a:avLst>
                  <a:gd name="adj" fmla="val 10648"/>
                </a:avLst>
              </a:prstGeom>
              <a:solidFill>
                <a:srgbClr val="BCDED5"/>
              </a:solidFill>
              <a:ln w="19050" algn="ctr">
                <a:solidFill>
                  <a:srgbClr val="559989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b="1" kern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4" name="AutoShape 381"/>
              <p:cNvSpPr>
                <a:spLocks noChangeArrowheads="1"/>
              </p:cNvSpPr>
              <p:nvPr/>
            </p:nvSpPr>
            <p:spPr bwMode="auto">
              <a:xfrm>
                <a:off x="4605" y="2168"/>
                <a:ext cx="1470" cy="235"/>
              </a:xfrm>
              <a:prstGeom prst="roundRect">
                <a:avLst>
                  <a:gd name="adj" fmla="val 9958"/>
                </a:avLst>
              </a:prstGeom>
              <a:solidFill>
                <a:srgbClr val="4AA49B"/>
              </a:solidFill>
              <a:ln>
                <a:noFill/>
              </a:ln>
            </p:spPr>
            <p:txBody>
              <a:bodyPr wrap="none" lIns="0" tIns="0" rIns="0" bIns="0" anchor="ctr"/>
              <a:lstStyle/>
              <a:p>
                <a:pPr eaLnBrk="1" hangingPunct="1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sz="1200" b="1" ker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5" name="Rectangle 382"/>
              <p:cNvSpPr>
                <a:spLocks noChangeArrowheads="1"/>
              </p:cNvSpPr>
              <p:nvPr/>
            </p:nvSpPr>
            <p:spPr bwMode="auto">
              <a:xfrm>
                <a:off x="4798" y="2222"/>
                <a:ext cx="1011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defTabSz="1474470" eaLnBrk="1" latin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zh-CN" altLang="en-US" sz="1200" b="1" kern="0" dirty="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开展工作标准</a:t>
                </a:r>
              </a:p>
            </p:txBody>
          </p:sp>
        </p:grpSp>
        <p:sp>
          <p:nvSpPr>
            <p:cNvPr id="212" name="AutoShape 48"/>
            <p:cNvSpPr>
              <a:spLocks noChangeArrowheads="1"/>
            </p:cNvSpPr>
            <p:nvPr/>
          </p:nvSpPr>
          <p:spPr bwMode="gray">
            <a:xfrm>
              <a:off x="5654883" y="4957733"/>
              <a:ext cx="1279057" cy="1071984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54000" rIns="55728" bIns="47183"/>
            <a:lstStyle/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访问策略</a:t>
              </a:r>
              <a:endParaRPr kumimoji="1" lang="en-US" altLang="zh-CN" sz="10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安全管理策略</a:t>
              </a:r>
              <a:endParaRPr kumimoji="1" lang="en-US" altLang="zh-CN" sz="10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权限控制</a:t>
              </a:r>
              <a:endParaRPr kumimoji="1" lang="en-US" altLang="zh-CN" sz="10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1000" b="1" kern="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规范量化指标</a:t>
              </a:r>
            </a:p>
            <a:p>
              <a:pPr marL="171450" indent="-17145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kumimoji="1" lang="zh-CN" altLang="en-US" sz="9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0" name="Group 403"/>
          <p:cNvGrpSpPr/>
          <p:nvPr/>
        </p:nvGrpSpPr>
        <p:grpSpPr bwMode="auto">
          <a:xfrm>
            <a:off x="2971155" y="4512695"/>
            <a:ext cx="230188" cy="311960"/>
            <a:chOff x="1815" y="2914"/>
            <a:chExt cx="146" cy="223"/>
          </a:xfrm>
        </p:grpSpPr>
        <p:sp>
          <p:nvSpPr>
            <p:cNvPr id="207" name="Rectangle 404"/>
            <p:cNvSpPr>
              <a:spLocks noChangeArrowheads="1"/>
            </p:cNvSpPr>
            <p:nvPr/>
          </p:nvSpPr>
          <p:spPr bwMode="gray">
            <a:xfrm flipH="1">
              <a:off x="1877" y="2915"/>
              <a:ext cx="11" cy="13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08" name="Picture 405" descr="그림1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815" y="3104"/>
              <a:ext cx="146" cy="33"/>
            </a:xfrm>
            <a:prstGeom prst="rect">
              <a:avLst/>
            </a:prstGeom>
            <a:noFill/>
            <a:ln>
              <a:noFill/>
            </a:ln>
            <a:effectLst>
              <a:outerShdw dist="12700" dir="162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09" name="AutoShape 406"/>
            <p:cNvSpPr>
              <a:spLocks noChangeArrowheads="1"/>
            </p:cNvSpPr>
            <p:nvPr/>
          </p:nvSpPr>
          <p:spPr bwMode="gray">
            <a:xfrm>
              <a:off x="1864" y="3043"/>
              <a:ext cx="34" cy="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96 w 21600"/>
                <a:gd name="T13" fmla="*/ 4563 h 21600"/>
                <a:gd name="T14" fmla="*/ 17004 w 21600"/>
                <a:gd name="T15" fmla="*/ 170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5B94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1" name="Group 407"/>
          <p:cNvGrpSpPr/>
          <p:nvPr/>
        </p:nvGrpSpPr>
        <p:grpSpPr bwMode="auto">
          <a:xfrm>
            <a:off x="6171555" y="4521961"/>
            <a:ext cx="231775" cy="311960"/>
            <a:chOff x="1815" y="2914"/>
            <a:chExt cx="146" cy="223"/>
          </a:xfrm>
        </p:grpSpPr>
        <p:sp>
          <p:nvSpPr>
            <p:cNvPr id="204" name="Rectangle 408"/>
            <p:cNvSpPr>
              <a:spLocks noChangeArrowheads="1"/>
            </p:cNvSpPr>
            <p:nvPr/>
          </p:nvSpPr>
          <p:spPr bwMode="gray">
            <a:xfrm flipH="1">
              <a:off x="1877" y="2915"/>
              <a:ext cx="22" cy="13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05" name="Picture 409" descr="그림1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815" y="3104"/>
              <a:ext cx="146" cy="33"/>
            </a:xfrm>
            <a:prstGeom prst="rect">
              <a:avLst/>
            </a:prstGeom>
            <a:noFill/>
            <a:ln>
              <a:noFill/>
            </a:ln>
            <a:effectLst>
              <a:outerShdw dist="12700" dir="162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06" name="AutoShape 410"/>
            <p:cNvSpPr>
              <a:spLocks noChangeArrowheads="1"/>
            </p:cNvSpPr>
            <p:nvPr/>
          </p:nvSpPr>
          <p:spPr bwMode="gray">
            <a:xfrm>
              <a:off x="1864" y="3043"/>
              <a:ext cx="47" cy="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96 w 21600"/>
                <a:gd name="T13" fmla="*/ 4563 h 21600"/>
                <a:gd name="T14" fmla="*/ 17004 w 21600"/>
                <a:gd name="T15" fmla="*/ 170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873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309"/>
          <p:cNvGrpSpPr/>
          <p:nvPr/>
        </p:nvGrpSpPr>
        <p:grpSpPr bwMode="auto">
          <a:xfrm>
            <a:off x="904230" y="3527394"/>
            <a:ext cx="1247775" cy="850942"/>
            <a:chOff x="2468" y="998"/>
            <a:chExt cx="768" cy="767"/>
          </a:xfrm>
        </p:grpSpPr>
        <p:sp>
          <p:nvSpPr>
            <p:cNvPr id="202" name="Oval 310"/>
            <p:cNvSpPr>
              <a:spLocks noChangeArrowheads="1"/>
            </p:cNvSpPr>
            <p:nvPr/>
          </p:nvSpPr>
          <p:spPr bwMode="auto">
            <a:xfrm>
              <a:off x="2467" y="998"/>
              <a:ext cx="769" cy="767"/>
            </a:xfrm>
            <a:prstGeom prst="ellipse">
              <a:avLst/>
            </a:prstGeom>
            <a:solidFill>
              <a:srgbClr val="C8DAEA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sz="20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3" name="Oval 311"/>
            <p:cNvSpPr>
              <a:spLocks noChangeArrowheads="1"/>
            </p:cNvSpPr>
            <p:nvPr/>
          </p:nvSpPr>
          <p:spPr bwMode="auto">
            <a:xfrm>
              <a:off x="2512" y="1043"/>
              <a:ext cx="682" cy="682"/>
            </a:xfrm>
            <a:prstGeom prst="ellipse">
              <a:avLst/>
            </a:prstGeom>
            <a:solidFill>
              <a:srgbClr val="7CA9CE"/>
            </a:solidFill>
            <a:ln w="19050" algn="ctr">
              <a:solidFill>
                <a:srgbClr val="FFFFFF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</a:t>
              </a:r>
              <a:endParaRPr lang="en-US" altLang="zh-CN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(Management)</a:t>
              </a:r>
              <a:endParaRPr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3" name="Group 312"/>
          <p:cNvGrpSpPr/>
          <p:nvPr/>
        </p:nvGrpSpPr>
        <p:grpSpPr bwMode="auto">
          <a:xfrm>
            <a:off x="2477443" y="3527394"/>
            <a:ext cx="1243012" cy="850942"/>
            <a:chOff x="2477" y="3923"/>
            <a:chExt cx="768" cy="767"/>
          </a:xfrm>
        </p:grpSpPr>
        <p:sp>
          <p:nvSpPr>
            <p:cNvPr id="200" name="Oval 313"/>
            <p:cNvSpPr>
              <a:spLocks noChangeArrowheads="1"/>
            </p:cNvSpPr>
            <p:nvPr/>
          </p:nvSpPr>
          <p:spPr bwMode="auto">
            <a:xfrm>
              <a:off x="2477" y="3923"/>
              <a:ext cx="769" cy="767"/>
            </a:xfrm>
            <a:prstGeom prst="ellipse">
              <a:avLst/>
            </a:prstGeom>
            <a:solidFill>
              <a:srgbClr val="C3E3D8"/>
            </a:solidFill>
            <a:ln w="19050" algn="ctr">
              <a:solidFill>
                <a:srgbClr val="6EAE9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sz="20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1" name="Oval 314"/>
            <p:cNvSpPr>
              <a:spLocks noChangeArrowheads="1"/>
            </p:cNvSpPr>
            <p:nvPr/>
          </p:nvSpPr>
          <p:spPr bwMode="auto">
            <a:xfrm>
              <a:off x="2521" y="3968"/>
              <a:ext cx="681" cy="682"/>
            </a:xfrm>
            <a:prstGeom prst="ellipse">
              <a:avLst/>
            </a:prstGeom>
            <a:solidFill>
              <a:srgbClr val="7DC1A9"/>
            </a:solidFill>
            <a:ln w="19050" algn="ctr">
              <a:solidFill>
                <a:srgbClr val="FFFFFF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策略</a:t>
              </a:r>
              <a:endParaRPr lang="en-US" altLang="zh-CN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Policy</a:t>
              </a: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184" name="Group 315"/>
          <p:cNvGrpSpPr/>
          <p:nvPr/>
        </p:nvGrpSpPr>
        <p:grpSpPr bwMode="auto">
          <a:xfrm>
            <a:off x="4041130" y="3538205"/>
            <a:ext cx="1247775" cy="850941"/>
            <a:chOff x="2468" y="998"/>
            <a:chExt cx="768" cy="767"/>
          </a:xfrm>
        </p:grpSpPr>
        <p:sp>
          <p:nvSpPr>
            <p:cNvPr id="198" name="Oval 316"/>
            <p:cNvSpPr>
              <a:spLocks noChangeArrowheads="1"/>
            </p:cNvSpPr>
            <p:nvPr/>
          </p:nvSpPr>
          <p:spPr bwMode="auto">
            <a:xfrm>
              <a:off x="2468" y="998"/>
              <a:ext cx="768" cy="767"/>
            </a:xfrm>
            <a:prstGeom prst="ellipse">
              <a:avLst/>
            </a:prstGeom>
            <a:solidFill>
              <a:srgbClr val="C8DAEA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sz="20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9" name="Oval 317"/>
            <p:cNvSpPr>
              <a:spLocks noChangeArrowheads="1"/>
            </p:cNvSpPr>
            <p:nvPr/>
          </p:nvSpPr>
          <p:spPr bwMode="auto">
            <a:xfrm>
              <a:off x="2512" y="1041"/>
              <a:ext cx="680" cy="681"/>
            </a:xfrm>
            <a:prstGeom prst="ellipse">
              <a:avLst/>
            </a:prstGeom>
            <a:solidFill>
              <a:srgbClr val="7CA9CE"/>
            </a:solidFill>
            <a:ln w="19050" algn="ctr">
              <a:solidFill>
                <a:srgbClr val="FFFFFF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防护</a:t>
              </a:r>
              <a:endParaRPr lang="en-US" altLang="zh-CN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Protect</a:t>
              </a: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185" name="Group 318"/>
          <p:cNvGrpSpPr/>
          <p:nvPr/>
        </p:nvGrpSpPr>
        <p:grpSpPr bwMode="auto">
          <a:xfrm>
            <a:off x="5625455" y="3538205"/>
            <a:ext cx="1243013" cy="850941"/>
            <a:chOff x="2477" y="3923"/>
            <a:chExt cx="768" cy="767"/>
          </a:xfrm>
        </p:grpSpPr>
        <p:sp>
          <p:nvSpPr>
            <p:cNvPr id="196" name="Oval 319"/>
            <p:cNvSpPr>
              <a:spLocks noChangeArrowheads="1"/>
            </p:cNvSpPr>
            <p:nvPr/>
          </p:nvSpPr>
          <p:spPr bwMode="auto">
            <a:xfrm>
              <a:off x="2478" y="3923"/>
              <a:ext cx="768" cy="767"/>
            </a:xfrm>
            <a:prstGeom prst="ellipse">
              <a:avLst/>
            </a:prstGeom>
            <a:solidFill>
              <a:srgbClr val="C3E3D8"/>
            </a:solidFill>
            <a:ln w="19050" algn="ctr">
              <a:solidFill>
                <a:srgbClr val="6EAE9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sz="20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7" name="Oval 320"/>
            <p:cNvSpPr>
              <a:spLocks noChangeArrowheads="1"/>
            </p:cNvSpPr>
            <p:nvPr/>
          </p:nvSpPr>
          <p:spPr bwMode="auto">
            <a:xfrm>
              <a:off x="2522" y="3966"/>
              <a:ext cx="680" cy="681"/>
            </a:xfrm>
            <a:prstGeom prst="ellipse">
              <a:avLst/>
            </a:prstGeom>
            <a:solidFill>
              <a:srgbClr val="7DC1A9"/>
            </a:solidFill>
            <a:ln w="19050" algn="ctr">
              <a:solidFill>
                <a:srgbClr val="FFFFFF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检测</a:t>
              </a:r>
              <a:endParaRPr lang="en-US" altLang="zh-CN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Detect</a:t>
              </a: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186" name="Group 315"/>
          <p:cNvGrpSpPr/>
          <p:nvPr/>
        </p:nvGrpSpPr>
        <p:grpSpPr bwMode="auto">
          <a:xfrm>
            <a:off x="7209780" y="3538205"/>
            <a:ext cx="1247775" cy="850941"/>
            <a:chOff x="2468" y="998"/>
            <a:chExt cx="768" cy="767"/>
          </a:xfrm>
        </p:grpSpPr>
        <p:sp>
          <p:nvSpPr>
            <p:cNvPr id="194" name="Oval 316"/>
            <p:cNvSpPr>
              <a:spLocks noChangeArrowheads="1"/>
            </p:cNvSpPr>
            <p:nvPr/>
          </p:nvSpPr>
          <p:spPr bwMode="auto">
            <a:xfrm>
              <a:off x="2468" y="998"/>
              <a:ext cx="769" cy="767"/>
            </a:xfrm>
            <a:prstGeom prst="ellipse">
              <a:avLst/>
            </a:prstGeom>
            <a:solidFill>
              <a:srgbClr val="C8DAEA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sz="20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5" name="Oval 317"/>
            <p:cNvSpPr>
              <a:spLocks noChangeArrowheads="1"/>
            </p:cNvSpPr>
            <p:nvPr/>
          </p:nvSpPr>
          <p:spPr bwMode="auto">
            <a:xfrm>
              <a:off x="2512" y="1041"/>
              <a:ext cx="682" cy="681"/>
            </a:xfrm>
            <a:prstGeom prst="ellipse">
              <a:avLst/>
            </a:prstGeom>
            <a:solidFill>
              <a:srgbClr val="7CA9CE"/>
            </a:solidFill>
            <a:ln w="19050" algn="ctr">
              <a:solidFill>
                <a:srgbClr val="FFFFFF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响应</a:t>
              </a:r>
              <a:endParaRPr lang="en-US" altLang="zh-CN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Response</a:t>
              </a:r>
              <a:r>
                <a:rPr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sp>
        <p:nvSpPr>
          <p:cNvPr id="187" name="AutoShape 70"/>
          <p:cNvSpPr>
            <a:spLocks noChangeArrowheads="1"/>
          </p:cNvSpPr>
          <p:nvPr/>
        </p:nvSpPr>
        <p:spPr bwMode="auto">
          <a:xfrm>
            <a:off x="691505" y="2698074"/>
            <a:ext cx="2546350" cy="398445"/>
          </a:xfrm>
          <a:prstGeom prst="roundRect">
            <a:avLst>
              <a:gd name="adj" fmla="val 10653"/>
            </a:avLst>
          </a:prstGeom>
          <a:solidFill>
            <a:srgbClr val="FFFFFF"/>
          </a:solidFill>
          <a:ln w="25400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基本保障安全管理</a:t>
            </a:r>
          </a:p>
        </p:txBody>
      </p:sp>
      <p:sp>
        <p:nvSpPr>
          <p:cNvPr id="188" name="AutoShape 70"/>
          <p:cNvSpPr>
            <a:spLocks noChangeArrowheads="1"/>
          </p:cNvSpPr>
          <p:nvPr/>
        </p:nvSpPr>
        <p:spPr bwMode="auto">
          <a:xfrm>
            <a:off x="3436293" y="2698074"/>
            <a:ext cx="2546350" cy="398445"/>
          </a:xfrm>
          <a:prstGeom prst="roundRect">
            <a:avLst>
              <a:gd name="adj" fmla="val 10653"/>
            </a:avLst>
          </a:prstGeom>
          <a:solidFill>
            <a:srgbClr val="FFFFFF"/>
          </a:solidFill>
          <a:ln w="25400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基本技术安全管理</a:t>
            </a:r>
          </a:p>
        </p:txBody>
      </p:sp>
      <p:sp>
        <p:nvSpPr>
          <p:cNvPr id="189" name="AutoShape 70"/>
          <p:cNvSpPr>
            <a:spLocks noChangeArrowheads="1"/>
          </p:cNvSpPr>
          <p:nvPr/>
        </p:nvSpPr>
        <p:spPr bwMode="auto">
          <a:xfrm>
            <a:off x="6181080" y="2698074"/>
            <a:ext cx="2546350" cy="398445"/>
          </a:xfrm>
          <a:prstGeom prst="roundRect">
            <a:avLst>
              <a:gd name="adj" fmla="val 10653"/>
            </a:avLst>
          </a:prstGeom>
          <a:solidFill>
            <a:srgbClr val="FFFFFF"/>
          </a:solidFill>
          <a:ln w="25400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系统生命周期管理</a:t>
            </a:r>
          </a:p>
        </p:txBody>
      </p:sp>
      <p:grpSp>
        <p:nvGrpSpPr>
          <p:cNvPr id="190" name="Group 407"/>
          <p:cNvGrpSpPr/>
          <p:nvPr/>
        </p:nvGrpSpPr>
        <p:grpSpPr bwMode="auto">
          <a:xfrm>
            <a:off x="7722543" y="4537405"/>
            <a:ext cx="231775" cy="284162"/>
            <a:chOff x="1815" y="2914"/>
            <a:chExt cx="146" cy="223"/>
          </a:xfrm>
        </p:grpSpPr>
        <p:sp>
          <p:nvSpPr>
            <p:cNvPr id="191" name="Rectangle 408"/>
            <p:cNvSpPr>
              <a:spLocks noChangeArrowheads="1"/>
            </p:cNvSpPr>
            <p:nvPr/>
          </p:nvSpPr>
          <p:spPr bwMode="gray">
            <a:xfrm flipH="1">
              <a:off x="1877" y="2914"/>
              <a:ext cx="22" cy="13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92" name="Picture 409" descr="그림1 copy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1815" y="3104"/>
              <a:ext cx="146" cy="33"/>
            </a:xfrm>
            <a:prstGeom prst="rect">
              <a:avLst/>
            </a:prstGeom>
            <a:noFill/>
            <a:ln>
              <a:noFill/>
            </a:ln>
            <a:effectLst>
              <a:outerShdw dist="12700" dir="162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93" name="AutoShape 410"/>
            <p:cNvSpPr>
              <a:spLocks noChangeArrowheads="1"/>
            </p:cNvSpPr>
            <p:nvPr/>
          </p:nvSpPr>
          <p:spPr bwMode="gray">
            <a:xfrm>
              <a:off x="1864" y="3042"/>
              <a:ext cx="47" cy="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96 w 21600"/>
                <a:gd name="T13" fmla="*/ 4563 h 21600"/>
                <a:gd name="T14" fmla="*/ 17004 w 21600"/>
                <a:gd name="T15" fmla="*/ 170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873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2" name="Rectangle 3"/>
          <p:cNvSpPr txBox="1">
            <a:spLocks noChangeArrowheads="1"/>
          </p:cNvSpPr>
          <p:nvPr/>
        </p:nvSpPr>
        <p:spPr>
          <a:xfrm>
            <a:off x="463302" y="980728"/>
            <a:ext cx="8285162" cy="1120775"/>
          </a:xfrm>
          <a:prstGeom prst="rect">
            <a:avLst/>
          </a:prstGeom>
        </p:spPr>
        <p:txBody>
          <a:bodyPr/>
          <a:lstStyle/>
          <a:p>
            <a:pPr marL="240030" indent="-240030" defTabSz="956945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  <a:tabLst>
                <a:tab pos="239395" algn="l"/>
                <a:tab pos="777875" algn="l"/>
                <a:tab pos="1196975" algn="l"/>
                <a:tab pos="1674495" algn="l"/>
                <a:tab pos="2153920" algn="l"/>
              </a:tabLs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以信息安全体系框架为参考标准，与工作方法论（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MP2DR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）模型相结合，对每条框架体系具体落实到具体工作中。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安全运营规划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grpSp>
        <p:nvGrpSpPr>
          <p:cNvPr id="132" name="Group 309"/>
          <p:cNvGrpSpPr/>
          <p:nvPr/>
        </p:nvGrpSpPr>
        <p:grpSpPr bwMode="auto">
          <a:xfrm>
            <a:off x="3284226" y="2272042"/>
            <a:ext cx="1247775" cy="778934"/>
            <a:chOff x="2468" y="998"/>
            <a:chExt cx="768" cy="767"/>
          </a:xfrm>
        </p:grpSpPr>
        <p:sp>
          <p:nvSpPr>
            <p:cNvPr id="133" name="Oval 310"/>
            <p:cNvSpPr>
              <a:spLocks noChangeArrowheads="1"/>
            </p:cNvSpPr>
            <p:nvPr/>
          </p:nvSpPr>
          <p:spPr bwMode="auto">
            <a:xfrm>
              <a:off x="2467" y="998"/>
              <a:ext cx="769" cy="767"/>
            </a:xfrm>
            <a:prstGeom prst="ellipse">
              <a:avLst/>
            </a:prstGeom>
            <a:solidFill>
              <a:srgbClr val="C8DAEA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sz="2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Oval 311"/>
            <p:cNvSpPr>
              <a:spLocks noChangeArrowheads="1"/>
            </p:cNvSpPr>
            <p:nvPr/>
          </p:nvSpPr>
          <p:spPr bwMode="auto">
            <a:xfrm>
              <a:off x="2512" y="1043"/>
              <a:ext cx="682" cy="682"/>
            </a:xfrm>
            <a:prstGeom prst="ellipse">
              <a:avLst/>
            </a:prstGeom>
            <a:solidFill>
              <a:srgbClr val="7CA9CE"/>
            </a:solidFill>
            <a:ln w="19050" algn="ctr">
              <a:solidFill>
                <a:srgbClr val="FFFFFF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本地威胁情报</a:t>
              </a:r>
              <a:endParaRPr lang="zh-CN" altLang="en-US" sz="1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" name="AutoShape 70"/>
          <p:cNvSpPr>
            <a:spLocks noChangeArrowheads="1"/>
          </p:cNvSpPr>
          <p:nvPr/>
        </p:nvSpPr>
        <p:spPr bwMode="auto">
          <a:xfrm>
            <a:off x="3206820" y="1485734"/>
            <a:ext cx="1352549" cy="360561"/>
          </a:xfrm>
          <a:prstGeom prst="roundRect">
            <a:avLst>
              <a:gd name="adj" fmla="val 10653"/>
            </a:avLst>
          </a:prstGeom>
          <a:solidFill>
            <a:srgbClr val="FFFFFF"/>
          </a:solidFill>
          <a:ln w="25400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外部情报</a:t>
            </a:r>
            <a:endParaRPr lang="zh-CN" altLang="en-US" sz="1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222372" y="2429792"/>
            <a:ext cx="1249270" cy="463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沙箱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300541" y="2429790"/>
            <a:ext cx="1276523" cy="463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蜜网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883095" y="1854309"/>
            <a:ext cx="0" cy="404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157" name="直接箭头连接符 2097156"/>
          <p:cNvCxnSpPr/>
          <p:nvPr/>
        </p:nvCxnSpPr>
        <p:spPr>
          <a:xfrm flipH="1" flipV="1">
            <a:off x="4526435" y="2572048"/>
            <a:ext cx="6918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161" name="直接箭头连接符 2097160"/>
          <p:cNvCxnSpPr/>
          <p:nvPr/>
        </p:nvCxnSpPr>
        <p:spPr>
          <a:xfrm>
            <a:off x="4540119" y="2762944"/>
            <a:ext cx="678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 flipV="1">
            <a:off x="2583881" y="2661507"/>
            <a:ext cx="691878" cy="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318"/>
          <p:cNvGrpSpPr/>
          <p:nvPr/>
        </p:nvGrpSpPr>
        <p:grpSpPr bwMode="auto">
          <a:xfrm>
            <a:off x="3260901" y="3483024"/>
            <a:ext cx="1243013" cy="850941"/>
            <a:chOff x="2477" y="3923"/>
            <a:chExt cx="768" cy="767"/>
          </a:xfrm>
        </p:grpSpPr>
        <p:sp>
          <p:nvSpPr>
            <p:cNvPr id="164" name="Oval 319"/>
            <p:cNvSpPr>
              <a:spLocks noChangeArrowheads="1"/>
            </p:cNvSpPr>
            <p:nvPr/>
          </p:nvSpPr>
          <p:spPr bwMode="auto">
            <a:xfrm>
              <a:off x="2478" y="3923"/>
              <a:ext cx="768" cy="767"/>
            </a:xfrm>
            <a:prstGeom prst="ellipse">
              <a:avLst/>
            </a:prstGeom>
            <a:solidFill>
              <a:srgbClr val="C3E3D8"/>
            </a:solidFill>
            <a:ln w="19050" algn="ctr">
              <a:solidFill>
                <a:srgbClr val="6EAE9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sz="2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Oval 320"/>
            <p:cNvSpPr>
              <a:spLocks noChangeArrowheads="1"/>
            </p:cNvSpPr>
            <p:nvPr/>
          </p:nvSpPr>
          <p:spPr bwMode="auto">
            <a:xfrm>
              <a:off x="2522" y="3966"/>
              <a:ext cx="680" cy="681"/>
            </a:xfrm>
            <a:prstGeom prst="ellipse">
              <a:avLst/>
            </a:prstGeom>
            <a:solidFill>
              <a:srgbClr val="7DC1A9"/>
            </a:solidFill>
            <a:ln w="19050" algn="ctr">
              <a:solidFill>
                <a:srgbClr val="FFFFFF"/>
              </a:solidFill>
              <a:round/>
            </a:ln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安全运营中心</a:t>
              </a:r>
              <a:endParaRPr lang="zh-CN" altLang="en-US" sz="1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6" name="直接箭头连接符 165"/>
          <p:cNvCxnSpPr/>
          <p:nvPr/>
        </p:nvCxnSpPr>
        <p:spPr>
          <a:xfrm>
            <a:off x="3729192" y="3046213"/>
            <a:ext cx="0" cy="45635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4017224" y="3046213"/>
            <a:ext cx="0" cy="45635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5517440" y="5427240"/>
            <a:ext cx="1034326" cy="45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防病毒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204375" y="5427240"/>
            <a:ext cx="983606" cy="45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HIPS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2572697" y="5427240"/>
            <a:ext cx="983606" cy="45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259632" y="5427240"/>
            <a:ext cx="983606" cy="450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NGFW/IPS</a:t>
            </a:r>
            <a:endParaRPr lang="zh-CN" altLang="en-US" sz="1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294545" y="3136050"/>
            <a:ext cx="1276523" cy="1523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全流量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</a:t>
            </a: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</a:p>
        </p:txBody>
      </p:sp>
      <p:sp>
        <p:nvSpPr>
          <p:cNvPr id="2097172" name="圆柱形 2097171"/>
          <p:cNvSpPr/>
          <p:nvPr/>
        </p:nvSpPr>
        <p:spPr>
          <a:xfrm rot="16200000">
            <a:off x="3825989" y="2463749"/>
            <a:ext cx="114209" cy="517709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97174" name="直接连接符 2097173"/>
          <p:cNvCxnSpPr>
            <a:stCxn id="178" idx="0"/>
          </p:cNvCxnSpPr>
          <p:nvPr/>
        </p:nvCxnSpPr>
        <p:spPr>
          <a:xfrm flipV="1">
            <a:off x="1751435" y="5109402"/>
            <a:ext cx="0" cy="3178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V="1">
            <a:off x="3064500" y="5109402"/>
            <a:ext cx="0" cy="3178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4696178" y="5109402"/>
            <a:ext cx="0" cy="3178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V="1">
            <a:off x="6034603" y="5109402"/>
            <a:ext cx="0" cy="3178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7176" name="右箭头 2097175"/>
          <p:cNvSpPr/>
          <p:nvPr/>
        </p:nvSpPr>
        <p:spPr>
          <a:xfrm rot="5400000">
            <a:off x="3647689" y="4170397"/>
            <a:ext cx="470806" cy="1034617"/>
          </a:xfrm>
          <a:prstGeom prst="rightArrow">
            <a:avLst>
              <a:gd name="adj1" fmla="val 68413"/>
              <a:gd name="adj2" fmla="val 37861"/>
            </a:avLst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7177" name="文本框 2097176"/>
          <p:cNvSpPr txBox="1"/>
          <p:nvPr/>
        </p:nvSpPr>
        <p:spPr>
          <a:xfrm>
            <a:off x="3611222" y="45106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1" name="直接箭头连接符 200"/>
          <p:cNvCxnSpPr/>
          <p:nvPr/>
        </p:nvCxnSpPr>
        <p:spPr>
          <a:xfrm flipH="1" flipV="1">
            <a:off x="2560371" y="3918209"/>
            <a:ext cx="691878" cy="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5222372" y="3136050"/>
            <a:ext cx="1249270" cy="1523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漏洞扫描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Sysmon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log</a:t>
            </a:r>
          </a:p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HIDS</a:t>
            </a: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防病毒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1259632" y="1487316"/>
            <a:ext cx="1324249" cy="535407"/>
            <a:chOff x="762381" y="3284349"/>
            <a:chExt cx="1793202" cy="3452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AutoShape 356"/>
            <p:cNvSpPr>
              <a:spLocks noChangeArrowheads="1"/>
            </p:cNvSpPr>
            <p:nvPr/>
          </p:nvSpPr>
          <p:spPr bwMode="auto">
            <a:xfrm>
              <a:off x="762381" y="3284349"/>
              <a:ext cx="1793202" cy="345219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" name="AutoShape 357"/>
            <p:cNvSpPr>
              <a:spLocks noChangeArrowheads="1"/>
            </p:cNvSpPr>
            <p:nvPr/>
          </p:nvSpPr>
          <p:spPr bwMode="auto">
            <a:xfrm>
              <a:off x="817015" y="3309059"/>
              <a:ext cx="1687479" cy="301063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6" name="Rectangle 358"/>
            <p:cNvSpPr>
              <a:spLocks noChangeArrowheads="1"/>
            </p:cNvSpPr>
            <p:nvPr/>
          </p:nvSpPr>
          <p:spPr bwMode="auto">
            <a:xfrm>
              <a:off x="1257931" y="3395549"/>
              <a:ext cx="792247" cy="1228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</a:t>
              </a: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5218313" y="1468991"/>
            <a:ext cx="1253329" cy="535407"/>
            <a:chOff x="758924" y="2683732"/>
            <a:chExt cx="1888923" cy="333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AutoShape 368"/>
            <p:cNvSpPr>
              <a:spLocks noChangeArrowheads="1"/>
            </p:cNvSpPr>
            <p:nvPr/>
          </p:nvSpPr>
          <p:spPr bwMode="auto">
            <a:xfrm>
              <a:off x="758924" y="2683732"/>
              <a:ext cx="1888923" cy="333707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9" name="AutoShape 369"/>
            <p:cNvSpPr>
              <a:spLocks noChangeArrowheads="1"/>
            </p:cNvSpPr>
            <p:nvPr/>
          </p:nvSpPr>
          <p:spPr bwMode="auto">
            <a:xfrm>
              <a:off x="832257" y="2705074"/>
              <a:ext cx="1764463" cy="291023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0" name="Rectangle 370"/>
            <p:cNvSpPr>
              <a:spLocks noChangeArrowheads="1"/>
            </p:cNvSpPr>
            <p:nvPr/>
          </p:nvSpPr>
          <p:spPr bwMode="auto">
            <a:xfrm>
              <a:off x="1265230" y="2793036"/>
              <a:ext cx="876305" cy="1150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200" b="1" kern="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终端</a:t>
              </a:r>
              <a:endParaRPr kumimoji="1" lang="zh-CN" altLang="en-US" sz="1200" b="1" kern="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97179" name="组合 2097178"/>
          <p:cNvGrpSpPr/>
          <p:nvPr/>
        </p:nvGrpSpPr>
        <p:grpSpPr>
          <a:xfrm>
            <a:off x="899592" y="1267445"/>
            <a:ext cx="6768752" cy="3551021"/>
            <a:chOff x="899592" y="1141413"/>
            <a:chExt cx="6768752" cy="3551021"/>
          </a:xfrm>
        </p:grpSpPr>
        <p:sp>
          <p:nvSpPr>
            <p:cNvPr id="2097178" name="矩形 2097177"/>
            <p:cNvSpPr/>
            <p:nvPr/>
          </p:nvSpPr>
          <p:spPr>
            <a:xfrm>
              <a:off x="899592" y="1141413"/>
              <a:ext cx="6768752" cy="355102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Rectangle 307"/>
            <p:cNvSpPr>
              <a:spLocks noChangeArrowheads="1"/>
            </p:cNvSpPr>
            <p:nvPr/>
          </p:nvSpPr>
          <p:spPr bwMode="auto">
            <a:xfrm>
              <a:off x="6936829" y="1905416"/>
              <a:ext cx="356476" cy="1723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147447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态势感知</a:t>
              </a:r>
              <a:endParaRPr kumimoji="1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14" name="直接箭头连接符 213"/>
          <p:cNvCxnSpPr/>
          <p:nvPr/>
        </p:nvCxnSpPr>
        <p:spPr>
          <a:xfrm flipH="1" flipV="1">
            <a:off x="4524550" y="3918209"/>
            <a:ext cx="691878" cy="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安全运营中心目标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sp>
        <p:nvSpPr>
          <p:cNvPr id="98" name="TextBox 23"/>
          <p:cNvSpPr txBox="1"/>
          <p:nvPr/>
        </p:nvSpPr>
        <p:spPr>
          <a:xfrm>
            <a:off x="611188" y="2725640"/>
            <a:ext cx="1704130" cy="2196330"/>
          </a:xfrm>
          <a:prstGeom prst="rect">
            <a:avLst/>
          </a:prstGeom>
          <a:noFill/>
        </p:spPr>
        <p:txBody>
          <a:bodyPr wrap="square" lIns="0" tIns="146284" rIns="0" bIns="146284" rtlCol="0">
            <a:spAutoFit/>
          </a:bodyPr>
          <a:lstStyle>
            <a:lvl1pPr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1pPr>
            <a:lvl2pPr indent="457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2pPr>
            <a:lvl3pPr indent="914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3pPr>
            <a:lvl4pPr indent="1371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4pPr>
            <a:lvl5pPr indent="18288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5pPr>
            <a:lvl6pPr indent="22860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6pPr>
            <a:lvl7pPr indent="2743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7pPr>
            <a:lvl8pPr indent="3200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8pPr>
            <a:lvl9pPr indent="3657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9pPr>
          </a:lstStyle>
          <a:p>
            <a:pPr marL="0" marR="0" lvl="0" indent="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能够对公司范围内的安全数据进行集中采集、标准化和存储，在满足相关法规的要求下，为关联分析做数据基础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/>
            </a:endParaRPr>
          </a:p>
        </p:txBody>
      </p:sp>
      <p:sp>
        <p:nvSpPr>
          <p:cNvPr id="103" name="TextBox 23"/>
          <p:cNvSpPr txBox="1"/>
          <p:nvPr/>
        </p:nvSpPr>
        <p:spPr>
          <a:xfrm>
            <a:off x="2698224" y="2720019"/>
            <a:ext cx="1722136" cy="2880748"/>
          </a:xfrm>
          <a:prstGeom prst="rect">
            <a:avLst/>
          </a:prstGeom>
          <a:noFill/>
        </p:spPr>
        <p:txBody>
          <a:bodyPr wrap="square" lIns="0" tIns="146284" rIns="0" bIns="146284" rtlCol="0">
            <a:spAutoFit/>
          </a:bodyPr>
          <a:lstStyle>
            <a:lvl1pPr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1pPr>
            <a:lvl2pPr indent="457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2pPr>
            <a:lvl3pPr indent="914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3pPr>
            <a:lvl4pPr indent="1371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4pPr>
            <a:lvl5pPr indent="18288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5pPr>
            <a:lvl6pPr indent="22860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6pPr>
            <a:lvl7pPr indent="2743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7pPr>
            <a:lvl8pPr indent="3200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8pPr>
            <a:lvl9pPr indent="3657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9pPr>
          </a:lstStyle>
          <a:p>
            <a:pPr marL="0" marR="0" lvl="0" indent="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/>
              </a:rPr>
              <a:t>能够对公司内部资产信息进行收集、管理、风险评估及关联分析，并且能够以业务系统为视角对资产的安全状态进行</a:t>
            </a: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/>
              </a:rPr>
              <a:t>管理，维护资产配置项的完整性及准确性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/>
            </a:endParaRPr>
          </a:p>
        </p:txBody>
      </p:sp>
      <p:sp>
        <p:nvSpPr>
          <p:cNvPr id="104" name="TextBox 23"/>
          <p:cNvSpPr txBox="1"/>
          <p:nvPr/>
        </p:nvSpPr>
        <p:spPr>
          <a:xfrm>
            <a:off x="4829405" y="2725640"/>
            <a:ext cx="1699231" cy="2880748"/>
          </a:xfrm>
          <a:prstGeom prst="rect">
            <a:avLst/>
          </a:prstGeom>
          <a:noFill/>
        </p:spPr>
        <p:txBody>
          <a:bodyPr wrap="square" lIns="0" tIns="146284" rIns="0" bIns="146284" rtlCol="0">
            <a:spAutoFit/>
          </a:bodyPr>
          <a:lstStyle>
            <a:lvl1pPr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1pPr>
            <a:lvl2pPr indent="457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2pPr>
            <a:lvl3pPr indent="914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3pPr>
            <a:lvl4pPr indent="1371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4pPr>
            <a:lvl5pPr indent="18288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5pPr>
            <a:lvl6pPr indent="22860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6pPr>
            <a:lvl7pPr indent="2743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7pPr>
            <a:lvl8pPr indent="3200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8pPr>
            <a:lvl9pPr indent="3657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9pPr>
          </a:lstStyle>
          <a:p>
            <a:pPr marL="0" marR="0" lvl="0" indent="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对</a:t>
            </a: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事件进行分类分级</a:t>
            </a: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，对</a:t>
            </a: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事件进行多种方式的关联</a:t>
            </a: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分析提供手段，</a:t>
            </a: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关联多数据源对未知威胁进行</a:t>
            </a: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检测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</a:rPr>
              <a:t>，</a:t>
            </a: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提高</a:t>
            </a: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分析效率，同时对事件进行快速的溯源定位和取证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/>
            </a:endParaRPr>
          </a:p>
        </p:txBody>
      </p:sp>
      <p:sp>
        <p:nvSpPr>
          <p:cNvPr id="105" name="TextBox 23"/>
          <p:cNvSpPr txBox="1"/>
          <p:nvPr/>
        </p:nvSpPr>
        <p:spPr>
          <a:xfrm>
            <a:off x="7037537" y="2725640"/>
            <a:ext cx="1720849" cy="2234417"/>
          </a:xfrm>
          <a:prstGeom prst="rect">
            <a:avLst/>
          </a:prstGeom>
          <a:noFill/>
        </p:spPr>
        <p:txBody>
          <a:bodyPr wrap="square" lIns="0" tIns="146284" rIns="0" bIns="146284" rtlCol="0">
            <a:spAutoFit/>
          </a:bodyPr>
          <a:lstStyle>
            <a:lvl1pPr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1pPr>
            <a:lvl2pPr indent="457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2pPr>
            <a:lvl3pPr indent="914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3pPr>
            <a:lvl4pPr indent="1371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4pPr>
            <a:lvl5pPr indent="18288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5pPr>
            <a:lvl6pPr indent="22860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6pPr>
            <a:lvl7pPr indent="27432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7pPr>
            <a:lvl8pPr indent="32004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8pPr>
            <a:lvl9pPr indent="3657600" defTabSz="913765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lvl9pPr>
          </a:lstStyle>
          <a:p>
            <a:pPr marL="0" marR="0" lvl="0" indent="0" algn="l" defTabSz="128905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能够从外部、内部、领导视角、运维视角、资产视角等多方面进行全局安全态势的可视化</a:t>
            </a: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呈现，具备风险量化条件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8" y="1219026"/>
            <a:ext cx="993855" cy="74676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95" y="1176743"/>
            <a:ext cx="993855" cy="74676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8" y="1158564"/>
            <a:ext cx="1093241" cy="8214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35" y="1219026"/>
            <a:ext cx="948734" cy="7128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27" name="组合 26"/>
          <p:cNvGrpSpPr/>
          <p:nvPr/>
        </p:nvGrpSpPr>
        <p:grpSpPr>
          <a:xfrm>
            <a:off x="607606" y="2134836"/>
            <a:ext cx="1581717" cy="585183"/>
            <a:chOff x="762381" y="3284349"/>
            <a:chExt cx="1793202" cy="3452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AutoShape 356"/>
            <p:cNvSpPr>
              <a:spLocks noChangeArrowheads="1"/>
            </p:cNvSpPr>
            <p:nvPr/>
          </p:nvSpPr>
          <p:spPr bwMode="auto">
            <a:xfrm>
              <a:off x="762381" y="3284349"/>
              <a:ext cx="1793202" cy="345219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AutoShape 357"/>
            <p:cNvSpPr>
              <a:spLocks noChangeArrowheads="1"/>
            </p:cNvSpPr>
            <p:nvPr/>
          </p:nvSpPr>
          <p:spPr bwMode="auto">
            <a:xfrm>
              <a:off x="817015" y="3309059"/>
              <a:ext cx="1687479" cy="301063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Rectangle 358"/>
            <p:cNvSpPr>
              <a:spLocks noChangeArrowheads="1"/>
            </p:cNvSpPr>
            <p:nvPr/>
          </p:nvSpPr>
          <p:spPr bwMode="auto">
            <a:xfrm>
              <a:off x="1190112" y="3376457"/>
              <a:ext cx="1012580" cy="145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数据集中</a:t>
              </a:r>
              <a:endParaRPr kumimoji="1"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98224" y="2132659"/>
            <a:ext cx="1622280" cy="586691"/>
            <a:chOff x="758924" y="2683732"/>
            <a:chExt cx="1888923" cy="333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AutoShape 368"/>
            <p:cNvSpPr>
              <a:spLocks noChangeArrowheads="1"/>
            </p:cNvSpPr>
            <p:nvPr/>
          </p:nvSpPr>
          <p:spPr bwMode="auto">
            <a:xfrm>
              <a:off x="758924" y="2683732"/>
              <a:ext cx="1888923" cy="333707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AutoShape 369"/>
            <p:cNvSpPr>
              <a:spLocks noChangeArrowheads="1"/>
            </p:cNvSpPr>
            <p:nvPr/>
          </p:nvSpPr>
          <p:spPr bwMode="auto">
            <a:xfrm>
              <a:off x="804454" y="2706297"/>
              <a:ext cx="1801786" cy="292773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Rectangle 370"/>
            <p:cNvSpPr>
              <a:spLocks noChangeArrowheads="1"/>
            </p:cNvSpPr>
            <p:nvPr/>
          </p:nvSpPr>
          <p:spPr bwMode="auto">
            <a:xfrm>
              <a:off x="1084928" y="2779692"/>
              <a:ext cx="1331490" cy="1534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资产管理</a:t>
              </a:r>
              <a:endParaRPr kumimoji="1"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29405" y="2135804"/>
            <a:ext cx="1699231" cy="585183"/>
            <a:chOff x="762381" y="3284349"/>
            <a:chExt cx="1793202" cy="3452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AutoShape 356"/>
            <p:cNvSpPr>
              <a:spLocks noChangeArrowheads="1"/>
            </p:cNvSpPr>
            <p:nvPr/>
          </p:nvSpPr>
          <p:spPr bwMode="auto">
            <a:xfrm>
              <a:off x="762381" y="3284349"/>
              <a:ext cx="1793202" cy="345219"/>
            </a:xfrm>
            <a:prstGeom prst="roundRect">
              <a:avLst>
                <a:gd name="adj" fmla="val 10648"/>
              </a:avLst>
            </a:prstGeom>
            <a:solidFill>
              <a:srgbClr val="BCDED5"/>
            </a:solidFill>
            <a:ln w="19050" algn="ctr">
              <a:solidFill>
                <a:srgbClr val="559989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AutoShape 357"/>
            <p:cNvSpPr>
              <a:spLocks noChangeArrowheads="1"/>
            </p:cNvSpPr>
            <p:nvPr/>
          </p:nvSpPr>
          <p:spPr bwMode="auto">
            <a:xfrm>
              <a:off x="817015" y="3309059"/>
              <a:ext cx="1687479" cy="301063"/>
            </a:xfrm>
            <a:prstGeom prst="roundRect">
              <a:avLst>
                <a:gd name="adj" fmla="val 9958"/>
              </a:avLst>
            </a:prstGeom>
            <a:solidFill>
              <a:srgbClr val="4AA49B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Rectangle 358"/>
            <p:cNvSpPr>
              <a:spLocks noChangeArrowheads="1"/>
            </p:cNvSpPr>
            <p:nvPr/>
          </p:nvSpPr>
          <p:spPr bwMode="auto">
            <a:xfrm>
              <a:off x="1190112" y="3376457"/>
              <a:ext cx="1012580" cy="145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关联分析</a:t>
              </a:r>
              <a:endParaRPr kumimoji="1"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89125" y="2133627"/>
            <a:ext cx="1697674" cy="586691"/>
            <a:chOff x="758924" y="2683732"/>
            <a:chExt cx="1888923" cy="333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AutoShape 368"/>
            <p:cNvSpPr>
              <a:spLocks noChangeArrowheads="1"/>
            </p:cNvSpPr>
            <p:nvPr/>
          </p:nvSpPr>
          <p:spPr bwMode="auto">
            <a:xfrm>
              <a:off x="758924" y="2683732"/>
              <a:ext cx="1888923" cy="333707"/>
            </a:xfrm>
            <a:prstGeom prst="roundRect">
              <a:avLst>
                <a:gd name="adj" fmla="val 10648"/>
              </a:avLst>
            </a:prstGeom>
            <a:solidFill>
              <a:srgbClr val="BCD3E2"/>
            </a:solidFill>
            <a:ln w="19050" algn="ctr">
              <a:solidFill>
                <a:srgbClr val="7CA9CE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zh-CN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AutoShape 369"/>
            <p:cNvSpPr>
              <a:spLocks noChangeArrowheads="1"/>
            </p:cNvSpPr>
            <p:nvPr/>
          </p:nvSpPr>
          <p:spPr bwMode="auto">
            <a:xfrm>
              <a:off x="804454" y="2706297"/>
              <a:ext cx="1801786" cy="292773"/>
            </a:xfrm>
            <a:prstGeom prst="roundRect">
              <a:avLst>
                <a:gd name="adj" fmla="val 9958"/>
              </a:avLst>
            </a:prstGeom>
            <a:solidFill>
              <a:srgbClr val="4888B8"/>
            </a:solidFill>
            <a:ln>
              <a:noFill/>
            </a:ln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zh-CN" sz="1200" b="1" ker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Rectangle 370"/>
            <p:cNvSpPr>
              <a:spLocks noChangeArrowheads="1"/>
            </p:cNvSpPr>
            <p:nvPr/>
          </p:nvSpPr>
          <p:spPr bwMode="auto">
            <a:xfrm>
              <a:off x="1084928" y="2786399"/>
              <a:ext cx="1331490" cy="140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algn="ctr" defTabSz="1474470" eaLnBrk="1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6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态势感知</a:t>
              </a:r>
              <a:endParaRPr kumimoji="1"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323498" y="4808413"/>
            <a:ext cx="1920964" cy="1080000"/>
          </a:xfrm>
          <a:prstGeom prst="rect">
            <a:avLst/>
          </a:prstGeom>
          <a:solidFill>
            <a:srgbClr val="5351BC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11188" y="908050"/>
            <a:ext cx="7993062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数据集中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sp>
        <p:nvSpPr>
          <p:cNvPr id="8" name="矩形: 圆角 48"/>
          <p:cNvSpPr/>
          <p:nvPr/>
        </p:nvSpPr>
        <p:spPr>
          <a:xfrm>
            <a:off x="5554870" y="1691788"/>
            <a:ext cx="1223352" cy="4053169"/>
          </a:xfrm>
          <a:prstGeom prst="roundRect">
            <a:avLst/>
          </a:prstGeom>
          <a:solidFill>
            <a:srgbClr val="404040">
              <a:lumMod val="75000"/>
              <a:lumOff val="25000"/>
            </a:srgb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1938" y="3989350"/>
            <a:ext cx="930152" cy="731827"/>
          </a:xfrm>
          <a:prstGeom prst="rect">
            <a:avLst/>
          </a:prstGeom>
          <a:solidFill>
            <a:srgbClr val="0292E0"/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 defTabSz="913765"/>
            <a:endParaRPr kumimoji="1" lang="zh-CN" altLang="en-US" sz="1200" kern="0" dirty="0">
              <a:solidFill>
                <a:srgbClr val="595959"/>
              </a:solidFill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21938" y="4862696"/>
            <a:ext cx="930152" cy="731827"/>
          </a:xfrm>
          <a:prstGeom prst="rect">
            <a:avLst/>
          </a:prstGeom>
          <a:solidFill>
            <a:srgbClr val="0292E0"/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 defTabSz="913765"/>
            <a:endParaRPr kumimoji="1" lang="zh-CN" altLang="en-US" sz="1200" kern="0" dirty="0">
              <a:solidFill>
                <a:srgbClr val="595959"/>
              </a:solidFill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11" name="Rectangle 65"/>
          <p:cNvSpPr/>
          <p:nvPr/>
        </p:nvSpPr>
        <p:spPr>
          <a:xfrm>
            <a:off x="1325794" y="3858201"/>
            <a:ext cx="1916913" cy="900000"/>
          </a:xfrm>
          <a:prstGeom prst="rect">
            <a:avLst/>
          </a:prstGeom>
          <a:solidFill>
            <a:srgbClr val="0B61CF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algn="ctr">
              <a:defRPr/>
            </a:pPr>
            <a:endParaRPr lang="zh-CN" altLang="en-US" sz="1600" kern="0" dirty="0">
              <a:solidFill>
                <a:prstClr val="white"/>
              </a:solidFill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8539" y="3863753"/>
            <a:ext cx="1324168" cy="646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3765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rPr>
              <a:t>数据库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Segoe UI" panose="020B0502040204020203"/>
              <a:cs typeface="Segoe UI" panose="020B0502040204020203"/>
              <a:sym typeface="Segoe UI" panose="020B0502040204020203"/>
            </a:endParaRPr>
          </a:p>
          <a:p>
            <a:pPr marL="0" marR="0" lvl="0" indent="0" algn="ctr" defTabSz="913765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数据库表项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</p:txBody>
      </p:sp>
      <p:sp>
        <p:nvSpPr>
          <p:cNvPr id="13" name="Rectangle 65"/>
          <p:cNvSpPr/>
          <p:nvPr/>
        </p:nvSpPr>
        <p:spPr>
          <a:xfrm>
            <a:off x="1325794" y="1795583"/>
            <a:ext cx="1916913" cy="1080000"/>
          </a:xfrm>
          <a:prstGeom prst="rect">
            <a:avLst/>
          </a:prstGeom>
          <a:solidFill>
            <a:srgbClr val="04A9A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algn="ctr">
              <a:defRPr/>
            </a:pPr>
            <a:endParaRPr lang="en-US" altLang="zh-CN" sz="1200" kern="0" dirty="0">
              <a:solidFill>
                <a:prstClr val="white"/>
              </a:solidFill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  <a:p>
            <a:pPr algn="ctr"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             系统</a:t>
            </a:r>
            <a:r>
              <a:rPr lang="zh-CN" altLang="en-US" sz="1200" kern="0" dirty="0">
                <a:solidFill>
                  <a:prstClr val="white"/>
                </a:solidFill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操作日志</a:t>
            </a:r>
            <a:endParaRPr lang="en-US" altLang="zh-CN" sz="1200" kern="0" dirty="0">
              <a:solidFill>
                <a:prstClr val="white"/>
              </a:solidFill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  <a:p>
            <a:pPr algn="ctr"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             系统</a:t>
            </a:r>
            <a:r>
              <a:rPr lang="zh-CN" altLang="en-US" sz="1200" kern="0" dirty="0">
                <a:solidFill>
                  <a:prstClr val="white"/>
                </a:solidFill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登录日志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18539" y="1874032"/>
            <a:ext cx="132416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3765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主机日志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1325794" y="2926784"/>
            <a:ext cx="1916914" cy="886556"/>
          </a:xfrm>
          <a:prstGeom prst="rect">
            <a:avLst/>
          </a:prstGeom>
          <a:solidFill>
            <a:srgbClr val="31A64E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algn="ctr">
              <a:defRPr/>
            </a:pPr>
            <a:endParaRPr lang="zh-CN" altLang="en-US" sz="1600" kern="0" dirty="0">
              <a:solidFill>
                <a:prstClr val="white"/>
              </a:solidFill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18539" y="2934179"/>
            <a:ext cx="1324168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3765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rPr>
              <a:t>文件日志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Segoe UI" panose="020B0502040204020203"/>
              <a:cs typeface="Segoe UI" panose="020B0502040204020203"/>
              <a:sym typeface="Segoe UI" panose="020B0502040204020203"/>
            </a:endParaRPr>
          </a:p>
          <a:p>
            <a:pPr marL="0" marR="0" lvl="0" indent="0" algn="ctr" defTabSz="913765" eaLnBrk="1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带有目录的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  <a:p>
            <a:pPr marL="0" marR="0" lvl="0" indent="0" algn="ctr" defTabSz="913765" eaLnBrk="1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指定文件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55932" y="4887886"/>
            <a:ext cx="1290471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3765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rPr>
              <a:t>安全日志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Segoe UI" panose="020B0502040204020203"/>
              <a:cs typeface="Segoe UI" panose="020B0502040204020203"/>
              <a:sym typeface="Segoe UI" panose="020B0502040204020203"/>
            </a:endParaRPr>
          </a:p>
          <a:p>
            <a:pPr marL="0" marR="0" lvl="0" indent="0" algn="ctr" defTabSz="913765" eaLnBrk="1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各类安全设备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  <a:p>
            <a:pPr marL="0" marR="0" lvl="0" indent="0" algn="ctr" defTabSz="913765" eaLnBrk="1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syslog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  <a:sym typeface="Segoe UI" panose="020B0502040204020203"/>
              </a:rPr>
              <a:t>日志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74" y="4075973"/>
            <a:ext cx="511560" cy="504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75" y="2032912"/>
            <a:ext cx="612000" cy="612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74" y="5107079"/>
            <a:ext cx="504000" cy="504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337540" y="1765502"/>
            <a:ext cx="723692" cy="2047838"/>
          </a:xfrm>
          <a:prstGeom prst="rect">
            <a:avLst/>
          </a:prstGeom>
          <a:solidFill>
            <a:srgbClr val="565656"/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 defTabSz="913765"/>
            <a:endParaRPr kumimoji="1" lang="zh-CN" altLang="en-US" sz="1200" kern="0" dirty="0">
              <a:solidFill>
                <a:srgbClr val="595959"/>
              </a:solidFill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05552" y="2504964"/>
            <a:ext cx="662362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en-US" altLang="zh-CN" sz="1600" kern="0" dirty="0" err="1">
                <a:solidFill>
                  <a:prstClr val="white"/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rPr>
              <a:t>kafka</a:t>
            </a:r>
            <a:endParaRPr lang="en-US" altLang="zh-CN" sz="1600" kern="0" dirty="0">
              <a:solidFill>
                <a:prstClr val="white"/>
              </a:solidFill>
              <a:latin typeface="Segoe UI" panose="020B0502040204020203"/>
              <a:ea typeface="Segoe UI" panose="020B0502040204020203"/>
              <a:cs typeface="Segoe UI" panose="020B0502040204020203"/>
              <a:sym typeface="Segoe UI" panose="020B0502040204020203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267714" y="2329756"/>
            <a:ext cx="1022577" cy="5827"/>
          </a:xfrm>
          <a:prstGeom prst="straightConnector1">
            <a:avLst/>
          </a:prstGeom>
          <a:noFill/>
          <a:ln w="38100" cap="flat">
            <a:solidFill>
              <a:sysClr val="window" lastClr="FFFFFF">
                <a:lumMod val="85000"/>
              </a:sysClr>
            </a:solidFill>
            <a:prstDash val="solid"/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直接箭头连接符 23"/>
          <p:cNvCxnSpPr/>
          <p:nvPr/>
        </p:nvCxnSpPr>
        <p:spPr>
          <a:xfrm flipV="1">
            <a:off x="3267715" y="3360253"/>
            <a:ext cx="1052240" cy="9809"/>
          </a:xfrm>
          <a:prstGeom prst="straightConnector1">
            <a:avLst/>
          </a:prstGeom>
          <a:noFill/>
          <a:ln w="38100" cap="flat">
            <a:solidFill>
              <a:sysClr val="window" lastClr="FFFFFF">
                <a:lumMod val="85000"/>
              </a:sysClr>
            </a:solidFill>
            <a:prstDash val="solid"/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直接箭头连接符 24"/>
          <p:cNvCxnSpPr/>
          <p:nvPr/>
        </p:nvCxnSpPr>
        <p:spPr>
          <a:xfrm>
            <a:off x="3267714" y="4308201"/>
            <a:ext cx="2232248" cy="0"/>
          </a:xfrm>
          <a:prstGeom prst="straightConnector1">
            <a:avLst/>
          </a:prstGeom>
          <a:noFill/>
          <a:ln w="38100" cap="flat">
            <a:solidFill>
              <a:sysClr val="window" lastClr="FFFFFF">
                <a:lumMod val="85000"/>
              </a:sysClr>
            </a:solidFill>
            <a:prstDash val="solid"/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6" name="直接箭头连接符 25"/>
          <p:cNvCxnSpPr/>
          <p:nvPr/>
        </p:nvCxnSpPr>
        <p:spPr>
          <a:xfrm flipV="1">
            <a:off x="3272487" y="5332869"/>
            <a:ext cx="2227475" cy="6561"/>
          </a:xfrm>
          <a:prstGeom prst="straightConnector1">
            <a:avLst/>
          </a:prstGeom>
          <a:noFill/>
          <a:ln w="38100" cap="flat">
            <a:solidFill>
              <a:sysClr val="window" lastClr="FFFFFF">
                <a:lumMod val="85000"/>
              </a:sysClr>
            </a:solidFill>
            <a:prstDash val="solid"/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3267714" y="2053679"/>
            <a:ext cx="10070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/>
            <a:r>
              <a:rPr lang="en-US" altLang="zh-CN" sz="1200" kern="0" dirty="0" err="1">
                <a:latin typeface="微软雅黑" panose="020B0503020204020204" pitchFamily="34" charset="-122"/>
                <a:ea typeface="Segoe UI" panose="020B0502040204020203"/>
                <a:cs typeface="Segoe UI" panose="020B0502040204020203"/>
                <a:sym typeface="Segoe UI" panose="020B0502040204020203"/>
              </a:rPr>
              <a:t>winlogbeat</a:t>
            </a:r>
            <a:endParaRPr lang="zh-CN" altLang="en-US" sz="1200" kern="0" dirty="0">
              <a:latin typeface="Segoe UI" panose="020B0502040204020203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67714" y="3083254"/>
            <a:ext cx="971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/>
            <a:r>
              <a:rPr lang="en-US" altLang="zh-CN" sz="1200" kern="0" dirty="0" err="1">
                <a:latin typeface="微软雅黑" panose="020B0503020204020204" pitchFamily="34" charset="-122"/>
                <a:ea typeface="Segoe UI" panose="020B0502040204020203"/>
                <a:cs typeface="Segoe UI" panose="020B0502040204020203"/>
                <a:sym typeface="Segoe UI" panose="020B0502040204020203"/>
              </a:rPr>
              <a:t>filelogbeat</a:t>
            </a:r>
            <a:endParaRPr lang="en-US" altLang="zh-CN" sz="1200" kern="0" dirty="0">
              <a:latin typeface="微软雅黑" panose="020B0503020204020204" pitchFamily="34" charset="-122"/>
              <a:ea typeface="Segoe UI" panose="020B0502040204020203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28920" y="4001804"/>
            <a:ext cx="561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/>
            <a:r>
              <a:rPr lang="en-US" altLang="zh-CN" sz="1200" kern="0" dirty="0">
                <a:latin typeface="微软雅黑" panose="020B0503020204020204" pitchFamily="34" charset="-122"/>
                <a:ea typeface="Segoe UI" panose="020B0502040204020203"/>
                <a:cs typeface="Segoe UI" panose="020B0502040204020203"/>
                <a:sym typeface="Segoe UI" panose="020B0502040204020203"/>
              </a:rPr>
              <a:t>JDBC</a:t>
            </a:r>
            <a:endParaRPr lang="zh-CN" altLang="en-US" sz="1200" kern="0" dirty="0">
              <a:latin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5226" y="5055870"/>
            <a:ext cx="644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/>
            <a:r>
              <a:rPr lang="en-US" altLang="zh-CN" sz="1200" kern="0" dirty="0">
                <a:latin typeface="微软雅黑" panose="020B0503020204020204" pitchFamily="34" charset="-122"/>
                <a:ea typeface="Segoe UI" panose="020B0502040204020203"/>
                <a:cs typeface="Segoe UI" panose="020B0502040204020203"/>
                <a:sym typeface="Segoe UI" panose="020B0502040204020203"/>
              </a:rPr>
              <a:t>syslog</a:t>
            </a:r>
            <a:endParaRPr lang="zh-CN" altLang="en-US" sz="1200" kern="0" dirty="0">
              <a:latin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78" y="3035701"/>
            <a:ext cx="576887" cy="57688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776122" y="1281798"/>
            <a:ext cx="1005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日志类型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21938" y="1825807"/>
            <a:ext cx="930152" cy="2047838"/>
          </a:xfrm>
          <a:prstGeom prst="rect">
            <a:avLst/>
          </a:prstGeom>
          <a:solidFill>
            <a:srgbClr val="0292E0"/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 defTabSz="913765"/>
            <a:endParaRPr kumimoji="1" lang="zh-CN" altLang="en-US" sz="1200" kern="0" dirty="0">
              <a:solidFill>
                <a:srgbClr val="595959"/>
              </a:solidFill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33629" y="2526301"/>
            <a:ext cx="976549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Kafka</a:t>
            </a: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插件</a:t>
            </a:r>
            <a:endParaRPr lang="en-US" altLang="zh-CN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45840" y="4144045"/>
            <a:ext cx="1082348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数据库插件</a:t>
            </a:r>
            <a:endParaRPr lang="en-US" altLang="zh-CN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98958" y="5015117"/>
            <a:ext cx="105830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Syslog</a:t>
            </a: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插件</a:t>
            </a:r>
            <a:endParaRPr lang="en-US" altLang="zh-CN" sz="12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067914" y="2857339"/>
            <a:ext cx="432048" cy="0"/>
          </a:xfrm>
          <a:prstGeom prst="straightConnector1">
            <a:avLst/>
          </a:prstGeom>
          <a:noFill/>
          <a:ln w="38100" cap="flat">
            <a:solidFill>
              <a:sysClr val="window" lastClr="FFFFFF">
                <a:lumMod val="85000"/>
              </a:sysClr>
            </a:solidFill>
            <a:prstDash val="solid"/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" name="矩形 37"/>
          <p:cNvSpPr/>
          <p:nvPr/>
        </p:nvSpPr>
        <p:spPr>
          <a:xfrm>
            <a:off x="5698958" y="1268760"/>
            <a:ext cx="1005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数据采集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7063" y="1898199"/>
            <a:ext cx="703196" cy="282654"/>
            <a:chOff x="699214" y="1633653"/>
            <a:chExt cx="703196" cy="282654"/>
          </a:xfrm>
        </p:grpSpPr>
        <p:sp>
          <p:nvSpPr>
            <p:cNvPr id="40" name="矩形 39"/>
            <p:cNvSpPr/>
            <p:nvPr/>
          </p:nvSpPr>
          <p:spPr>
            <a:xfrm>
              <a:off x="699214" y="1635158"/>
              <a:ext cx="703196" cy="281149"/>
            </a:xfrm>
            <a:prstGeom prst="rect">
              <a:avLst/>
            </a:prstGeom>
            <a:solidFill>
              <a:srgbClr val="565656"/>
            </a:solidFill>
            <a:ln w="12700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3765"/>
              <a:endParaRPr kumimoji="1" lang="zh-CN" altLang="en-US" sz="1200" kern="0" dirty="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68523" y="1633653"/>
              <a:ext cx="5645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AD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域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7063" y="3023174"/>
            <a:ext cx="703196" cy="282654"/>
            <a:chOff x="699214" y="1633653"/>
            <a:chExt cx="703196" cy="282654"/>
          </a:xfrm>
        </p:grpSpPr>
        <p:sp>
          <p:nvSpPr>
            <p:cNvPr id="43" name="矩形 42"/>
            <p:cNvSpPr/>
            <p:nvPr/>
          </p:nvSpPr>
          <p:spPr>
            <a:xfrm>
              <a:off x="699214" y="1635158"/>
              <a:ext cx="703196" cy="281149"/>
            </a:xfrm>
            <a:prstGeom prst="rect">
              <a:avLst/>
            </a:prstGeom>
            <a:solidFill>
              <a:srgbClr val="565656"/>
            </a:solidFill>
            <a:ln w="12700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3765"/>
              <a:endParaRPr kumimoji="1" lang="zh-CN" altLang="en-US" sz="1200" kern="0" dirty="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68523" y="1633653"/>
              <a:ext cx="514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Segoe UI" panose="020B0502040204020203"/>
                  <a:cs typeface="Segoe UI" panose="020B0502040204020203"/>
                  <a:sym typeface="Segoe UI" panose="020B0502040204020203"/>
                </a:rPr>
                <a:t>DNS</a:t>
              </a:r>
              <a:endParaRPr lang="zh-CN" altLang="en-US" sz="1200" kern="0" dirty="0">
                <a:solidFill>
                  <a:sysClr val="windowText" lastClr="000000"/>
                </a:solidFill>
                <a:latin typeface="Segoe UI" panose="020B0502040204020203"/>
                <a:cs typeface="Segoe UI" panose="020B0502040204020203"/>
                <a:sym typeface="Segoe UI" panose="020B0502040204020203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7063" y="3454078"/>
            <a:ext cx="703196" cy="282654"/>
            <a:chOff x="699214" y="1633653"/>
            <a:chExt cx="703196" cy="282654"/>
          </a:xfrm>
        </p:grpSpPr>
        <p:sp>
          <p:nvSpPr>
            <p:cNvPr id="46" name="矩形 45"/>
            <p:cNvSpPr/>
            <p:nvPr/>
          </p:nvSpPr>
          <p:spPr>
            <a:xfrm>
              <a:off x="699214" y="1635158"/>
              <a:ext cx="703196" cy="281149"/>
            </a:xfrm>
            <a:prstGeom prst="rect">
              <a:avLst/>
            </a:prstGeom>
            <a:solidFill>
              <a:srgbClr val="565656"/>
            </a:solidFill>
            <a:ln w="12700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3765"/>
              <a:endParaRPr kumimoji="1" lang="zh-CN" altLang="en-US" sz="1200" kern="0" dirty="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68523" y="1633653"/>
              <a:ext cx="6174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Segoe UI" panose="020B0502040204020203"/>
                  <a:cs typeface="Segoe UI" panose="020B0502040204020203"/>
                  <a:sym typeface="Segoe UI" panose="020B0502040204020203"/>
                </a:rPr>
                <a:t>DHCP</a:t>
              </a:r>
              <a:endParaRPr lang="zh-CN" altLang="en-US" sz="1200" kern="0" dirty="0">
                <a:solidFill>
                  <a:sysClr val="windowText" lastClr="000000"/>
                </a:solidFill>
                <a:latin typeface="Segoe UI" panose="020B0502040204020203"/>
                <a:cs typeface="Segoe UI" panose="020B0502040204020203"/>
                <a:sym typeface="Segoe UI" panose="020B0502040204020203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7063" y="2332766"/>
            <a:ext cx="703196" cy="282654"/>
            <a:chOff x="699214" y="1633653"/>
            <a:chExt cx="703196" cy="282654"/>
          </a:xfrm>
        </p:grpSpPr>
        <p:sp>
          <p:nvSpPr>
            <p:cNvPr id="49" name="矩形 48"/>
            <p:cNvSpPr/>
            <p:nvPr/>
          </p:nvSpPr>
          <p:spPr>
            <a:xfrm>
              <a:off x="699214" y="1635158"/>
              <a:ext cx="703196" cy="281149"/>
            </a:xfrm>
            <a:prstGeom prst="rect">
              <a:avLst/>
            </a:prstGeom>
            <a:solidFill>
              <a:srgbClr val="565656"/>
            </a:solidFill>
            <a:ln w="12700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3765"/>
              <a:endParaRPr kumimoji="1" lang="zh-CN" altLang="en-US" sz="1200" kern="0" dirty="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68523" y="1633653"/>
              <a:ext cx="5373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终 端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56769" y="1899963"/>
            <a:ext cx="230294" cy="280890"/>
          </a:xfrm>
          <a:prstGeom prst="rect">
            <a:avLst/>
          </a:prstGeom>
          <a:solidFill>
            <a:srgbClr val="53CC71"/>
          </a:solidFill>
          <a:ln w="12700">
            <a:noFill/>
            <a:miter lim="400000"/>
          </a:ln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7677" y="3024680"/>
            <a:ext cx="230294" cy="280890"/>
          </a:xfrm>
          <a:prstGeom prst="rect">
            <a:avLst/>
          </a:prstGeom>
          <a:solidFill>
            <a:srgbClr val="53CC71"/>
          </a:solidFill>
          <a:ln w="12700">
            <a:noFill/>
            <a:miter lim="400000"/>
          </a:ln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7677" y="3450187"/>
            <a:ext cx="230294" cy="280890"/>
          </a:xfrm>
          <a:prstGeom prst="rect">
            <a:avLst/>
          </a:prstGeom>
          <a:solidFill>
            <a:srgbClr val="53CC71"/>
          </a:solidFill>
          <a:ln w="12700">
            <a:noFill/>
            <a:miter lim="400000"/>
          </a:ln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8634" y="2329756"/>
            <a:ext cx="230294" cy="280890"/>
          </a:xfrm>
          <a:prstGeom prst="rect">
            <a:avLst/>
          </a:prstGeom>
          <a:solidFill>
            <a:srgbClr val="FFC000"/>
          </a:solidFill>
          <a:ln w="12700">
            <a:noFill/>
            <a:miter lim="400000"/>
          </a:ln>
        </p:spPr>
        <p:txBody>
          <a:bodyPr lIns="0" tIns="0" rIns="0" bIns="0" rtlCol="0" anchor="ctr">
            <a:spAutoFit/>
          </a:bodyPr>
          <a:lstStyle/>
          <a:p>
            <a:pPr algn="ctr" defTabSz="913765"/>
            <a:endParaRPr kumimoji="1" lang="en-US" sz="1200" kern="0" dirty="0">
              <a:solidFill>
                <a:srgbClr val="595959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79950" y="4129418"/>
            <a:ext cx="715641" cy="282654"/>
            <a:chOff x="699214" y="1633653"/>
            <a:chExt cx="715641" cy="282654"/>
          </a:xfrm>
        </p:grpSpPr>
        <p:sp>
          <p:nvSpPr>
            <p:cNvPr id="56" name="矩形 55"/>
            <p:cNvSpPr/>
            <p:nvPr/>
          </p:nvSpPr>
          <p:spPr>
            <a:xfrm>
              <a:off x="699214" y="1635158"/>
              <a:ext cx="703197" cy="281149"/>
            </a:xfrm>
            <a:prstGeom prst="rect">
              <a:avLst/>
            </a:prstGeom>
            <a:solidFill>
              <a:srgbClr val="565656"/>
            </a:solidFill>
            <a:ln w="12700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3765"/>
              <a:endParaRPr kumimoji="1" lang="zh-CN" altLang="en-US" sz="1200" kern="0" dirty="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68523" y="1633653"/>
              <a:ext cx="6463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防病毒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251520" y="4126408"/>
            <a:ext cx="230294" cy="280890"/>
          </a:xfrm>
          <a:prstGeom prst="rect">
            <a:avLst/>
          </a:prstGeom>
          <a:solidFill>
            <a:srgbClr val="53CC71"/>
          </a:solidFill>
          <a:ln w="12700">
            <a:noFill/>
            <a:miter lim="400000"/>
          </a:ln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81814" y="4967508"/>
            <a:ext cx="715641" cy="282654"/>
            <a:chOff x="699214" y="1633653"/>
            <a:chExt cx="715641" cy="282654"/>
          </a:xfrm>
        </p:grpSpPr>
        <p:sp>
          <p:nvSpPr>
            <p:cNvPr id="60" name="矩形 59"/>
            <p:cNvSpPr/>
            <p:nvPr/>
          </p:nvSpPr>
          <p:spPr>
            <a:xfrm>
              <a:off x="699214" y="1635158"/>
              <a:ext cx="703197" cy="281149"/>
            </a:xfrm>
            <a:prstGeom prst="rect">
              <a:avLst/>
            </a:prstGeom>
            <a:solidFill>
              <a:srgbClr val="565656"/>
            </a:solidFill>
            <a:ln w="12700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3765"/>
              <a:endParaRPr kumimoji="1" lang="zh-CN" altLang="en-US" sz="1200" kern="0" dirty="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68523" y="1633653"/>
              <a:ext cx="6463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防火墙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53385" y="4964498"/>
            <a:ext cx="230294" cy="280890"/>
          </a:xfrm>
          <a:prstGeom prst="rect">
            <a:avLst/>
          </a:prstGeom>
          <a:solidFill>
            <a:srgbClr val="53CC71"/>
          </a:solidFill>
          <a:ln w="12700">
            <a:noFill/>
            <a:miter lim="400000"/>
          </a:ln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83678" y="5383877"/>
            <a:ext cx="703196" cy="282654"/>
            <a:chOff x="699214" y="1633653"/>
            <a:chExt cx="703196" cy="282654"/>
          </a:xfrm>
        </p:grpSpPr>
        <p:sp>
          <p:nvSpPr>
            <p:cNvPr id="64" name="矩形 63"/>
            <p:cNvSpPr/>
            <p:nvPr/>
          </p:nvSpPr>
          <p:spPr>
            <a:xfrm>
              <a:off x="699214" y="1635158"/>
              <a:ext cx="703196" cy="281149"/>
            </a:xfrm>
            <a:prstGeom prst="rect">
              <a:avLst/>
            </a:prstGeom>
            <a:solidFill>
              <a:srgbClr val="565656"/>
            </a:solidFill>
            <a:ln w="12700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defTabSz="913765"/>
              <a:endParaRPr kumimoji="1" lang="zh-CN" altLang="en-US" sz="1200" kern="0" dirty="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68523" y="1633653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Segoe UI" panose="020B0502040204020203"/>
                  <a:cs typeface="Segoe UI" panose="020B0502040204020203"/>
                  <a:sym typeface="Segoe UI" panose="020B0502040204020203"/>
                </a:rPr>
                <a:t>  IDS</a:t>
              </a:r>
              <a:endParaRPr lang="zh-CN" altLang="en-US" sz="1200" kern="0" dirty="0">
                <a:solidFill>
                  <a:sysClr val="windowText" lastClr="000000"/>
                </a:solidFill>
                <a:latin typeface="Segoe UI" panose="020B0502040204020203"/>
                <a:cs typeface="Segoe UI" panose="020B0502040204020203"/>
                <a:sym typeface="Segoe UI" panose="020B0502040204020203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255248" y="5380867"/>
            <a:ext cx="230294" cy="280890"/>
          </a:xfrm>
          <a:prstGeom prst="rect">
            <a:avLst/>
          </a:prstGeom>
          <a:solidFill>
            <a:srgbClr val="53CC71"/>
          </a:solidFill>
          <a:ln w="12700">
            <a:noFill/>
            <a:miter lim="400000"/>
          </a:ln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496" y="1274043"/>
            <a:ext cx="1415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数据源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166433" y="1281916"/>
            <a:ext cx="1005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采集方式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69" name="Rectangle 65"/>
          <p:cNvSpPr/>
          <p:nvPr/>
        </p:nvSpPr>
        <p:spPr>
          <a:xfrm>
            <a:off x="7084138" y="3073342"/>
            <a:ext cx="1592318" cy="1081021"/>
          </a:xfrm>
          <a:prstGeom prst="rect">
            <a:avLst/>
          </a:prstGeom>
          <a:solidFill>
            <a:srgbClr val="F8A13F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algn="ctr">
              <a:defRPr/>
            </a:pPr>
            <a:endParaRPr lang="zh-CN" altLang="en-US" sz="1600" kern="0" dirty="0">
              <a:solidFill>
                <a:prstClr val="white"/>
              </a:solidFill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</p:txBody>
      </p:sp>
      <p:pic>
        <p:nvPicPr>
          <p:cNvPr id="70" name="Picture 2" descr="https://timgsa.baidu.com/timg?image&amp;quality=80&amp;size=b9999_10000&amp;sec=1497934831793&amp;di=a590dfbd75f4beda7b80a5d169c7377d&amp;imgtype=0&amp;src=http%3A%2F%2Farticle.fd.zol-img.com.cn%2Ft_s640x2000%2Fg5%2FM00%2F04%2F0C%2FChMkJ1bil-CIHh0RAAA7ZQxZ7wcAANR6wG7LIIAADt9772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EFF2FB"/>
              </a:clrFrom>
              <a:clrTo>
                <a:srgbClr val="EFF2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279" y="3174246"/>
            <a:ext cx="1183710" cy="6547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65"/>
          <p:cNvSpPr/>
          <p:nvPr/>
        </p:nvSpPr>
        <p:spPr>
          <a:xfrm>
            <a:off x="7084138" y="4658419"/>
            <a:ext cx="1592317" cy="955560"/>
          </a:xfrm>
          <a:prstGeom prst="rect">
            <a:avLst/>
          </a:prstGeom>
          <a:solidFill>
            <a:srgbClr val="04A9A3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algn="ctr">
              <a:defRPr/>
            </a:pPr>
            <a:endParaRPr lang="zh-CN" altLang="en-US" sz="1600" kern="0" dirty="0">
              <a:solidFill>
                <a:prstClr val="white"/>
              </a:solidFill>
              <a:latin typeface="Microsoft YaHei Light" charset="0"/>
              <a:ea typeface="Microsoft YaHei Light" charset="0"/>
              <a:cs typeface="Microsoft YaHei Light" charset="0"/>
              <a:sym typeface="Segoe UI" panose="020B0502040204020203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765" y1="25170" x2="14253" y2="26531"/>
                        <a14:foregroundMark x1="50905" y1="38095" x2="50905" y2="54422"/>
                        <a14:foregroundMark x1="41403" y1="54422" x2="46380" y2="54422"/>
                        <a14:foregroundMark x1="60407" y1="46939" x2="60860" y2="58503"/>
                        <a14:foregroundMark x1="67195" y1="40816" x2="65158" y2="40816"/>
                        <a14:foregroundMark x1="75113" y1="36054" x2="75113" y2="49660"/>
                        <a14:foregroundMark x1="80090" y1="42857" x2="80090" y2="53741"/>
                        <a14:foregroundMark x1="79864" y1="31293" x2="79864" y2="31293"/>
                        <a14:foregroundMark x1="88914" y1="42177" x2="83937" y2="4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5731" y="5085382"/>
            <a:ext cx="1156360" cy="38458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3" name="矩形 72"/>
          <p:cNvSpPr/>
          <p:nvPr/>
        </p:nvSpPr>
        <p:spPr>
          <a:xfrm>
            <a:off x="7372169" y="4680722"/>
            <a:ext cx="1040580" cy="41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ES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存储</a:t>
            </a:r>
            <a:endParaRPr lang="en-US" altLang="zh-CN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cxnSp>
        <p:nvCxnSpPr>
          <p:cNvPr id="74" name="直接箭头连接符 73"/>
          <p:cNvCxnSpPr>
            <a:endCxn id="77" idx="1"/>
          </p:cNvCxnSpPr>
          <p:nvPr/>
        </p:nvCxnSpPr>
        <p:spPr>
          <a:xfrm>
            <a:off x="6778222" y="2236469"/>
            <a:ext cx="529429" cy="1"/>
          </a:xfrm>
          <a:prstGeom prst="straightConnector1">
            <a:avLst/>
          </a:prstGeom>
          <a:noFill/>
          <a:ln w="38100" cap="flat">
            <a:solidFill>
              <a:sysClr val="window" lastClr="FFFFFF">
                <a:lumMod val="85000"/>
              </a:sysClr>
            </a:solidFill>
            <a:prstDash val="solid"/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5" name="直接箭头连接符 74"/>
          <p:cNvCxnSpPr/>
          <p:nvPr/>
        </p:nvCxnSpPr>
        <p:spPr>
          <a:xfrm>
            <a:off x="7804168" y="4154363"/>
            <a:ext cx="50" cy="504056"/>
          </a:xfrm>
          <a:prstGeom prst="straightConnector1">
            <a:avLst/>
          </a:prstGeom>
          <a:noFill/>
          <a:ln w="38100" cap="flat">
            <a:solidFill>
              <a:sysClr val="window" lastClr="FFFFFF">
                <a:lumMod val="85000"/>
              </a:sysClr>
            </a:solidFill>
            <a:prstDash val="solid"/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6" name="矩形 75"/>
          <p:cNvSpPr/>
          <p:nvPr/>
        </p:nvSpPr>
        <p:spPr>
          <a:xfrm>
            <a:off x="7437596" y="1291344"/>
            <a:ext cx="1005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存储方式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07651" y="1870556"/>
            <a:ext cx="1368804" cy="731827"/>
          </a:xfrm>
          <a:prstGeom prst="rect">
            <a:avLst/>
          </a:prstGeom>
          <a:solidFill>
            <a:srgbClr val="0292E0"/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 defTabSz="913765"/>
            <a:endParaRPr kumimoji="1" lang="zh-CN" altLang="en-US" sz="1200" kern="0" dirty="0">
              <a:solidFill>
                <a:srgbClr val="595959"/>
              </a:solidFill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441950" y="2017296"/>
            <a:ext cx="1082348" cy="37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 latinLnBrk="1" hangingPunct="0">
              <a:lnSpc>
                <a:spcPct val="150000"/>
              </a:lnSpc>
            </a:pPr>
            <a:r>
              <a: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解析</a:t>
            </a:r>
            <a:endParaRPr lang="en-US" altLang="zh-CN" sz="14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/>
              <a:sym typeface="Segoe UI" panose="020B0502040204020203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804168" y="2616382"/>
            <a:ext cx="50" cy="456960"/>
          </a:xfrm>
          <a:prstGeom prst="straightConnector1">
            <a:avLst/>
          </a:prstGeom>
          <a:noFill/>
          <a:ln w="38100" cap="flat">
            <a:solidFill>
              <a:sysClr val="window" lastClr="FFFFFF">
                <a:lumMod val="85000"/>
              </a:sysClr>
            </a:solidFill>
            <a:prstDash val="solid"/>
            <a:beve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110" name="组合 109"/>
          <p:cNvGrpSpPr/>
          <p:nvPr/>
        </p:nvGrpSpPr>
        <p:grpSpPr>
          <a:xfrm>
            <a:off x="3635896" y="1235464"/>
            <a:ext cx="5263538" cy="4887524"/>
            <a:chOff x="720235" y="1141413"/>
            <a:chExt cx="6948109" cy="3551021"/>
          </a:xfrm>
        </p:grpSpPr>
        <p:sp>
          <p:nvSpPr>
            <p:cNvPr id="111" name="矩形 110"/>
            <p:cNvSpPr/>
            <p:nvPr/>
          </p:nvSpPr>
          <p:spPr>
            <a:xfrm>
              <a:off x="899592" y="1141413"/>
              <a:ext cx="6768752" cy="355102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Rectangle 307"/>
            <p:cNvSpPr>
              <a:spLocks noChangeArrowheads="1"/>
            </p:cNvSpPr>
            <p:nvPr/>
          </p:nvSpPr>
          <p:spPr bwMode="auto">
            <a:xfrm>
              <a:off x="720235" y="4409275"/>
              <a:ext cx="2083234" cy="223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147447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2000" b="1" kern="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原有平台</a:t>
              </a:r>
              <a:endPara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资产管理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19" y="1340770"/>
            <a:ext cx="8712969" cy="1949569"/>
            <a:chOff x="468920" y="1849351"/>
            <a:chExt cx="11165840" cy="2212136"/>
          </a:xfrm>
        </p:grpSpPr>
        <p:grpSp>
          <p:nvGrpSpPr>
            <p:cNvPr id="225" name="组合 224"/>
            <p:cNvGrpSpPr/>
            <p:nvPr/>
          </p:nvGrpSpPr>
          <p:grpSpPr>
            <a:xfrm>
              <a:off x="4034309" y="1849351"/>
              <a:ext cx="3835118" cy="1470807"/>
              <a:chOff x="1093509" y="2008184"/>
              <a:chExt cx="1967215" cy="3276599"/>
            </a:xfrm>
          </p:grpSpPr>
          <p:sp>
            <p:nvSpPr>
              <p:cNvPr id="226" name="矩形: 圆角 35"/>
              <p:cNvSpPr/>
              <p:nvPr/>
            </p:nvSpPr>
            <p:spPr>
              <a:xfrm>
                <a:off x="1093509" y="2008184"/>
                <a:ext cx="1967215" cy="3276599"/>
              </a:xfrm>
              <a:prstGeom prst="roundRect">
                <a:avLst/>
              </a:prstGeom>
              <a:solidFill>
                <a:srgbClr val="404040">
                  <a:lumMod val="75000"/>
                  <a:lumOff val="25000"/>
                  <a:alpha val="70000"/>
                </a:srgbClr>
              </a:solidFill>
              <a:ln w="9525">
                <a:solidFill>
                  <a:sysClr val="window" lastClr="FFFFFF">
                    <a:lumMod val="75000"/>
                  </a:sysClr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1264278" y="3279483"/>
                <a:ext cx="650158" cy="1011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3765" eaLnBrk="1" fontAlgn="auto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资产管理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sp>
          <p:nvSpPr>
            <p:cNvPr id="228" name="矩形 227"/>
            <p:cNvSpPr/>
            <p:nvPr/>
          </p:nvSpPr>
          <p:spPr>
            <a:xfrm>
              <a:off x="3797977" y="2012761"/>
              <a:ext cx="2530016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65" latinLnBrk="1" hangingPunct="0">
                <a:lnSpc>
                  <a:spcPct val="150000"/>
                </a:lnSpc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  <a:sym typeface="Segoe UI" panose="020B0502040204020203"/>
                </a:rPr>
                <a:t>Step 2</a:t>
              </a:r>
            </a:p>
          </p:txBody>
        </p:sp>
        <p:sp>
          <p:nvSpPr>
            <p:cNvPr id="229" name="矩形 228"/>
            <p:cNvSpPr/>
            <p:nvPr/>
          </p:nvSpPr>
          <p:spPr>
            <a:xfrm>
              <a:off x="5824893" y="1914260"/>
              <a:ext cx="3141796" cy="1324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defTabSz="913765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离线资产列表导入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  <a:p>
              <a:pPr marL="171450" indent="-171450" defTabSz="913765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离线</a:t>
              </a: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IP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信息导入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  <a:p>
              <a:pPr marL="171450" indent="-171450" defTabSz="913765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OA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接口集成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  <a:p>
              <a:pPr marL="171450" indent="-171450" defTabSz="913765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kern="0" dirty="0">
                  <a:solidFill>
                    <a:srgbClr val="F8A1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漏扫接口集成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1262595" y="2017647"/>
              <a:ext cx="1773736" cy="980012"/>
              <a:chOff x="1182705" y="2345657"/>
              <a:chExt cx="1773736" cy="1924499"/>
            </a:xfrm>
          </p:grpSpPr>
          <p:sp>
            <p:nvSpPr>
              <p:cNvPr id="231" name="矩形: 圆角 42"/>
              <p:cNvSpPr/>
              <p:nvPr/>
            </p:nvSpPr>
            <p:spPr>
              <a:xfrm>
                <a:off x="1182705" y="2345657"/>
                <a:ext cx="1773736" cy="1924499"/>
              </a:xfrm>
              <a:prstGeom prst="roundRect">
                <a:avLst/>
              </a:prstGeom>
              <a:solidFill>
                <a:srgbClr val="404040">
                  <a:lumMod val="75000"/>
                  <a:lumOff val="25000"/>
                  <a:alpha val="70000"/>
                </a:srgbClr>
              </a:solidFill>
              <a:ln w="9525">
                <a:solidFill>
                  <a:sysClr val="window" lastClr="FFFFFF">
                    <a:lumMod val="75000"/>
                  </a:sysClr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1442918" y="3066536"/>
                <a:ext cx="1267493" cy="891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3765" eaLnBrk="1" fontAlgn="auto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数据采集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sp>
          <p:nvSpPr>
            <p:cNvPr id="233" name="矩形 232"/>
            <p:cNvSpPr/>
            <p:nvPr/>
          </p:nvSpPr>
          <p:spPr>
            <a:xfrm>
              <a:off x="1517098" y="2017647"/>
              <a:ext cx="1297766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65" latinLnBrk="1" hangingPunct="0">
                <a:lnSpc>
                  <a:spcPct val="150000"/>
                </a:lnSpc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  <a:sym typeface="Segoe UI" panose="020B0502040204020203"/>
                </a:rPr>
                <a:t>Step 1</a:t>
              </a: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8911515" y="2017647"/>
              <a:ext cx="1814340" cy="980011"/>
              <a:chOff x="1178921" y="2345660"/>
              <a:chExt cx="1814340" cy="1924499"/>
            </a:xfrm>
          </p:grpSpPr>
          <p:sp>
            <p:nvSpPr>
              <p:cNvPr id="235" name="矩形: 圆角 47"/>
              <p:cNvSpPr/>
              <p:nvPr/>
            </p:nvSpPr>
            <p:spPr>
              <a:xfrm>
                <a:off x="1182705" y="2345660"/>
                <a:ext cx="1773736" cy="1924499"/>
              </a:xfrm>
              <a:prstGeom prst="roundRect">
                <a:avLst/>
              </a:prstGeom>
              <a:solidFill>
                <a:srgbClr val="404040">
                  <a:lumMod val="75000"/>
                  <a:lumOff val="25000"/>
                  <a:alpha val="70000"/>
                </a:srgbClr>
              </a:solidFill>
              <a:ln w="9525">
                <a:solidFill>
                  <a:sysClr val="window" lastClr="FFFFFF">
                    <a:lumMod val="75000"/>
                  </a:sysClr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1178921" y="3159262"/>
                <a:ext cx="1814340" cy="931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3765" eaLnBrk="1" fontAlgn="auto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安全事件分析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sp>
          <p:nvSpPr>
            <p:cNvPr id="237" name="矩形 236"/>
            <p:cNvSpPr/>
            <p:nvPr/>
          </p:nvSpPr>
          <p:spPr>
            <a:xfrm>
              <a:off x="9169802" y="2017647"/>
              <a:ext cx="1297766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65" latinLnBrk="1" hangingPunct="0">
                <a:lnSpc>
                  <a:spcPct val="150000"/>
                </a:lnSpc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  <a:sym typeface="Segoe UI" panose="020B0502040204020203"/>
                </a:rPr>
                <a:t>Step 3</a:t>
              </a: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699214" y="3751497"/>
              <a:ext cx="1223476" cy="300613"/>
              <a:chOff x="699214" y="1633652"/>
              <a:chExt cx="1187157" cy="300613"/>
            </a:xfrm>
          </p:grpSpPr>
          <p:sp>
            <p:nvSpPr>
              <p:cNvPr id="239" name="矩形 238"/>
              <p:cNvSpPr/>
              <p:nvPr/>
            </p:nvSpPr>
            <p:spPr>
              <a:xfrm>
                <a:off x="699214" y="1635158"/>
                <a:ext cx="1138348" cy="281148"/>
              </a:xfrm>
              <a:prstGeom prst="rect">
                <a:avLst/>
              </a:prstGeom>
              <a:solidFill>
                <a:srgbClr val="565656"/>
              </a:solidFill>
              <a:ln w="12700">
                <a:noFill/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765"/>
                <a:endParaRPr kumimoji="1" lang="zh-CN" altLang="en-US" sz="1200" kern="0" dirty="0">
                  <a:solidFill>
                    <a:srgbClr val="59595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736899" y="1633652"/>
                <a:ext cx="1149472" cy="300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:r>
                  <a: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IP</a:t>
                </a:r>
                <a:r>
                  <a:rPr lang="zh-CN" altLang="en-US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地址管理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sp>
          <p:nvSpPr>
            <p:cNvPr id="241" name="矩形 240"/>
            <p:cNvSpPr/>
            <p:nvPr/>
          </p:nvSpPr>
          <p:spPr>
            <a:xfrm>
              <a:off x="468920" y="3753261"/>
              <a:ext cx="230294" cy="280890"/>
            </a:xfrm>
            <a:prstGeom prst="rect">
              <a:avLst/>
            </a:prstGeom>
            <a:solidFill>
              <a:srgbClr val="53CC71"/>
            </a:solidFill>
            <a:ln w="12700">
              <a:noFill/>
              <a:miter lim="400000"/>
            </a:ln>
          </p:spPr>
          <p:txBody>
            <a:bodyPr lIns="0" tIns="0" rIns="0" bIns="0" rtlCol="0" anchor="ctr">
              <a:spAutoFit/>
            </a:bodyPr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grpSp>
          <p:nvGrpSpPr>
            <p:cNvPr id="242" name="组合 241"/>
            <p:cNvGrpSpPr/>
            <p:nvPr/>
          </p:nvGrpSpPr>
          <p:grpSpPr>
            <a:xfrm>
              <a:off x="2671989" y="3745844"/>
              <a:ext cx="1180021" cy="300613"/>
              <a:chOff x="699214" y="1633653"/>
              <a:chExt cx="693212" cy="300613"/>
            </a:xfrm>
          </p:grpSpPr>
          <p:sp>
            <p:nvSpPr>
              <p:cNvPr id="243" name="矩形 242"/>
              <p:cNvSpPr/>
              <p:nvPr/>
            </p:nvSpPr>
            <p:spPr>
              <a:xfrm>
                <a:off x="699214" y="1635158"/>
                <a:ext cx="693212" cy="281148"/>
              </a:xfrm>
              <a:prstGeom prst="rect">
                <a:avLst/>
              </a:prstGeom>
              <a:solidFill>
                <a:srgbClr val="565656"/>
              </a:solidFill>
              <a:ln w="12700">
                <a:noFill/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765"/>
                <a:endParaRPr kumimoji="1" lang="zh-CN" altLang="en-US" sz="1200" kern="0" dirty="0">
                  <a:solidFill>
                    <a:srgbClr val="59595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768523" y="1633653"/>
                <a:ext cx="592640" cy="300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:r>
                  <a:rPr lang="zh-CN" altLang="en-US" sz="12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配置整理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2441696" y="3747607"/>
              <a:ext cx="230294" cy="280890"/>
            </a:xfrm>
            <a:prstGeom prst="rect">
              <a:avLst/>
            </a:prstGeom>
            <a:solidFill>
              <a:srgbClr val="53CC71"/>
            </a:solidFill>
            <a:ln w="12700">
              <a:noFill/>
              <a:miter lim="400000"/>
            </a:ln>
          </p:spPr>
          <p:txBody>
            <a:bodyPr lIns="0" tIns="0" rIns="0" bIns="0" rtlCol="0" anchor="ctr">
              <a:spAutoFit/>
            </a:bodyPr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grpSp>
          <p:nvGrpSpPr>
            <p:cNvPr id="246" name="组合 245"/>
            <p:cNvGrpSpPr/>
            <p:nvPr/>
          </p:nvGrpSpPr>
          <p:grpSpPr>
            <a:xfrm>
              <a:off x="8552181" y="3745844"/>
              <a:ext cx="1192210" cy="300613"/>
              <a:chOff x="699214" y="1633653"/>
              <a:chExt cx="700372" cy="300613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699214" y="1635158"/>
                <a:ext cx="700372" cy="281148"/>
              </a:xfrm>
              <a:prstGeom prst="rect">
                <a:avLst/>
              </a:prstGeom>
              <a:solidFill>
                <a:srgbClr val="565656"/>
              </a:solidFill>
              <a:ln w="12700">
                <a:noFill/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765"/>
                <a:endParaRPr kumimoji="1" lang="zh-CN" altLang="en-US" sz="1200" kern="0" dirty="0">
                  <a:solidFill>
                    <a:srgbClr val="59595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768523" y="1633653"/>
                <a:ext cx="592639" cy="300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:r>
                  <a:rPr lang="zh-CN" altLang="en-US" sz="12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总线集成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sp>
          <p:nvSpPr>
            <p:cNvPr id="249" name="矩形 248"/>
            <p:cNvSpPr/>
            <p:nvPr/>
          </p:nvSpPr>
          <p:spPr>
            <a:xfrm>
              <a:off x="8321887" y="3747607"/>
              <a:ext cx="230294" cy="280890"/>
            </a:xfrm>
            <a:prstGeom prst="rect">
              <a:avLst/>
            </a:prstGeom>
            <a:solidFill>
              <a:srgbClr val="53CC71"/>
            </a:solidFill>
            <a:ln w="12700">
              <a:noFill/>
              <a:miter lim="400000"/>
            </a:ln>
          </p:spPr>
          <p:txBody>
            <a:bodyPr lIns="0" tIns="0" rIns="0" bIns="0" rtlCol="0" anchor="ctr">
              <a:spAutoFit/>
            </a:bodyPr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6633488" y="3747182"/>
              <a:ext cx="1187292" cy="314305"/>
              <a:chOff x="699214" y="1633653"/>
              <a:chExt cx="697483" cy="314305"/>
            </a:xfrm>
          </p:grpSpPr>
          <p:sp>
            <p:nvSpPr>
              <p:cNvPr id="251" name="矩形 250"/>
              <p:cNvSpPr/>
              <p:nvPr/>
            </p:nvSpPr>
            <p:spPr>
              <a:xfrm>
                <a:off x="699214" y="1635158"/>
                <a:ext cx="697483" cy="281148"/>
              </a:xfrm>
              <a:prstGeom prst="rect">
                <a:avLst/>
              </a:prstGeom>
              <a:solidFill>
                <a:srgbClr val="565656"/>
              </a:solidFill>
              <a:ln w="12700">
                <a:noFill/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765"/>
                <a:endParaRPr kumimoji="1" lang="zh-CN" altLang="en-US" sz="1200" kern="0" dirty="0">
                  <a:solidFill>
                    <a:srgbClr val="59595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768523" y="1633653"/>
                <a:ext cx="602435" cy="314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:r>
                  <a:rPr lang="zh-CN" altLang="en-US" sz="12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合规校验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>
              <a:off x="4652230" y="3754799"/>
              <a:ext cx="1162875" cy="300613"/>
              <a:chOff x="699214" y="1633652"/>
              <a:chExt cx="683139" cy="300613"/>
            </a:xfrm>
          </p:grpSpPr>
          <p:sp>
            <p:nvSpPr>
              <p:cNvPr id="255" name="矩形 254"/>
              <p:cNvSpPr/>
              <p:nvPr/>
            </p:nvSpPr>
            <p:spPr>
              <a:xfrm>
                <a:off x="699214" y="1635158"/>
                <a:ext cx="683139" cy="281148"/>
              </a:xfrm>
              <a:prstGeom prst="rect">
                <a:avLst/>
              </a:prstGeom>
              <a:solidFill>
                <a:srgbClr val="565656"/>
              </a:solidFill>
              <a:ln w="12700">
                <a:noFill/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765"/>
                <a:endParaRPr kumimoji="1" lang="zh-CN" altLang="en-US" sz="1200" kern="0" dirty="0">
                  <a:solidFill>
                    <a:srgbClr val="59595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endParaRPr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768523" y="1633652"/>
                <a:ext cx="592640" cy="300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:r>
                  <a:rPr lang="zh-CN" altLang="en-US" sz="12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信息同步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sp>
          <p:nvSpPr>
            <p:cNvPr id="257" name="矩形 256"/>
            <p:cNvSpPr/>
            <p:nvPr/>
          </p:nvSpPr>
          <p:spPr>
            <a:xfrm>
              <a:off x="4421936" y="3756563"/>
              <a:ext cx="230294" cy="280890"/>
            </a:xfrm>
            <a:prstGeom prst="rect">
              <a:avLst/>
            </a:prstGeom>
            <a:solidFill>
              <a:srgbClr val="53CC71"/>
            </a:solidFill>
            <a:ln w="12700">
              <a:noFill/>
              <a:miter lim="400000"/>
            </a:ln>
          </p:spPr>
          <p:txBody>
            <a:bodyPr lIns="0" tIns="0" rIns="0" bIns="0" rtlCol="0" anchor="ctr">
              <a:spAutoFit/>
            </a:bodyPr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grpSp>
          <p:nvGrpSpPr>
            <p:cNvPr id="258" name="组合 257"/>
            <p:cNvGrpSpPr/>
            <p:nvPr/>
          </p:nvGrpSpPr>
          <p:grpSpPr>
            <a:xfrm>
              <a:off x="10470874" y="3740190"/>
              <a:ext cx="1163886" cy="300613"/>
              <a:chOff x="699214" y="1633653"/>
              <a:chExt cx="683733" cy="300613"/>
            </a:xfrm>
          </p:grpSpPr>
          <p:sp>
            <p:nvSpPr>
              <p:cNvPr id="259" name="矩形 258"/>
              <p:cNvSpPr/>
              <p:nvPr/>
            </p:nvSpPr>
            <p:spPr>
              <a:xfrm>
                <a:off x="699214" y="1635158"/>
                <a:ext cx="683733" cy="281148"/>
              </a:xfrm>
              <a:prstGeom prst="rect">
                <a:avLst/>
              </a:prstGeom>
              <a:solidFill>
                <a:srgbClr val="565656"/>
              </a:solidFill>
              <a:ln w="12700">
                <a:noFill/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913765"/>
                <a:endParaRPr kumimoji="1" lang="zh-CN" altLang="en-US" sz="1200" kern="0" dirty="0">
                  <a:solidFill>
                    <a:srgbClr val="59595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endParaRPr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768523" y="1633653"/>
                <a:ext cx="592640" cy="300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:r>
                  <a:rPr lang="zh-CN" altLang="en-US" sz="12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/>
                    <a:sym typeface="Segoe UI" panose="020B0502040204020203"/>
                  </a:rPr>
                  <a:t>配置补全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endParaRPr>
              </a:p>
            </p:txBody>
          </p:sp>
        </p:grpSp>
        <p:cxnSp>
          <p:nvCxnSpPr>
            <p:cNvPr id="262" name="连接符: 肘形 2"/>
            <p:cNvCxnSpPr>
              <a:stCxn id="240" idx="0"/>
              <a:endCxn id="226" idx="2"/>
            </p:cNvCxnSpPr>
            <p:nvPr/>
          </p:nvCxnSpPr>
          <p:spPr>
            <a:xfrm rot="5400000" flipH="1" flipV="1">
              <a:off x="3425449" y="1225080"/>
              <a:ext cx="431339" cy="4621497"/>
            </a:xfrm>
            <a:prstGeom prst="bentConnector3">
              <a:avLst/>
            </a:prstGeom>
            <a:noFill/>
            <a:ln w="25400" cap="flat">
              <a:solidFill>
                <a:srgbClr val="0292E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3" name="连接符: 肘形 5"/>
            <p:cNvCxnSpPr>
              <a:stCxn id="243" idx="0"/>
              <a:endCxn id="226" idx="2"/>
            </p:cNvCxnSpPr>
            <p:nvPr/>
          </p:nvCxnSpPr>
          <p:spPr>
            <a:xfrm rot="5400000" flipH="1" flipV="1">
              <a:off x="4393338" y="2188821"/>
              <a:ext cx="427192" cy="2689868"/>
            </a:xfrm>
            <a:prstGeom prst="bentConnector3">
              <a:avLst/>
            </a:prstGeom>
            <a:noFill/>
            <a:ln w="25400" cap="flat">
              <a:solidFill>
                <a:srgbClr val="0292E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4" name="连接符: 肘形 7"/>
            <p:cNvCxnSpPr>
              <a:stCxn id="256" idx="0"/>
              <a:endCxn id="226" idx="2"/>
            </p:cNvCxnSpPr>
            <p:nvPr/>
          </p:nvCxnSpPr>
          <p:spPr>
            <a:xfrm rot="5400000" flipH="1" flipV="1">
              <a:off x="5395924" y="3198856"/>
              <a:ext cx="434642" cy="677246"/>
            </a:xfrm>
            <a:prstGeom prst="bentConnector3">
              <a:avLst/>
            </a:prstGeom>
            <a:noFill/>
            <a:ln w="25400" cap="flat">
              <a:solidFill>
                <a:srgbClr val="0292E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5" name="连接符: 肘形 9"/>
            <p:cNvCxnSpPr>
              <a:stCxn id="252" idx="0"/>
              <a:endCxn id="226" idx="2"/>
            </p:cNvCxnSpPr>
            <p:nvPr/>
          </p:nvCxnSpPr>
          <p:spPr>
            <a:xfrm rot="16200000" flipV="1">
              <a:off x="6394532" y="2877495"/>
              <a:ext cx="427024" cy="1312350"/>
            </a:xfrm>
            <a:prstGeom prst="bentConnector3">
              <a:avLst/>
            </a:prstGeom>
            <a:noFill/>
            <a:ln w="25400" cap="flat">
              <a:solidFill>
                <a:srgbClr val="0292E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6" name="连接符: 肘形 11"/>
            <p:cNvCxnSpPr>
              <a:stCxn id="248" idx="0"/>
              <a:endCxn id="226" idx="2"/>
            </p:cNvCxnSpPr>
            <p:nvPr/>
          </p:nvCxnSpPr>
          <p:spPr>
            <a:xfrm rot="16200000" flipV="1">
              <a:off x="7350378" y="1921648"/>
              <a:ext cx="425686" cy="3222706"/>
            </a:xfrm>
            <a:prstGeom prst="bentConnector3">
              <a:avLst/>
            </a:prstGeom>
            <a:noFill/>
            <a:ln w="25400" cap="flat">
              <a:solidFill>
                <a:srgbClr val="0292E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7" name="连接符: 肘形 75"/>
            <p:cNvCxnSpPr>
              <a:stCxn id="259" idx="0"/>
              <a:endCxn id="226" idx="2"/>
            </p:cNvCxnSpPr>
            <p:nvPr/>
          </p:nvCxnSpPr>
          <p:spPr>
            <a:xfrm rot="16200000" flipV="1">
              <a:off x="8291575" y="980452"/>
              <a:ext cx="421537" cy="5100949"/>
            </a:xfrm>
            <a:prstGeom prst="bentConnector3">
              <a:avLst/>
            </a:prstGeom>
            <a:noFill/>
            <a:ln w="25400" cap="flat">
              <a:solidFill>
                <a:srgbClr val="0292E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68" name="箭头: 右 99"/>
            <p:cNvSpPr/>
            <p:nvPr/>
          </p:nvSpPr>
          <p:spPr>
            <a:xfrm>
              <a:off x="3163153" y="2311015"/>
              <a:ext cx="744334" cy="335349"/>
            </a:xfrm>
            <a:prstGeom prst="rightArrow">
              <a:avLst/>
            </a:prstGeom>
            <a:solidFill>
              <a:srgbClr val="404040">
                <a:lumMod val="75000"/>
                <a:lumOff val="25000"/>
              </a:srgbClr>
            </a:solidFill>
            <a:ln w="12700">
              <a:noFill/>
              <a:miter lim="400000"/>
            </a:ln>
          </p:spPr>
          <p:txBody>
            <a:bodyPr lIns="0" tIns="0" rIns="0" bIns="0" rtlCol="0" anchor="ctr">
              <a:spAutoFit/>
            </a:bodyPr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69" name="箭头: 右 100"/>
            <p:cNvSpPr/>
            <p:nvPr/>
          </p:nvSpPr>
          <p:spPr>
            <a:xfrm>
              <a:off x="8050816" y="2334608"/>
              <a:ext cx="744334" cy="335349"/>
            </a:xfrm>
            <a:prstGeom prst="rightArrow">
              <a:avLst/>
            </a:prstGeom>
            <a:solidFill>
              <a:srgbClr val="404040">
                <a:lumMod val="75000"/>
                <a:lumOff val="25000"/>
              </a:srgbClr>
            </a:solidFill>
            <a:ln w="12700">
              <a:noFill/>
              <a:miter lim="400000"/>
            </a:ln>
          </p:spPr>
          <p:txBody>
            <a:bodyPr lIns="0" tIns="0" rIns="0" bIns="0" rtlCol="0" anchor="ctr">
              <a:spAutoFit/>
            </a:bodyPr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3158450" y="1987398"/>
              <a:ext cx="814818" cy="400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承上</a:t>
              </a:r>
              <a:endPara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8047500" y="2000013"/>
              <a:ext cx="814818" cy="400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/>
              <a:r>
                <a: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启下</a:t>
              </a:r>
              <a:endPara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endParaRPr>
            </a:p>
          </p:txBody>
        </p:sp>
      </p:grpSp>
      <p:sp>
        <p:nvSpPr>
          <p:cNvPr id="272" name="矩形 271"/>
          <p:cNvSpPr/>
          <p:nvPr/>
        </p:nvSpPr>
        <p:spPr>
          <a:xfrm>
            <a:off x="4887294" y="3007178"/>
            <a:ext cx="179704" cy="247550"/>
          </a:xfrm>
          <a:prstGeom prst="rect">
            <a:avLst/>
          </a:prstGeom>
          <a:solidFill>
            <a:srgbClr val="53CC71"/>
          </a:solidFill>
          <a:ln w="12700">
            <a:noFill/>
            <a:miter lim="400000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7880415" y="3007178"/>
            <a:ext cx="179704" cy="247550"/>
          </a:xfrm>
          <a:prstGeom prst="rect">
            <a:avLst/>
          </a:prstGeom>
          <a:solidFill>
            <a:srgbClr val="53CC71"/>
          </a:solidFill>
          <a:ln w="12700">
            <a:noFill/>
            <a:miter lim="400000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5" name="任意多边形: 形状 6"/>
          <p:cNvSpPr/>
          <p:nvPr/>
        </p:nvSpPr>
        <p:spPr>
          <a:xfrm>
            <a:off x="1313528" y="4707040"/>
            <a:ext cx="1458272" cy="1443859"/>
          </a:xfrm>
          <a:custGeom>
            <a:avLst/>
            <a:gdLst>
              <a:gd name="connsiteX0" fmla="*/ 2113202 w 2977162"/>
              <a:gd name="connsiteY0" fmla="*/ 474674 h 2977162"/>
              <a:gd name="connsiteX1" fmla="*/ 2344778 w 2977162"/>
              <a:gd name="connsiteY1" fmla="*/ 280349 h 2977162"/>
              <a:gd name="connsiteX2" fmla="*/ 2529781 w 2977162"/>
              <a:gd name="connsiteY2" fmla="*/ 435584 h 2977162"/>
              <a:gd name="connsiteX3" fmla="*/ 2378620 w 2977162"/>
              <a:gd name="connsiteY3" fmla="*/ 697386 h 2977162"/>
              <a:gd name="connsiteX4" fmla="*/ 2618796 w 2977162"/>
              <a:gd name="connsiteY4" fmla="*/ 1113382 h 2977162"/>
              <a:gd name="connsiteX5" fmla="*/ 2921103 w 2977162"/>
              <a:gd name="connsiteY5" fmla="*/ 1113374 h 2977162"/>
              <a:gd name="connsiteX6" fmla="*/ 2963040 w 2977162"/>
              <a:gd name="connsiteY6" fmla="*/ 1351209 h 2977162"/>
              <a:gd name="connsiteX7" fmla="*/ 2678961 w 2977162"/>
              <a:gd name="connsiteY7" fmla="*/ 1454596 h 2977162"/>
              <a:gd name="connsiteX8" fmla="*/ 2595549 w 2977162"/>
              <a:gd name="connsiteY8" fmla="*/ 1927649 h 2977162"/>
              <a:gd name="connsiteX9" fmla="*/ 2827135 w 2977162"/>
              <a:gd name="connsiteY9" fmla="*/ 2121963 h 2977162"/>
              <a:gd name="connsiteX10" fmla="*/ 2706383 w 2977162"/>
              <a:gd name="connsiteY10" fmla="*/ 2331111 h 2977162"/>
              <a:gd name="connsiteX11" fmla="*/ 2422310 w 2977162"/>
              <a:gd name="connsiteY11" fmla="*/ 2227709 h 2977162"/>
              <a:gd name="connsiteX12" fmla="*/ 2054340 w 2977162"/>
              <a:gd name="connsiteY12" fmla="*/ 2536473 h 2977162"/>
              <a:gd name="connsiteX13" fmla="*/ 2106842 w 2977162"/>
              <a:gd name="connsiteY13" fmla="*/ 2834186 h 2977162"/>
              <a:gd name="connsiteX14" fmla="*/ 1879903 w 2977162"/>
              <a:gd name="connsiteY14" fmla="*/ 2916785 h 2977162"/>
              <a:gd name="connsiteX15" fmla="*/ 1728756 w 2977162"/>
              <a:gd name="connsiteY15" fmla="*/ 2654975 h 2977162"/>
              <a:gd name="connsiteX16" fmla="*/ 1248405 w 2977162"/>
              <a:gd name="connsiteY16" fmla="*/ 2654975 h 2977162"/>
              <a:gd name="connsiteX17" fmla="*/ 1097259 w 2977162"/>
              <a:gd name="connsiteY17" fmla="*/ 2916785 h 2977162"/>
              <a:gd name="connsiteX18" fmla="*/ 870320 w 2977162"/>
              <a:gd name="connsiteY18" fmla="*/ 2834186 h 2977162"/>
              <a:gd name="connsiteX19" fmla="*/ 922823 w 2977162"/>
              <a:gd name="connsiteY19" fmla="*/ 2536472 h 2977162"/>
              <a:gd name="connsiteX20" fmla="*/ 554853 w 2977162"/>
              <a:gd name="connsiteY20" fmla="*/ 2227708 h 2977162"/>
              <a:gd name="connsiteX21" fmla="*/ 270779 w 2977162"/>
              <a:gd name="connsiteY21" fmla="*/ 2331111 h 2977162"/>
              <a:gd name="connsiteX22" fmla="*/ 150027 w 2977162"/>
              <a:gd name="connsiteY22" fmla="*/ 2121963 h 2977162"/>
              <a:gd name="connsiteX23" fmla="*/ 381613 w 2977162"/>
              <a:gd name="connsiteY23" fmla="*/ 1927650 h 2977162"/>
              <a:gd name="connsiteX24" fmla="*/ 298201 w 2977162"/>
              <a:gd name="connsiteY24" fmla="*/ 1454597 h 2977162"/>
              <a:gd name="connsiteX25" fmla="*/ 14122 w 2977162"/>
              <a:gd name="connsiteY25" fmla="*/ 1351209 h 2977162"/>
              <a:gd name="connsiteX26" fmla="*/ 56059 w 2977162"/>
              <a:gd name="connsiteY26" fmla="*/ 1113374 h 2977162"/>
              <a:gd name="connsiteX27" fmla="*/ 358367 w 2977162"/>
              <a:gd name="connsiteY27" fmla="*/ 1113382 h 2977162"/>
              <a:gd name="connsiteX28" fmla="*/ 598542 w 2977162"/>
              <a:gd name="connsiteY28" fmla="*/ 697386 h 2977162"/>
              <a:gd name="connsiteX29" fmla="*/ 447381 w 2977162"/>
              <a:gd name="connsiteY29" fmla="*/ 435584 h 2977162"/>
              <a:gd name="connsiteX30" fmla="*/ 632384 w 2977162"/>
              <a:gd name="connsiteY30" fmla="*/ 280349 h 2977162"/>
              <a:gd name="connsiteX31" fmla="*/ 863960 w 2977162"/>
              <a:gd name="connsiteY31" fmla="*/ 474674 h 2977162"/>
              <a:gd name="connsiteX32" fmla="*/ 1315342 w 2977162"/>
              <a:gd name="connsiteY32" fmla="*/ 310384 h 2977162"/>
              <a:gd name="connsiteX33" fmla="*/ 1367829 w 2977162"/>
              <a:gd name="connsiteY33" fmla="*/ 12668 h 2977162"/>
              <a:gd name="connsiteX34" fmla="*/ 1609333 w 2977162"/>
              <a:gd name="connsiteY34" fmla="*/ 12668 h 2977162"/>
              <a:gd name="connsiteX35" fmla="*/ 1661820 w 2977162"/>
              <a:gd name="connsiteY35" fmla="*/ 310384 h 2977162"/>
              <a:gd name="connsiteX36" fmla="*/ 2113202 w 2977162"/>
              <a:gd name="connsiteY36" fmla="*/ 474674 h 297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7162" h="2977162">
                <a:moveTo>
                  <a:pt x="2113202" y="474674"/>
                </a:moveTo>
                <a:lnTo>
                  <a:pt x="2344778" y="280349"/>
                </a:lnTo>
                <a:lnTo>
                  <a:pt x="2529781" y="435584"/>
                </a:lnTo>
                <a:lnTo>
                  <a:pt x="2378620" y="697386"/>
                </a:lnTo>
                <a:cubicBezTo>
                  <a:pt x="2486104" y="818298"/>
                  <a:pt x="2567825" y="959842"/>
                  <a:pt x="2618796" y="1113382"/>
                </a:cubicBezTo>
                <a:lnTo>
                  <a:pt x="2921103" y="1113374"/>
                </a:lnTo>
                <a:lnTo>
                  <a:pt x="2963040" y="1351209"/>
                </a:lnTo>
                <a:lnTo>
                  <a:pt x="2678961" y="1454596"/>
                </a:lnTo>
                <a:cubicBezTo>
                  <a:pt x="2683578" y="1616309"/>
                  <a:pt x="2655197" y="1777268"/>
                  <a:pt x="2595549" y="1927649"/>
                </a:cubicBezTo>
                <a:lnTo>
                  <a:pt x="2827135" y="2121963"/>
                </a:lnTo>
                <a:lnTo>
                  <a:pt x="2706383" y="2331111"/>
                </a:lnTo>
                <a:lnTo>
                  <a:pt x="2422310" y="2227709"/>
                </a:lnTo>
                <a:cubicBezTo>
                  <a:pt x="2321899" y="2354556"/>
                  <a:pt x="2196696" y="2459614"/>
                  <a:pt x="2054340" y="2536473"/>
                </a:cubicBezTo>
                <a:lnTo>
                  <a:pt x="2106842" y="2834186"/>
                </a:lnTo>
                <a:lnTo>
                  <a:pt x="1879903" y="2916785"/>
                </a:lnTo>
                <a:lnTo>
                  <a:pt x="1728756" y="2654975"/>
                </a:lnTo>
                <a:cubicBezTo>
                  <a:pt x="1570301" y="2687603"/>
                  <a:pt x="1406860" y="2687603"/>
                  <a:pt x="1248405" y="2654975"/>
                </a:cubicBezTo>
                <a:lnTo>
                  <a:pt x="1097259" y="2916785"/>
                </a:lnTo>
                <a:lnTo>
                  <a:pt x="870320" y="2834186"/>
                </a:lnTo>
                <a:lnTo>
                  <a:pt x="922823" y="2536472"/>
                </a:lnTo>
                <a:cubicBezTo>
                  <a:pt x="780467" y="2459614"/>
                  <a:pt x="655263" y="2354556"/>
                  <a:pt x="554853" y="2227708"/>
                </a:cubicBezTo>
                <a:lnTo>
                  <a:pt x="270779" y="2331111"/>
                </a:lnTo>
                <a:lnTo>
                  <a:pt x="150027" y="2121963"/>
                </a:lnTo>
                <a:lnTo>
                  <a:pt x="381613" y="1927650"/>
                </a:lnTo>
                <a:cubicBezTo>
                  <a:pt x="321965" y="1777268"/>
                  <a:pt x="293584" y="1616310"/>
                  <a:pt x="298201" y="1454597"/>
                </a:cubicBezTo>
                <a:lnTo>
                  <a:pt x="14122" y="1351209"/>
                </a:lnTo>
                <a:lnTo>
                  <a:pt x="56059" y="1113374"/>
                </a:lnTo>
                <a:lnTo>
                  <a:pt x="358367" y="1113382"/>
                </a:lnTo>
                <a:cubicBezTo>
                  <a:pt x="409338" y="959842"/>
                  <a:pt x="491058" y="818298"/>
                  <a:pt x="598542" y="697386"/>
                </a:cubicBezTo>
                <a:lnTo>
                  <a:pt x="447381" y="435584"/>
                </a:lnTo>
                <a:lnTo>
                  <a:pt x="632384" y="280349"/>
                </a:lnTo>
                <a:lnTo>
                  <a:pt x="863960" y="474674"/>
                </a:lnTo>
                <a:cubicBezTo>
                  <a:pt x="1001699" y="389819"/>
                  <a:pt x="1155284" y="333919"/>
                  <a:pt x="1315342" y="310384"/>
                </a:cubicBezTo>
                <a:lnTo>
                  <a:pt x="1367829" y="12668"/>
                </a:lnTo>
                <a:lnTo>
                  <a:pt x="1609333" y="12668"/>
                </a:lnTo>
                <a:lnTo>
                  <a:pt x="1661820" y="310384"/>
                </a:lnTo>
                <a:cubicBezTo>
                  <a:pt x="1821878" y="333919"/>
                  <a:pt x="1975463" y="389819"/>
                  <a:pt x="2113202" y="474674"/>
                </a:cubicBezTo>
                <a:close/>
              </a:path>
            </a:pathLst>
          </a:custGeom>
          <a:solidFill>
            <a:srgbClr val="56C3FD">
              <a:lumMod val="75000"/>
            </a:srgbClr>
          </a:solidFill>
          <a:ln w="127000" cap="flat" cmpd="sng" algn="ctr">
            <a:solidFill>
              <a:sysClr val="window" lastClr="FFFFFF">
                <a:alpha val="30000"/>
              </a:sysClr>
            </a:solidFill>
            <a:prstDash val="solid"/>
          </a:ln>
          <a:effectLst/>
        </p:spPr>
        <p:txBody>
          <a:bodyPr spcFirstLastPara="0" vert="horz" wrap="square" lIns="669662" tIns="768506" rIns="669662" bIns="820573" numCol="1" spcCol="1270" anchor="ctr" anchorCtr="0">
            <a:noAutofit/>
          </a:bodyPr>
          <a:lstStyle/>
          <a:p>
            <a:pPr marL="0" marR="0" lvl="0" indent="0" algn="ctr" defTabSz="2489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1646495" y="5189672"/>
            <a:ext cx="840755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资产录入流程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任意多边形: 形状 105"/>
          <p:cNvSpPr/>
          <p:nvPr/>
        </p:nvSpPr>
        <p:spPr>
          <a:xfrm>
            <a:off x="2740806" y="3543955"/>
            <a:ext cx="1903202" cy="2041315"/>
          </a:xfrm>
          <a:custGeom>
            <a:avLst/>
            <a:gdLst>
              <a:gd name="connsiteX0" fmla="*/ 2113202 w 2977162"/>
              <a:gd name="connsiteY0" fmla="*/ 474674 h 2977162"/>
              <a:gd name="connsiteX1" fmla="*/ 2344778 w 2977162"/>
              <a:gd name="connsiteY1" fmla="*/ 280349 h 2977162"/>
              <a:gd name="connsiteX2" fmla="*/ 2529781 w 2977162"/>
              <a:gd name="connsiteY2" fmla="*/ 435584 h 2977162"/>
              <a:gd name="connsiteX3" fmla="*/ 2378620 w 2977162"/>
              <a:gd name="connsiteY3" fmla="*/ 697386 h 2977162"/>
              <a:gd name="connsiteX4" fmla="*/ 2618796 w 2977162"/>
              <a:gd name="connsiteY4" fmla="*/ 1113382 h 2977162"/>
              <a:gd name="connsiteX5" fmla="*/ 2921103 w 2977162"/>
              <a:gd name="connsiteY5" fmla="*/ 1113374 h 2977162"/>
              <a:gd name="connsiteX6" fmla="*/ 2963040 w 2977162"/>
              <a:gd name="connsiteY6" fmla="*/ 1351209 h 2977162"/>
              <a:gd name="connsiteX7" fmla="*/ 2678961 w 2977162"/>
              <a:gd name="connsiteY7" fmla="*/ 1454596 h 2977162"/>
              <a:gd name="connsiteX8" fmla="*/ 2595549 w 2977162"/>
              <a:gd name="connsiteY8" fmla="*/ 1927649 h 2977162"/>
              <a:gd name="connsiteX9" fmla="*/ 2827135 w 2977162"/>
              <a:gd name="connsiteY9" fmla="*/ 2121963 h 2977162"/>
              <a:gd name="connsiteX10" fmla="*/ 2706383 w 2977162"/>
              <a:gd name="connsiteY10" fmla="*/ 2331111 h 2977162"/>
              <a:gd name="connsiteX11" fmla="*/ 2422310 w 2977162"/>
              <a:gd name="connsiteY11" fmla="*/ 2227709 h 2977162"/>
              <a:gd name="connsiteX12" fmla="*/ 2054340 w 2977162"/>
              <a:gd name="connsiteY12" fmla="*/ 2536473 h 2977162"/>
              <a:gd name="connsiteX13" fmla="*/ 2106842 w 2977162"/>
              <a:gd name="connsiteY13" fmla="*/ 2834186 h 2977162"/>
              <a:gd name="connsiteX14" fmla="*/ 1879903 w 2977162"/>
              <a:gd name="connsiteY14" fmla="*/ 2916785 h 2977162"/>
              <a:gd name="connsiteX15" fmla="*/ 1728756 w 2977162"/>
              <a:gd name="connsiteY15" fmla="*/ 2654975 h 2977162"/>
              <a:gd name="connsiteX16" fmla="*/ 1248405 w 2977162"/>
              <a:gd name="connsiteY16" fmla="*/ 2654975 h 2977162"/>
              <a:gd name="connsiteX17" fmla="*/ 1097259 w 2977162"/>
              <a:gd name="connsiteY17" fmla="*/ 2916785 h 2977162"/>
              <a:gd name="connsiteX18" fmla="*/ 870320 w 2977162"/>
              <a:gd name="connsiteY18" fmla="*/ 2834186 h 2977162"/>
              <a:gd name="connsiteX19" fmla="*/ 922823 w 2977162"/>
              <a:gd name="connsiteY19" fmla="*/ 2536472 h 2977162"/>
              <a:gd name="connsiteX20" fmla="*/ 554853 w 2977162"/>
              <a:gd name="connsiteY20" fmla="*/ 2227708 h 2977162"/>
              <a:gd name="connsiteX21" fmla="*/ 270779 w 2977162"/>
              <a:gd name="connsiteY21" fmla="*/ 2331111 h 2977162"/>
              <a:gd name="connsiteX22" fmla="*/ 150027 w 2977162"/>
              <a:gd name="connsiteY22" fmla="*/ 2121963 h 2977162"/>
              <a:gd name="connsiteX23" fmla="*/ 381613 w 2977162"/>
              <a:gd name="connsiteY23" fmla="*/ 1927650 h 2977162"/>
              <a:gd name="connsiteX24" fmla="*/ 298201 w 2977162"/>
              <a:gd name="connsiteY24" fmla="*/ 1454597 h 2977162"/>
              <a:gd name="connsiteX25" fmla="*/ 14122 w 2977162"/>
              <a:gd name="connsiteY25" fmla="*/ 1351209 h 2977162"/>
              <a:gd name="connsiteX26" fmla="*/ 56059 w 2977162"/>
              <a:gd name="connsiteY26" fmla="*/ 1113374 h 2977162"/>
              <a:gd name="connsiteX27" fmla="*/ 358367 w 2977162"/>
              <a:gd name="connsiteY27" fmla="*/ 1113382 h 2977162"/>
              <a:gd name="connsiteX28" fmla="*/ 598542 w 2977162"/>
              <a:gd name="connsiteY28" fmla="*/ 697386 h 2977162"/>
              <a:gd name="connsiteX29" fmla="*/ 447381 w 2977162"/>
              <a:gd name="connsiteY29" fmla="*/ 435584 h 2977162"/>
              <a:gd name="connsiteX30" fmla="*/ 632384 w 2977162"/>
              <a:gd name="connsiteY30" fmla="*/ 280349 h 2977162"/>
              <a:gd name="connsiteX31" fmla="*/ 863960 w 2977162"/>
              <a:gd name="connsiteY31" fmla="*/ 474674 h 2977162"/>
              <a:gd name="connsiteX32" fmla="*/ 1315342 w 2977162"/>
              <a:gd name="connsiteY32" fmla="*/ 310384 h 2977162"/>
              <a:gd name="connsiteX33" fmla="*/ 1367829 w 2977162"/>
              <a:gd name="connsiteY33" fmla="*/ 12668 h 2977162"/>
              <a:gd name="connsiteX34" fmla="*/ 1609333 w 2977162"/>
              <a:gd name="connsiteY34" fmla="*/ 12668 h 2977162"/>
              <a:gd name="connsiteX35" fmla="*/ 1661820 w 2977162"/>
              <a:gd name="connsiteY35" fmla="*/ 310384 h 2977162"/>
              <a:gd name="connsiteX36" fmla="*/ 2113202 w 2977162"/>
              <a:gd name="connsiteY36" fmla="*/ 474674 h 297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7162" h="2977162">
                <a:moveTo>
                  <a:pt x="2113202" y="474674"/>
                </a:moveTo>
                <a:lnTo>
                  <a:pt x="2344778" y="280349"/>
                </a:lnTo>
                <a:lnTo>
                  <a:pt x="2529781" y="435584"/>
                </a:lnTo>
                <a:lnTo>
                  <a:pt x="2378620" y="697386"/>
                </a:lnTo>
                <a:cubicBezTo>
                  <a:pt x="2486104" y="818298"/>
                  <a:pt x="2567825" y="959842"/>
                  <a:pt x="2618796" y="1113382"/>
                </a:cubicBezTo>
                <a:lnTo>
                  <a:pt x="2921103" y="1113374"/>
                </a:lnTo>
                <a:lnTo>
                  <a:pt x="2963040" y="1351209"/>
                </a:lnTo>
                <a:lnTo>
                  <a:pt x="2678961" y="1454596"/>
                </a:lnTo>
                <a:cubicBezTo>
                  <a:pt x="2683578" y="1616309"/>
                  <a:pt x="2655197" y="1777268"/>
                  <a:pt x="2595549" y="1927649"/>
                </a:cubicBezTo>
                <a:lnTo>
                  <a:pt x="2827135" y="2121963"/>
                </a:lnTo>
                <a:lnTo>
                  <a:pt x="2706383" y="2331111"/>
                </a:lnTo>
                <a:lnTo>
                  <a:pt x="2422310" y="2227709"/>
                </a:lnTo>
                <a:cubicBezTo>
                  <a:pt x="2321899" y="2354556"/>
                  <a:pt x="2196696" y="2459614"/>
                  <a:pt x="2054340" y="2536473"/>
                </a:cubicBezTo>
                <a:lnTo>
                  <a:pt x="2106842" y="2834186"/>
                </a:lnTo>
                <a:lnTo>
                  <a:pt x="1879903" y="2916785"/>
                </a:lnTo>
                <a:lnTo>
                  <a:pt x="1728756" y="2654975"/>
                </a:lnTo>
                <a:cubicBezTo>
                  <a:pt x="1570301" y="2687603"/>
                  <a:pt x="1406860" y="2687603"/>
                  <a:pt x="1248405" y="2654975"/>
                </a:cubicBezTo>
                <a:lnTo>
                  <a:pt x="1097259" y="2916785"/>
                </a:lnTo>
                <a:lnTo>
                  <a:pt x="870320" y="2834186"/>
                </a:lnTo>
                <a:lnTo>
                  <a:pt x="922823" y="2536472"/>
                </a:lnTo>
                <a:cubicBezTo>
                  <a:pt x="780467" y="2459614"/>
                  <a:pt x="655263" y="2354556"/>
                  <a:pt x="554853" y="2227708"/>
                </a:cubicBezTo>
                <a:lnTo>
                  <a:pt x="270779" y="2331111"/>
                </a:lnTo>
                <a:lnTo>
                  <a:pt x="150027" y="2121963"/>
                </a:lnTo>
                <a:lnTo>
                  <a:pt x="381613" y="1927650"/>
                </a:lnTo>
                <a:cubicBezTo>
                  <a:pt x="321965" y="1777268"/>
                  <a:pt x="293584" y="1616310"/>
                  <a:pt x="298201" y="1454597"/>
                </a:cubicBezTo>
                <a:lnTo>
                  <a:pt x="14122" y="1351209"/>
                </a:lnTo>
                <a:lnTo>
                  <a:pt x="56059" y="1113374"/>
                </a:lnTo>
                <a:lnTo>
                  <a:pt x="358367" y="1113382"/>
                </a:lnTo>
                <a:cubicBezTo>
                  <a:pt x="409338" y="959842"/>
                  <a:pt x="491058" y="818298"/>
                  <a:pt x="598542" y="697386"/>
                </a:cubicBezTo>
                <a:lnTo>
                  <a:pt x="447381" y="435584"/>
                </a:lnTo>
                <a:lnTo>
                  <a:pt x="632384" y="280349"/>
                </a:lnTo>
                <a:lnTo>
                  <a:pt x="863960" y="474674"/>
                </a:lnTo>
                <a:cubicBezTo>
                  <a:pt x="1001699" y="389819"/>
                  <a:pt x="1155284" y="333919"/>
                  <a:pt x="1315342" y="310384"/>
                </a:cubicBezTo>
                <a:lnTo>
                  <a:pt x="1367829" y="12668"/>
                </a:lnTo>
                <a:lnTo>
                  <a:pt x="1609333" y="12668"/>
                </a:lnTo>
                <a:lnTo>
                  <a:pt x="1661820" y="310384"/>
                </a:lnTo>
                <a:cubicBezTo>
                  <a:pt x="1821878" y="333919"/>
                  <a:pt x="1975463" y="389819"/>
                  <a:pt x="2113202" y="474674"/>
                </a:cubicBezTo>
                <a:close/>
              </a:path>
            </a:pathLst>
          </a:custGeom>
          <a:solidFill>
            <a:srgbClr val="56C3FD">
              <a:lumMod val="75000"/>
            </a:srgbClr>
          </a:solidFill>
          <a:ln w="127000" cap="flat" cmpd="sng" algn="ctr">
            <a:solidFill>
              <a:sysClr val="window" lastClr="FFFFFF">
                <a:alpha val="30000"/>
              </a:sysClr>
            </a:solidFill>
            <a:prstDash val="solid"/>
          </a:ln>
          <a:effectLst/>
        </p:spPr>
        <p:txBody>
          <a:bodyPr spcFirstLastPara="0" vert="horz" wrap="square" lIns="669662" tIns="768506" rIns="669662" bIns="820573" numCol="1" spcCol="1270" anchor="ctr" anchorCtr="0">
            <a:noAutofit/>
          </a:bodyPr>
          <a:lstStyle/>
          <a:p>
            <a:pPr marL="0" marR="0" lvl="0" indent="0" algn="ctr" defTabSz="2489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303642" y="4081906"/>
            <a:ext cx="857809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配置信息补齐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3165946" y="4614741"/>
            <a:ext cx="495311" cy="497559"/>
          </a:xfrm>
          <a:prstGeom prst="ellipse">
            <a:avLst/>
          </a:prstGeom>
          <a:solidFill>
            <a:srgbClr val="0292E0"/>
          </a:solidFill>
          <a:ln w="12700">
            <a:solidFill>
              <a:sysClr val="window" lastClr="FFFFFF"/>
            </a:solidFill>
            <a:miter lim="400000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3230985" y="4694683"/>
            <a:ext cx="35253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总线数据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3757240" y="4623979"/>
            <a:ext cx="484917" cy="488321"/>
          </a:xfrm>
          <a:prstGeom prst="ellipse">
            <a:avLst/>
          </a:prstGeom>
          <a:solidFill>
            <a:srgbClr val="0292E0"/>
          </a:solidFill>
          <a:ln w="12700">
            <a:solidFill>
              <a:sysClr val="window" lastClr="FFFFFF"/>
            </a:solidFill>
            <a:miter lim="400000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3817630" y="4677850"/>
            <a:ext cx="37066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日志数据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任意多边形: 形状 101"/>
          <p:cNvSpPr/>
          <p:nvPr/>
        </p:nvSpPr>
        <p:spPr>
          <a:xfrm>
            <a:off x="4788024" y="3933056"/>
            <a:ext cx="2270937" cy="2289260"/>
          </a:xfrm>
          <a:custGeom>
            <a:avLst/>
            <a:gdLst>
              <a:gd name="connsiteX0" fmla="*/ 2113202 w 2977162"/>
              <a:gd name="connsiteY0" fmla="*/ 474674 h 2977162"/>
              <a:gd name="connsiteX1" fmla="*/ 2344778 w 2977162"/>
              <a:gd name="connsiteY1" fmla="*/ 280349 h 2977162"/>
              <a:gd name="connsiteX2" fmla="*/ 2529781 w 2977162"/>
              <a:gd name="connsiteY2" fmla="*/ 435584 h 2977162"/>
              <a:gd name="connsiteX3" fmla="*/ 2378620 w 2977162"/>
              <a:gd name="connsiteY3" fmla="*/ 697386 h 2977162"/>
              <a:gd name="connsiteX4" fmla="*/ 2618796 w 2977162"/>
              <a:gd name="connsiteY4" fmla="*/ 1113382 h 2977162"/>
              <a:gd name="connsiteX5" fmla="*/ 2921103 w 2977162"/>
              <a:gd name="connsiteY5" fmla="*/ 1113374 h 2977162"/>
              <a:gd name="connsiteX6" fmla="*/ 2963040 w 2977162"/>
              <a:gd name="connsiteY6" fmla="*/ 1351209 h 2977162"/>
              <a:gd name="connsiteX7" fmla="*/ 2678961 w 2977162"/>
              <a:gd name="connsiteY7" fmla="*/ 1454596 h 2977162"/>
              <a:gd name="connsiteX8" fmla="*/ 2595549 w 2977162"/>
              <a:gd name="connsiteY8" fmla="*/ 1927649 h 2977162"/>
              <a:gd name="connsiteX9" fmla="*/ 2827135 w 2977162"/>
              <a:gd name="connsiteY9" fmla="*/ 2121963 h 2977162"/>
              <a:gd name="connsiteX10" fmla="*/ 2706383 w 2977162"/>
              <a:gd name="connsiteY10" fmla="*/ 2331111 h 2977162"/>
              <a:gd name="connsiteX11" fmla="*/ 2422310 w 2977162"/>
              <a:gd name="connsiteY11" fmla="*/ 2227709 h 2977162"/>
              <a:gd name="connsiteX12" fmla="*/ 2054340 w 2977162"/>
              <a:gd name="connsiteY12" fmla="*/ 2536473 h 2977162"/>
              <a:gd name="connsiteX13" fmla="*/ 2106842 w 2977162"/>
              <a:gd name="connsiteY13" fmla="*/ 2834186 h 2977162"/>
              <a:gd name="connsiteX14" fmla="*/ 1879903 w 2977162"/>
              <a:gd name="connsiteY14" fmla="*/ 2916785 h 2977162"/>
              <a:gd name="connsiteX15" fmla="*/ 1728756 w 2977162"/>
              <a:gd name="connsiteY15" fmla="*/ 2654975 h 2977162"/>
              <a:gd name="connsiteX16" fmla="*/ 1248405 w 2977162"/>
              <a:gd name="connsiteY16" fmla="*/ 2654975 h 2977162"/>
              <a:gd name="connsiteX17" fmla="*/ 1097259 w 2977162"/>
              <a:gd name="connsiteY17" fmla="*/ 2916785 h 2977162"/>
              <a:gd name="connsiteX18" fmla="*/ 870320 w 2977162"/>
              <a:gd name="connsiteY18" fmla="*/ 2834186 h 2977162"/>
              <a:gd name="connsiteX19" fmla="*/ 922823 w 2977162"/>
              <a:gd name="connsiteY19" fmla="*/ 2536472 h 2977162"/>
              <a:gd name="connsiteX20" fmla="*/ 554853 w 2977162"/>
              <a:gd name="connsiteY20" fmla="*/ 2227708 h 2977162"/>
              <a:gd name="connsiteX21" fmla="*/ 270779 w 2977162"/>
              <a:gd name="connsiteY21" fmla="*/ 2331111 h 2977162"/>
              <a:gd name="connsiteX22" fmla="*/ 150027 w 2977162"/>
              <a:gd name="connsiteY22" fmla="*/ 2121963 h 2977162"/>
              <a:gd name="connsiteX23" fmla="*/ 381613 w 2977162"/>
              <a:gd name="connsiteY23" fmla="*/ 1927650 h 2977162"/>
              <a:gd name="connsiteX24" fmla="*/ 298201 w 2977162"/>
              <a:gd name="connsiteY24" fmla="*/ 1454597 h 2977162"/>
              <a:gd name="connsiteX25" fmla="*/ 14122 w 2977162"/>
              <a:gd name="connsiteY25" fmla="*/ 1351209 h 2977162"/>
              <a:gd name="connsiteX26" fmla="*/ 56059 w 2977162"/>
              <a:gd name="connsiteY26" fmla="*/ 1113374 h 2977162"/>
              <a:gd name="connsiteX27" fmla="*/ 358367 w 2977162"/>
              <a:gd name="connsiteY27" fmla="*/ 1113382 h 2977162"/>
              <a:gd name="connsiteX28" fmla="*/ 598542 w 2977162"/>
              <a:gd name="connsiteY28" fmla="*/ 697386 h 2977162"/>
              <a:gd name="connsiteX29" fmla="*/ 447381 w 2977162"/>
              <a:gd name="connsiteY29" fmla="*/ 435584 h 2977162"/>
              <a:gd name="connsiteX30" fmla="*/ 632384 w 2977162"/>
              <a:gd name="connsiteY30" fmla="*/ 280349 h 2977162"/>
              <a:gd name="connsiteX31" fmla="*/ 863960 w 2977162"/>
              <a:gd name="connsiteY31" fmla="*/ 474674 h 2977162"/>
              <a:gd name="connsiteX32" fmla="*/ 1315342 w 2977162"/>
              <a:gd name="connsiteY32" fmla="*/ 310384 h 2977162"/>
              <a:gd name="connsiteX33" fmla="*/ 1367829 w 2977162"/>
              <a:gd name="connsiteY33" fmla="*/ 12668 h 2977162"/>
              <a:gd name="connsiteX34" fmla="*/ 1609333 w 2977162"/>
              <a:gd name="connsiteY34" fmla="*/ 12668 h 2977162"/>
              <a:gd name="connsiteX35" fmla="*/ 1661820 w 2977162"/>
              <a:gd name="connsiteY35" fmla="*/ 310384 h 2977162"/>
              <a:gd name="connsiteX36" fmla="*/ 2113202 w 2977162"/>
              <a:gd name="connsiteY36" fmla="*/ 474674 h 297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7162" h="2977162">
                <a:moveTo>
                  <a:pt x="2113202" y="474674"/>
                </a:moveTo>
                <a:lnTo>
                  <a:pt x="2344778" y="280349"/>
                </a:lnTo>
                <a:lnTo>
                  <a:pt x="2529781" y="435584"/>
                </a:lnTo>
                <a:lnTo>
                  <a:pt x="2378620" y="697386"/>
                </a:lnTo>
                <a:cubicBezTo>
                  <a:pt x="2486104" y="818298"/>
                  <a:pt x="2567825" y="959842"/>
                  <a:pt x="2618796" y="1113382"/>
                </a:cubicBezTo>
                <a:lnTo>
                  <a:pt x="2921103" y="1113374"/>
                </a:lnTo>
                <a:lnTo>
                  <a:pt x="2963040" y="1351209"/>
                </a:lnTo>
                <a:lnTo>
                  <a:pt x="2678961" y="1454596"/>
                </a:lnTo>
                <a:cubicBezTo>
                  <a:pt x="2683578" y="1616309"/>
                  <a:pt x="2655197" y="1777268"/>
                  <a:pt x="2595549" y="1927649"/>
                </a:cubicBezTo>
                <a:lnTo>
                  <a:pt x="2827135" y="2121963"/>
                </a:lnTo>
                <a:lnTo>
                  <a:pt x="2706383" y="2331111"/>
                </a:lnTo>
                <a:lnTo>
                  <a:pt x="2422310" y="2227709"/>
                </a:lnTo>
                <a:cubicBezTo>
                  <a:pt x="2321899" y="2354556"/>
                  <a:pt x="2196696" y="2459614"/>
                  <a:pt x="2054340" y="2536473"/>
                </a:cubicBezTo>
                <a:lnTo>
                  <a:pt x="2106842" y="2834186"/>
                </a:lnTo>
                <a:lnTo>
                  <a:pt x="1879903" y="2916785"/>
                </a:lnTo>
                <a:lnTo>
                  <a:pt x="1728756" y="2654975"/>
                </a:lnTo>
                <a:cubicBezTo>
                  <a:pt x="1570301" y="2687603"/>
                  <a:pt x="1406860" y="2687603"/>
                  <a:pt x="1248405" y="2654975"/>
                </a:cubicBezTo>
                <a:lnTo>
                  <a:pt x="1097259" y="2916785"/>
                </a:lnTo>
                <a:lnTo>
                  <a:pt x="870320" y="2834186"/>
                </a:lnTo>
                <a:lnTo>
                  <a:pt x="922823" y="2536472"/>
                </a:lnTo>
                <a:cubicBezTo>
                  <a:pt x="780467" y="2459614"/>
                  <a:pt x="655263" y="2354556"/>
                  <a:pt x="554853" y="2227708"/>
                </a:cubicBezTo>
                <a:lnTo>
                  <a:pt x="270779" y="2331111"/>
                </a:lnTo>
                <a:lnTo>
                  <a:pt x="150027" y="2121963"/>
                </a:lnTo>
                <a:lnTo>
                  <a:pt x="381613" y="1927650"/>
                </a:lnTo>
                <a:cubicBezTo>
                  <a:pt x="321965" y="1777268"/>
                  <a:pt x="293584" y="1616310"/>
                  <a:pt x="298201" y="1454597"/>
                </a:cubicBezTo>
                <a:lnTo>
                  <a:pt x="14122" y="1351209"/>
                </a:lnTo>
                <a:lnTo>
                  <a:pt x="56059" y="1113374"/>
                </a:lnTo>
                <a:lnTo>
                  <a:pt x="358367" y="1113382"/>
                </a:lnTo>
                <a:cubicBezTo>
                  <a:pt x="409338" y="959842"/>
                  <a:pt x="491058" y="818298"/>
                  <a:pt x="598542" y="697386"/>
                </a:cubicBezTo>
                <a:lnTo>
                  <a:pt x="447381" y="435584"/>
                </a:lnTo>
                <a:lnTo>
                  <a:pt x="632384" y="280349"/>
                </a:lnTo>
                <a:lnTo>
                  <a:pt x="863960" y="474674"/>
                </a:lnTo>
                <a:cubicBezTo>
                  <a:pt x="1001699" y="389819"/>
                  <a:pt x="1155284" y="333919"/>
                  <a:pt x="1315342" y="310384"/>
                </a:cubicBezTo>
                <a:lnTo>
                  <a:pt x="1367829" y="12668"/>
                </a:lnTo>
                <a:lnTo>
                  <a:pt x="1609333" y="12668"/>
                </a:lnTo>
                <a:lnTo>
                  <a:pt x="1661820" y="310384"/>
                </a:lnTo>
                <a:cubicBezTo>
                  <a:pt x="1821878" y="333919"/>
                  <a:pt x="1975463" y="389819"/>
                  <a:pt x="2113202" y="474674"/>
                </a:cubicBezTo>
                <a:close/>
              </a:path>
            </a:pathLst>
          </a:custGeom>
          <a:solidFill>
            <a:srgbClr val="56C3FD">
              <a:lumMod val="75000"/>
            </a:srgbClr>
          </a:solidFill>
          <a:ln w="127000" cap="flat" cmpd="sng" algn="ctr">
            <a:solidFill>
              <a:sysClr val="window" lastClr="FFFFFF">
                <a:alpha val="30000"/>
              </a:sysClr>
            </a:solidFill>
            <a:prstDash val="solid"/>
          </a:ln>
          <a:effectLst/>
        </p:spPr>
        <p:txBody>
          <a:bodyPr spcFirstLastPara="0" vert="horz" wrap="square" lIns="669662" tIns="768506" rIns="669662" bIns="820573" numCol="1" spcCol="1270" anchor="ctr" anchorCtr="0">
            <a:noAutofit/>
          </a:bodyPr>
          <a:lstStyle/>
          <a:p>
            <a:pPr marL="0" marR="0" lvl="0" indent="0" algn="ctr" defTabSz="2489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5219439" y="4576718"/>
            <a:ext cx="1386162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>
            <a:lvl1pPr marL="0" marR="0" indent="0" algn="ctr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合规校验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5292080" y="5011969"/>
            <a:ext cx="554992" cy="560943"/>
          </a:xfrm>
          <a:prstGeom prst="ellipse">
            <a:avLst/>
          </a:prstGeom>
          <a:solidFill>
            <a:srgbClr val="0292E0"/>
          </a:solidFill>
          <a:ln w="12700">
            <a:solidFill>
              <a:sysClr val="window" lastClr="FFFFFF"/>
            </a:solidFill>
            <a:miter lim="400000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5343016" y="5112051"/>
            <a:ext cx="489217" cy="3668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配置项检查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6027241" y="5013176"/>
            <a:ext cx="576000" cy="576000"/>
          </a:xfrm>
          <a:prstGeom prst="ellipse">
            <a:avLst/>
          </a:prstGeom>
          <a:solidFill>
            <a:srgbClr val="0292E0"/>
          </a:solidFill>
          <a:ln w="12700">
            <a:solidFill>
              <a:sysClr val="window" lastClr="FFFFFF"/>
            </a:solidFill>
            <a:miter lim="400000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6063096" y="5123977"/>
            <a:ext cx="52229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整改</a:t>
            </a:r>
            <a:endParaRPr lang="en-US" altLang="zh-CN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通报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048633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156" name="Line 12"/>
          <p:cNvSpPr>
            <a:spLocks noChangeShapeType="1"/>
          </p:cNvSpPr>
          <p:nvPr/>
        </p:nvSpPr>
        <p:spPr bwMode="auto">
          <a:xfrm>
            <a:off x="683196" y="908050"/>
            <a:ext cx="7863094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</p:spPr>
        <p:txBody>
          <a:bodyPr/>
          <a:lstStyle/>
          <a:p>
            <a:endParaRPr lang="zh-CN" altLang="en-US">
              <a:ea typeface="+mj-ea"/>
              <a:cs typeface="Arial" panose="020B0604020202020204" pitchFamily="34" charset="0"/>
            </a:endParaRPr>
          </a:p>
        </p:txBody>
      </p:sp>
      <p:sp>
        <p:nvSpPr>
          <p:cNvPr id="93" name="标题 4"/>
          <p:cNvSpPr txBox="1">
            <a:spLocks noChangeArrowheads="1"/>
          </p:cNvSpPr>
          <p:nvPr/>
        </p:nvSpPr>
        <p:spPr>
          <a:xfrm>
            <a:off x="755501" y="451520"/>
            <a:ext cx="540067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楷体_GB2312" pitchFamily="49" charset="-122"/>
              </a:rPr>
              <a:t>流量分析场景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楷体_GB2312" pitchFamily="49" charset="-122"/>
            </a:endParaRPr>
          </a:p>
        </p:txBody>
      </p:sp>
      <p:grpSp>
        <p:nvGrpSpPr>
          <p:cNvPr id="116" name="组 76"/>
          <p:cNvGrpSpPr/>
          <p:nvPr/>
        </p:nvGrpSpPr>
        <p:grpSpPr>
          <a:xfrm>
            <a:off x="3161947" y="1628800"/>
            <a:ext cx="2753117" cy="4141642"/>
            <a:chOff x="725690" y="1549573"/>
            <a:chExt cx="3481552" cy="4202137"/>
          </a:xfrm>
        </p:grpSpPr>
        <p:sp>
          <p:nvSpPr>
            <p:cNvPr id="117" name="TextBox 45"/>
            <p:cNvSpPr txBox="1"/>
            <p:nvPr/>
          </p:nvSpPr>
          <p:spPr>
            <a:xfrm>
              <a:off x="725690" y="2515470"/>
              <a:ext cx="3481552" cy="3236240"/>
            </a:xfrm>
            <a:prstGeom prst="rect">
              <a:avLst/>
            </a:prstGeom>
            <a:solidFill>
              <a:srgbClr val="000000">
                <a:alpha val="12941"/>
              </a:srgbClr>
            </a:solidFill>
          </p:spPr>
          <p:txBody>
            <a:bodyPr wrap="square" lIns="365708" rIns="182854" rtlCol="0" anchor="ctr">
              <a:noAutofit/>
            </a:bodyPr>
            <a:lstStyle/>
            <a:p>
              <a:pPr marL="669290" marR="0" lvl="0" indent="-334645" defTabSz="913765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Segoe UI Light" panose="020B0502040204020203" pitchFamily="34" charset="0"/>
                <a:sym typeface="Segoe UI" panose="020B0502040204020203"/>
              </a:endParaRPr>
            </a:p>
          </p:txBody>
        </p:sp>
        <p:sp>
          <p:nvSpPr>
            <p:cNvPr id="118" name="Shape 1370"/>
            <p:cNvSpPr/>
            <p:nvPr/>
          </p:nvSpPr>
          <p:spPr>
            <a:xfrm>
              <a:off x="931041" y="2645470"/>
              <a:ext cx="3070849" cy="137434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defTabSz="913765" eaLnBrk="1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DNS+TI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；</a:t>
              </a:r>
            </a:p>
            <a:p>
              <a:pPr marL="285750" marR="0" lvl="0" indent="-285750" defTabSz="913765" eaLnBrk="1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主机日志，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Firewall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，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IDS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等监测内部渗透行为；</a:t>
              </a:r>
            </a:p>
            <a:p>
              <a:pPr marL="285750" marR="0" lvl="0" indent="-285750" defTabSz="913765" eaLnBrk="1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高危病毒行为（防病毒日志监控重要资产，多点爆发病毒）；</a:t>
              </a:r>
            </a:p>
            <a:p>
              <a:pPr marL="285750" marR="0" lvl="0" indent="-285750" defTabSz="128905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endParaRPr>
            </a:p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9" name="组 79"/>
            <p:cNvGrpSpPr/>
            <p:nvPr/>
          </p:nvGrpSpPr>
          <p:grpSpPr>
            <a:xfrm>
              <a:off x="725690" y="1549573"/>
              <a:ext cx="3481552" cy="1228173"/>
              <a:chOff x="725690" y="1549573"/>
              <a:chExt cx="3481552" cy="1228173"/>
            </a:xfrm>
            <a:solidFill>
              <a:srgbClr val="0193E0"/>
            </a:solidFill>
          </p:grpSpPr>
          <p:sp>
            <p:nvSpPr>
              <p:cNvPr id="121" name="Rectangle 7"/>
              <p:cNvSpPr/>
              <p:nvPr/>
            </p:nvSpPr>
            <p:spPr bwMode="auto">
              <a:xfrm>
                <a:off x="725690" y="1549573"/>
                <a:ext cx="3481552" cy="965896"/>
              </a:xfrm>
              <a:prstGeom prst="rect">
                <a:avLst/>
              </a:prstGeom>
              <a:solidFill>
                <a:srgbClr val="0D61CF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noAutofit/>
              </a:bodyPr>
              <a:lstStyle/>
              <a:p>
                <a:pPr marL="0" marR="0" lvl="0" indent="0" defTabSz="93218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微软雅黑 Light"/>
                  <a:ea typeface="微软雅黑 Light"/>
                  <a:cs typeface="Noto Sans S Chinese Light" charset="-122"/>
                  <a:sym typeface="Segoe UI" panose="020B0502040204020203"/>
                </a:endParaRPr>
              </a:p>
            </p:txBody>
          </p:sp>
          <p:sp>
            <p:nvSpPr>
              <p:cNvPr id="122" name="三角形 83"/>
              <p:cNvSpPr/>
              <p:nvPr/>
            </p:nvSpPr>
            <p:spPr>
              <a:xfrm rot="10800000">
                <a:off x="3306597" y="2505624"/>
                <a:ext cx="550333" cy="272122"/>
              </a:xfrm>
              <a:prstGeom prst="triangle">
                <a:avLst/>
              </a:prstGeom>
              <a:solidFill>
                <a:srgbClr val="0D61CF"/>
              </a:solidFill>
              <a:ln w="12700">
                <a:noFill/>
                <a:miter lim="400000"/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Microsoft YaHei Light"/>
                  <a:ea typeface="Microsoft YaHei Light"/>
                  <a:cs typeface="Microsoft YaHei Light"/>
                  <a:sym typeface="Microsoft YaHei Light"/>
                </a:endParaRPr>
              </a:p>
            </p:txBody>
          </p:sp>
        </p:grpSp>
        <p:sp>
          <p:nvSpPr>
            <p:cNvPr id="120" name="矩形 119"/>
            <p:cNvSpPr/>
            <p:nvPr/>
          </p:nvSpPr>
          <p:spPr>
            <a:xfrm>
              <a:off x="1792546" y="1794456"/>
              <a:ext cx="1920102" cy="499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Noto Sans S Chinese Light" charset="-122"/>
                  <a:sym typeface="Segoe UI" panose="020B0502040204020203"/>
                </a:rPr>
                <a:t>内部威胁</a:t>
              </a:r>
            </a:p>
          </p:txBody>
        </p:sp>
      </p:grpSp>
      <p:grpSp>
        <p:nvGrpSpPr>
          <p:cNvPr id="123" name="组 84"/>
          <p:cNvGrpSpPr/>
          <p:nvPr/>
        </p:nvGrpSpPr>
        <p:grpSpPr>
          <a:xfrm>
            <a:off x="5998699" y="1628800"/>
            <a:ext cx="2753117" cy="4141642"/>
            <a:chOff x="725690" y="1549573"/>
            <a:chExt cx="3481552" cy="4474608"/>
          </a:xfrm>
        </p:grpSpPr>
        <p:sp>
          <p:nvSpPr>
            <p:cNvPr id="124" name="TextBox 45"/>
            <p:cNvSpPr txBox="1"/>
            <p:nvPr/>
          </p:nvSpPr>
          <p:spPr>
            <a:xfrm>
              <a:off x="725690" y="2515470"/>
              <a:ext cx="3481552" cy="3508711"/>
            </a:xfrm>
            <a:prstGeom prst="rect">
              <a:avLst/>
            </a:prstGeom>
            <a:solidFill>
              <a:srgbClr val="000000">
                <a:alpha val="12941"/>
              </a:srgbClr>
            </a:solidFill>
          </p:spPr>
          <p:txBody>
            <a:bodyPr wrap="square" lIns="365708" rIns="182854" rtlCol="0" anchor="ctr">
              <a:noAutofit/>
            </a:bodyPr>
            <a:lstStyle/>
            <a:p>
              <a:pPr marL="669290" marR="0" lvl="0" indent="-334645" defTabSz="913765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Segoe UI Light" panose="020B0502040204020203" pitchFamily="34" charset="0"/>
                <a:sym typeface="Segoe UI" panose="020B0502040204020203"/>
              </a:endParaRPr>
            </a:p>
          </p:txBody>
        </p:sp>
        <p:sp>
          <p:nvSpPr>
            <p:cNvPr id="125" name="Shape 1370"/>
            <p:cNvSpPr/>
            <p:nvPr/>
          </p:nvSpPr>
          <p:spPr>
            <a:xfrm>
              <a:off x="931041" y="2638732"/>
              <a:ext cx="3070849" cy="137434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defTabSz="913765" eaLnBrk="1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堡垒机迂回；</a:t>
              </a:r>
            </a:p>
            <a:p>
              <a:pPr marL="285750" marR="0" lvl="0" indent="-285750" defTabSz="913765" eaLnBrk="1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高危账户登录（高权账号、异常登录）；</a:t>
              </a:r>
            </a:p>
            <a:p>
              <a:pPr marL="285750" marR="0" lvl="0" indent="-285750" defTabSz="913765" eaLnBrk="1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高危操作（堡垒机增户，提权）；</a:t>
              </a:r>
            </a:p>
            <a:p>
              <a:pPr marL="285750" marR="0" lvl="0" indent="-285750" defTabSz="913765" eaLnBrk="1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高危端口访问（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137,139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，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445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/>
                  <a:sym typeface="Segoe UI" panose="020B0502040204020203"/>
                </a:rPr>
                <a:t>等敏感端口）</a:t>
              </a:r>
            </a:p>
            <a:p>
              <a:pPr marL="285750" marR="0" lvl="0" indent="-285750" defTabSz="128905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endParaRPr>
            </a:p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26" name="组 87"/>
            <p:cNvGrpSpPr/>
            <p:nvPr/>
          </p:nvGrpSpPr>
          <p:grpSpPr>
            <a:xfrm>
              <a:off x="725690" y="1549573"/>
              <a:ext cx="3481552" cy="1228173"/>
              <a:chOff x="725690" y="1549573"/>
              <a:chExt cx="3481552" cy="1228173"/>
            </a:xfrm>
            <a:solidFill>
              <a:srgbClr val="0193E0"/>
            </a:solidFill>
          </p:grpSpPr>
          <p:sp>
            <p:nvSpPr>
              <p:cNvPr id="128" name="Rectangle 7"/>
              <p:cNvSpPr/>
              <p:nvPr/>
            </p:nvSpPr>
            <p:spPr bwMode="auto">
              <a:xfrm>
                <a:off x="725690" y="1549573"/>
                <a:ext cx="3481552" cy="965896"/>
              </a:xfrm>
              <a:prstGeom prst="rect">
                <a:avLst/>
              </a:prstGeom>
              <a:solidFill>
                <a:srgbClr val="04A9A2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noAutofit/>
              </a:bodyPr>
              <a:lstStyle/>
              <a:p>
                <a:pPr marL="0" marR="0" lvl="0" indent="0" defTabSz="93218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微软雅黑 Light"/>
                  <a:ea typeface="微软雅黑 Light"/>
                  <a:cs typeface="Noto Sans S Chinese Light" charset="-122"/>
                  <a:sym typeface="Segoe UI" panose="020B0502040204020203"/>
                </a:endParaRPr>
              </a:p>
            </p:txBody>
          </p:sp>
          <p:sp>
            <p:nvSpPr>
              <p:cNvPr id="129" name="三角形 91"/>
              <p:cNvSpPr/>
              <p:nvPr/>
            </p:nvSpPr>
            <p:spPr>
              <a:xfrm rot="10800000">
                <a:off x="3306597" y="2505624"/>
                <a:ext cx="550333" cy="272122"/>
              </a:xfrm>
              <a:prstGeom prst="triangle">
                <a:avLst/>
              </a:prstGeom>
              <a:solidFill>
                <a:srgbClr val="04A9A2"/>
              </a:solidFill>
              <a:ln w="12700">
                <a:noFill/>
                <a:miter lim="400000"/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marL="0" marR="0" lvl="0" indent="0" algn="ctr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Microsoft YaHei Light"/>
                  <a:ea typeface="Microsoft YaHei Light"/>
                  <a:cs typeface="Microsoft YaHei Light"/>
                  <a:sym typeface="Microsoft YaHei Light"/>
                </a:endParaRPr>
              </a:p>
            </p:txBody>
          </p:sp>
        </p:grpSp>
        <p:sp>
          <p:nvSpPr>
            <p:cNvPr id="127" name="矩形 126"/>
            <p:cNvSpPr/>
            <p:nvPr/>
          </p:nvSpPr>
          <p:spPr>
            <a:xfrm>
              <a:off x="2214191" y="1794456"/>
              <a:ext cx="1076814" cy="532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Noto Sans S Chinese Light" charset="-122"/>
                  <a:sym typeface="Segoe UI" panose="020B0502040204020203"/>
                </a:rPr>
                <a:t>合规</a:t>
              </a: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5244646" y="1663683"/>
            <a:ext cx="51" cy="2563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lvl="0" indent="0" defTabSz="913765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/>
              <a:ea typeface="Segoe UI" panose="020B0502040204020203"/>
              <a:cs typeface="Segoe UI" panose="020B0502040204020203"/>
              <a:sym typeface="Segoe UI" panose="020B0502040204020203"/>
            </a:endParaRPr>
          </a:p>
        </p:txBody>
      </p:sp>
      <p:grpSp>
        <p:nvGrpSpPr>
          <p:cNvPr id="131" name="Shape 1332"/>
          <p:cNvGrpSpPr/>
          <p:nvPr/>
        </p:nvGrpSpPr>
        <p:grpSpPr>
          <a:xfrm>
            <a:off x="3347050" y="1765223"/>
            <a:ext cx="478721" cy="563781"/>
            <a:chOff x="3797300" y="876300"/>
            <a:chExt cx="774700" cy="779462"/>
          </a:xfrm>
        </p:grpSpPr>
        <p:sp>
          <p:nvSpPr>
            <p:cNvPr id="132" name="Shape 1333"/>
            <p:cNvSpPr/>
            <p:nvPr/>
          </p:nvSpPr>
          <p:spPr>
            <a:xfrm>
              <a:off x="3797300" y="876300"/>
              <a:ext cx="774700" cy="779462"/>
            </a:xfrm>
            <a:prstGeom prst="ellipse">
              <a:avLst/>
            </a:prstGeom>
            <a:noFill/>
            <a:ln w="19050" cap="rnd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33" name="Shape 1334"/>
            <p:cNvCxnSpPr/>
            <p:nvPr/>
          </p:nvCxnSpPr>
          <p:spPr>
            <a:xfrm>
              <a:off x="4184650" y="876300"/>
              <a:ext cx="0" cy="779462"/>
            </a:xfrm>
            <a:prstGeom prst="straightConnector1">
              <a:avLst/>
            </a:prstGeom>
            <a:noFill/>
            <a:ln w="19050" cap="rnd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Shape 1335"/>
            <p:cNvCxnSpPr/>
            <p:nvPr/>
          </p:nvCxnSpPr>
          <p:spPr>
            <a:xfrm>
              <a:off x="3797300" y="1268412"/>
              <a:ext cx="774700" cy="0"/>
            </a:xfrm>
            <a:prstGeom prst="straightConnector1">
              <a:avLst/>
            </a:prstGeom>
            <a:noFill/>
            <a:ln w="19050" cap="rnd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Shape 1336"/>
            <p:cNvSpPr/>
            <p:nvPr/>
          </p:nvSpPr>
          <p:spPr>
            <a:xfrm>
              <a:off x="3910012" y="996950"/>
              <a:ext cx="549275" cy="87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7142" y="70909"/>
                    <a:pt x="84857" y="120000"/>
                    <a:pt x="60000" y="120000"/>
                  </a:cubicBezTo>
                  <a:cubicBezTo>
                    <a:pt x="35142" y="120000"/>
                    <a:pt x="12857" y="70909"/>
                    <a:pt x="0" y="0"/>
                  </a:cubicBezTo>
                </a:path>
              </a:pathLst>
            </a:custGeom>
            <a:noFill/>
            <a:ln w="19050" cap="rnd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Shape 1337"/>
            <p:cNvSpPr/>
            <p:nvPr/>
          </p:nvSpPr>
          <p:spPr>
            <a:xfrm>
              <a:off x="3910012" y="1447800"/>
              <a:ext cx="549275" cy="904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7142" y="46956"/>
                    <a:pt x="84857" y="0"/>
                    <a:pt x="60000" y="0"/>
                  </a:cubicBezTo>
                  <a:cubicBezTo>
                    <a:pt x="35142" y="0"/>
                    <a:pt x="12857" y="46956"/>
                    <a:pt x="0" y="120000"/>
                  </a:cubicBezTo>
                </a:path>
              </a:pathLst>
            </a:custGeom>
            <a:noFill/>
            <a:ln w="19050" cap="rnd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" name="Shape 1338"/>
            <p:cNvSpPr/>
            <p:nvPr/>
          </p:nvSpPr>
          <p:spPr>
            <a:xfrm>
              <a:off x="3989387" y="884237"/>
              <a:ext cx="192088" cy="768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19999"/>
                  </a:moveTo>
                  <a:cubicBezTo>
                    <a:pt x="46530" y="107142"/>
                    <a:pt x="0" y="85102"/>
                    <a:pt x="0" y="59999"/>
                  </a:cubicBezTo>
                  <a:cubicBezTo>
                    <a:pt x="0" y="34897"/>
                    <a:pt x="46530" y="12857"/>
                    <a:pt x="119999" y="0"/>
                  </a:cubicBezTo>
                </a:path>
              </a:pathLst>
            </a:custGeom>
            <a:noFill/>
            <a:ln w="19050" cap="rnd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Shape 1339"/>
            <p:cNvSpPr/>
            <p:nvPr/>
          </p:nvSpPr>
          <p:spPr>
            <a:xfrm>
              <a:off x="4195762" y="884237"/>
              <a:ext cx="192088" cy="768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73469" y="107142"/>
                    <a:pt x="119999" y="85102"/>
                    <a:pt x="119999" y="59999"/>
                  </a:cubicBezTo>
                  <a:cubicBezTo>
                    <a:pt x="119999" y="34897"/>
                    <a:pt x="73469" y="1285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9" name="Shape 1340"/>
          <p:cNvGrpSpPr/>
          <p:nvPr/>
        </p:nvGrpSpPr>
        <p:grpSpPr>
          <a:xfrm>
            <a:off x="6274043" y="1848680"/>
            <a:ext cx="501521" cy="423854"/>
            <a:chOff x="7000184" y="1741782"/>
            <a:chExt cx="719966" cy="519845"/>
          </a:xfrm>
        </p:grpSpPr>
        <p:grpSp>
          <p:nvGrpSpPr>
            <p:cNvPr id="140" name="Shape 1341"/>
            <p:cNvGrpSpPr/>
            <p:nvPr/>
          </p:nvGrpSpPr>
          <p:grpSpPr>
            <a:xfrm>
              <a:off x="7000184" y="1741782"/>
              <a:ext cx="719966" cy="519845"/>
              <a:chOff x="5638800" y="315912"/>
              <a:chExt cx="965198" cy="696913"/>
            </a:xfrm>
          </p:grpSpPr>
          <p:sp>
            <p:nvSpPr>
              <p:cNvPr id="144" name="Shape 1342"/>
              <p:cNvSpPr/>
              <p:nvPr/>
            </p:nvSpPr>
            <p:spPr>
              <a:xfrm>
                <a:off x="5638800" y="315912"/>
                <a:ext cx="965198" cy="696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83371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64144" y="120000"/>
                    </a:lnTo>
                    <a:lnTo>
                      <a:pt x="120000" y="120000"/>
                    </a:lnTo>
                    <a:lnTo>
                      <a:pt x="120000" y="833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ysClr val="window" lastClr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45" name="Shape 1343"/>
              <p:cNvSpPr/>
              <p:nvPr/>
            </p:nvSpPr>
            <p:spPr>
              <a:xfrm>
                <a:off x="5638800" y="315912"/>
                <a:ext cx="965198" cy="90486"/>
              </a:xfrm>
              <a:prstGeom prst="rect">
                <a:avLst/>
              </a:prstGeom>
              <a:noFill/>
              <a:ln w="19050" cap="flat" cmpd="sng">
                <a:solidFill>
                  <a:sysClr val="window" lastClr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46" name="Shape 1344"/>
              <p:cNvSpPr/>
              <p:nvPr/>
            </p:nvSpPr>
            <p:spPr>
              <a:xfrm>
                <a:off x="6334125" y="481012"/>
                <a:ext cx="195263" cy="122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487" y="31168"/>
                    </a:moveTo>
                    <a:lnTo>
                      <a:pt x="100487" y="87272"/>
                    </a:lnTo>
                    <a:lnTo>
                      <a:pt x="19512" y="87272"/>
                    </a:lnTo>
                    <a:lnTo>
                      <a:pt x="19512" y="31168"/>
                    </a:lnTo>
                    <a:lnTo>
                      <a:pt x="100487" y="31168"/>
                    </a:lnTo>
                    <a:moveTo>
                      <a:pt x="120000" y="0"/>
                    </a:move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1200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47" name="Shape 1345"/>
              <p:cNvSpPr/>
              <p:nvPr/>
            </p:nvSpPr>
            <p:spPr>
              <a:xfrm>
                <a:off x="6334125" y="644525"/>
                <a:ext cx="195263" cy="122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487" y="31168"/>
                    </a:moveTo>
                    <a:lnTo>
                      <a:pt x="100487" y="87272"/>
                    </a:lnTo>
                    <a:lnTo>
                      <a:pt x="19512" y="87272"/>
                    </a:lnTo>
                    <a:lnTo>
                      <a:pt x="19512" y="31168"/>
                    </a:lnTo>
                    <a:lnTo>
                      <a:pt x="100487" y="31168"/>
                    </a:lnTo>
                    <a:moveTo>
                      <a:pt x="120000" y="0"/>
                    </a:move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1200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48" name="Shape 1346"/>
              <p:cNvSpPr/>
              <p:nvPr/>
            </p:nvSpPr>
            <p:spPr>
              <a:xfrm>
                <a:off x="6334125" y="808037"/>
                <a:ext cx="195263" cy="122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487" y="32727"/>
                    </a:moveTo>
                    <a:lnTo>
                      <a:pt x="100487" y="88831"/>
                    </a:lnTo>
                    <a:lnTo>
                      <a:pt x="19512" y="88831"/>
                    </a:lnTo>
                    <a:lnTo>
                      <a:pt x="19512" y="32727"/>
                    </a:lnTo>
                    <a:lnTo>
                      <a:pt x="100487" y="32727"/>
                    </a:lnTo>
                    <a:moveTo>
                      <a:pt x="120000" y="0"/>
                    </a:move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1200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49" name="Shape 1347"/>
              <p:cNvCxnSpPr/>
              <p:nvPr/>
            </p:nvCxnSpPr>
            <p:spPr>
              <a:xfrm>
                <a:off x="5672137" y="365126"/>
                <a:ext cx="31750" cy="0"/>
              </a:xfrm>
              <a:prstGeom prst="straightConnector1">
                <a:avLst/>
              </a:prstGeom>
              <a:noFill/>
              <a:ln w="19050" cap="flat" cmpd="sng">
                <a:solidFill>
                  <a:sysClr val="window" lastClr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0" name="Shape 1348"/>
              <p:cNvCxnSpPr/>
              <p:nvPr/>
            </p:nvCxnSpPr>
            <p:spPr>
              <a:xfrm>
                <a:off x="5729287" y="365126"/>
                <a:ext cx="31750" cy="0"/>
              </a:xfrm>
              <a:prstGeom prst="straightConnector1">
                <a:avLst/>
              </a:prstGeom>
              <a:noFill/>
              <a:ln w="19050" cap="flat" cmpd="sng">
                <a:solidFill>
                  <a:sysClr val="window" lastClr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349"/>
              <p:cNvCxnSpPr/>
              <p:nvPr/>
            </p:nvCxnSpPr>
            <p:spPr>
              <a:xfrm>
                <a:off x="5778500" y="365126"/>
                <a:ext cx="31750" cy="0"/>
              </a:xfrm>
              <a:prstGeom prst="straightConnector1">
                <a:avLst/>
              </a:prstGeom>
              <a:noFill/>
              <a:ln w="19050" cap="flat" cmpd="sng">
                <a:solidFill>
                  <a:sysClr val="window" lastClr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152" name="Shape 1350"/>
              <p:cNvSpPr/>
              <p:nvPr/>
            </p:nvSpPr>
            <p:spPr>
              <a:xfrm>
                <a:off x="5703887" y="496887"/>
                <a:ext cx="531811" cy="306934"/>
              </a:xfrm>
              <a:prstGeom prst="rect">
                <a:avLst/>
              </a:prstGeom>
              <a:noFill/>
              <a:ln w="19050" cap="flat" cmpd="sng">
                <a:solidFill>
                  <a:sysClr val="window" lastClr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53" name="Shape 1351"/>
              <p:cNvSpPr/>
              <p:nvPr/>
            </p:nvSpPr>
            <p:spPr>
              <a:xfrm>
                <a:off x="5703887" y="855229"/>
                <a:ext cx="531811" cy="106189"/>
              </a:xfrm>
              <a:prstGeom prst="rect">
                <a:avLst/>
              </a:prstGeom>
              <a:noFill/>
              <a:ln w="19050" cap="flat" cmpd="sng">
                <a:solidFill>
                  <a:sysClr val="window" lastClr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/>
                  <a:buNone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41" name="Shape 1352"/>
            <p:cNvSpPr/>
            <p:nvPr/>
          </p:nvSpPr>
          <p:spPr>
            <a:xfrm>
              <a:off x="7493978" y="1876907"/>
              <a:ext cx="187678" cy="79209"/>
            </a:xfrm>
            <a:prstGeom prst="rect">
              <a:avLst/>
            </a:prstGeom>
            <a:noFill/>
            <a:ln w="19050" cap="flat" cmpd="sng">
              <a:solidFill>
                <a:sysClr val="window" lastClr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" name="Shape 1353"/>
            <p:cNvSpPr/>
            <p:nvPr/>
          </p:nvSpPr>
          <p:spPr>
            <a:xfrm>
              <a:off x="7493978" y="2014175"/>
              <a:ext cx="187678" cy="79209"/>
            </a:xfrm>
            <a:prstGeom prst="rect">
              <a:avLst/>
            </a:prstGeom>
            <a:noFill/>
            <a:ln w="19050" cap="flat" cmpd="sng">
              <a:solidFill>
                <a:sysClr val="window" lastClr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" name="Shape 1354"/>
            <p:cNvSpPr/>
            <p:nvPr/>
          </p:nvSpPr>
          <p:spPr>
            <a:xfrm>
              <a:off x="7488950" y="2144075"/>
              <a:ext cx="187678" cy="79209"/>
            </a:xfrm>
            <a:prstGeom prst="rect">
              <a:avLst/>
            </a:prstGeom>
            <a:noFill/>
            <a:ln w="19050" cap="flat" cmpd="sng">
              <a:solidFill>
                <a:sysClr val="window" lastClr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5" name="TextBox 45"/>
          <p:cNvSpPr txBox="1"/>
          <p:nvPr/>
        </p:nvSpPr>
        <p:spPr>
          <a:xfrm>
            <a:off x="323528" y="2522821"/>
            <a:ext cx="2753117" cy="3247621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669290" marR="0" lvl="0" indent="-334645" defTabSz="91376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Segoe UI Light" panose="020B0502040204020203" pitchFamily="34" charset="0"/>
              <a:sym typeface="Segoe UI" panose="020B0502040204020203"/>
            </a:endParaRPr>
          </a:p>
        </p:txBody>
      </p:sp>
      <p:sp>
        <p:nvSpPr>
          <p:cNvPr id="157" name="Shape 1370"/>
          <p:cNvSpPr/>
          <p:nvPr/>
        </p:nvSpPr>
        <p:spPr>
          <a:xfrm>
            <a:off x="456585" y="2708920"/>
            <a:ext cx="2428344" cy="1272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defTabSz="913765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IDS+WAF+SIEM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平台；</a:t>
            </a:r>
          </a:p>
          <a:p>
            <a:pPr marL="285750" marR="0" lvl="0" indent="-285750" defTabSz="913765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应用日志规则提取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webshell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；</a:t>
            </a:r>
          </a:p>
          <a:p>
            <a:pPr marL="285750" marR="0" lvl="0" indent="-285750" defTabSz="913765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/>
                <a:sym typeface="Segoe UI" panose="020B0502040204020203"/>
              </a:rPr>
              <a:t>数据库审计检测拖库行为；</a:t>
            </a:r>
          </a:p>
          <a:p>
            <a:pPr marL="285750" marR="0" lvl="0" indent="-285750" defTabSz="128905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Noto Sans S Chinese Light" charset="-122"/>
              <a:sym typeface="Segoe UI" panose="020B0502040204020203"/>
            </a:endParaRPr>
          </a:p>
          <a:p>
            <a:pPr marL="0" marR="0" lvl="0" indent="0" defTabSz="91376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Rectangle 7"/>
          <p:cNvSpPr/>
          <p:nvPr/>
        </p:nvSpPr>
        <p:spPr bwMode="auto">
          <a:xfrm>
            <a:off x="323528" y="1628800"/>
            <a:ext cx="2753117" cy="894022"/>
          </a:xfrm>
          <a:prstGeom prst="rect">
            <a:avLst/>
          </a:prstGeom>
          <a:solidFill>
            <a:srgbClr val="0193E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marL="0" marR="0" lvl="0" indent="0" defTabSz="93218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 Light"/>
              <a:ea typeface="微软雅黑 Light"/>
              <a:cs typeface="Noto Sans S Chinese Light" charset="-122"/>
              <a:sym typeface="Segoe UI" panose="020B0502040204020203"/>
            </a:endParaRPr>
          </a:p>
        </p:txBody>
      </p:sp>
      <p:sp>
        <p:nvSpPr>
          <p:cNvPr id="162" name="三角形 44"/>
          <p:cNvSpPr/>
          <p:nvPr/>
        </p:nvSpPr>
        <p:spPr>
          <a:xfrm rot="10800000">
            <a:off x="2364439" y="2513709"/>
            <a:ext cx="435188" cy="251873"/>
          </a:xfrm>
          <a:prstGeom prst="triangle">
            <a:avLst/>
          </a:prstGeom>
          <a:solidFill>
            <a:srgbClr val="0193E0"/>
          </a:solidFill>
          <a:ln w="12700">
            <a:noFill/>
            <a:miter lim="400000"/>
          </a:ln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Microsoft YaHei Light"/>
              <a:ea typeface="Microsoft YaHei Light"/>
              <a:cs typeface="Microsoft YaHei Light"/>
              <a:sym typeface="Microsoft YaHei Light"/>
            </a:endParaRPr>
          </a:p>
        </p:txBody>
      </p:sp>
      <p:sp>
        <p:nvSpPr>
          <p:cNvPr id="159" name="Shape 1355"/>
          <p:cNvSpPr/>
          <p:nvPr/>
        </p:nvSpPr>
        <p:spPr>
          <a:xfrm>
            <a:off x="513403" y="1766895"/>
            <a:ext cx="556975" cy="5744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24705"/>
                </a:moveTo>
                <a:lnTo>
                  <a:pt x="60000" y="24705"/>
                </a:lnTo>
                <a:lnTo>
                  <a:pt x="62560" y="24705"/>
                </a:lnTo>
                <a:lnTo>
                  <a:pt x="65121" y="24913"/>
                </a:lnTo>
                <a:lnTo>
                  <a:pt x="67317" y="25328"/>
                </a:lnTo>
                <a:lnTo>
                  <a:pt x="69878" y="25951"/>
                </a:lnTo>
                <a:lnTo>
                  <a:pt x="72256" y="26782"/>
                </a:lnTo>
                <a:lnTo>
                  <a:pt x="74451" y="27820"/>
                </a:lnTo>
                <a:lnTo>
                  <a:pt x="76829" y="29065"/>
                </a:lnTo>
                <a:lnTo>
                  <a:pt x="79207" y="30311"/>
                </a:lnTo>
                <a:lnTo>
                  <a:pt x="79207" y="30311"/>
                </a:lnTo>
                <a:lnTo>
                  <a:pt x="79939" y="30726"/>
                </a:lnTo>
                <a:lnTo>
                  <a:pt x="80853" y="30519"/>
                </a:lnTo>
                <a:lnTo>
                  <a:pt x="81768" y="30103"/>
                </a:lnTo>
                <a:lnTo>
                  <a:pt x="82500" y="29480"/>
                </a:lnTo>
                <a:lnTo>
                  <a:pt x="82500" y="29480"/>
                </a:lnTo>
                <a:lnTo>
                  <a:pt x="82682" y="28442"/>
                </a:lnTo>
                <a:lnTo>
                  <a:pt x="82682" y="27197"/>
                </a:lnTo>
                <a:lnTo>
                  <a:pt x="82317" y="26366"/>
                </a:lnTo>
                <a:lnTo>
                  <a:pt x="81402" y="25743"/>
                </a:lnTo>
                <a:lnTo>
                  <a:pt x="81402" y="25743"/>
                </a:lnTo>
                <a:lnTo>
                  <a:pt x="79024" y="24083"/>
                </a:lnTo>
                <a:lnTo>
                  <a:pt x="76463" y="22837"/>
                </a:lnTo>
                <a:lnTo>
                  <a:pt x="73719" y="21799"/>
                </a:lnTo>
                <a:lnTo>
                  <a:pt x="70975" y="20761"/>
                </a:lnTo>
                <a:lnTo>
                  <a:pt x="68231" y="19930"/>
                </a:lnTo>
                <a:lnTo>
                  <a:pt x="65670" y="19515"/>
                </a:lnTo>
                <a:lnTo>
                  <a:pt x="62743" y="19100"/>
                </a:lnTo>
                <a:lnTo>
                  <a:pt x="60000" y="19100"/>
                </a:lnTo>
                <a:lnTo>
                  <a:pt x="60000" y="19100"/>
                </a:lnTo>
                <a:lnTo>
                  <a:pt x="55609" y="19307"/>
                </a:lnTo>
                <a:lnTo>
                  <a:pt x="51219" y="19930"/>
                </a:lnTo>
                <a:lnTo>
                  <a:pt x="47012" y="21384"/>
                </a:lnTo>
                <a:lnTo>
                  <a:pt x="43170" y="22837"/>
                </a:lnTo>
                <a:lnTo>
                  <a:pt x="39329" y="25121"/>
                </a:lnTo>
                <a:lnTo>
                  <a:pt x="35853" y="27404"/>
                </a:lnTo>
                <a:lnTo>
                  <a:pt x="32560" y="30311"/>
                </a:lnTo>
                <a:lnTo>
                  <a:pt x="29451" y="33425"/>
                </a:lnTo>
                <a:lnTo>
                  <a:pt x="26524" y="36955"/>
                </a:lnTo>
                <a:lnTo>
                  <a:pt x="24146" y="40692"/>
                </a:lnTo>
                <a:lnTo>
                  <a:pt x="21951" y="44844"/>
                </a:lnTo>
                <a:lnTo>
                  <a:pt x="20121" y="48996"/>
                </a:lnTo>
                <a:lnTo>
                  <a:pt x="18658" y="53564"/>
                </a:lnTo>
                <a:lnTo>
                  <a:pt x="17560" y="58339"/>
                </a:lnTo>
                <a:lnTo>
                  <a:pt x="17012" y="63114"/>
                </a:lnTo>
                <a:lnTo>
                  <a:pt x="16646" y="68096"/>
                </a:lnTo>
                <a:lnTo>
                  <a:pt x="16646" y="68096"/>
                </a:lnTo>
                <a:lnTo>
                  <a:pt x="16829" y="71626"/>
                </a:lnTo>
                <a:lnTo>
                  <a:pt x="17195" y="74948"/>
                </a:lnTo>
                <a:lnTo>
                  <a:pt x="17560" y="78269"/>
                </a:lnTo>
                <a:lnTo>
                  <a:pt x="18475" y="81591"/>
                </a:lnTo>
                <a:lnTo>
                  <a:pt x="19390" y="84913"/>
                </a:lnTo>
                <a:lnTo>
                  <a:pt x="20487" y="88235"/>
                </a:lnTo>
                <a:lnTo>
                  <a:pt x="21951" y="91141"/>
                </a:lnTo>
                <a:lnTo>
                  <a:pt x="23231" y="94048"/>
                </a:lnTo>
                <a:lnTo>
                  <a:pt x="23231" y="94048"/>
                </a:lnTo>
                <a:lnTo>
                  <a:pt x="23780" y="94671"/>
                </a:lnTo>
                <a:lnTo>
                  <a:pt x="24146" y="95086"/>
                </a:lnTo>
                <a:lnTo>
                  <a:pt x="24695" y="95294"/>
                </a:lnTo>
                <a:lnTo>
                  <a:pt x="25426" y="95294"/>
                </a:lnTo>
                <a:lnTo>
                  <a:pt x="25426" y="95294"/>
                </a:lnTo>
                <a:lnTo>
                  <a:pt x="25975" y="95294"/>
                </a:lnTo>
                <a:lnTo>
                  <a:pt x="26707" y="94878"/>
                </a:lnTo>
                <a:lnTo>
                  <a:pt x="26707" y="94878"/>
                </a:lnTo>
                <a:lnTo>
                  <a:pt x="27256" y="94256"/>
                </a:lnTo>
                <a:lnTo>
                  <a:pt x="27621" y="93217"/>
                </a:lnTo>
                <a:lnTo>
                  <a:pt x="27621" y="92387"/>
                </a:lnTo>
                <a:lnTo>
                  <a:pt x="27256" y="91141"/>
                </a:lnTo>
                <a:lnTo>
                  <a:pt x="27256" y="91141"/>
                </a:lnTo>
                <a:lnTo>
                  <a:pt x="26158" y="88650"/>
                </a:lnTo>
                <a:lnTo>
                  <a:pt x="24695" y="85951"/>
                </a:lnTo>
                <a:lnTo>
                  <a:pt x="23780" y="83044"/>
                </a:lnTo>
                <a:lnTo>
                  <a:pt x="23048" y="80138"/>
                </a:lnTo>
                <a:lnTo>
                  <a:pt x="22500" y="77231"/>
                </a:lnTo>
                <a:lnTo>
                  <a:pt x="21951" y="74325"/>
                </a:lnTo>
                <a:lnTo>
                  <a:pt x="21768" y="71211"/>
                </a:lnTo>
                <a:lnTo>
                  <a:pt x="21402" y="68096"/>
                </a:lnTo>
                <a:lnTo>
                  <a:pt x="21402" y="68096"/>
                </a:lnTo>
                <a:lnTo>
                  <a:pt x="21768" y="63737"/>
                </a:lnTo>
                <a:lnTo>
                  <a:pt x="22317" y="59377"/>
                </a:lnTo>
                <a:lnTo>
                  <a:pt x="23231" y="55224"/>
                </a:lnTo>
                <a:lnTo>
                  <a:pt x="24512" y="51280"/>
                </a:lnTo>
                <a:lnTo>
                  <a:pt x="26158" y="47335"/>
                </a:lnTo>
                <a:lnTo>
                  <a:pt x="27987" y="43806"/>
                </a:lnTo>
                <a:lnTo>
                  <a:pt x="30365" y="40484"/>
                </a:lnTo>
                <a:lnTo>
                  <a:pt x="32743" y="37370"/>
                </a:lnTo>
                <a:lnTo>
                  <a:pt x="35487" y="34463"/>
                </a:lnTo>
                <a:lnTo>
                  <a:pt x="38597" y="31764"/>
                </a:lnTo>
                <a:lnTo>
                  <a:pt x="41524" y="29896"/>
                </a:lnTo>
                <a:lnTo>
                  <a:pt x="44817" y="27820"/>
                </a:lnTo>
                <a:lnTo>
                  <a:pt x="48658" y="26366"/>
                </a:lnTo>
                <a:lnTo>
                  <a:pt x="52317" y="25536"/>
                </a:lnTo>
                <a:lnTo>
                  <a:pt x="55975" y="24913"/>
                </a:lnTo>
                <a:lnTo>
                  <a:pt x="60000" y="24705"/>
                </a:lnTo>
                <a:lnTo>
                  <a:pt x="60000" y="24705"/>
                </a:lnTo>
                <a:close/>
                <a:moveTo>
                  <a:pt x="92926" y="34671"/>
                </a:moveTo>
                <a:lnTo>
                  <a:pt x="92926" y="34671"/>
                </a:lnTo>
                <a:lnTo>
                  <a:pt x="93292" y="33840"/>
                </a:lnTo>
                <a:lnTo>
                  <a:pt x="93475" y="32802"/>
                </a:lnTo>
                <a:lnTo>
                  <a:pt x="93292" y="31764"/>
                </a:lnTo>
                <a:lnTo>
                  <a:pt x="92926" y="30934"/>
                </a:lnTo>
                <a:lnTo>
                  <a:pt x="92926" y="30934"/>
                </a:lnTo>
                <a:lnTo>
                  <a:pt x="92195" y="30311"/>
                </a:lnTo>
                <a:lnTo>
                  <a:pt x="91097" y="30103"/>
                </a:lnTo>
                <a:lnTo>
                  <a:pt x="90182" y="30311"/>
                </a:lnTo>
                <a:lnTo>
                  <a:pt x="89451" y="30726"/>
                </a:lnTo>
                <a:lnTo>
                  <a:pt x="62560" y="57508"/>
                </a:lnTo>
                <a:lnTo>
                  <a:pt x="62560" y="57508"/>
                </a:lnTo>
                <a:lnTo>
                  <a:pt x="61097" y="57301"/>
                </a:lnTo>
                <a:lnTo>
                  <a:pt x="60000" y="57093"/>
                </a:lnTo>
                <a:lnTo>
                  <a:pt x="60000" y="57093"/>
                </a:lnTo>
                <a:lnTo>
                  <a:pt x="57987" y="57301"/>
                </a:lnTo>
                <a:lnTo>
                  <a:pt x="56158" y="57923"/>
                </a:lnTo>
                <a:lnTo>
                  <a:pt x="54512" y="59169"/>
                </a:lnTo>
                <a:lnTo>
                  <a:pt x="53231" y="60415"/>
                </a:lnTo>
                <a:lnTo>
                  <a:pt x="52134" y="62076"/>
                </a:lnTo>
                <a:lnTo>
                  <a:pt x="51036" y="63944"/>
                </a:lnTo>
                <a:lnTo>
                  <a:pt x="50487" y="66020"/>
                </a:lnTo>
                <a:lnTo>
                  <a:pt x="50304" y="68096"/>
                </a:lnTo>
                <a:lnTo>
                  <a:pt x="50304" y="68096"/>
                </a:lnTo>
                <a:lnTo>
                  <a:pt x="50487" y="70380"/>
                </a:lnTo>
                <a:lnTo>
                  <a:pt x="51036" y="72249"/>
                </a:lnTo>
                <a:lnTo>
                  <a:pt x="52134" y="74325"/>
                </a:lnTo>
                <a:lnTo>
                  <a:pt x="53231" y="75778"/>
                </a:lnTo>
                <a:lnTo>
                  <a:pt x="54512" y="77231"/>
                </a:lnTo>
                <a:lnTo>
                  <a:pt x="56158" y="78269"/>
                </a:lnTo>
                <a:lnTo>
                  <a:pt x="57987" y="78892"/>
                </a:lnTo>
                <a:lnTo>
                  <a:pt x="60000" y="79100"/>
                </a:lnTo>
                <a:lnTo>
                  <a:pt x="60000" y="79100"/>
                </a:lnTo>
                <a:lnTo>
                  <a:pt x="62012" y="78892"/>
                </a:lnTo>
                <a:lnTo>
                  <a:pt x="63658" y="78269"/>
                </a:lnTo>
                <a:lnTo>
                  <a:pt x="65304" y="77231"/>
                </a:lnTo>
                <a:lnTo>
                  <a:pt x="66768" y="75778"/>
                </a:lnTo>
                <a:lnTo>
                  <a:pt x="67865" y="74325"/>
                </a:lnTo>
                <a:lnTo>
                  <a:pt x="68780" y="72249"/>
                </a:lnTo>
                <a:lnTo>
                  <a:pt x="69329" y="70380"/>
                </a:lnTo>
                <a:lnTo>
                  <a:pt x="69512" y="68096"/>
                </a:lnTo>
                <a:lnTo>
                  <a:pt x="69512" y="68096"/>
                </a:lnTo>
                <a:lnTo>
                  <a:pt x="69512" y="66643"/>
                </a:lnTo>
                <a:lnTo>
                  <a:pt x="69146" y="65190"/>
                </a:lnTo>
                <a:lnTo>
                  <a:pt x="92926" y="34671"/>
                </a:lnTo>
                <a:close/>
                <a:moveTo>
                  <a:pt x="60000" y="0"/>
                </a:moveTo>
                <a:lnTo>
                  <a:pt x="60000" y="0"/>
                </a:lnTo>
                <a:lnTo>
                  <a:pt x="56890" y="0"/>
                </a:lnTo>
                <a:lnTo>
                  <a:pt x="53780" y="207"/>
                </a:lnTo>
                <a:lnTo>
                  <a:pt x="50853" y="622"/>
                </a:lnTo>
                <a:lnTo>
                  <a:pt x="47743" y="1245"/>
                </a:lnTo>
                <a:lnTo>
                  <a:pt x="44817" y="2283"/>
                </a:lnTo>
                <a:lnTo>
                  <a:pt x="42256" y="3114"/>
                </a:lnTo>
                <a:lnTo>
                  <a:pt x="39329" y="4152"/>
                </a:lnTo>
                <a:lnTo>
                  <a:pt x="36585" y="5190"/>
                </a:lnTo>
                <a:lnTo>
                  <a:pt x="33841" y="6643"/>
                </a:lnTo>
                <a:lnTo>
                  <a:pt x="31280" y="8096"/>
                </a:lnTo>
                <a:lnTo>
                  <a:pt x="28902" y="9965"/>
                </a:lnTo>
                <a:lnTo>
                  <a:pt x="26341" y="11626"/>
                </a:lnTo>
                <a:lnTo>
                  <a:pt x="23963" y="13702"/>
                </a:lnTo>
                <a:lnTo>
                  <a:pt x="21951" y="15570"/>
                </a:lnTo>
                <a:lnTo>
                  <a:pt x="19573" y="17854"/>
                </a:lnTo>
                <a:lnTo>
                  <a:pt x="17378" y="19930"/>
                </a:lnTo>
                <a:lnTo>
                  <a:pt x="15548" y="22422"/>
                </a:lnTo>
                <a:lnTo>
                  <a:pt x="13536" y="24913"/>
                </a:lnTo>
                <a:lnTo>
                  <a:pt x="11890" y="27404"/>
                </a:lnTo>
                <a:lnTo>
                  <a:pt x="10243" y="30103"/>
                </a:lnTo>
                <a:lnTo>
                  <a:pt x="8597" y="32802"/>
                </a:lnTo>
                <a:lnTo>
                  <a:pt x="7134" y="35501"/>
                </a:lnTo>
                <a:lnTo>
                  <a:pt x="5853" y="38615"/>
                </a:lnTo>
                <a:lnTo>
                  <a:pt x="4573" y="41522"/>
                </a:lnTo>
                <a:lnTo>
                  <a:pt x="3475" y="44636"/>
                </a:lnTo>
                <a:lnTo>
                  <a:pt x="2560" y="47958"/>
                </a:lnTo>
                <a:lnTo>
                  <a:pt x="1829" y="51280"/>
                </a:lnTo>
                <a:lnTo>
                  <a:pt x="1097" y="54602"/>
                </a:lnTo>
                <a:lnTo>
                  <a:pt x="548" y="57716"/>
                </a:lnTo>
                <a:lnTo>
                  <a:pt x="182" y="61038"/>
                </a:lnTo>
                <a:lnTo>
                  <a:pt x="0" y="64567"/>
                </a:lnTo>
                <a:lnTo>
                  <a:pt x="0" y="68096"/>
                </a:lnTo>
                <a:lnTo>
                  <a:pt x="0" y="68096"/>
                </a:lnTo>
                <a:lnTo>
                  <a:pt x="0" y="71833"/>
                </a:lnTo>
                <a:lnTo>
                  <a:pt x="182" y="75363"/>
                </a:lnTo>
                <a:lnTo>
                  <a:pt x="731" y="78892"/>
                </a:lnTo>
                <a:lnTo>
                  <a:pt x="1280" y="82629"/>
                </a:lnTo>
                <a:lnTo>
                  <a:pt x="2012" y="85951"/>
                </a:lnTo>
                <a:lnTo>
                  <a:pt x="2926" y="89480"/>
                </a:lnTo>
                <a:lnTo>
                  <a:pt x="4024" y="92802"/>
                </a:lnTo>
                <a:lnTo>
                  <a:pt x="5304" y="96332"/>
                </a:lnTo>
                <a:lnTo>
                  <a:pt x="6585" y="99238"/>
                </a:lnTo>
                <a:lnTo>
                  <a:pt x="8048" y="102560"/>
                </a:lnTo>
                <a:lnTo>
                  <a:pt x="9878" y="105467"/>
                </a:lnTo>
                <a:lnTo>
                  <a:pt x="11524" y="108581"/>
                </a:lnTo>
                <a:lnTo>
                  <a:pt x="13536" y="111487"/>
                </a:lnTo>
                <a:lnTo>
                  <a:pt x="15731" y="113979"/>
                </a:lnTo>
                <a:lnTo>
                  <a:pt x="17926" y="116678"/>
                </a:lnTo>
                <a:lnTo>
                  <a:pt x="20304" y="119377"/>
                </a:lnTo>
                <a:lnTo>
                  <a:pt x="20304" y="119377"/>
                </a:lnTo>
                <a:lnTo>
                  <a:pt x="21036" y="119792"/>
                </a:lnTo>
                <a:lnTo>
                  <a:pt x="21951" y="120000"/>
                </a:lnTo>
                <a:lnTo>
                  <a:pt x="97865" y="120000"/>
                </a:lnTo>
                <a:lnTo>
                  <a:pt x="97865" y="120000"/>
                </a:lnTo>
                <a:lnTo>
                  <a:pt x="98963" y="119792"/>
                </a:lnTo>
                <a:lnTo>
                  <a:pt x="99512" y="119377"/>
                </a:lnTo>
                <a:lnTo>
                  <a:pt x="99512" y="119377"/>
                </a:lnTo>
                <a:lnTo>
                  <a:pt x="102073" y="116678"/>
                </a:lnTo>
                <a:lnTo>
                  <a:pt x="104085" y="113979"/>
                </a:lnTo>
                <a:lnTo>
                  <a:pt x="106280" y="111487"/>
                </a:lnTo>
                <a:lnTo>
                  <a:pt x="108109" y="108581"/>
                </a:lnTo>
                <a:lnTo>
                  <a:pt x="110121" y="105467"/>
                </a:lnTo>
                <a:lnTo>
                  <a:pt x="111768" y="102560"/>
                </a:lnTo>
                <a:lnTo>
                  <a:pt x="113231" y="99238"/>
                </a:lnTo>
                <a:lnTo>
                  <a:pt x="114512" y="96332"/>
                </a:lnTo>
                <a:lnTo>
                  <a:pt x="115975" y="92802"/>
                </a:lnTo>
                <a:lnTo>
                  <a:pt x="116890" y="89480"/>
                </a:lnTo>
                <a:lnTo>
                  <a:pt x="117804" y="85951"/>
                </a:lnTo>
                <a:lnTo>
                  <a:pt x="118719" y="82629"/>
                </a:lnTo>
                <a:lnTo>
                  <a:pt x="119268" y="78892"/>
                </a:lnTo>
                <a:lnTo>
                  <a:pt x="119634" y="75363"/>
                </a:lnTo>
                <a:lnTo>
                  <a:pt x="119817" y="71833"/>
                </a:lnTo>
                <a:lnTo>
                  <a:pt x="120000" y="68096"/>
                </a:lnTo>
                <a:lnTo>
                  <a:pt x="120000" y="68096"/>
                </a:lnTo>
                <a:lnTo>
                  <a:pt x="119817" y="64567"/>
                </a:lnTo>
                <a:lnTo>
                  <a:pt x="119634" y="61038"/>
                </a:lnTo>
                <a:lnTo>
                  <a:pt x="119268" y="57716"/>
                </a:lnTo>
                <a:lnTo>
                  <a:pt x="118902" y="54602"/>
                </a:lnTo>
                <a:lnTo>
                  <a:pt x="117987" y="51280"/>
                </a:lnTo>
                <a:lnTo>
                  <a:pt x="117256" y="47958"/>
                </a:lnTo>
                <a:lnTo>
                  <a:pt x="116341" y="44636"/>
                </a:lnTo>
                <a:lnTo>
                  <a:pt x="115243" y="41522"/>
                </a:lnTo>
                <a:lnTo>
                  <a:pt x="113963" y="38615"/>
                </a:lnTo>
                <a:lnTo>
                  <a:pt x="112682" y="35501"/>
                </a:lnTo>
                <a:lnTo>
                  <a:pt x="111219" y="32802"/>
                </a:lnTo>
                <a:lnTo>
                  <a:pt x="109756" y="30103"/>
                </a:lnTo>
                <a:lnTo>
                  <a:pt x="107926" y="27404"/>
                </a:lnTo>
                <a:lnTo>
                  <a:pt x="106280" y="24913"/>
                </a:lnTo>
                <a:lnTo>
                  <a:pt x="104268" y="22422"/>
                </a:lnTo>
                <a:lnTo>
                  <a:pt x="102439" y="19930"/>
                </a:lnTo>
                <a:lnTo>
                  <a:pt x="100243" y="17854"/>
                </a:lnTo>
                <a:lnTo>
                  <a:pt x="98048" y="15570"/>
                </a:lnTo>
                <a:lnTo>
                  <a:pt x="95853" y="13702"/>
                </a:lnTo>
                <a:lnTo>
                  <a:pt x="93475" y="11626"/>
                </a:lnTo>
                <a:lnTo>
                  <a:pt x="90914" y="9965"/>
                </a:lnTo>
                <a:lnTo>
                  <a:pt x="88536" y="8096"/>
                </a:lnTo>
                <a:lnTo>
                  <a:pt x="85975" y="6643"/>
                </a:lnTo>
                <a:lnTo>
                  <a:pt x="83231" y="5190"/>
                </a:lnTo>
                <a:lnTo>
                  <a:pt x="80487" y="4152"/>
                </a:lnTo>
                <a:lnTo>
                  <a:pt x="77743" y="3114"/>
                </a:lnTo>
                <a:lnTo>
                  <a:pt x="74817" y="2283"/>
                </a:lnTo>
                <a:lnTo>
                  <a:pt x="72073" y="1245"/>
                </a:lnTo>
                <a:lnTo>
                  <a:pt x="69146" y="622"/>
                </a:lnTo>
                <a:lnTo>
                  <a:pt x="66036" y="207"/>
                </a:lnTo>
                <a:lnTo>
                  <a:pt x="63109" y="0"/>
                </a:lnTo>
                <a:lnTo>
                  <a:pt x="60000" y="0"/>
                </a:lnTo>
                <a:lnTo>
                  <a:pt x="60000" y="0"/>
                </a:lnTo>
                <a:close/>
                <a:moveTo>
                  <a:pt x="96951" y="114602"/>
                </a:moveTo>
                <a:lnTo>
                  <a:pt x="22865" y="114602"/>
                </a:lnTo>
                <a:lnTo>
                  <a:pt x="22865" y="114602"/>
                </a:lnTo>
                <a:lnTo>
                  <a:pt x="20670" y="112318"/>
                </a:lnTo>
                <a:lnTo>
                  <a:pt x="18841" y="109826"/>
                </a:lnTo>
                <a:lnTo>
                  <a:pt x="16829" y="107335"/>
                </a:lnTo>
                <a:lnTo>
                  <a:pt x="15182" y="104636"/>
                </a:lnTo>
                <a:lnTo>
                  <a:pt x="13536" y="101937"/>
                </a:lnTo>
                <a:lnTo>
                  <a:pt x="12073" y="99238"/>
                </a:lnTo>
                <a:lnTo>
                  <a:pt x="10609" y="96539"/>
                </a:lnTo>
                <a:lnTo>
                  <a:pt x="9512" y="93425"/>
                </a:lnTo>
                <a:lnTo>
                  <a:pt x="8231" y="90519"/>
                </a:lnTo>
                <a:lnTo>
                  <a:pt x="7317" y="87404"/>
                </a:lnTo>
                <a:lnTo>
                  <a:pt x="6585" y="84498"/>
                </a:lnTo>
                <a:lnTo>
                  <a:pt x="6036" y="81176"/>
                </a:lnTo>
                <a:lnTo>
                  <a:pt x="5487" y="78062"/>
                </a:lnTo>
                <a:lnTo>
                  <a:pt x="5121" y="74740"/>
                </a:lnTo>
                <a:lnTo>
                  <a:pt x="4756" y="71418"/>
                </a:lnTo>
                <a:lnTo>
                  <a:pt x="4573" y="68096"/>
                </a:lnTo>
                <a:lnTo>
                  <a:pt x="4573" y="68096"/>
                </a:lnTo>
                <a:lnTo>
                  <a:pt x="4756" y="64775"/>
                </a:lnTo>
                <a:lnTo>
                  <a:pt x="5121" y="61660"/>
                </a:lnTo>
                <a:lnTo>
                  <a:pt x="5487" y="58754"/>
                </a:lnTo>
                <a:lnTo>
                  <a:pt x="5853" y="55640"/>
                </a:lnTo>
                <a:lnTo>
                  <a:pt x="6402" y="52525"/>
                </a:lnTo>
                <a:lnTo>
                  <a:pt x="7134" y="49411"/>
                </a:lnTo>
                <a:lnTo>
                  <a:pt x="8048" y="46505"/>
                </a:lnTo>
                <a:lnTo>
                  <a:pt x="9146" y="43806"/>
                </a:lnTo>
                <a:lnTo>
                  <a:pt x="10243" y="40899"/>
                </a:lnTo>
                <a:lnTo>
                  <a:pt x="11341" y="38200"/>
                </a:lnTo>
                <a:lnTo>
                  <a:pt x="12804" y="35501"/>
                </a:lnTo>
                <a:lnTo>
                  <a:pt x="14085" y="33217"/>
                </a:lnTo>
                <a:lnTo>
                  <a:pt x="15731" y="30519"/>
                </a:lnTo>
                <a:lnTo>
                  <a:pt x="17378" y="28442"/>
                </a:lnTo>
                <a:lnTo>
                  <a:pt x="19207" y="25951"/>
                </a:lnTo>
                <a:lnTo>
                  <a:pt x="20853" y="23667"/>
                </a:lnTo>
                <a:lnTo>
                  <a:pt x="22865" y="21799"/>
                </a:lnTo>
                <a:lnTo>
                  <a:pt x="24695" y="19723"/>
                </a:lnTo>
                <a:lnTo>
                  <a:pt x="26890" y="17854"/>
                </a:lnTo>
                <a:lnTo>
                  <a:pt x="29085" y="15986"/>
                </a:lnTo>
                <a:lnTo>
                  <a:pt x="31280" y="14532"/>
                </a:lnTo>
                <a:lnTo>
                  <a:pt x="33658" y="12871"/>
                </a:lnTo>
                <a:lnTo>
                  <a:pt x="36036" y="11626"/>
                </a:lnTo>
                <a:lnTo>
                  <a:pt x="38597" y="10380"/>
                </a:lnTo>
                <a:lnTo>
                  <a:pt x="40975" y="9134"/>
                </a:lnTo>
                <a:lnTo>
                  <a:pt x="43536" y="8304"/>
                </a:lnTo>
                <a:lnTo>
                  <a:pt x="46097" y="7474"/>
                </a:lnTo>
                <a:lnTo>
                  <a:pt x="48841" y="6643"/>
                </a:lnTo>
                <a:lnTo>
                  <a:pt x="51402" y="6228"/>
                </a:lnTo>
                <a:lnTo>
                  <a:pt x="54329" y="5813"/>
                </a:lnTo>
                <a:lnTo>
                  <a:pt x="57073" y="5397"/>
                </a:lnTo>
                <a:lnTo>
                  <a:pt x="60000" y="5397"/>
                </a:lnTo>
                <a:lnTo>
                  <a:pt x="60000" y="5397"/>
                </a:lnTo>
                <a:lnTo>
                  <a:pt x="62743" y="5397"/>
                </a:lnTo>
                <a:lnTo>
                  <a:pt x="65670" y="5813"/>
                </a:lnTo>
                <a:lnTo>
                  <a:pt x="68231" y="6228"/>
                </a:lnTo>
                <a:lnTo>
                  <a:pt x="70975" y="6643"/>
                </a:lnTo>
                <a:lnTo>
                  <a:pt x="73719" y="7474"/>
                </a:lnTo>
                <a:lnTo>
                  <a:pt x="76280" y="8304"/>
                </a:lnTo>
                <a:lnTo>
                  <a:pt x="79024" y="9134"/>
                </a:lnTo>
                <a:lnTo>
                  <a:pt x="81402" y="10380"/>
                </a:lnTo>
                <a:lnTo>
                  <a:pt x="83780" y="11626"/>
                </a:lnTo>
                <a:lnTo>
                  <a:pt x="86341" y="12871"/>
                </a:lnTo>
                <a:lnTo>
                  <a:pt x="88719" y="14532"/>
                </a:lnTo>
                <a:lnTo>
                  <a:pt x="90731" y="15986"/>
                </a:lnTo>
                <a:lnTo>
                  <a:pt x="92926" y="17854"/>
                </a:lnTo>
                <a:lnTo>
                  <a:pt x="95121" y="19723"/>
                </a:lnTo>
                <a:lnTo>
                  <a:pt x="96951" y="21799"/>
                </a:lnTo>
                <a:lnTo>
                  <a:pt x="98963" y="23667"/>
                </a:lnTo>
                <a:lnTo>
                  <a:pt x="100792" y="25951"/>
                </a:lnTo>
                <a:lnTo>
                  <a:pt x="102621" y="28442"/>
                </a:lnTo>
                <a:lnTo>
                  <a:pt x="104085" y="30519"/>
                </a:lnTo>
                <a:lnTo>
                  <a:pt x="105731" y="33217"/>
                </a:lnTo>
                <a:lnTo>
                  <a:pt x="107195" y="35501"/>
                </a:lnTo>
                <a:lnTo>
                  <a:pt x="108658" y="38200"/>
                </a:lnTo>
                <a:lnTo>
                  <a:pt x="109756" y="40899"/>
                </a:lnTo>
                <a:lnTo>
                  <a:pt x="110853" y="43806"/>
                </a:lnTo>
                <a:lnTo>
                  <a:pt x="111951" y="46505"/>
                </a:lnTo>
                <a:lnTo>
                  <a:pt x="112682" y="49411"/>
                </a:lnTo>
                <a:lnTo>
                  <a:pt x="113414" y="52525"/>
                </a:lnTo>
                <a:lnTo>
                  <a:pt x="113963" y="55640"/>
                </a:lnTo>
                <a:lnTo>
                  <a:pt x="114512" y="58754"/>
                </a:lnTo>
                <a:lnTo>
                  <a:pt x="114878" y="61660"/>
                </a:lnTo>
                <a:lnTo>
                  <a:pt x="115243" y="64775"/>
                </a:lnTo>
                <a:lnTo>
                  <a:pt x="115243" y="68096"/>
                </a:lnTo>
                <a:lnTo>
                  <a:pt x="115243" y="68096"/>
                </a:lnTo>
                <a:lnTo>
                  <a:pt x="115243" y="71418"/>
                </a:lnTo>
                <a:lnTo>
                  <a:pt x="114695" y="74740"/>
                </a:lnTo>
                <a:lnTo>
                  <a:pt x="114512" y="78062"/>
                </a:lnTo>
                <a:lnTo>
                  <a:pt x="113963" y="81176"/>
                </a:lnTo>
                <a:lnTo>
                  <a:pt x="113231" y="84498"/>
                </a:lnTo>
                <a:lnTo>
                  <a:pt x="112500" y="87404"/>
                </a:lnTo>
                <a:lnTo>
                  <a:pt x="111402" y="90519"/>
                </a:lnTo>
                <a:lnTo>
                  <a:pt x="110487" y="93425"/>
                </a:lnTo>
                <a:lnTo>
                  <a:pt x="109207" y="96539"/>
                </a:lnTo>
                <a:lnTo>
                  <a:pt x="107743" y="99238"/>
                </a:lnTo>
                <a:lnTo>
                  <a:pt x="106463" y="101937"/>
                </a:lnTo>
                <a:lnTo>
                  <a:pt x="104634" y="104636"/>
                </a:lnTo>
                <a:lnTo>
                  <a:pt x="102987" y="107335"/>
                </a:lnTo>
                <a:lnTo>
                  <a:pt x="101158" y="109826"/>
                </a:lnTo>
                <a:lnTo>
                  <a:pt x="99146" y="112318"/>
                </a:lnTo>
                <a:lnTo>
                  <a:pt x="96951" y="114602"/>
                </a:lnTo>
                <a:lnTo>
                  <a:pt x="96951" y="114602"/>
                </a:lnTo>
                <a:close/>
                <a:moveTo>
                  <a:pt x="97317" y="43806"/>
                </a:moveTo>
                <a:lnTo>
                  <a:pt x="97317" y="43806"/>
                </a:lnTo>
                <a:lnTo>
                  <a:pt x="96768" y="42768"/>
                </a:lnTo>
                <a:lnTo>
                  <a:pt x="96036" y="42352"/>
                </a:lnTo>
                <a:lnTo>
                  <a:pt x="95121" y="42352"/>
                </a:lnTo>
                <a:lnTo>
                  <a:pt x="94024" y="42560"/>
                </a:lnTo>
                <a:lnTo>
                  <a:pt x="94024" y="42560"/>
                </a:lnTo>
                <a:lnTo>
                  <a:pt x="93292" y="43391"/>
                </a:lnTo>
                <a:lnTo>
                  <a:pt x="92926" y="44429"/>
                </a:lnTo>
                <a:lnTo>
                  <a:pt x="92926" y="45259"/>
                </a:lnTo>
                <a:lnTo>
                  <a:pt x="93292" y="46297"/>
                </a:lnTo>
                <a:lnTo>
                  <a:pt x="93292" y="46297"/>
                </a:lnTo>
                <a:lnTo>
                  <a:pt x="94390" y="48996"/>
                </a:lnTo>
                <a:lnTo>
                  <a:pt x="95487" y="51487"/>
                </a:lnTo>
                <a:lnTo>
                  <a:pt x="96402" y="54186"/>
                </a:lnTo>
                <a:lnTo>
                  <a:pt x="96951" y="56885"/>
                </a:lnTo>
                <a:lnTo>
                  <a:pt x="97500" y="59584"/>
                </a:lnTo>
                <a:lnTo>
                  <a:pt x="97865" y="62491"/>
                </a:lnTo>
                <a:lnTo>
                  <a:pt x="98231" y="65190"/>
                </a:lnTo>
                <a:lnTo>
                  <a:pt x="98231" y="68096"/>
                </a:lnTo>
                <a:lnTo>
                  <a:pt x="98231" y="68096"/>
                </a:lnTo>
                <a:lnTo>
                  <a:pt x="98231" y="71211"/>
                </a:lnTo>
                <a:lnTo>
                  <a:pt x="97865" y="74325"/>
                </a:lnTo>
                <a:lnTo>
                  <a:pt x="97500" y="77231"/>
                </a:lnTo>
                <a:lnTo>
                  <a:pt x="96768" y="80138"/>
                </a:lnTo>
                <a:lnTo>
                  <a:pt x="96036" y="83044"/>
                </a:lnTo>
                <a:lnTo>
                  <a:pt x="95121" y="85951"/>
                </a:lnTo>
                <a:lnTo>
                  <a:pt x="93841" y="88650"/>
                </a:lnTo>
                <a:lnTo>
                  <a:pt x="92560" y="91141"/>
                </a:lnTo>
                <a:lnTo>
                  <a:pt x="92560" y="91141"/>
                </a:lnTo>
                <a:lnTo>
                  <a:pt x="92195" y="92387"/>
                </a:lnTo>
                <a:lnTo>
                  <a:pt x="92195" y="93217"/>
                </a:lnTo>
                <a:lnTo>
                  <a:pt x="92560" y="94256"/>
                </a:lnTo>
                <a:lnTo>
                  <a:pt x="93292" y="94878"/>
                </a:lnTo>
                <a:lnTo>
                  <a:pt x="93292" y="94878"/>
                </a:lnTo>
                <a:lnTo>
                  <a:pt x="93841" y="95294"/>
                </a:lnTo>
                <a:lnTo>
                  <a:pt x="94390" y="95294"/>
                </a:lnTo>
                <a:lnTo>
                  <a:pt x="94390" y="95294"/>
                </a:lnTo>
                <a:lnTo>
                  <a:pt x="95121" y="95294"/>
                </a:lnTo>
                <a:lnTo>
                  <a:pt x="95670" y="95086"/>
                </a:lnTo>
                <a:lnTo>
                  <a:pt x="96219" y="94671"/>
                </a:lnTo>
                <a:lnTo>
                  <a:pt x="96585" y="94048"/>
                </a:lnTo>
                <a:lnTo>
                  <a:pt x="96585" y="94048"/>
                </a:lnTo>
                <a:lnTo>
                  <a:pt x="98048" y="91141"/>
                </a:lnTo>
                <a:lnTo>
                  <a:pt x="99512" y="88235"/>
                </a:lnTo>
                <a:lnTo>
                  <a:pt x="100609" y="84913"/>
                </a:lnTo>
                <a:lnTo>
                  <a:pt x="101341" y="81591"/>
                </a:lnTo>
                <a:lnTo>
                  <a:pt x="102256" y="78269"/>
                </a:lnTo>
                <a:lnTo>
                  <a:pt x="102804" y="74948"/>
                </a:lnTo>
                <a:lnTo>
                  <a:pt x="102987" y="71626"/>
                </a:lnTo>
                <a:lnTo>
                  <a:pt x="103170" y="68096"/>
                </a:lnTo>
                <a:lnTo>
                  <a:pt x="103170" y="68096"/>
                </a:lnTo>
                <a:lnTo>
                  <a:pt x="103170" y="64775"/>
                </a:lnTo>
                <a:lnTo>
                  <a:pt x="102804" y="61660"/>
                </a:lnTo>
                <a:lnTo>
                  <a:pt x="102439" y="58754"/>
                </a:lnTo>
                <a:lnTo>
                  <a:pt x="101524" y="55432"/>
                </a:lnTo>
                <a:lnTo>
                  <a:pt x="100792" y="52525"/>
                </a:lnTo>
                <a:lnTo>
                  <a:pt x="99878" y="49411"/>
                </a:lnTo>
                <a:lnTo>
                  <a:pt x="98780" y="46505"/>
                </a:lnTo>
                <a:lnTo>
                  <a:pt x="97317" y="43806"/>
                </a:lnTo>
                <a:lnTo>
                  <a:pt x="97317" y="4380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167169" y="1855461"/>
            <a:ext cx="15183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ans S Chinese Light" charset="-122"/>
                <a:sym typeface="Segoe UI" panose="020B0502040204020203"/>
              </a:rPr>
              <a:t>外部入侵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全屏显示(4:3)</PresentationFormat>
  <Paragraphs>289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2017-02-27T07:28:00Z</dcterms:created>
  <dcterms:modified xsi:type="dcterms:W3CDTF">2018-08-31T15:19:58Z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