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6C7C"/>
    <a:srgbClr val="412B21"/>
    <a:srgbClr val="3B2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0" autoAdjust="0"/>
    <p:restoredTop sz="86910" autoAdjust="0"/>
  </p:normalViewPr>
  <p:slideViewPr>
    <p:cSldViewPr snapToGrid="0" snapToObjects="1">
      <p:cViewPr>
        <p:scale>
          <a:sx n="112" d="100"/>
          <a:sy n="112" d="100"/>
        </p:scale>
        <p:origin x="-824" y="8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06078-45CE-0349-ACD0-793800A5A3E9}" type="datetimeFigureOut">
              <a:rPr lang="en-US" smtClean="0"/>
              <a:t>6/2/13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169A7-F4F8-A546-9FC8-78CDF482E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29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>
                <a:latin typeface="Century Gothic"/>
                <a:cs typeface="Century Gothic"/>
              </a:rPr>
              <a:t>1 - Smart </a:t>
            </a:r>
            <a:r>
              <a:rPr lang="en-US" dirty="0" smtClean="0">
                <a:latin typeface="Century Gothic"/>
                <a:cs typeface="Century Gothic"/>
              </a:rPr>
              <a:t>Phones Prevalent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2--</a:t>
            </a:r>
            <a:r>
              <a:rPr lang="en-US" dirty="0" smtClean="0">
                <a:latin typeface="Century Gothic"/>
                <a:cs typeface="Century Gothic"/>
              </a:rPr>
              <a:t>Engages Community,</a:t>
            </a:r>
            <a:r>
              <a:rPr lang="en-US" baseline="0" dirty="0" smtClean="0">
                <a:latin typeface="Century Gothic"/>
                <a:cs typeface="Century Gothic"/>
              </a:rPr>
              <a:t> </a:t>
            </a:r>
            <a:r>
              <a:rPr lang="en-US" dirty="0" smtClean="0">
                <a:latin typeface="Century Gothic"/>
                <a:cs typeface="Century Gothic"/>
              </a:rPr>
              <a:t>Maximizes Resources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3--</a:t>
            </a:r>
            <a:r>
              <a:rPr lang="en-US" dirty="0" smtClean="0">
                <a:latin typeface="Century Gothic"/>
                <a:cs typeface="Century Gothic"/>
              </a:rPr>
              <a:t>Precise </a:t>
            </a:r>
            <a:r>
              <a:rPr lang="en-US" baseline="0" dirty="0" smtClean="0">
                <a:latin typeface="Century Gothic"/>
                <a:cs typeface="Century Gothic"/>
              </a:rPr>
              <a:t>Geographic Information in Real Time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4--</a:t>
            </a:r>
            <a:r>
              <a:rPr lang="en-US" baseline="0" dirty="0" smtClean="0">
                <a:latin typeface="Century Gothic"/>
                <a:cs typeface="Century Gothic"/>
              </a:rPr>
              <a:t>Low Cost /</a:t>
            </a:r>
            <a:r>
              <a:rPr lang="en-US" dirty="0" smtClean="0">
                <a:latin typeface="Century Gothic"/>
                <a:cs typeface="Century Gothic"/>
              </a:rPr>
              <a:t> Maintenance,</a:t>
            </a:r>
            <a:r>
              <a:rPr lang="en-US" baseline="0" dirty="0" smtClean="0">
                <a:latin typeface="Century Gothic"/>
                <a:cs typeface="Century Gothic"/>
              </a:rPr>
              <a:t> Scalable</a:t>
            </a:r>
            <a:endParaRPr lang="en-US" dirty="0" smtClean="0">
              <a:latin typeface="Century Gothic"/>
              <a:cs typeface="Century Gothic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9A7-F4F8-A546-9FC8-78CDF482E8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32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E306-A47F-A24B-A332-146E717C9BD8}" type="datetimeFigureOut">
              <a:rPr lang="en-US" smtClean="0"/>
              <a:t>6/2/13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7A21-C5DA-3840-ADC7-755D0577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0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E306-A47F-A24B-A332-146E717C9BD8}" type="datetimeFigureOut">
              <a:rPr lang="en-US" smtClean="0"/>
              <a:t>6/2/13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7A21-C5DA-3840-ADC7-755D0577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8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E306-A47F-A24B-A332-146E717C9BD8}" type="datetimeFigureOut">
              <a:rPr lang="en-US" smtClean="0"/>
              <a:t>6/2/13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7A21-C5DA-3840-ADC7-755D0577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E306-A47F-A24B-A332-146E717C9BD8}" type="datetimeFigureOut">
              <a:rPr lang="en-US" smtClean="0"/>
              <a:t>6/2/13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7A21-C5DA-3840-ADC7-755D0577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7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E306-A47F-A24B-A332-146E717C9BD8}" type="datetimeFigureOut">
              <a:rPr lang="en-US" smtClean="0"/>
              <a:t>6/2/13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7A21-C5DA-3840-ADC7-755D0577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9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E306-A47F-A24B-A332-146E717C9BD8}" type="datetimeFigureOut">
              <a:rPr lang="en-US" smtClean="0"/>
              <a:t>6/2/13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7A21-C5DA-3840-ADC7-755D0577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5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E306-A47F-A24B-A332-146E717C9BD8}" type="datetimeFigureOut">
              <a:rPr lang="en-US" smtClean="0"/>
              <a:t>6/2/13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7A21-C5DA-3840-ADC7-755D0577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9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E306-A47F-A24B-A332-146E717C9BD8}" type="datetimeFigureOut">
              <a:rPr lang="en-US" smtClean="0"/>
              <a:t>6/2/13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7A21-C5DA-3840-ADC7-755D0577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3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E306-A47F-A24B-A332-146E717C9BD8}" type="datetimeFigureOut">
              <a:rPr lang="en-US" smtClean="0"/>
              <a:t>6/2/13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7A21-C5DA-3840-ADC7-755D0577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E306-A47F-A24B-A332-146E717C9BD8}" type="datetimeFigureOut">
              <a:rPr lang="en-US" smtClean="0"/>
              <a:t>6/2/13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7A21-C5DA-3840-ADC7-755D0577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1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E306-A47F-A24B-A332-146E717C9BD8}" type="datetimeFigureOut">
              <a:rPr lang="en-US" smtClean="0"/>
              <a:t>6/2/13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7A21-C5DA-3840-ADC7-755D0577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8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2">
                <a:lumMod val="75000"/>
                <a:alpha val="35000"/>
              </a:schemeClr>
            </a:gs>
            <a:gs pos="0">
              <a:schemeClr val="bg2">
                <a:alpha val="35000"/>
              </a:schemeClr>
            </a:gs>
            <a:gs pos="18000">
              <a:schemeClr val="bg2">
                <a:alpha val="3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9E306-A47F-A24B-A332-146E717C9BD8}" type="datetimeFigureOut">
              <a:rPr lang="en-US" smtClean="0"/>
              <a:t>6/2/13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97A21-C5DA-3840-ADC7-755D0577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5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3.wdp"/><Relationship Id="rId6" Type="http://schemas.openxmlformats.org/officeDocument/2006/relationships/image" Target="../media/image1.png"/><Relationship Id="rId7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microsoft.com/office/2007/relationships/hdphoto" Target="../media/hdphoto4.wdp"/><Relationship Id="rId6" Type="http://schemas.openxmlformats.org/officeDocument/2006/relationships/image" Target="../media/image7.png"/><Relationship Id="rId7" Type="http://schemas.openxmlformats.org/officeDocument/2006/relationships/image" Target="../media/image1.png"/><Relationship Id="rId8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microsoft.com/office/2007/relationships/hdphoto" Target="../media/hdphoto4.wdp"/><Relationship Id="rId8" Type="http://schemas.openxmlformats.org/officeDocument/2006/relationships/image" Target="../media/image7.png"/><Relationship Id="rId9" Type="http://schemas.openxmlformats.org/officeDocument/2006/relationships/image" Target="../media/image1.png"/><Relationship Id="rId10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2">
                <a:lumMod val="75000"/>
                <a:alpha val="35000"/>
              </a:schemeClr>
            </a:gs>
            <a:gs pos="0">
              <a:schemeClr val="bg2">
                <a:alpha val="35000"/>
              </a:schemeClr>
            </a:gs>
            <a:gs pos="18000">
              <a:schemeClr val="bg2">
                <a:alpha val="3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6308574"/>
            <a:ext cx="9144000" cy="547148"/>
          </a:xfrm>
          <a:prstGeom prst="rect">
            <a:avLst/>
          </a:prstGeom>
          <a:solidFill>
            <a:srgbClr val="FFFFFF">
              <a:alpha val="4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m-unity_logo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243" t="28637" r="16856" b="39720"/>
          <a:stretch/>
        </p:blipFill>
        <p:spPr>
          <a:xfrm>
            <a:off x="1330454" y="2585067"/>
            <a:ext cx="6483092" cy="168786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-1" y="6486898"/>
            <a:ext cx="9144001" cy="27699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1200" b="1" spc="150" dirty="0">
                <a:ln w="11430"/>
                <a:solidFill>
                  <a:srgbClr val="412B2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ndale Mono"/>
                <a:cs typeface="Andale Mono"/>
              </a:rPr>
              <a:t>Travis </a:t>
            </a:r>
            <a:r>
              <a:rPr lang="en-US" sz="1200" b="1" spc="150" dirty="0" err="1">
                <a:ln w="11430"/>
                <a:solidFill>
                  <a:srgbClr val="412B2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ndale Mono"/>
                <a:cs typeface="Andale Mono"/>
              </a:rPr>
              <a:t>Douce</a:t>
            </a:r>
            <a:r>
              <a:rPr lang="en-US" sz="1200" b="1" spc="150" dirty="0">
                <a:ln w="11430"/>
                <a:solidFill>
                  <a:srgbClr val="412B2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ndale Mono"/>
                <a:cs typeface="Andale Mono"/>
              </a:rPr>
              <a:t>, Stacey Kerr, </a:t>
            </a:r>
            <a:r>
              <a:rPr lang="en-US" sz="1200" b="1" spc="150" dirty="0" err="1">
                <a:ln w="11430"/>
                <a:solidFill>
                  <a:srgbClr val="412B2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ndale Mono"/>
                <a:cs typeface="Andale Mono"/>
              </a:rPr>
              <a:t>Ankur</a:t>
            </a:r>
            <a:r>
              <a:rPr lang="en-US" sz="1200" b="1" spc="150" dirty="0">
                <a:ln w="11430"/>
                <a:solidFill>
                  <a:srgbClr val="412B2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ndale Mono"/>
                <a:cs typeface="Andale Mono"/>
              </a:rPr>
              <a:t> </a:t>
            </a:r>
            <a:r>
              <a:rPr lang="en-US" sz="1200" b="1" spc="150" dirty="0" err="1">
                <a:ln w="11430"/>
                <a:solidFill>
                  <a:srgbClr val="412B2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ndale Mono"/>
                <a:cs typeface="Andale Mono"/>
              </a:rPr>
              <a:t>Vashi</a:t>
            </a:r>
            <a:r>
              <a:rPr lang="en-US" sz="1200" b="1" spc="150" dirty="0">
                <a:ln w="11430"/>
                <a:solidFill>
                  <a:srgbClr val="412B2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ndale Mono"/>
                <a:cs typeface="Andale Mono"/>
              </a:rPr>
              <a:t>, Scott </a:t>
            </a:r>
            <a:r>
              <a:rPr lang="en-US" sz="1200" b="1" spc="150" dirty="0" err="1">
                <a:ln w="11430"/>
                <a:solidFill>
                  <a:srgbClr val="412B2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ndale Mono"/>
                <a:cs typeface="Andale Mono"/>
              </a:rPr>
              <a:t>Shamp</a:t>
            </a:r>
            <a:r>
              <a:rPr lang="en-US" sz="1200" b="1" spc="150" dirty="0">
                <a:ln w="11430"/>
                <a:solidFill>
                  <a:srgbClr val="412B2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ndale Mono"/>
                <a:cs typeface="Andale Mono"/>
              </a:rPr>
              <a:t>, Henry </a:t>
            </a:r>
            <a:r>
              <a:rPr lang="en-US" sz="1200" b="1" spc="150" dirty="0" err="1">
                <a:ln w="11430"/>
                <a:solidFill>
                  <a:srgbClr val="412B2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ndale Mono"/>
                <a:cs typeface="Andale Mono"/>
              </a:rPr>
              <a:t>Oddi</a:t>
            </a:r>
            <a:r>
              <a:rPr lang="en-US" sz="1200" b="1" spc="150" dirty="0">
                <a:ln w="11430"/>
                <a:solidFill>
                  <a:srgbClr val="412B2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ndale Mono"/>
                <a:cs typeface="Andale Mono"/>
              </a:rPr>
              <a:t>, Doug Brewer</a:t>
            </a:r>
          </a:p>
        </p:txBody>
      </p:sp>
    </p:spTree>
    <p:extLst>
      <p:ext uri="{BB962C8B-B14F-4D97-AF65-F5344CB8AC3E}">
        <p14:creationId xmlns:p14="http://schemas.microsoft.com/office/powerpoint/2010/main" val="1309622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11.jpe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53" b="96566" l="3762" r="97022">
                        <a14:foregroundMark x1="78997" y1="83104" x2="78997" y2="83104"/>
                        <a14:foregroundMark x1="67241" y1="82005" x2="67241" y2="82005"/>
                        <a14:foregroundMark x1="74765" y1="81731" x2="74765" y2="81731"/>
                        <a14:foregroundMark x1="47649" y1="82692" x2="47649" y2="82692"/>
                        <a14:foregroundMark x1="43103" y1="81731" x2="43103" y2="81731"/>
                        <a14:foregroundMark x1="33856" y1="81868" x2="33856" y2="81868"/>
                        <a14:backgroundMark x1="61755" y1="84615" x2="61755" y2="84615"/>
                        <a14:backgroundMark x1="35972" y1="81868" x2="35972" y2="81868"/>
                        <a14:backgroundMark x1="32837" y1="82692" x2="32837" y2="82692"/>
                        <a14:backgroundMark x1="62304" y1="78846" x2="62304" y2="78846"/>
                        <a14:backgroundMark x1="44671" y1="83929" x2="44671" y2="83929"/>
                        <a14:backgroundMark x1="42006" y1="82692" x2="42006" y2="82692"/>
                        <a14:backgroundMark x1="49765" y1="84341" x2="49765" y2="84341"/>
                        <a14:backgroundMark x1="63793" y1="83516" x2="63793" y2="83516"/>
                        <a14:backgroundMark x1="66693" y1="84341" x2="66693" y2="84341"/>
                        <a14:backgroundMark x1="74451" y1="84341" x2="74451" y2="84341"/>
                        <a14:backgroundMark x1="76646" y1="82280" x2="76646" y2="82280"/>
                        <a14:backgroundMark x1="81426" y1="84753" x2="81426" y2="847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249" y="1054100"/>
            <a:ext cx="3889248" cy="22189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257" b="88991" l="6635" r="93365">
                        <a14:foregroundMark x1="45498" y1="77064" x2="45498" y2="77064"/>
                        <a14:foregroundMark x1="34597" y1="64220" x2="34597" y2="64220"/>
                        <a14:foregroundMark x1="31754" y1="65138" x2="31754" y2="65138"/>
                        <a14:foregroundMark x1="20379" y1="48624" x2="20379" y2="48624"/>
                        <a14:foregroundMark x1="18957" y1="42202" x2="18957" y2="42202"/>
                        <a14:foregroundMark x1="11848" y1="40367" x2="11848" y2="40367"/>
                        <a14:foregroundMark x1="42180" y1="35780" x2="42180" y2="35780"/>
                        <a14:foregroundMark x1="56398" y1="39450" x2="56398" y2="39450"/>
                        <a14:foregroundMark x1="65403" y1="40367" x2="65403" y2="40367"/>
                        <a14:foregroundMark x1="74408" y1="22936" x2="74408" y2="22936"/>
                        <a14:foregroundMark x1="72986" y1="40367" x2="72986" y2="40367"/>
                        <a14:foregroundMark x1="78199" y1="34862" x2="78199" y2="34862"/>
                        <a14:foregroundMark x1="87204" y1="43119" x2="87204" y2="43119"/>
                        <a14:foregroundMark x1="87204" y1="65138" x2="87204" y2="65138"/>
                        <a14:foregroundMark x1="82938" y1="64220" x2="82938" y2="64220"/>
                        <a14:foregroundMark x1="43602" y1="60550" x2="43602" y2="60550"/>
                        <a14:foregroundMark x1="51659" y1="63303" x2="51659" y2="63303"/>
                        <a14:foregroundMark x1="60664" y1="62385" x2="60664" y2="62385"/>
                        <a14:foregroundMark x1="68720" y1="63303" x2="68720" y2="63303"/>
                        <a14:backgroundMark x1="81517" y1="64220" x2="81517" y2="64220"/>
                        <a14:backgroundMark x1="54976" y1="60550" x2="54976" y2="60550"/>
                      </a14:backgroundRemoval>
                    </a14:imgEffect>
                  </a14:imgLayer>
                </a14:imgProps>
              </a:ext>
            </a:extLst>
          </a:blip>
          <a:srcRect b="25440"/>
          <a:stretch/>
        </p:blipFill>
        <p:spPr>
          <a:xfrm>
            <a:off x="3224742" y="3599362"/>
            <a:ext cx="2679700" cy="1032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2" name="Group 11"/>
          <p:cNvGrpSpPr/>
          <p:nvPr/>
        </p:nvGrpSpPr>
        <p:grpSpPr>
          <a:xfrm>
            <a:off x="-35731" y="6308574"/>
            <a:ext cx="9179731" cy="549425"/>
            <a:chOff x="-35731" y="6308574"/>
            <a:chExt cx="9179731" cy="549425"/>
          </a:xfrm>
        </p:grpSpPr>
        <p:sp>
          <p:nvSpPr>
            <p:cNvPr id="10" name="Rectangle 9"/>
            <p:cNvSpPr/>
            <p:nvPr/>
          </p:nvSpPr>
          <p:spPr>
            <a:xfrm>
              <a:off x="-1" y="6308574"/>
              <a:ext cx="9144000" cy="547148"/>
            </a:xfrm>
            <a:prstGeom prst="rect">
              <a:avLst/>
            </a:prstGeom>
            <a:solidFill>
              <a:srgbClr val="FFFFFF">
                <a:alpha val="49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comm-unity_logo.png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43" t="28637" r="16856" b="39720"/>
            <a:stretch/>
          </p:blipFill>
          <p:spPr>
            <a:xfrm>
              <a:off x="-35731" y="6310852"/>
              <a:ext cx="2101592" cy="54714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" name="Rectangle 10"/>
            <p:cNvSpPr/>
            <p:nvPr/>
          </p:nvSpPr>
          <p:spPr>
            <a:xfrm>
              <a:off x="2065861" y="6486898"/>
              <a:ext cx="7078139" cy="26930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/>
              <a:r>
                <a:rPr lang="en-US" sz="1150" b="1" spc="150" dirty="0">
                  <a:ln w="11430"/>
                  <a:solidFill>
                    <a:srgbClr val="412B21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ndale Mono"/>
                  <a:cs typeface="Andale Mono"/>
                </a:rPr>
                <a:t>Travis </a:t>
              </a:r>
              <a:r>
                <a:rPr lang="en-US" sz="1150" b="1" spc="150" dirty="0" err="1">
                  <a:ln w="11430"/>
                  <a:solidFill>
                    <a:srgbClr val="412B21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ndale Mono"/>
                  <a:cs typeface="Andale Mono"/>
                </a:rPr>
                <a:t>Douce</a:t>
              </a:r>
              <a:r>
                <a:rPr lang="en-US" sz="1150" b="1" spc="150" dirty="0">
                  <a:ln w="11430"/>
                  <a:solidFill>
                    <a:srgbClr val="412B21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ndale Mono"/>
                  <a:cs typeface="Andale Mono"/>
                </a:rPr>
                <a:t>, Stacey Kerr, </a:t>
              </a:r>
              <a:r>
                <a:rPr lang="en-US" sz="1150" b="1" spc="150" dirty="0" err="1">
                  <a:ln w="11430"/>
                  <a:solidFill>
                    <a:srgbClr val="412B21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ndale Mono"/>
                  <a:cs typeface="Andale Mono"/>
                </a:rPr>
                <a:t>Ankur</a:t>
              </a:r>
              <a:r>
                <a:rPr lang="en-US" sz="1150" b="1" spc="150" dirty="0">
                  <a:ln w="11430"/>
                  <a:solidFill>
                    <a:srgbClr val="412B21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ndale Mono"/>
                  <a:cs typeface="Andale Mono"/>
                </a:rPr>
                <a:t> </a:t>
              </a:r>
              <a:r>
                <a:rPr lang="en-US" sz="1150" b="1" spc="150" dirty="0" err="1">
                  <a:ln w="11430"/>
                  <a:solidFill>
                    <a:srgbClr val="412B21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ndale Mono"/>
                  <a:cs typeface="Andale Mono"/>
                </a:rPr>
                <a:t>Vashi</a:t>
              </a:r>
              <a:r>
                <a:rPr lang="en-US" sz="1150" b="1" spc="150" dirty="0">
                  <a:ln w="11430"/>
                  <a:solidFill>
                    <a:srgbClr val="412B21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ndale Mono"/>
                  <a:cs typeface="Andale Mono"/>
                </a:rPr>
                <a:t>, Scott </a:t>
              </a:r>
              <a:r>
                <a:rPr lang="en-US" sz="1150" b="1" spc="150" dirty="0" err="1">
                  <a:ln w="11430"/>
                  <a:solidFill>
                    <a:srgbClr val="412B21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ndale Mono"/>
                  <a:cs typeface="Andale Mono"/>
                </a:rPr>
                <a:t>Shamp</a:t>
              </a:r>
              <a:r>
                <a:rPr lang="en-US" sz="1150" b="1" spc="150" dirty="0">
                  <a:ln w="11430"/>
                  <a:solidFill>
                    <a:srgbClr val="412B21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ndale Mono"/>
                  <a:cs typeface="Andale Mono"/>
                </a:rPr>
                <a:t>, Henry </a:t>
              </a:r>
              <a:r>
                <a:rPr lang="en-US" sz="1150" b="1" spc="150" dirty="0" err="1">
                  <a:ln w="11430"/>
                  <a:solidFill>
                    <a:srgbClr val="412B21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ndale Mono"/>
                  <a:cs typeface="Andale Mono"/>
                </a:rPr>
                <a:t>Oddi</a:t>
              </a:r>
              <a:r>
                <a:rPr lang="en-US" sz="1150" b="1" spc="150" dirty="0">
                  <a:ln w="11430"/>
                  <a:solidFill>
                    <a:srgbClr val="412B21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ndale Mono"/>
                  <a:cs typeface="Andale Mono"/>
                </a:rPr>
                <a:t>, Doug Brewer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6227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heat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642" y="677335"/>
            <a:ext cx="4632717" cy="46512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775" y="677335"/>
            <a:ext cx="5378450" cy="537845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2663032" y="497044"/>
            <a:ext cx="3817937" cy="5863913"/>
            <a:chOff x="2286000" y="0"/>
            <a:chExt cx="4572000" cy="685800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6489" b="91956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286000" y="0"/>
              <a:ext cx="4572000" cy="6858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4" name="Picture 23" descr="Community2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0711" y="987778"/>
              <a:ext cx="2641600" cy="440266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11" name="Group 10"/>
          <p:cNvGrpSpPr/>
          <p:nvPr/>
        </p:nvGrpSpPr>
        <p:grpSpPr>
          <a:xfrm>
            <a:off x="-35731" y="6308574"/>
            <a:ext cx="9179731" cy="549425"/>
            <a:chOff x="-35731" y="6308574"/>
            <a:chExt cx="9179731" cy="549425"/>
          </a:xfrm>
        </p:grpSpPr>
        <p:sp>
          <p:nvSpPr>
            <p:cNvPr id="12" name="Rectangle 11"/>
            <p:cNvSpPr/>
            <p:nvPr/>
          </p:nvSpPr>
          <p:spPr>
            <a:xfrm>
              <a:off x="-1" y="6308574"/>
              <a:ext cx="9144000" cy="547148"/>
            </a:xfrm>
            <a:prstGeom prst="rect">
              <a:avLst/>
            </a:prstGeom>
            <a:solidFill>
              <a:srgbClr val="FFFFFF">
                <a:alpha val="49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 descr="comm-unity_logo.png"/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43" t="28637" r="16856" b="39720"/>
            <a:stretch/>
          </p:blipFill>
          <p:spPr>
            <a:xfrm>
              <a:off x="-35731" y="6310852"/>
              <a:ext cx="2101592" cy="54714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Rectangle 13"/>
            <p:cNvSpPr/>
            <p:nvPr/>
          </p:nvSpPr>
          <p:spPr>
            <a:xfrm>
              <a:off x="2065861" y="6486898"/>
              <a:ext cx="7078139" cy="26930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/>
              <a:r>
                <a:rPr lang="en-US" sz="1150" b="1" spc="150" dirty="0">
                  <a:ln w="11430"/>
                  <a:solidFill>
                    <a:srgbClr val="412B21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ndale Mono"/>
                  <a:cs typeface="Andale Mono"/>
                </a:rPr>
                <a:t>Travis </a:t>
              </a:r>
              <a:r>
                <a:rPr lang="en-US" sz="1150" b="1" spc="150" dirty="0" err="1">
                  <a:ln w="11430"/>
                  <a:solidFill>
                    <a:srgbClr val="412B21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ndale Mono"/>
                  <a:cs typeface="Andale Mono"/>
                </a:rPr>
                <a:t>Douce</a:t>
              </a:r>
              <a:r>
                <a:rPr lang="en-US" sz="1150" b="1" spc="150" dirty="0">
                  <a:ln w="11430"/>
                  <a:solidFill>
                    <a:srgbClr val="412B21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ndale Mono"/>
                  <a:cs typeface="Andale Mono"/>
                </a:rPr>
                <a:t>, Stacey Kerr, </a:t>
              </a:r>
              <a:r>
                <a:rPr lang="en-US" sz="1150" b="1" spc="150" dirty="0" err="1">
                  <a:ln w="11430"/>
                  <a:solidFill>
                    <a:srgbClr val="412B21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ndale Mono"/>
                  <a:cs typeface="Andale Mono"/>
                </a:rPr>
                <a:t>Ankur</a:t>
              </a:r>
              <a:r>
                <a:rPr lang="en-US" sz="1150" b="1" spc="150" dirty="0">
                  <a:ln w="11430"/>
                  <a:solidFill>
                    <a:srgbClr val="412B21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ndale Mono"/>
                  <a:cs typeface="Andale Mono"/>
                </a:rPr>
                <a:t> </a:t>
              </a:r>
              <a:r>
                <a:rPr lang="en-US" sz="1150" b="1" spc="150" dirty="0" err="1">
                  <a:ln w="11430"/>
                  <a:solidFill>
                    <a:srgbClr val="412B21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ndale Mono"/>
                  <a:cs typeface="Andale Mono"/>
                </a:rPr>
                <a:t>Vashi</a:t>
              </a:r>
              <a:r>
                <a:rPr lang="en-US" sz="1150" b="1" spc="150" dirty="0">
                  <a:ln w="11430"/>
                  <a:solidFill>
                    <a:srgbClr val="412B21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ndale Mono"/>
                  <a:cs typeface="Andale Mono"/>
                </a:rPr>
                <a:t>, Scott </a:t>
              </a:r>
              <a:r>
                <a:rPr lang="en-US" sz="1150" b="1" spc="150" dirty="0" err="1">
                  <a:ln w="11430"/>
                  <a:solidFill>
                    <a:srgbClr val="412B21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ndale Mono"/>
                  <a:cs typeface="Andale Mono"/>
                </a:rPr>
                <a:t>Shamp</a:t>
              </a:r>
              <a:r>
                <a:rPr lang="en-US" sz="1150" b="1" spc="150" dirty="0">
                  <a:ln w="11430"/>
                  <a:solidFill>
                    <a:srgbClr val="412B21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ndale Mono"/>
                  <a:cs typeface="Andale Mono"/>
                </a:rPr>
                <a:t>, Henry </a:t>
              </a:r>
              <a:r>
                <a:rPr lang="en-US" sz="1150" b="1" spc="150" dirty="0" err="1">
                  <a:ln w="11430"/>
                  <a:solidFill>
                    <a:srgbClr val="412B21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ndale Mono"/>
                  <a:cs typeface="Andale Mono"/>
                </a:rPr>
                <a:t>Oddi</a:t>
              </a:r>
              <a:r>
                <a:rPr lang="en-US" sz="1150" b="1" spc="150" dirty="0">
                  <a:ln w="11430"/>
                  <a:solidFill>
                    <a:srgbClr val="412B21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ndale Mono"/>
                  <a:cs typeface="Andale Mono"/>
                </a:rPr>
                <a:t>, Doug Brewer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2021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725" y="2171700"/>
            <a:ext cx="2400300" cy="2400300"/>
          </a:xfrm>
          <a:prstGeom prst="rect">
            <a:avLst/>
          </a:prstGeom>
        </p:spPr>
      </p:pic>
      <p:pic>
        <p:nvPicPr>
          <p:cNvPr id="10" name="Picture 9" descr="heatm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819" y="169334"/>
            <a:ext cx="1851681" cy="18591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819" y="2575253"/>
            <a:ext cx="1754420" cy="15204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0819" y="4707469"/>
            <a:ext cx="1479249" cy="1479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3" name="Group 12"/>
          <p:cNvGrpSpPr/>
          <p:nvPr/>
        </p:nvGrpSpPr>
        <p:grpSpPr>
          <a:xfrm>
            <a:off x="152407" y="1651000"/>
            <a:ext cx="2455333" cy="3683000"/>
            <a:chOff x="2286000" y="0"/>
            <a:chExt cx="4572000" cy="68580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6489" b="91956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286000" y="0"/>
              <a:ext cx="4572000" cy="6858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5" name="Picture 14" descr="Community2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0711" y="987778"/>
              <a:ext cx="2641600" cy="440266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-35731" y="6308574"/>
            <a:ext cx="9179731" cy="549425"/>
            <a:chOff x="-35731" y="6308574"/>
            <a:chExt cx="9179731" cy="549425"/>
          </a:xfrm>
        </p:grpSpPr>
        <p:sp>
          <p:nvSpPr>
            <p:cNvPr id="17" name="Rectangle 16"/>
            <p:cNvSpPr/>
            <p:nvPr/>
          </p:nvSpPr>
          <p:spPr>
            <a:xfrm>
              <a:off x="-1" y="6308574"/>
              <a:ext cx="9144000" cy="547148"/>
            </a:xfrm>
            <a:prstGeom prst="rect">
              <a:avLst/>
            </a:prstGeom>
            <a:solidFill>
              <a:srgbClr val="FFFFFF">
                <a:alpha val="49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comm-unity_logo.png"/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43" t="28637" r="16856" b="39720"/>
            <a:stretch/>
          </p:blipFill>
          <p:spPr>
            <a:xfrm>
              <a:off x="-35731" y="6310852"/>
              <a:ext cx="2101592" cy="54714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" name="Rectangle 18"/>
            <p:cNvSpPr/>
            <p:nvPr/>
          </p:nvSpPr>
          <p:spPr>
            <a:xfrm>
              <a:off x="2065861" y="6486898"/>
              <a:ext cx="7078139" cy="26930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/>
              <a:r>
                <a:rPr lang="en-US" sz="1150" b="1" spc="150" dirty="0">
                  <a:ln w="11430"/>
                  <a:solidFill>
                    <a:srgbClr val="412B21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ndale Mono"/>
                  <a:cs typeface="Andale Mono"/>
                </a:rPr>
                <a:t>Travis </a:t>
              </a:r>
              <a:r>
                <a:rPr lang="en-US" sz="1150" b="1" spc="150" dirty="0" err="1">
                  <a:ln w="11430"/>
                  <a:solidFill>
                    <a:srgbClr val="412B21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ndale Mono"/>
                  <a:cs typeface="Andale Mono"/>
                </a:rPr>
                <a:t>Douce</a:t>
              </a:r>
              <a:r>
                <a:rPr lang="en-US" sz="1150" b="1" spc="150" dirty="0">
                  <a:ln w="11430"/>
                  <a:solidFill>
                    <a:srgbClr val="412B21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ndale Mono"/>
                  <a:cs typeface="Andale Mono"/>
                </a:rPr>
                <a:t>, Stacey Kerr, </a:t>
              </a:r>
              <a:r>
                <a:rPr lang="en-US" sz="1150" b="1" spc="150" dirty="0" err="1">
                  <a:ln w="11430"/>
                  <a:solidFill>
                    <a:srgbClr val="412B21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ndale Mono"/>
                  <a:cs typeface="Andale Mono"/>
                </a:rPr>
                <a:t>Ankur</a:t>
              </a:r>
              <a:r>
                <a:rPr lang="en-US" sz="1150" b="1" spc="150" dirty="0">
                  <a:ln w="11430"/>
                  <a:solidFill>
                    <a:srgbClr val="412B21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ndale Mono"/>
                  <a:cs typeface="Andale Mono"/>
                </a:rPr>
                <a:t> </a:t>
              </a:r>
              <a:r>
                <a:rPr lang="en-US" sz="1150" b="1" spc="150" dirty="0" err="1">
                  <a:ln w="11430"/>
                  <a:solidFill>
                    <a:srgbClr val="412B21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ndale Mono"/>
                  <a:cs typeface="Andale Mono"/>
                </a:rPr>
                <a:t>Vashi</a:t>
              </a:r>
              <a:r>
                <a:rPr lang="en-US" sz="1150" b="1" spc="150" dirty="0">
                  <a:ln w="11430"/>
                  <a:solidFill>
                    <a:srgbClr val="412B21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ndale Mono"/>
                  <a:cs typeface="Andale Mono"/>
                </a:rPr>
                <a:t>, Scott </a:t>
              </a:r>
              <a:r>
                <a:rPr lang="en-US" sz="1150" b="1" spc="150" dirty="0" err="1">
                  <a:ln w="11430"/>
                  <a:solidFill>
                    <a:srgbClr val="412B21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ndale Mono"/>
                  <a:cs typeface="Andale Mono"/>
                </a:rPr>
                <a:t>Shamp</a:t>
              </a:r>
              <a:r>
                <a:rPr lang="en-US" sz="1150" b="1" spc="150" dirty="0">
                  <a:ln w="11430"/>
                  <a:solidFill>
                    <a:srgbClr val="412B21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ndale Mono"/>
                  <a:cs typeface="Andale Mono"/>
                </a:rPr>
                <a:t>, Henry </a:t>
              </a:r>
              <a:r>
                <a:rPr lang="en-US" sz="1150" b="1" spc="150" dirty="0" err="1">
                  <a:ln w="11430"/>
                  <a:solidFill>
                    <a:srgbClr val="412B21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ndale Mono"/>
                  <a:cs typeface="Andale Mono"/>
                </a:rPr>
                <a:t>Oddi</a:t>
              </a:r>
              <a:r>
                <a:rPr lang="en-US" sz="1150" b="1" spc="150" dirty="0">
                  <a:ln w="11430"/>
                  <a:solidFill>
                    <a:srgbClr val="412B21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ndale Mono"/>
                  <a:cs typeface="Andale Mono"/>
                </a:rPr>
                <a:t>, Doug Brewer</a:t>
              </a:r>
            </a:p>
          </p:txBody>
        </p:sp>
      </p:grpSp>
      <p:sp>
        <p:nvSpPr>
          <p:cNvPr id="5" name="Right Arrow 4"/>
          <p:cNvSpPr/>
          <p:nvPr/>
        </p:nvSpPr>
        <p:spPr>
          <a:xfrm flipV="1">
            <a:off x="2681111" y="3058436"/>
            <a:ext cx="588921" cy="609098"/>
          </a:xfrm>
          <a:prstGeom prst="rightArrow">
            <a:avLst>
              <a:gd name="adj1" fmla="val 50000"/>
              <a:gd name="adj2" fmla="val 59981"/>
            </a:avLst>
          </a:prstGeom>
          <a:solidFill>
            <a:srgbClr val="3B281F">
              <a:alpha val="95000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Right Arrow 22"/>
          <p:cNvSpPr/>
          <p:nvPr/>
        </p:nvSpPr>
        <p:spPr>
          <a:xfrm flipV="1">
            <a:off x="5810955" y="3058436"/>
            <a:ext cx="588921" cy="609098"/>
          </a:xfrm>
          <a:prstGeom prst="rightArrow">
            <a:avLst>
              <a:gd name="adj1" fmla="val 50000"/>
              <a:gd name="adj2" fmla="val 59981"/>
            </a:avLst>
          </a:prstGeom>
          <a:solidFill>
            <a:srgbClr val="3B281F">
              <a:alpha val="95000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4" name="Right Arrow 23"/>
          <p:cNvSpPr/>
          <p:nvPr/>
        </p:nvSpPr>
        <p:spPr>
          <a:xfrm rot="19751967" flipV="1">
            <a:off x="5775438" y="1610000"/>
            <a:ext cx="588921" cy="609098"/>
          </a:xfrm>
          <a:prstGeom prst="rightArrow">
            <a:avLst>
              <a:gd name="adj1" fmla="val 50000"/>
              <a:gd name="adj2" fmla="val 59981"/>
            </a:avLst>
          </a:prstGeom>
          <a:solidFill>
            <a:srgbClr val="3B281F">
              <a:alpha val="95000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Right Arrow 24"/>
          <p:cNvSpPr/>
          <p:nvPr/>
        </p:nvSpPr>
        <p:spPr>
          <a:xfrm rot="1848033">
            <a:off x="5775437" y="4617078"/>
            <a:ext cx="588921" cy="609098"/>
          </a:xfrm>
          <a:prstGeom prst="rightArrow">
            <a:avLst>
              <a:gd name="adj1" fmla="val 50000"/>
              <a:gd name="adj2" fmla="val 59981"/>
            </a:avLst>
          </a:prstGeom>
          <a:solidFill>
            <a:srgbClr val="3B281F">
              <a:alpha val="95000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097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Century Gothic"/>
              </a:rPr>
              <a:t>Advantages</a:t>
            </a:r>
            <a:endPara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Reaches those in need</a:t>
            </a:r>
          </a:p>
          <a:p>
            <a:endParaRPr lang="en-US" dirty="0" smtClean="0">
              <a:latin typeface="Century Gothic"/>
              <a:cs typeface="Century Gothic"/>
            </a:endParaRPr>
          </a:p>
          <a:p>
            <a:r>
              <a:rPr lang="en-US" dirty="0" smtClean="0">
                <a:latin typeface="Century Gothic"/>
                <a:cs typeface="Century Gothic"/>
              </a:rPr>
              <a:t>Addresses </a:t>
            </a:r>
            <a:r>
              <a:rPr lang="en-US" dirty="0">
                <a:latin typeface="Century Gothic"/>
                <a:cs typeface="Century Gothic"/>
              </a:rPr>
              <a:t>o</a:t>
            </a:r>
            <a:r>
              <a:rPr lang="en-US" dirty="0" smtClean="0">
                <a:latin typeface="Century Gothic"/>
                <a:cs typeface="Century Gothic"/>
              </a:rPr>
              <a:t>rganizational </a:t>
            </a:r>
            <a:r>
              <a:rPr lang="en-US" dirty="0">
                <a:latin typeface="Century Gothic"/>
                <a:cs typeface="Century Gothic"/>
              </a:rPr>
              <a:t>c</a:t>
            </a:r>
            <a:r>
              <a:rPr lang="en-US" dirty="0" smtClean="0">
                <a:latin typeface="Century Gothic"/>
                <a:cs typeface="Century Gothic"/>
              </a:rPr>
              <a:t>hallenges</a:t>
            </a:r>
          </a:p>
          <a:p>
            <a:endParaRPr lang="en-US" dirty="0" smtClean="0">
              <a:latin typeface="Century Gothic"/>
              <a:cs typeface="Century Gothic"/>
            </a:endParaRPr>
          </a:p>
          <a:p>
            <a:r>
              <a:rPr lang="en-US" dirty="0" smtClean="0">
                <a:latin typeface="Century Gothic"/>
                <a:cs typeface="Century Gothic"/>
              </a:rPr>
              <a:t>Generates “small” </a:t>
            </a:r>
            <a:r>
              <a:rPr lang="en-US" dirty="0" smtClean="0">
                <a:latin typeface="Century Gothic"/>
                <a:cs typeface="Century Gothic"/>
              </a:rPr>
              <a:t>d</a:t>
            </a:r>
            <a:r>
              <a:rPr lang="en-US" dirty="0" smtClean="0">
                <a:latin typeface="Century Gothic"/>
                <a:cs typeface="Century Gothic"/>
              </a:rPr>
              <a:t>ata</a:t>
            </a:r>
          </a:p>
          <a:p>
            <a:pPr marL="0" indent="0">
              <a:buNone/>
            </a:pPr>
            <a:endParaRPr lang="en-US" dirty="0" smtClean="0">
              <a:latin typeface="Century Gothic"/>
              <a:cs typeface="Century Gothic"/>
            </a:endParaRPr>
          </a:p>
          <a:p>
            <a:r>
              <a:rPr lang="en-US" dirty="0" smtClean="0">
                <a:latin typeface="Century Gothic"/>
                <a:cs typeface="Century Gothic"/>
              </a:rPr>
              <a:t>Scalable on</a:t>
            </a:r>
            <a:r>
              <a:rPr lang="en-US" dirty="0" smtClean="0">
                <a:latin typeface="Century Gothic"/>
                <a:cs typeface="Century Gothic"/>
              </a:rPr>
              <a:t> existing infrastructure</a:t>
            </a:r>
            <a:endParaRPr lang="en-US" baseline="0" dirty="0" smtClean="0">
              <a:latin typeface="Century Gothic"/>
              <a:cs typeface="Century Gothic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35731" y="6308574"/>
            <a:ext cx="9179731" cy="549425"/>
            <a:chOff x="-35731" y="6308574"/>
            <a:chExt cx="9179731" cy="549425"/>
          </a:xfrm>
        </p:grpSpPr>
        <p:sp>
          <p:nvSpPr>
            <p:cNvPr id="5" name="Rectangle 4"/>
            <p:cNvSpPr/>
            <p:nvPr/>
          </p:nvSpPr>
          <p:spPr>
            <a:xfrm>
              <a:off x="-1" y="6308574"/>
              <a:ext cx="9144000" cy="547148"/>
            </a:xfrm>
            <a:prstGeom prst="rect">
              <a:avLst/>
            </a:prstGeom>
            <a:solidFill>
              <a:srgbClr val="FFFFFF">
                <a:alpha val="49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comm-unity_logo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43" t="28637" r="16856" b="39720"/>
            <a:stretch/>
          </p:blipFill>
          <p:spPr>
            <a:xfrm>
              <a:off x="-35731" y="6310852"/>
              <a:ext cx="2101592" cy="54714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Rectangle 6"/>
            <p:cNvSpPr/>
            <p:nvPr/>
          </p:nvSpPr>
          <p:spPr>
            <a:xfrm>
              <a:off x="2065861" y="6486898"/>
              <a:ext cx="7078139" cy="26930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/>
              <a:r>
                <a:rPr lang="en-US" sz="1150" b="1" spc="150" dirty="0">
                  <a:ln w="11430"/>
                  <a:solidFill>
                    <a:srgbClr val="412B21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ndale Mono"/>
                  <a:cs typeface="Andale Mono"/>
                </a:rPr>
                <a:t>Travis </a:t>
              </a:r>
              <a:r>
                <a:rPr lang="en-US" sz="1150" b="1" spc="150" dirty="0" err="1">
                  <a:ln w="11430"/>
                  <a:solidFill>
                    <a:srgbClr val="412B21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ndale Mono"/>
                  <a:cs typeface="Andale Mono"/>
                </a:rPr>
                <a:t>Douce</a:t>
              </a:r>
              <a:r>
                <a:rPr lang="en-US" sz="1150" b="1" spc="150" dirty="0">
                  <a:ln w="11430"/>
                  <a:solidFill>
                    <a:srgbClr val="412B21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ndale Mono"/>
                  <a:cs typeface="Andale Mono"/>
                </a:rPr>
                <a:t>, Stacey Kerr, </a:t>
              </a:r>
              <a:r>
                <a:rPr lang="en-US" sz="1150" b="1" spc="150" dirty="0" err="1">
                  <a:ln w="11430"/>
                  <a:solidFill>
                    <a:srgbClr val="412B21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ndale Mono"/>
                  <a:cs typeface="Andale Mono"/>
                </a:rPr>
                <a:t>Ankur</a:t>
              </a:r>
              <a:r>
                <a:rPr lang="en-US" sz="1150" b="1" spc="150" dirty="0">
                  <a:ln w="11430"/>
                  <a:solidFill>
                    <a:srgbClr val="412B21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ndale Mono"/>
                  <a:cs typeface="Andale Mono"/>
                </a:rPr>
                <a:t> </a:t>
              </a:r>
              <a:r>
                <a:rPr lang="en-US" sz="1150" b="1" spc="150" dirty="0" err="1">
                  <a:ln w="11430"/>
                  <a:solidFill>
                    <a:srgbClr val="412B21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ndale Mono"/>
                  <a:cs typeface="Andale Mono"/>
                </a:rPr>
                <a:t>Vashi</a:t>
              </a:r>
              <a:r>
                <a:rPr lang="en-US" sz="1150" b="1" spc="150" dirty="0">
                  <a:ln w="11430"/>
                  <a:solidFill>
                    <a:srgbClr val="412B21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ndale Mono"/>
                  <a:cs typeface="Andale Mono"/>
                </a:rPr>
                <a:t>, Scott </a:t>
              </a:r>
              <a:r>
                <a:rPr lang="en-US" sz="1150" b="1" spc="150" dirty="0" err="1">
                  <a:ln w="11430"/>
                  <a:solidFill>
                    <a:srgbClr val="412B21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ndale Mono"/>
                  <a:cs typeface="Andale Mono"/>
                </a:rPr>
                <a:t>Shamp</a:t>
              </a:r>
              <a:r>
                <a:rPr lang="en-US" sz="1150" b="1" spc="150" dirty="0">
                  <a:ln w="11430"/>
                  <a:solidFill>
                    <a:srgbClr val="412B21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ndale Mono"/>
                  <a:cs typeface="Andale Mono"/>
                </a:rPr>
                <a:t>, Henry </a:t>
              </a:r>
              <a:r>
                <a:rPr lang="en-US" sz="1150" b="1" spc="150" dirty="0" err="1">
                  <a:ln w="11430"/>
                  <a:solidFill>
                    <a:srgbClr val="412B21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ndale Mono"/>
                  <a:cs typeface="Andale Mono"/>
                </a:rPr>
                <a:t>Oddi</a:t>
              </a:r>
              <a:r>
                <a:rPr lang="en-US" sz="1150" b="1" spc="150" dirty="0">
                  <a:ln w="11430"/>
                  <a:solidFill>
                    <a:srgbClr val="412B21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ndale Mono"/>
                  <a:cs typeface="Andale Mono"/>
                </a:rPr>
                <a:t>, Doug Brewer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632857" y="3075057"/>
            <a:ext cx="5878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entury Gothic"/>
                <a:cs typeface="Century Gothic"/>
              </a:rPr>
              <a:t>Reaches those in need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157" y="3075057"/>
            <a:ext cx="8397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entury Gothic"/>
                <a:cs typeface="Century Gothic"/>
              </a:rPr>
              <a:t>Scalable on existing infrastructure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19273" y="3075057"/>
            <a:ext cx="6105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entury Gothic"/>
                <a:cs typeface="Century Gothic"/>
              </a:rPr>
              <a:t>Generates “small” data</a:t>
            </a:r>
            <a:endParaRPr lang="en-US" sz="4000" dirty="0">
              <a:latin typeface="Century Gothic"/>
              <a:cs typeface="Century Gothic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0986" y="3105835"/>
            <a:ext cx="8602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entury Gothic"/>
                <a:cs typeface="Century Gothic"/>
              </a:rPr>
              <a:t>Addresses organizational challenges</a:t>
            </a:r>
          </a:p>
        </p:txBody>
      </p:sp>
    </p:spTree>
    <p:extLst>
      <p:ext uri="{BB962C8B-B14F-4D97-AF65-F5344CB8AC3E}">
        <p14:creationId xmlns:p14="http://schemas.microsoft.com/office/powerpoint/2010/main" val="1444684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  <p:bldP spid="8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m-unity_logo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243" t="28637" r="16856" b="39720"/>
          <a:stretch/>
        </p:blipFill>
        <p:spPr>
          <a:xfrm>
            <a:off x="1330454" y="2585067"/>
            <a:ext cx="6483092" cy="168786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3748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150</Words>
  <Application>Microsoft Macintosh PowerPoint</Application>
  <PresentationFormat>On-screen Show (4:3)</PresentationFormat>
  <Paragraphs>22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Advantages</vt:lpstr>
      <vt:lpstr>PowerPoint Presentation</vt:lpstr>
    </vt:vector>
  </TitlesOfParts>
  <Company>University of Miami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Stacey Kerr</dc:creator>
  <cp:lastModifiedBy>Stacey Kerr</cp:lastModifiedBy>
  <cp:revision>30</cp:revision>
  <dcterms:created xsi:type="dcterms:W3CDTF">2013-06-02T16:18:38Z</dcterms:created>
  <dcterms:modified xsi:type="dcterms:W3CDTF">2013-06-02T20:51:40Z</dcterms:modified>
</cp:coreProperties>
</file>