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8" r:id="rId3"/>
    <p:sldId id="257" r:id="rId4"/>
    <p:sldId id="258" r:id="rId5"/>
    <p:sldId id="261" r:id="rId6"/>
    <p:sldId id="260" r:id="rId7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6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A71E0DB-6307-4484-AF53-F385F247A906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72DE14AC-A8B8-4FBC-8098-B7025EEBE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E0B34-E31D-479D-8C8E-6A323F3EED7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1143000"/>
            <a:ext cx="7772400" cy="4572000"/>
            <a:chOff x="1371600" y="1143000"/>
            <a:chExt cx="7772400" cy="5715000"/>
          </a:xfrm>
          <a:effectLst>
            <a:reflection blurRad="6350" stA="50000" endA="300" endPos="15500" dist="50800" dir="5400000" sy="-100000" algn="bl" rotWithShape="0"/>
          </a:effectLst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1"/>
            <a:ext cx="6400800" cy="192405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9737"/>
            <a:ext cx="6400800" cy="152286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 algn="ctr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286000" y="3794763"/>
            <a:ext cx="45720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1143000"/>
            <a:ext cx="7772400" cy="2743200"/>
            <a:chOff x="0" y="1143000"/>
            <a:chExt cx="7772400" cy="2743200"/>
          </a:xfrm>
        </p:grpSpPr>
        <p:sp>
          <p:nvSpPr>
            <p:cNvPr id="9" name="Rectangle 8"/>
            <p:cNvSpPr/>
            <p:nvPr/>
          </p:nvSpPr>
          <p:spPr>
            <a:xfrm>
              <a:off x="0" y="1143000"/>
              <a:ext cx="7772400" cy="2743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71600"/>
              <a:ext cx="7543800" cy="2286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600200"/>
              <a:ext cx="7315200" cy="1828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68580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756848"/>
            <a:ext cx="6858000" cy="64008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>
              <a:buNone/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574536"/>
            <a:ext cx="2133600" cy="274320"/>
          </a:xfrm>
        </p:spPr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74536"/>
            <a:ext cx="28956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36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288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288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2103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2103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071048" y="2548267"/>
            <a:ext cx="64008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0" y="0"/>
            <a:ext cx="9144000" cy="6400800"/>
            <a:chOff x="0" y="457200"/>
            <a:chExt cx="9144000" cy="64008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1" name="Rectangle 10"/>
            <p:cNvSpPr/>
            <p:nvPr/>
          </p:nvSpPr>
          <p:spPr>
            <a:xfrm>
              <a:off x="0" y="457200"/>
              <a:ext cx="9144000" cy="6400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914400"/>
              <a:ext cx="8229600" cy="5943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4926013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3600"/>
            <a:ext cx="1371600" cy="38862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268981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1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4678"/>
            <a:ext cx="7315200" cy="77877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5400000">
            <a:off x="3268980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0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5" name="Rectangle 14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315200" cy="77724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304" y="1828800"/>
            <a:ext cx="4928616" cy="4562856"/>
          </a:xfrm>
          <a:effectLst>
            <a:reflection blurRad="6350" stA="50000" endA="300" endPos="6000" dist="50800" dir="5400000" sy="-100000" algn="bl" rotWithShape="0"/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0552"/>
            <a:ext cx="1371600" cy="3886200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57150" prstMaterial="metal">
              <a:bevelT w="25400" h="12700" prst="softRound"/>
            </a:sp3d>
          </a:bodyPr>
          <a:lstStyle>
            <a:lvl1pPr marL="0" indent="0"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43000"/>
            <a:ext cx="7772400" cy="5715000"/>
            <a:chOff x="1371600" y="1143000"/>
            <a:chExt cx="7772400" cy="5715000"/>
          </a:xfrm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1"/>
            <a:ext cx="6553200" cy="45447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574536"/>
            <a:ext cx="2133600" cy="274320"/>
          </a:xfrm>
        </p:spPr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74536"/>
            <a:ext cx="28956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6676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940146" y="3428206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9296" y="152400"/>
            <a:ext cx="734704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1371600" y="1143000"/>
            <a:ext cx="7772400" cy="5715000"/>
            <a:chOff x="1371600" y="1143000"/>
            <a:chExt cx="7772400" cy="5715000"/>
          </a:xfrm>
        </p:grpSpPr>
        <p:sp>
          <p:nvSpPr>
            <p:cNvPr id="11" name="Rectangle 10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6400800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574536"/>
            <a:ext cx="365760" cy="274320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685738-183E-408F-88BB-30CAE75C86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667000" y="3429000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6553200" y="6574536"/>
            <a:ext cx="2133600" cy="274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8DC0A7-2944-46B9-B33F-703D8E77336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828800" y="6574536"/>
            <a:ext cx="2895600" cy="27432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effectLst>
            <a:innerShdw blurRad="63500">
              <a:srgbClr val="F1F1F1"/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" pitchFamily="2" charset="2"/>
        <a:buChar char=""/>
        <a:defRPr sz="20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100000"/>
        <a:buFont typeface="Wingdings" pitchFamily="2" charset="2"/>
        <a:buChar char="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" pitchFamily="2" charset="2"/>
        <a:buChar char="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3pPr>
      <a:lvl4pPr marL="1377950" indent="-3540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100000"/>
        <a:buFont typeface="Wingdings" pitchFamily="2" charset="2"/>
        <a:buChar char="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" pitchFamily="2" charset="2"/>
        <a:buChar char="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5pPr>
      <a:lvl6pPr marL="2057400" indent="-34925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100000"/>
        <a:buFont typeface="Wingdings" pitchFamily="2" charset="2"/>
        <a:buChar char="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6pPr>
      <a:lvl7pPr marL="2406650" indent="-34925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" pitchFamily="2" charset="2"/>
        <a:buChar char="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7pPr>
      <a:lvl8pPr marL="2743200" indent="-34925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"/>
        <a:defRPr sz="1800" b="0" kern="1200" baseline="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8pPr>
      <a:lvl9pPr marL="3092450" indent="-34925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" pitchFamily="2" charset="2"/>
        <a:buChar char=""/>
        <a:defRPr sz="1800" b="0" kern="1200" baseline="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FY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2012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OPERATING BUDGET</a:t>
            </a:r>
            <a:br>
              <a:rPr lang="en-US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FINAL Update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4676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Department of Budget and </a:t>
            </a:r>
            <a:r>
              <a:rPr lang="en-US" b="1" dirty="0" smtClean="0"/>
              <a:t>Evaluation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May 5, 2011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General Fund CHANGES from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FY 2012 Recommended Budget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46482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dirty="0" smtClean="0"/>
              <a:t>Program Changes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Shift $300k for Shipyard HQ to City Council Contingency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Additional Vehicle Costs – recommend increasing from $3.05 to $3.50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tx2"/>
                </a:solidFill>
              </a:rPr>
              <a:t>Revenue Changes</a:t>
            </a:r>
            <a:endParaRPr lang="en-US" sz="3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40386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Revenue</a:t>
            </a:r>
          </a:p>
          <a:p>
            <a:pPr lvl="1">
              <a:buFontTx/>
              <a:buChar char="-"/>
              <a:tabLst>
                <a:tab pos="7997825" algn="r"/>
              </a:tabLst>
            </a:pPr>
            <a:r>
              <a:rPr lang="en-US" dirty="0" smtClean="0"/>
              <a:t>Decreased State Revenue	$ </a:t>
            </a:r>
            <a:r>
              <a:rPr lang="en-US" dirty="0" smtClean="0">
                <a:solidFill>
                  <a:srgbClr val="FF0000"/>
                </a:solidFill>
              </a:rPr>
              <a:t>(46,859)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Additional Telecommunications Tax	100,00</a:t>
            </a:r>
            <a:r>
              <a:rPr lang="en-US" i="1" dirty="0" smtClean="0">
                <a:solidFill>
                  <a:schemeClr val="tx2"/>
                </a:solidFill>
              </a:rPr>
              <a:t>0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Additional Electric/Gas Utility Tax	40,000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Misc Revenue Adjustments	3,859</a:t>
            </a:r>
          </a:p>
          <a:p>
            <a:pPr lvl="1">
              <a:buNone/>
              <a:tabLst>
                <a:tab pos="1885950" algn="l"/>
                <a:tab pos="7997825" algn="r"/>
              </a:tabLst>
            </a:pPr>
            <a:r>
              <a:rPr lang="en-US" dirty="0" smtClean="0"/>
              <a:t>+ Additional BPOL Revenue	</a:t>
            </a:r>
            <a:r>
              <a:rPr lang="en-US" u="sng" dirty="0" smtClean="0"/>
              <a:t> 750,000</a:t>
            </a:r>
            <a:r>
              <a:rPr lang="en-US" dirty="0" smtClean="0"/>
              <a:t>		</a:t>
            </a:r>
            <a:r>
              <a:rPr lang="en-US" i="1" dirty="0" smtClean="0"/>
              <a:t>Total </a:t>
            </a:r>
            <a:r>
              <a:rPr lang="en-US" b="1" i="1" dirty="0" smtClean="0">
                <a:solidFill>
                  <a:schemeClr val="tx2"/>
                </a:solidFill>
              </a:rPr>
              <a:t>Revenue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/>
              <a:t>Change</a:t>
            </a:r>
            <a:r>
              <a:rPr lang="en-US" dirty="0" smtClean="0"/>
              <a:t>	$847,000</a:t>
            </a:r>
          </a:p>
          <a:p>
            <a:pPr marL="461963" lvl="1" indent="-461963">
              <a:buNone/>
            </a:pP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tx2"/>
                </a:solidFill>
              </a:rPr>
              <a:t>Expenditure Changes</a:t>
            </a:r>
            <a:endParaRPr lang="en-US" sz="3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828818"/>
          </a:xfrm>
          <a:noFill/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461963" lvl="1" indent="-461963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Expenditure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dirty="0" smtClean="0"/>
              <a:t>+ Vehicle Fuel ($3.05 to $3.50/gallon)	$367,518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dirty="0" smtClean="0"/>
              <a:t>+ New Contract – Worker’s Comp	125,514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dirty="0" smtClean="0"/>
              <a:t>+ Local Share – Health Dept</a:t>
            </a:r>
            <a:r>
              <a:rPr lang="en-US" dirty="0"/>
              <a:t>	</a:t>
            </a:r>
            <a:r>
              <a:rPr lang="en-US" dirty="0" smtClean="0"/>
              <a:t> 74,813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 SPCA Contract Increase	22,571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 Adult Drug Court Funding	5,600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Council Tables	14,000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Restore Bookmobile 	100,000</a:t>
            </a:r>
          </a:p>
          <a:p>
            <a:pPr lvl="1">
              <a:buNone/>
              <a:tabLst>
                <a:tab pos="7997825" algn="r"/>
              </a:tabLst>
            </a:pPr>
            <a:r>
              <a:rPr lang="en-US" i="1" dirty="0" smtClean="0"/>
              <a:t>+ Misc Adjustments	</a:t>
            </a:r>
            <a:r>
              <a:rPr lang="en-US" i="1" u="sng" dirty="0" smtClean="0"/>
              <a:t> 136,984</a:t>
            </a:r>
          </a:p>
          <a:p>
            <a:pPr lvl="1">
              <a:buNone/>
              <a:tabLst>
                <a:tab pos="1885950" algn="l"/>
                <a:tab pos="7997825" algn="r"/>
              </a:tabLst>
            </a:pPr>
            <a:r>
              <a:rPr lang="en-US" dirty="0" smtClean="0"/>
              <a:t>		</a:t>
            </a:r>
            <a:r>
              <a:rPr lang="en-US" i="1" dirty="0" smtClean="0"/>
              <a:t>Total </a:t>
            </a:r>
            <a:r>
              <a:rPr lang="en-US" b="1" i="1" dirty="0" smtClean="0"/>
              <a:t>Expenditure</a:t>
            </a:r>
            <a:r>
              <a:rPr lang="en-US" i="1" dirty="0" smtClean="0"/>
              <a:t> Change</a:t>
            </a:r>
            <a:r>
              <a:rPr lang="en-US" dirty="0" smtClean="0"/>
              <a:t>	$847,000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tx2"/>
                </a:solidFill>
              </a:rPr>
              <a:t>Recommended to Final Budget</a:t>
            </a:r>
            <a:endParaRPr lang="en-US" sz="3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828818"/>
          </a:xfr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	Recommended		</a:t>
            </a:r>
            <a:r>
              <a:rPr lang="en-US" dirty="0" smtClean="0"/>
              <a:t>$413,733,000</a:t>
            </a:r>
          </a:p>
          <a:p>
            <a:pPr marL="461963" lvl="1" indent="-461963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			Final 				</a:t>
            </a:r>
            <a:r>
              <a:rPr lang="en-US" sz="3200" dirty="0" smtClean="0"/>
              <a:t>$414,580,000  </a:t>
            </a:r>
            <a:endParaRPr lang="en-US" dirty="0" smtClean="0"/>
          </a:p>
          <a:p>
            <a:pPr lvl="1">
              <a:buNone/>
              <a:tabLst>
                <a:tab pos="2743200" algn="l"/>
                <a:tab pos="7997825" algn="r"/>
              </a:tabLst>
            </a:pPr>
            <a:r>
              <a:rPr lang="en-US" u="sng" dirty="0" smtClean="0"/>
              <a:t>	</a:t>
            </a:r>
            <a:r>
              <a:rPr lang="en-US" sz="3200" u="sng" dirty="0" smtClean="0"/>
              <a:t>DIFFERENCE                                  + </a:t>
            </a:r>
            <a:r>
              <a:rPr lang="en-US" sz="3200" u="sng" dirty="0" smtClean="0">
                <a:solidFill>
                  <a:schemeClr val="tx1"/>
                </a:solidFill>
              </a:rPr>
              <a:t>$847,000</a:t>
            </a:r>
          </a:p>
          <a:p>
            <a:pPr lvl="1" algn="ctr">
              <a:buNone/>
              <a:tabLst>
                <a:tab pos="2743200" algn="l"/>
                <a:tab pos="7997825" algn="r"/>
              </a:tabLst>
            </a:pPr>
            <a:r>
              <a:rPr lang="en-US" sz="3200" u="sng" dirty="0" smtClean="0">
                <a:solidFill>
                  <a:schemeClr val="tx2"/>
                </a:solidFill>
              </a:rPr>
              <a:t>Highpoints</a:t>
            </a:r>
          </a:p>
          <a:p>
            <a:pPr lvl="1">
              <a:tabLst>
                <a:tab pos="2743200" algn="l"/>
                <a:tab pos="7997825" algn="r"/>
              </a:tabLst>
            </a:pPr>
            <a:r>
              <a:rPr lang="en-US" sz="3200" dirty="0" smtClean="0">
                <a:solidFill>
                  <a:schemeClr val="tx1"/>
                </a:solidFill>
              </a:rPr>
              <a:t>RIF </a:t>
            </a:r>
            <a:r>
              <a:rPr lang="en-US" sz="3200" smtClean="0">
                <a:solidFill>
                  <a:schemeClr val="tx1"/>
                </a:solidFill>
              </a:rPr>
              <a:t>– </a:t>
            </a:r>
            <a:r>
              <a:rPr lang="en-US" sz="3200" smtClean="0">
                <a:solidFill>
                  <a:schemeClr val="tx1"/>
                </a:solidFill>
              </a:rPr>
              <a:t>9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Positions</a:t>
            </a:r>
          </a:p>
          <a:p>
            <a:pPr lvl="1">
              <a:tabLst>
                <a:tab pos="2743200" algn="l"/>
                <a:tab pos="7997825" algn="r"/>
              </a:tabLst>
            </a:pPr>
            <a:r>
              <a:rPr lang="en-US" sz="3200" dirty="0" smtClean="0">
                <a:solidFill>
                  <a:schemeClr val="tx1"/>
                </a:solidFill>
              </a:rPr>
              <a:t> 2% Salary Adjustment  - July 1</a:t>
            </a:r>
            <a:r>
              <a:rPr lang="en-US" sz="3200" baseline="30000" dirty="0" smtClean="0">
                <a:solidFill>
                  <a:schemeClr val="tx1"/>
                </a:solidFill>
              </a:rPr>
              <a:t>st</a:t>
            </a:r>
            <a:r>
              <a:rPr lang="en-US" sz="3200" dirty="0" smtClean="0">
                <a:solidFill>
                  <a:schemeClr val="tx1"/>
                </a:solidFill>
              </a:rPr>
              <a:t> – for all employees hired prior to January 31, 2011</a:t>
            </a:r>
          </a:p>
          <a:p>
            <a:pPr lvl="1">
              <a:tabLst>
                <a:tab pos="2743200" algn="l"/>
                <a:tab pos="7997825" algn="r"/>
              </a:tabLst>
            </a:pPr>
            <a:r>
              <a:rPr lang="en-US" sz="3200" dirty="0" smtClean="0">
                <a:solidFill>
                  <a:schemeClr val="tx1"/>
                </a:solidFill>
              </a:rPr>
              <a:t>Tax Abatement is moving forward </a:t>
            </a:r>
          </a:p>
          <a:p>
            <a:pPr lvl="1">
              <a:tabLst>
                <a:tab pos="2743200" algn="l"/>
                <a:tab pos="7997825" algn="r"/>
              </a:tabLst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inity">
  <a:themeElements>
    <a:clrScheme name="Infinity">
      <a:dk1>
        <a:sysClr val="windowText" lastClr="000000"/>
      </a:dk1>
      <a:lt1>
        <a:sysClr val="window" lastClr="FFFFFF"/>
      </a:lt1>
      <a:dk2>
        <a:srgbClr val="EABB00"/>
      </a:dk2>
      <a:lt2>
        <a:srgbClr val="DEF2FA"/>
      </a:lt2>
      <a:accent1>
        <a:srgbClr val="983DB1"/>
      </a:accent1>
      <a:accent2>
        <a:srgbClr val="47D147"/>
      </a:accent2>
      <a:accent3>
        <a:srgbClr val="CC0053"/>
      </a:accent3>
      <a:accent4>
        <a:srgbClr val="EA950D"/>
      </a:accent4>
      <a:accent5>
        <a:srgbClr val="C800C8"/>
      </a:accent5>
      <a:accent6>
        <a:srgbClr val="6161FF"/>
      </a:accent6>
      <a:hlink>
        <a:srgbClr val="755D00"/>
      </a:hlink>
      <a:folHlink>
        <a:srgbClr val="31AEE0"/>
      </a:folHlink>
    </a:clrScheme>
    <a:fontScheme name="Infinity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finity">
      <a:fillStyleLst>
        <a:solidFill>
          <a:schemeClr val="phClr">
            <a:shade val="95000"/>
            <a:satMod val="115000"/>
          </a:schemeClr>
        </a:solidFill>
        <a:gradFill rotWithShape="1">
          <a:gsLst>
            <a:gs pos="0">
              <a:schemeClr val="phClr">
                <a:tint val="90000"/>
                <a:alpha val="50000"/>
                <a:satMod val="150000"/>
              </a:schemeClr>
            </a:gs>
            <a:gs pos="35000">
              <a:schemeClr val="phClr">
                <a:tint val="100000"/>
                <a:alpha val="80000"/>
                <a:satMod val="130000"/>
              </a:schemeClr>
            </a:gs>
            <a:gs pos="100000">
              <a:schemeClr val="phClr">
                <a:tint val="100000"/>
                <a:shade val="90000"/>
                <a:alpha val="95000"/>
                <a:satMod val="11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1000"/>
                <a:alpha val="90000"/>
                <a:satMod val="130000"/>
              </a:schemeClr>
            </a:gs>
            <a:gs pos="50000">
              <a:schemeClr val="phClr">
                <a:shade val="93000"/>
                <a:alpha val="70000"/>
                <a:satMod val="130000"/>
              </a:schemeClr>
            </a:gs>
            <a:gs pos="75000">
              <a:schemeClr val="phClr">
                <a:shade val="94000"/>
                <a:alpha val="50000"/>
                <a:satMod val="135000"/>
              </a:schemeClr>
            </a:gs>
            <a:gs pos="100000">
              <a:schemeClr val="phClr">
                <a:shade val="94000"/>
                <a:alpha val="50000"/>
                <a:satMod val="135000"/>
              </a:schemeClr>
            </a:gs>
          </a:gsLst>
          <a:lin ang="0" scaled="0"/>
        </a:gradFill>
      </a:fillStyleLst>
      <a:lnStyleLst>
        <a:ln w="19050" cap="flat" cmpd="sng" algn="ctr">
          <a:solidFill>
            <a:schemeClr val="phClr">
              <a:shade val="95000"/>
            </a:schemeClr>
          </a:solidFill>
          <a:prstDash val="solid"/>
        </a:ln>
        <a:ln w="31750" cap="flat" cmpd="sng" algn="ctr">
          <a:solidFill>
            <a:schemeClr val="phClr">
              <a:shade val="95000"/>
              <a:satMod val="110000"/>
            </a:schemeClr>
          </a:solidFill>
          <a:prstDash val="solid"/>
        </a:ln>
        <a:ln w="57150" cap="flat" cmpd="dbl" algn="ctr">
          <a:solidFill>
            <a:schemeClr val="phClr">
              <a:shade val="95000"/>
              <a:satMod val="130000"/>
            </a:schemeClr>
          </a:solidFill>
          <a:prstDash val="solid"/>
        </a:ln>
      </a:lnStyleLst>
      <a:effectStyleLst>
        <a:effectStyle>
          <a:effectLst>
            <a:outerShdw blurRad="63500" dist="25400" dir="5400000" sx="101000" sy="101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dir="5400000" sx="101000" sy="101000" algn="ctr" rotWithShape="0">
              <a:srgbClr val="000000">
                <a:alpha val="50000"/>
              </a:srgbClr>
            </a:outerShdw>
            <a:reflection blurRad="12700" stA="26000" endPos="15000" dist="19050" dir="5400000" sy="-100000" rotWithShape="0"/>
          </a:effectLst>
        </a:effectStyle>
        <a:effectStyle>
          <a:effectLst>
            <a:innerShdw blurRad="101600" dist="12700">
              <a:srgbClr val="000000">
                <a:alpha val="35000"/>
              </a:srgbClr>
            </a:innerShdw>
            <a:reflection blurRad="12700" stA="26000" endPos="25000" dist="1905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381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50000"/>
              </a:schemeClr>
            </a:gs>
            <a:gs pos="40000">
              <a:schemeClr val="phClr">
                <a:tint val="90000"/>
                <a:shade val="80000"/>
                <a:satMod val="200000"/>
              </a:schemeClr>
            </a:gs>
            <a:gs pos="100000">
              <a:schemeClr val="phClr">
                <a:shade val="20000"/>
                <a:satMod val="17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62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Infinity</vt:lpstr>
      <vt:lpstr>FY 2012  OPERATING BUDGET FINAL Update</vt:lpstr>
      <vt:lpstr>General Fund CHANGES from  FY 2012 Recommended Budget</vt:lpstr>
      <vt:lpstr>Revenue Changes</vt:lpstr>
      <vt:lpstr>Expenditure Changes</vt:lpstr>
      <vt:lpstr>Recommended to Final Budget</vt:lpstr>
    </vt:vector>
  </TitlesOfParts>
  <Company>City of Newport News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Fund CHANGES from  FY 2012 Recommended Budget</dc:title>
  <dc:creator>ciprianolj</dc:creator>
  <cp:lastModifiedBy>ciprianolj</cp:lastModifiedBy>
  <cp:revision>258</cp:revision>
  <dcterms:created xsi:type="dcterms:W3CDTF">2011-04-21T18:19:39Z</dcterms:created>
  <dcterms:modified xsi:type="dcterms:W3CDTF">2011-05-05T16:24:35Z</dcterms:modified>
</cp:coreProperties>
</file>