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F66-5A5E-42F1-A058-F5A80A67936B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9C5EE-28E6-4753-AD49-DCF46A89F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E0B34-E31D-479D-8C8E-6A323F3EED7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18B03CB-897C-4E06-BF70-14F2696AA8B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FAEDFBAC-0C04-49C1-9CD7-8E88DF3B5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667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>FY </a:t>
            </a:r>
            <a:r>
              <a:rPr lang="en-US" sz="5000" b="1" i="1" dirty="0" smtClean="0">
                <a:solidFill>
                  <a:schemeClr val="accent6">
                    <a:lumMod val="75000"/>
                  </a:schemeClr>
                </a:solidFill>
              </a:rPr>
              <a:t>2013</a:t>
            </a: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> OPERATING BUDGET</a:t>
            </a:r>
            <a:b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467600" cy="18288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City Council Work Session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April </a:t>
            </a:r>
            <a:r>
              <a:rPr lang="en-US" b="1" dirty="0" smtClean="0"/>
              <a:t>24, </a:t>
            </a:r>
            <a:r>
              <a:rPr lang="en-US" b="1" dirty="0" smtClean="0"/>
              <a:t>2012</a:t>
            </a:r>
          </a:p>
          <a:p>
            <a:pPr algn="r">
              <a:defRPr/>
            </a:pPr>
            <a:r>
              <a:rPr lang="en-US" sz="2600" b="1" dirty="0"/>
              <a:t>Department of Budget and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Revisions to  FY 2013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Recommended Budget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u="sng" dirty="0" smtClean="0"/>
              <a:t>State Revenue</a:t>
            </a:r>
          </a:p>
          <a:p>
            <a:pPr lvl="1"/>
            <a:r>
              <a:rPr lang="en-US" sz="3600" dirty="0" smtClean="0"/>
              <a:t>Restoration of Library </a:t>
            </a:r>
            <a:r>
              <a:rPr lang="en-US" sz="3600" dirty="0" smtClean="0"/>
              <a:t>Funds - +$3,200</a:t>
            </a:r>
            <a:endParaRPr lang="en-US" sz="3600" dirty="0" smtClean="0"/>
          </a:p>
          <a:p>
            <a:pPr lvl="1">
              <a:buNone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b="1" u="sng" dirty="0" smtClean="0"/>
              <a:t>Technical Adjustments</a:t>
            </a:r>
            <a:endParaRPr lang="en-US" sz="3600" b="1" u="sng" dirty="0" smtClean="0"/>
          </a:p>
          <a:p>
            <a:pPr lvl="1"/>
            <a:r>
              <a:rPr lang="en-US" sz="3600" dirty="0" smtClean="0"/>
              <a:t>Correct various line </a:t>
            </a:r>
            <a:r>
              <a:rPr lang="en-US" sz="3600" dirty="0" smtClean="0"/>
              <a:t>items </a:t>
            </a:r>
            <a:r>
              <a:rPr lang="en-US" sz="3600" dirty="0" smtClean="0"/>
              <a:t> </a:t>
            </a:r>
            <a:r>
              <a:rPr lang="en-US" sz="3600" dirty="0" smtClean="0"/>
              <a:t>-   +$26,000</a:t>
            </a:r>
            <a:endParaRPr lang="en-US" sz="36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77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800" b="1" u="sng" dirty="0" smtClean="0">
                <a:solidFill>
                  <a:schemeClr val="tx2"/>
                </a:solidFill>
              </a:rPr>
              <a:t>VRS 5% Required Contribution – the Facts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914400" lvl="1" indent="-514350"/>
            <a:r>
              <a:rPr lang="en-US" sz="4100" dirty="0" smtClean="0"/>
              <a:t>Effective July 1, 2012</a:t>
            </a:r>
          </a:p>
          <a:p>
            <a:pPr marL="914400" lvl="1" indent="-514350">
              <a:buNone/>
            </a:pPr>
            <a:endParaRPr lang="en-US" sz="4100" dirty="0" smtClean="0"/>
          </a:p>
          <a:p>
            <a:pPr marL="914400" lvl="1" indent="-514350"/>
            <a:r>
              <a:rPr lang="en-US" sz="4100" dirty="0" smtClean="0"/>
              <a:t>Requires up to 5% Employee Contribution with equal offsetting salary adjustment from the City</a:t>
            </a:r>
          </a:p>
          <a:p>
            <a:pPr marL="1314450" lvl="2" indent="-514350"/>
            <a:r>
              <a:rPr lang="en-US" sz="3200" dirty="0" smtClean="0"/>
              <a:t>May phase-in over 5 </a:t>
            </a:r>
            <a:r>
              <a:rPr lang="en-US" sz="3200" dirty="0" smtClean="0"/>
              <a:t>years (complete by 2016)</a:t>
            </a:r>
            <a:endParaRPr lang="en-US" sz="3200" dirty="0" smtClean="0"/>
          </a:p>
          <a:p>
            <a:pPr marL="1314450" lvl="2" indent="-514350"/>
            <a:r>
              <a:rPr lang="en-US" sz="3200" dirty="0" smtClean="0"/>
              <a:t>Must be at least 1</a:t>
            </a:r>
            <a:r>
              <a:rPr lang="en-US" sz="3200" dirty="0" smtClean="0"/>
              <a:t>% in FY 2013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7159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/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4000" i="1" dirty="0" smtClean="0">
                <a:solidFill>
                  <a:schemeClr val="tx2"/>
                </a:solidFill>
              </a:rPr>
              <a:t>VRS </a:t>
            </a:r>
            <a:r>
              <a:rPr lang="en-US" sz="4000" i="1" dirty="0" smtClean="0">
                <a:solidFill>
                  <a:schemeClr val="tx2"/>
                </a:solidFill>
              </a:rPr>
              <a:t>5% Required Contribution – the Facts</a:t>
            </a:r>
            <a:br>
              <a:rPr lang="en-US" sz="4000" i="1" dirty="0" smtClean="0">
                <a:solidFill>
                  <a:schemeClr val="tx2"/>
                </a:solidFill>
              </a:rPr>
            </a:br>
            <a:endParaRPr lang="en-US" sz="4000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/>
          <a:lstStyle/>
          <a:p>
            <a:pPr marL="463550" lvl="1" indent="-350838"/>
            <a:r>
              <a:rPr lang="en-US" sz="3800" dirty="0" smtClean="0"/>
              <a:t>All new hires after July 1 must contribute </a:t>
            </a:r>
            <a:r>
              <a:rPr lang="en-US" sz="3800" dirty="0" smtClean="0"/>
              <a:t>at 5% level</a:t>
            </a:r>
          </a:p>
          <a:p>
            <a:pPr marL="914400" lvl="1" indent="-514350"/>
            <a:endParaRPr lang="en-US" sz="3800" dirty="0" smtClean="0"/>
          </a:p>
          <a:p>
            <a:pPr marL="463550" lvl="1" indent="-350838"/>
            <a:r>
              <a:rPr lang="en-US" sz="3800" dirty="0" smtClean="0"/>
              <a:t>City cannot pay on employee’s behalf </a:t>
            </a:r>
            <a:endParaRPr lang="en-US" sz="3800" dirty="0" smtClean="0"/>
          </a:p>
          <a:p>
            <a:pPr marL="914400" lvl="1" indent="-514350">
              <a:buNone/>
            </a:pPr>
            <a:endParaRPr lang="en-US" sz="3800" dirty="0" smtClean="0"/>
          </a:p>
          <a:p>
            <a:pPr marL="463550" lvl="1" indent="-350838"/>
            <a:r>
              <a:rPr lang="en-US" sz="3800" dirty="0" smtClean="0"/>
              <a:t>532 employees city-wide (419 in General Fund)</a:t>
            </a:r>
          </a:p>
          <a:p>
            <a:pPr marL="914400" lvl="1" indent="-514350">
              <a:buNone/>
            </a:pP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700" dirty="0" smtClean="0">
                <a:solidFill>
                  <a:schemeClr val="tx2"/>
                </a:solidFill>
              </a:rPr>
              <a:t/>
            </a:r>
            <a:br>
              <a:rPr lang="en-US" sz="4700" dirty="0" smtClean="0">
                <a:solidFill>
                  <a:schemeClr val="tx2"/>
                </a:solidFill>
              </a:rPr>
            </a:br>
            <a:r>
              <a:rPr lang="en-US" sz="4700" i="1" dirty="0" smtClean="0">
                <a:solidFill>
                  <a:schemeClr val="tx2"/>
                </a:solidFill>
              </a:rPr>
              <a:t>VRS </a:t>
            </a:r>
            <a:r>
              <a:rPr lang="en-US" sz="4700" i="1" dirty="0" smtClean="0">
                <a:solidFill>
                  <a:schemeClr val="tx2"/>
                </a:solidFill>
              </a:rPr>
              <a:t>Contribution </a:t>
            </a:r>
            <a:r>
              <a:rPr lang="en-US" sz="4700" i="1" dirty="0" smtClean="0">
                <a:solidFill>
                  <a:schemeClr val="tx2"/>
                </a:solidFill>
              </a:rPr>
              <a:t>- Recommendation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 lnSpcReduction="10000"/>
          </a:bodyPr>
          <a:lstStyle/>
          <a:p>
            <a:pPr marL="914400" lvl="1" indent="-514350">
              <a:buFont typeface="Calibri" pitchFamily="34" charset="0"/>
              <a:buChar char="―"/>
            </a:pPr>
            <a:r>
              <a:rPr lang="en-US" sz="3400" dirty="0" smtClean="0"/>
              <a:t>Recommend </a:t>
            </a:r>
            <a:r>
              <a:rPr lang="en-US" sz="3400" b="1" dirty="0" smtClean="0"/>
              <a:t>5% contribution </a:t>
            </a:r>
            <a:r>
              <a:rPr lang="en-US" sz="3400" dirty="0" smtClean="0"/>
              <a:t>with </a:t>
            </a:r>
            <a:r>
              <a:rPr lang="en-US" sz="3400" b="1" dirty="0" smtClean="0"/>
              <a:t>5% salary offset </a:t>
            </a:r>
            <a:r>
              <a:rPr lang="en-US" sz="3400" dirty="0" smtClean="0"/>
              <a:t>on July 1, 2012  </a:t>
            </a:r>
          </a:p>
          <a:p>
            <a:pPr marL="914400" lvl="1" indent="-514350">
              <a:buNone/>
            </a:pPr>
            <a:endParaRPr lang="en-US" sz="3200" dirty="0" smtClean="0"/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400" dirty="0" smtClean="0"/>
              <a:t>City costs (</a:t>
            </a:r>
            <a:r>
              <a:rPr lang="en-US" sz="3400" i="1" dirty="0" smtClean="0"/>
              <a:t>General Fund only)</a:t>
            </a:r>
          </a:p>
          <a:p>
            <a:pPr marL="1314450" lvl="2" indent="-514350"/>
            <a:r>
              <a:rPr lang="en-US" sz="2800" dirty="0" smtClean="0">
                <a:solidFill>
                  <a:schemeClr val="tx2"/>
                </a:solidFill>
              </a:rPr>
              <a:t>Additional VRS Cost - $85,000</a:t>
            </a:r>
          </a:p>
          <a:p>
            <a:pPr marL="1314450" lvl="2" indent="-514350"/>
            <a:r>
              <a:rPr lang="en-US" sz="2800" dirty="0" smtClean="0">
                <a:solidFill>
                  <a:schemeClr val="tx2"/>
                </a:solidFill>
              </a:rPr>
              <a:t>Additional Employer Cost - $74,000</a:t>
            </a:r>
          </a:p>
          <a:p>
            <a:pPr marL="1314450" lvl="2" indent="-514350"/>
            <a:r>
              <a:rPr lang="en-US" sz="2800" dirty="0" smtClean="0">
                <a:solidFill>
                  <a:schemeClr val="tx2"/>
                </a:solidFill>
              </a:rPr>
              <a:t>Make “Whole” cost - $122,000</a:t>
            </a:r>
          </a:p>
          <a:p>
            <a:pPr marL="1314450" lvl="2" indent="-514350">
              <a:buNone/>
            </a:pPr>
            <a:endParaRPr lang="en-US" dirty="0" smtClean="0"/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400" dirty="0" smtClean="0"/>
              <a:t>Equals </a:t>
            </a:r>
            <a:r>
              <a:rPr lang="en-US" sz="3400" b="1" dirty="0" smtClean="0"/>
              <a:t>$</a:t>
            </a:r>
            <a:r>
              <a:rPr lang="en-US" sz="3400" b="1" dirty="0" smtClean="0"/>
              <a:t>281,000 </a:t>
            </a:r>
            <a:r>
              <a:rPr lang="en-US" sz="3400" dirty="0" smtClean="0"/>
              <a:t>more to FY 2013 General Fund</a:t>
            </a:r>
            <a:endParaRPr lang="en-US" sz="3400" dirty="0" smtClean="0"/>
          </a:p>
          <a:p>
            <a:pPr marL="914400" lvl="1" indent="-514350">
              <a:buNone/>
            </a:pPr>
            <a:endParaRPr lang="en-US" sz="3200" dirty="0" smtClean="0"/>
          </a:p>
          <a:p>
            <a:pPr marL="914400" lvl="1" indent="-514350">
              <a:buFont typeface="Calibri" pitchFamily="34" charset="0"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i="1" dirty="0" smtClean="0">
                <a:solidFill>
                  <a:schemeClr val="tx2"/>
                </a:solidFill>
              </a:rPr>
              <a:t>VRS Contribution – 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>
            <a:normAutofit/>
          </a:bodyPr>
          <a:lstStyle/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Now have another, </a:t>
            </a:r>
            <a:r>
              <a:rPr lang="en-US" sz="3200" dirty="0" smtClean="0"/>
              <a:t>different retirement program</a:t>
            </a:r>
          </a:p>
          <a:p>
            <a:pPr marL="1314450" lvl="2" indent="-514350"/>
            <a:r>
              <a:rPr lang="en-US" sz="2800" dirty="0" smtClean="0">
                <a:solidFill>
                  <a:schemeClr val="tx2"/>
                </a:solidFill>
              </a:rPr>
              <a:t>Equity and pay issues</a:t>
            </a:r>
            <a:endParaRPr lang="en-US" sz="2800" dirty="0" smtClean="0"/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What about NNERF employees?</a:t>
            </a:r>
            <a:endParaRPr lang="en-US" sz="3200" dirty="0" smtClean="0"/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State Hybrid plan in effect July 1, 2014</a:t>
            </a:r>
          </a:p>
          <a:p>
            <a:pPr marL="1314450" lvl="2" indent="-514350"/>
            <a:r>
              <a:rPr lang="en-US" sz="2800" dirty="0" smtClean="0">
                <a:solidFill>
                  <a:schemeClr val="tx2"/>
                </a:solidFill>
              </a:rPr>
              <a:t>Defined Contribution, </a:t>
            </a:r>
            <a:r>
              <a:rPr lang="en-US" sz="2800" dirty="0" smtClean="0">
                <a:solidFill>
                  <a:schemeClr val="tx2"/>
                </a:solidFill>
              </a:rPr>
              <a:t>Defined Benefits 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Will review overall </a:t>
            </a:r>
            <a:r>
              <a:rPr lang="en-US" sz="3200" dirty="0" smtClean="0"/>
              <a:t>City impact on all employees (NNERF and VRS) as part of          FY 2014 Budget</a:t>
            </a:r>
            <a:endParaRPr lang="en-US" sz="3200" dirty="0" smtClean="0"/>
          </a:p>
          <a:p>
            <a:pPr marL="914400" lvl="1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Revisions,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Changes Recap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+ </a:t>
            </a:r>
            <a:r>
              <a:rPr lang="en-US" sz="3200" dirty="0" smtClean="0"/>
              <a:t>$   3,200   State Library Aid </a:t>
            </a:r>
            <a:endParaRPr lang="en-US" sz="3200" dirty="0" smtClean="0"/>
          </a:p>
          <a:p>
            <a:pPr lvl="1">
              <a:buNone/>
            </a:pPr>
            <a:r>
              <a:rPr lang="en-US" sz="3200" dirty="0" smtClean="0"/>
              <a:t>+    26,000  Technical Adjustments</a:t>
            </a:r>
            <a:endParaRPr lang="en-US" sz="3200" dirty="0" smtClean="0"/>
          </a:p>
          <a:p>
            <a:pPr lvl="1">
              <a:buNone/>
            </a:pPr>
            <a:r>
              <a:rPr lang="en-US" sz="3200" u="sng" dirty="0" smtClean="0"/>
              <a:t>+  </a:t>
            </a:r>
            <a:r>
              <a:rPr lang="en-US" sz="3200" u="sng" dirty="0" smtClean="0"/>
              <a:t>281,000</a:t>
            </a:r>
            <a:r>
              <a:rPr lang="en-US" sz="3200" dirty="0" smtClean="0"/>
              <a:t>  Mandated VRS Contribution </a:t>
            </a:r>
            <a:endParaRPr lang="en-US" sz="3200" dirty="0" smtClean="0"/>
          </a:p>
          <a:p>
            <a:pPr lvl="1">
              <a:buNone/>
            </a:pPr>
            <a:r>
              <a:rPr lang="en-US" sz="3200" b="1" dirty="0" smtClean="0"/>
              <a:t>+$310,200</a:t>
            </a:r>
            <a:r>
              <a:rPr lang="en-US" sz="3200" b="1" dirty="0" smtClean="0"/>
              <a:t>   Change to General Fund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Revisions,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Unknown impacts at this time: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Vehicle Fuel prices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District Court Fines – State taking revenue into their coffers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402</TotalTime>
  <Words>264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Brooklet</vt:lpstr>
      <vt:lpstr>FY 2013  OPERATING BUDGET OVERVIEW</vt:lpstr>
      <vt:lpstr>Revisions to  FY 2013 Recommended Budget</vt:lpstr>
      <vt:lpstr>Slide 3</vt:lpstr>
      <vt:lpstr> VRS 5% Required Contribution – the Facts </vt:lpstr>
      <vt:lpstr> VRS Contribution - Recommendation </vt:lpstr>
      <vt:lpstr>VRS Contribution – Other Issues</vt:lpstr>
      <vt:lpstr>Revisions, Continued</vt:lpstr>
      <vt:lpstr>Revisions, Continued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ciprianolj</dc:creator>
  <cp:lastModifiedBy>ciprianolj</cp:lastModifiedBy>
  <cp:revision>25</cp:revision>
  <dcterms:created xsi:type="dcterms:W3CDTF">2012-04-10T18:49:21Z</dcterms:created>
  <dcterms:modified xsi:type="dcterms:W3CDTF">2012-04-23T19:16:46Z</dcterms:modified>
</cp:coreProperties>
</file>