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8" name="Picture 736" descr="white_with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</p:spPr>
      </p:pic>
      <p:sp>
        <p:nvSpPr>
          <p:cNvPr id="3802" name="Rectangle 730"/>
          <p:cNvSpPr>
            <a:spLocks noGrp="1" noChangeArrowheads="1"/>
          </p:cNvSpPr>
          <p:nvPr>
            <p:ph type="ctrTitle"/>
          </p:nvPr>
        </p:nvSpPr>
        <p:spPr>
          <a:xfrm>
            <a:off x="611066" y="2133601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803" name="Rectangle 731"/>
          <p:cNvSpPr>
            <a:spLocks noGrp="1" noChangeArrowheads="1"/>
          </p:cNvSpPr>
          <p:nvPr>
            <p:ph type="subTitle" idx="1"/>
          </p:nvPr>
        </p:nvSpPr>
        <p:spPr>
          <a:xfrm>
            <a:off x="1258766" y="3860800"/>
            <a:ext cx="6400800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3804" name="Rectangle 73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134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3805" name="Rectangle 73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134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806" name="Rectangle 7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134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Group 740"/>
          <p:cNvGrpSpPr>
            <a:grpSpLocks/>
          </p:cNvGrpSpPr>
          <p:nvPr/>
        </p:nvGrpSpPr>
        <p:grpSpPr bwMode="auto">
          <a:xfrm>
            <a:off x="323851" y="5157788"/>
            <a:ext cx="4321419" cy="576262"/>
            <a:chOff x="476" y="3380"/>
            <a:chExt cx="2722" cy="363"/>
          </a:xfrm>
        </p:grpSpPr>
        <p:sp>
          <p:nvSpPr>
            <p:cNvPr id="3813" name="Freeform 741"/>
            <p:cNvSpPr>
              <a:spLocks noEditPoints="1"/>
            </p:cNvSpPr>
            <p:nvPr userDrawn="1"/>
          </p:nvSpPr>
          <p:spPr bwMode="auto">
            <a:xfrm>
              <a:off x="1250" y="3631"/>
              <a:ext cx="107" cy="103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07" y="0"/>
                </a:cxn>
                <a:cxn ang="0">
                  <a:pos x="105" y="13"/>
                </a:cxn>
                <a:cxn ang="0">
                  <a:pos x="101" y="22"/>
                </a:cxn>
                <a:cxn ang="0">
                  <a:pos x="97" y="30"/>
                </a:cxn>
                <a:cxn ang="0">
                  <a:pos x="91" y="37"/>
                </a:cxn>
                <a:cxn ang="0">
                  <a:pos x="86" y="42"/>
                </a:cxn>
                <a:cxn ang="0">
                  <a:pos x="80" y="47"/>
                </a:cxn>
                <a:cxn ang="0">
                  <a:pos x="70" y="54"/>
                </a:cxn>
                <a:cxn ang="0">
                  <a:pos x="60" y="42"/>
                </a:cxn>
                <a:cxn ang="0">
                  <a:pos x="60" y="42"/>
                </a:cxn>
                <a:cxn ang="0">
                  <a:pos x="67" y="39"/>
                </a:cxn>
                <a:cxn ang="0">
                  <a:pos x="75" y="34"/>
                </a:cxn>
                <a:cxn ang="0">
                  <a:pos x="82" y="26"/>
                </a:cxn>
                <a:cxn ang="0">
                  <a:pos x="86" y="21"/>
                </a:cxn>
                <a:cxn ang="0">
                  <a:pos x="89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07" y="0"/>
                </a:cxn>
                <a:cxn ang="0">
                  <a:pos x="5" y="92"/>
                </a:cxn>
                <a:cxn ang="0">
                  <a:pos x="5" y="92"/>
                </a:cxn>
                <a:cxn ang="0">
                  <a:pos x="13" y="88"/>
                </a:cxn>
                <a:cxn ang="0">
                  <a:pos x="20" y="84"/>
                </a:cxn>
                <a:cxn ang="0">
                  <a:pos x="27" y="78"/>
                </a:cxn>
                <a:cxn ang="0">
                  <a:pos x="32" y="72"/>
                </a:cxn>
                <a:cxn ang="0">
                  <a:pos x="36" y="64"/>
                </a:cxn>
                <a:cxn ang="0">
                  <a:pos x="39" y="53"/>
                </a:cxn>
                <a:cxn ang="0">
                  <a:pos x="42" y="41"/>
                </a:cxn>
                <a:cxn ang="0">
                  <a:pos x="43" y="25"/>
                </a:cxn>
                <a:cxn ang="0">
                  <a:pos x="58" y="26"/>
                </a:cxn>
                <a:cxn ang="0">
                  <a:pos x="58" y="26"/>
                </a:cxn>
                <a:cxn ang="0">
                  <a:pos x="56" y="41"/>
                </a:cxn>
                <a:cxn ang="0">
                  <a:pos x="54" y="54"/>
                </a:cxn>
                <a:cxn ang="0">
                  <a:pos x="50" y="66"/>
                </a:cxn>
                <a:cxn ang="0">
                  <a:pos x="46" y="76"/>
                </a:cxn>
                <a:cxn ang="0">
                  <a:pos x="39" y="84"/>
                </a:cxn>
                <a:cxn ang="0">
                  <a:pos x="32" y="92"/>
                </a:cxn>
                <a:cxn ang="0">
                  <a:pos x="23" y="97"/>
                </a:cxn>
                <a:cxn ang="0">
                  <a:pos x="13" y="103"/>
                </a:cxn>
                <a:cxn ang="0">
                  <a:pos x="5" y="92"/>
                </a:cxn>
              </a:cxnLst>
              <a:rect l="0" t="0" r="r" b="b"/>
              <a:pathLst>
                <a:path w="107" h="103">
                  <a:moveTo>
                    <a:pt x="107" y="0"/>
                  </a:moveTo>
                  <a:lnTo>
                    <a:pt x="107" y="0"/>
                  </a:lnTo>
                  <a:lnTo>
                    <a:pt x="105" y="13"/>
                  </a:lnTo>
                  <a:lnTo>
                    <a:pt x="101" y="22"/>
                  </a:lnTo>
                  <a:lnTo>
                    <a:pt x="97" y="30"/>
                  </a:lnTo>
                  <a:lnTo>
                    <a:pt x="91" y="37"/>
                  </a:lnTo>
                  <a:lnTo>
                    <a:pt x="86" y="42"/>
                  </a:lnTo>
                  <a:lnTo>
                    <a:pt x="80" y="47"/>
                  </a:lnTo>
                  <a:lnTo>
                    <a:pt x="70" y="54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7" y="39"/>
                  </a:lnTo>
                  <a:lnTo>
                    <a:pt x="75" y="34"/>
                  </a:lnTo>
                  <a:lnTo>
                    <a:pt x="82" y="26"/>
                  </a:lnTo>
                  <a:lnTo>
                    <a:pt x="86" y="21"/>
                  </a:lnTo>
                  <a:lnTo>
                    <a:pt x="8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07" y="0"/>
                  </a:lnTo>
                  <a:close/>
                  <a:moveTo>
                    <a:pt x="5" y="92"/>
                  </a:moveTo>
                  <a:lnTo>
                    <a:pt x="5" y="92"/>
                  </a:lnTo>
                  <a:lnTo>
                    <a:pt x="13" y="88"/>
                  </a:lnTo>
                  <a:lnTo>
                    <a:pt x="20" y="84"/>
                  </a:lnTo>
                  <a:lnTo>
                    <a:pt x="27" y="78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9" y="53"/>
                  </a:lnTo>
                  <a:lnTo>
                    <a:pt x="42" y="41"/>
                  </a:lnTo>
                  <a:lnTo>
                    <a:pt x="43" y="25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41"/>
                  </a:lnTo>
                  <a:lnTo>
                    <a:pt x="54" y="54"/>
                  </a:lnTo>
                  <a:lnTo>
                    <a:pt x="50" y="66"/>
                  </a:lnTo>
                  <a:lnTo>
                    <a:pt x="46" y="76"/>
                  </a:lnTo>
                  <a:lnTo>
                    <a:pt x="39" y="84"/>
                  </a:lnTo>
                  <a:lnTo>
                    <a:pt x="32" y="92"/>
                  </a:lnTo>
                  <a:lnTo>
                    <a:pt x="23" y="97"/>
                  </a:lnTo>
                  <a:lnTo>
                    <a:pt x="13" y="103"/>
                  </a:lnTo>
                  <a:lnTo>
                    <a:pt x="5" y="92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4" name="Freeform 742"/>
            <p:cNvSpPr>
              <a:spLocks noEditPoints="1"/>
            </p:cNvSpPr>
            <p:nvPr userDrawn="1"/>
          </p:nvSpPr>
          <p:spPr bwMode="auto">
            <a:xfrm>
              <a:off x="1380" y="3625"/>
              <a:ext cx="78" cy="111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15" y="33"/>
                </a:cxn>
                <a:cxn ang="0">
                  <a:pos x="15" y="33"/>
                </a:cxn>
                <a:cxn ang="0">
                  <a:pos x="35" y="40"/>
                </a:cxn>
                <a:cxn ang="0">
                  <a:pos x="54" y="48"/>
                </a:cxn>
                <a:cxn ang="0">
                  <a:pos x="77" y="60"/>
                </a:cxn>
                <a:cxn ang="0">
                  <a:pos x="70" y="75"/>
                </a:cxn>
                <a:cxn ang="0">
                  <a:pos x="70" y="75"/>
                </a:cxn>
                <a:cxn ang="0">
                  <a:pos x="57" y="67"/>
                </a:cxn>
                <a:cxn ang="0">
                  <a:pos x="42" y="59"/>
                </a:cxn>
                <a:cxn ang="0">
                  <a:pos x="27" y="53"/>
                </a:cxn>
                <a:cxn ang="0">
                  <a:pos x="15" y="48"/>
                </a:cxn>
                <a:cxn ang="0">
                  <a:pos x="15" y="111"/>
                </a:cxn>
                <a:cxn ang="0">
                  <a:pos x="0" y="111"/>
                </a:cxn>
                <a:cxn ang="0">
                  <a:pos x="0" y="1"/>
                </a:cxn>
                <a:cxn ang="0">
                  <a:pos x="15" y="1"/>
                </a:cxn>
                <a:cxn ang="0">
                  <a:pos x="51" y="29"/>
                </a:cxn>
                <a:cxn ang="0">
                  <a:pos x="51" y="29"/>
                </a:cxn>
                <a:cxn ang="0">
                  <a:pos x="47" y="21"/>
                </a:cxn>
                <a:cxn ang="0">
                  <a:pos x="41" y="10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7" y="16"/>
                </a:cxn>
                <a:cxn ang="0">
                  <a:pos x="61" y="25"/>
                </a:cxn>
                <a:cxn ang="0">
                  <a:pos x="51" y="29"/>
                </a:cxn>
                <a:cxn ang="0">
                  <a:pos x="69" y="23"/>
                </a:cxn>
                <a:cxn ang="0">
                  <a:pos x="69" y="23"/>
                </a:cxn>
                <a:cxn ang="0">
                  <a:pos x="63" y="13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73" y="8"/>
                </a:cxn>
                <a:cxn ang="0">
                  <a:pos x="78" y="17"/>
                </a:cxn>
                <a:cxn ang="0">
                  <a:pos x="69" y="23"/>
                </a:cxn>
              </a:cxnLst>
              <a:rect l="0" t="0" r="r" b="b"/>
              <a:pathLst>
                <a:path w="78" h="111">
                  <a:moveTo>
                    <a:pt x="15" y="1"/>
                  </a:moveTo>
                  <a:lnTo>
                    <a:pt x="15" y="33"/>
                  </a:lnTo>
                  <a:lnTo>
                    <a:pt x="15" y="33"/>
                  </a:lnTo>
                  <a:lnTo>
                    <a:pt x="35" y="40"/>
                  </a:lnTo>
                  <a:lnTo>
                    <a:pt x="54" y="48"/>
                  </a:lnTo>
                  <a:lnTo>
                    <a:pt x="77" y="60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57" y="67"/>
                  </a:lnTo>
                  <a:lnTo>
                    <a:pt x="42" y="59"/>
                  </a:lnTo>
                  <a:lnTo>
                    <a:pt x="27" y="53"/>
                  </a:lnTo>
                  <a:lnTo>
                    <a:pt x="15" y="48"/>
                  </a:lnTo>
                  <a:lnTo>
                    <a:pt x="15" y="111"/>
                  </a:lnTo>
                  <a:lnTo>
                    <a:pt x="0" y="111"/>
                  </a:lnTo>
                  <a:lnTo>
                    <a:pt x="0" y="1"/>
                  </a:lnTo>
                  <a:lnTo>
                    <a:pt x="15" y="1"/>
                  </a:lnTo>
                  <a:close/>
                  <a:moveTo>
                    <a:pt x="51" y="29"/>
                  </a:moveTo>
                  <a:lnTo>
                    <a:pt x="51" y="29"/>
                  </a:lnTo>
                  <a:lnTo>
                    <a:pt x="47" y="21"/>
                  </a:lnTo>
                  <a:lnTo>
                    <a:pt x="41" y="10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7" y="16"/>
                  </a:lnTo>
                  <a:lnTo>
                    <a:pt x="61" y="25"/>
                  </a:lnTo>
                  <a:lnTo>
                    <a:pt x="51" y="29"/>
                  </a:lnTo>
                  <a:close/>
                  <a:moveTo>
                    <a:pt x="69" y="23"/>
                  </a:moveTo>
                  <a:lnTo>
                    <a:pt x="69" y="23"/>
                  </a:lnTo>
                  <a:lnTo>
                    <a:pt x="63" y="13"/>
                  </a:lnTo>
                  <a:lnTo>
                    <a:pt x="58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3" y="8"/>
                  </a:lnTo>
                  <a:lnTo>
                    <a:pt x="78" y="17"/>
                  </a:lnTo>
                  <a:lnTo>
                    <a:pt x="69" y="23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5" name="Freeform 743"/>
            <p:cNvSpPr>
              <a:spLocks noEditPoints="1"/>
            </p:cNvSpPr>
            <p:nvPr userDrawn="1"/>
          </p:nvSpPr>
          <p:spPr bwMode="auto">
            <a:xfrm>
              <a:off x="1470" y="3621"/>
              <a:ext cx="120" cy="111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0" y="100"/>
                </a:cxn>
                <a:cxn ang="0">
                  <a:pos x="10" y="87"/>
                </a:cxn>
                <a:cxn ang="0">
                  <a:pos x="14" y="79"/>
                </a:cxn>
                <a:cxn ang="0">
                  <a:pos x="18" y="70"/>
                </a:cxn>
                <a:cxn ang="0">
                  <a:pos x="20" y="59"/>
                </a:cxn>
                <a:cxn ang="0">
                  <a:pos x="24" y="45"/>
                </a:cxn>
                <a:cxn ang="0">
                  <a:pos x="26" y="29"/>
                </a:cxn>
                <a:cxn ang="0">
                  <a:pos x="27" y="12"/>
                </a:cxn>
                <a:cxn ang="0">
                  <a:pos x="42" y="13"/>
                </a:cxn>
                <a:cxn ang="0">
                  <a:pos x="42" y="13"/>
                </a:cxn>
                <a:cxn ang="0">
                  <a:pos x="39" y="33"/>
                </a:cxn>
                <a:cxn ang="0">
                  <a:pos x="38" y="51"/>
                </a:cxn>
                <a:cxn ang="0">
                  <a:pos x="34" y="66"/>
                </a:cxn>
                <a:cxn ang="0">
                  <a:pos x="31" y="78"/>
                </a:cxn>
                <a:cxn ang="0">
                  <a:pos x="27" y="87"/>
                </a:cxn>
                <a:cxn ang="0">
                  <a:pos x="22" y="96"/>
                </a:cxn>
                <a:cxn ang="0">
                  <a:pos x="12" y="111"/>
                </a:cxn>
                <a:cxn ang="0">
                  <a:pos x="0" y="100"/>
                </a:cxn>
                <a:cxn ang="0">
                  <a:pos x="84" y="12"/>
                </a:cxn>
                <a:cxn ang="0">
                  <a:pos x="84" y="12"/>
                </a:cxn>
                <a:cxn ang="0">
                  <a:pos x="85" y="32"/>
                </a:cxn>
                <a:cxn ang="0">
                  <a:pos x="88" y="44"/>
                </a:cxn>
                <a:cxn ang="0">
                  <a:pos x="90" y="55"/>
                </a:cxn>
                <a:cxn ang="0">
                  <a:pos x="94" y="67"/>
                </a:cxn>
                <a:cxn ang="0">
                  <a:pos x="100" y="79"/>
                </a:cxn>
                <a:cxn ang="0">
                  <a:pos x="106" y="90"/>
                </a:cxn>
                <a:cxn ang="0">
                  <a:pos x="114" y="100"/>
                </a:cxn>
                <a:cxn ang="0">
                  <a:pos x="102" y="111"/>
                </a:cxn>
                <a:cxn ang="0">
                  <a:pos x="102" y="111"/>
                </a:cxn>
                <a:cxn ang="0">
                  <a:pos x="93" y="96"/>
                </a:cxn>
                <a:cxn ang="0">
                  <a:pos x="88" y="88"/>
                </a:cxn>
                <a:cxn ang="0">
                  <a:pos x="82" y="78"/>
                </a:cxn>
                <a:cxn ang="0">
                  <a:pos x="78" y="66"/>
                </a:cxn>
                <a:cxn ang="0">
                  <a:pos x="74" y="51"/>
                </a:cxn>
                <a:cxn ang="0">
                  <a:pos x="71" y="33"/>
                </a:cxn>
                <a:cxn ang="0">
                  <a:pos x="70" y="13"/>
                </a:cxn>
                <a:cxn ang="0">
                  <a:pos x="84" y="12"/>
                </a:cxn>
                <a:cxn ang="0">
                  <a:pos x="93" y="27"/>
                </a:cxn>
                <a:cxn ang="0">
                  <a:pos x="93" y="27"/>
                </a:cxn>
                <a:cxn ang="0">
                  <a:pos x="90" y="12"/>
                </a:cxn>
                <a:cxn ang="0">
                  <a:pos x="88" y="5"/>
                </a:cxn>
                <a:cxn ang="0">
                  <a:pos x="97" y="2"/>
                </a:cxn>
                <a:cxn ang="0">
                  <a:pos x="97" y="2"/>
                </a:cxn>
                <a:cxn ang="0">
                  <a:pos x="101" y="12"/>
                </a:cxn>
                <a:cxn ang="0">
                  <a:pos x="104" y="24"/>
                </a:cxn>
                <a:cxn ang="0">
                  <a:pos x="93" y="27"/>
                </a:cxn>
                <a:cxn ang="0">
                  <a:pos x="109" y="23"/>
                </a:cxn>
                <a:cxn ang="0">
                  <a:pos x="109" y="23"/>
                </a:cxn>
                <a:cxn ang="0">
                  <a:pos x="106" y="10"/>
                </a:cxn>
                <a:cxn ang="0">
                  <a:pos x="104" y="2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6" y="9"/>
                </a:cxn>
                <a:cxn ang="0">
                  <a:pos x="120" y="20"/>
                </a:cxn>
                <a:cxn ang="0">
                  <a:pos x="109" y="23"/>
                </a:cxn>
              </a:cxnLst>
              <a:rect l="0" t="0" r="r" b="b"/>
              <a:pathLst>
                <a:path w="120" h="111">
                  <a:moveTo>
                    <a:pt x="0" y="100"/>
                  </a:moveTo>
                  <a:lnTo>
                    <a:pt x="0" y="100"/>
                  </a:lnTo>
                  <a:lnTo>
                    <a:pt x="10" y="87"/>
                  </a:lnTo>
                  <a:lnTo>
                    <a:pt x="14" y="79"/>
                  </a:lnTo>
                  <a:lnTo>
                    <a:pt x="18" y="70"/>
                  </a:lnTo>
                  <a:lnTo>
                    <a:pt x="20" y="59"/>
                  </a:lnTo>
                  <a:lnTo>
                    <a:pt x="24" y="45"/>
                  </a:lnTo>
                  <a:lnTo>
                    <a:pt x="26" y="29"/>
                  </a:lnTo>
                  <a:lnTo>
                    <a:pt x="27" y="12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39" y="33"/>
                  </a:lnTo>
                  <a:lnTo>
                    <a:pt x="38" y="51"/>
                  </a:lnTo>
                  <a:lnTo>
                    <a:pt x="34" y="66"/>
                  </a:lnTo>
                  <a:lnTo>
                    <a:pt x="31" y="78"/>
                  </a:lnTo>
                  <a:lnTo>
                    <a:pt x="27" y="87"/>
                  </a:lnTo>
                  <a:lnTo>
                    <a:pt x="22" y="96"/>
                  </a:lnTo>
                  <a:lnTo>
                    <a:pt x="12" y="111"/>
                  </a:lnTo>
                  <a:lnTo>
                    <a:pt x="0" y="100"/>
                  </a:lnTo>
                  <a:close/>
                  <a:moveTo>
                    <a:pt x="84" y="12"/>
                  </a:moveTo>
                  <a:lnTo>
                    <a:pt x="84" y="12"/>
                  </a:lnTo>
                  <a:lnTo>
                    <a:pt x="85" y="32"/>
                  </a:lnTo>
                  <a:lnTo>
                    <a:pt x="88" y="44"/>
                  </a:lnTo>
                  <a:lnTo>
                    <a:pt x="90" y="55"/>
                  </a:lnTo>
                  <a:lnTo>
                    <a:pt x="94" y="67"/>
                  </a:lnTo>
                  <a:lnTo>
                    <a:pt x="100" y="79"/>
                  </a:lnTo>
                  <a:lnTo>
                    <a:pt x="106" y="90"/>
                  </a:lnTo>
                  <a:lnTo>
                    <a:pt x="114" y="100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93" y="96"/>
                  </a:lnTo>
                  <a:lnTo>
                    <a:pt x="88" y="88"/>
                  </a:lnTo>
                  <a:lnTo>
                    <a:pt x="82" y="78"/>
                  </a:lnTo>
                  <a:lnTo>
                    <a:pt x="78" y="66"/>
                  </a:lnTo>
                  <a:lnTo>
                    <a:pt x="74" y="51"/>
                  </a:lnTo>
                  <a:lnTo>
                    <a:pt x="71" y="33"/>
                  </a:lnTo>
                  <a:lnTo>
                    <a:pt x="70" y="13"/>
                  </a:lnTo>
                  <a:lnTo>
                    <a:pt x="84" y="12"/>
                  </a:lnTo>
                  <a:close/>
                  <a:moveTo>
                    <a:pt x="93" y="27"/>
                  </a:moveTo>
                  <a:lnTo>
                    <a:pt x="93" y="27"/>
                  </a:lnTo>
                  <a:lnTo>
                    <a:pt x="90" y="12"/>
                  </a:lnTo>
                  <a:lnTo>
                    <a:pt x="88" y="5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101" y="12"/>
                  </a:lnTo>
                  <a:lnTo>
                    <a:pt x="104" y="24"/>
                  </a:lnTo>
                  <a:lnTo>
                    <a:pt x="93" y="27"/>
                  </a:lnTo>
                  <a:close/>
                  <a:moveTo>
                    <a:pt x="109" y="23"/>
                  </a:moveTo>
                  <a:lnTo>
                    <a:pt x="109" y="23"/>
                  </a:lnTo>
                  <a:lnTo>
                    <a:pt x="106" y="10"/>
                  </a:lnTo>
                  <a:lnTo>
                    <a:pt x="104" y="2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6" y="9"/>
                  </a:lnTo>
                  <a:lnTo>
                    <a:pt x="120" y="20"/>
                  </a:lnTo>
                  <a:lnTo>
                    <a:pt x="109" y="23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6" name="Freeform 744"/>
            <p:cNvSpPr>
              <a:spLocks noEditPoints="1"/>
            </p:cNvSpPr>
            <p:nvPr userDrawn="1"/>
          </p:nvSpPr>
          <p:spPr bwMode="auto">
            <a:xfrm>
              <a:off x="1602" y="3634"/>
              <a:ext cx="106" cy="98"/>
            </a:xfrm>
            <a:custGeom>
              <a:avLst/>
              <a:gdLst/>
              <a:ahLst/>
              <a:cxnLst>
                <a:cxn ang="0">
                  <a:pos x="38" y="31"/>
                </a:cxn>
                <a:cxn ang="0">
                  <a:pos x="38" y="31"/>
                </a:cxn>
                <a:cxn ang="0">
                  <a:pos x="29" y="26"/>
                </a:cxn>
                <a:cxn ang="0">
                  <a:pos x="20" y="20"/>
                </a:cxn>
                <a:cxn ang="0">
                  <a:pos x="11" y="16"/>
                </a:cxn>
                <a:cxn ang="0">
                  <a:pos x="0" y="12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4" y="5"/>
                </a:cxn>
                <a:cxn ang="0">
                  <a:pos x="33" y="11"/>
                </a:cxn>
                <a:cxn ang="0">
                  <a:pos x="46" y="18"/>
                </a:cxn>
                <a:cxn ang="0">
                  <a:pos x="38" y="31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7" y="81"/>
                </a:cxn>
                <a:cxn ang="0">
                  <a:pos x="32" y="77"/>
                </a:cxn>
                <a:cxn ang="0">
                  <a:pos x="46" y="71"/>
                </a:cxn>
                <a:cxn ang="0">
                  <a:pos x="58" y="63"/>
                </a:cxn>
                <a:cxn ang="0">
                  <a:pos x="68" y="54"/>
                </a:cxn>
                <a:cxn ang="0">
                  <a:pos x="78" y="42"/>
                </a:cxn>
                <a:cxn ang="0">
                  <a:pos x="86" y="26"/>
                </a:cxn>
                <a:cxn ang="0">
                  <a:pos x="93" y="8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99" y="32"/>
                </a:cxn>
                <a:cxn ang="0">
                  <a:pos x="91" y="49"/>
                </a:cxn>
                <a:cxn ang="0">
                  <a:pos x="80" y="62"/>
                </a:cxn>
                <a:cxn ang="0">
                  <a:pos x="70" y="73"/>
                </a:cxn>
                <a:cxn ang="0">
                  <a:pos x="58" y="82"/>
                </a:cxn>
                <a:cxn ang="0">
                  <a:pos x="43" y="89"/>
                </a:cxn>
                <a:cxn ang="0">
                  <a:pos x="25" y="94"/>
                </a:cxn>
                <a:cxn ang="0">
                  <a:pos x="7" y="98"/>
                </a:cxn>
                <a:cxn ang="0">
                  <a:pos x="1" y="82"/>
                </a:cxn>
              </a:cxnLst>
              <a:rect l="0" t="0" r="r" b="b"/>
              <a:pathLst>
                <a:path w="106" h="98">
                  <a:moveTo>
                    <a:pt x="38" y="31"/>
                  </a:moveTo>
                  <a:lnTo>
                    <a:pt x="38" y="31"/>
                  </a:lnTo>
                  <a:lnTo>
                    <a:pt x="29" y="26"/>
                  </a:lnTo>
                  <a:lnTo>
                    <a:pt x="20" y="20"/>
                  </a:lnTo>
                  <a:lnTo>
                    <a:pt x="11" y="16"/>
                  </a:lnTo>
                  <a:lnTo>
                    <a:pt x="0" y="1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4" y="5"/>
                  </a:lnTo>
                  <a:lnTo>
                    <a:pt x="33" y="11"/>
                  </a:lnTo>
                  <a:lnTo>
                    <a:pt x="46" y="18"/>
                  </a:lnTo>
                  <a:lnTo>
                    <a:pt x="38" y="31"/>
                  </a:lnTo>
                  <a:close/>
                  <a:moveTo>
                    <a:pt x="1" y="82"/>
                  </a:moveTo>
                  <a:lnTo>
                    <a:pt x="1" y="82"/>
                  </a:lnTo>
                  <a:lnTo>
                    <a:pt x="17" y="81"/>
                  </a:lnTo>
                  <a:lnTo>
                    <a:pt x="32" y="77"/>
                  </a:lnTo>
                  <a:lnTo>
                    <a:pt x="46" y="71"/>
                  </a:lnTo>
                  <a:lnTo>
                    <a:pt x="58" y="63"/>
                  </a:lnTo>
                  <a:lnTo>
                    <a:pt x="68" y="54"/>
                  </a:lnTo>
                  <a:lnTo>
                    <a:pt x="78" y="42"/>
                  </a:lnTo>
                  <a:lnTo>
                    <a:pt x="86" y="26"/>
                  </a:lnTo>
                  <a:lnTo>
                    <a:pt x="93" y="8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99" y="32"/>
                  </a:lnTo>
                  <a:lnTo>
                    <a:pt x="91" y="49"/>
                  </a:lnTo>
                  <a:lnTo>
                    <a:pt x="80" y="62"/>
                  </a:lnTo>
                  <a:lnTo>
                    <a:pt x="70" y="73"/>
                  </a:lnTo>
                  <a:lnTo>
                    <a:pt x="58" y="82"/>
                  </a:lnTo>
                  <a:lnTo>
                    <a:pt x="43" y="89"/>
                  </a:lnTo>
                  <a:lnTo>
                    <a:pt x="25" y="94"/>
                  </a:lnTo>
                  <a:lnTo>
                    <a:pt x="7" y="98"/>
                  </a:lnTo>
                  <a:lnTo>
                    <a:pt x="1" y="82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7" name="Freeform 745"/>
            <p:cNvSpPr>
              <a:spLocks/>
            </p:cNvSpPr>
            <p:nvPr userDrawn="1"/>
          </p:nvSpPr>
          <p:spPr bwMode="auto">
            <a:xfrm>
              <a:off x="1723" y="3633"/>
              <a:ext cx="109" cy="101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0" y="88"/>
                </a:cxn>
                <a:cxn ang="0">
                  <a:pos x="9" y="84"/>
                </a:cxn>
                <a:cxn ang="0">
                  <a:pos x="20" y="78"/>
                </a:cxn>
                <a:cxn ang="0">
                  <a:pos x="31" y="71"/>
                </a:cxn>
                <a:cxn ang="0">
                  <a:pos x="40" y="62"/>
                </a:cxn>
                <a:cxn ang="0">
                  <a:pos x="50" y="51"/>
                </a:cxn>
                <a:cxn ang="0">
                  <a:pos x="58" y="40"/>
                </a:cxn>
                <a:cxn ang="0">
                  <a:pos x="66" y="28"/>
                </a:cxn>
                <a:cxn ang="0">
                  <a:pos x="71" y="13"/>
                </a:cxn>
                <a:cxn ang="0">
                  <a:pos x="7" y="13"/>
                </a:cxn>
                <a:cxn ang="0">
                  <a:pos x="7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88" y="8"/>
                </a:cxn>
                <a:cxn ang="0">
                  <a:pos x="84" y="20"/>
                </a:cxn>
                <a:cxn ang="0">
                  <a:pos x="78" y="35"/>
                </a:cxn>
                <a:cxn ang="0">
                  <a:pos x="66" y="52"/>
                </a:cxn>
                <a:cxn ang="0">
                  <a:pos x="66" y="52"/>
                </a:cxn>
                <a:cxn ang="0">
                  <a:pos x="87" y="70"/>
                </a:cxn>
                <a:cxn ang="0">
                  <a:pos x="109" y="88"/>
                </a:cxn>
                <a:cxn ang="0">
                  <a:pos x="97" y="101"/>
                </a:cxn>
                <a:cxn ang="0">
                  <a:pos x="97" y="101"/>
                </a:cxn>
                <a:cxn ang="0">
                  <a:pos x="86" y="88"/>
                </a:cxn>
                <a:cxn ang="0">
                  <a:pos x="74" y="78"/>
                </a:cxn>
                <a:cxn ang="0">
                  <a:pos x="58" y="63"/>
                </a:cxn>
                <a:cxn ang="0">
                  <a:pos x="58" y="63"/>
                </a:cxn>
                <a:cxn ang="0">
                  <a:pos x="47" y="74"/>
                </a:cxn>
                <a:cxn ang="0">
                  <a:pos x="35" y="84"/>
                </a:cxn>
                <a:cxn ang="0">
                  <a:pos x="21" y="94"/>
                </a:cxn>
                <a:cxn ang="0">
                  <a:pos x="8" y="101"/>
                </a:cxn>
                <a:cxn ang="0">
                  <a:pos x="0" y="88"/>
                </a:cxn>
              </a:cxnLst>
              <a:rect l="0" t="0" r="r" b="b"/>
              <a:pathLst>
                <a:path w="109" h="101">
                  <a:moveTo>
                    <a:pt x="0" y="88"/>
                  </a:moveTo>
                  <a:lnTo>
                    <a:pt x="0" y="88"/>
                  </a:lnTo>
                  <a:lnTo>
                    <a:pt x="9" y="84"/>
                  </a:lnTo>
                  <a:lnTo>
                    <a:pt x="20" y="78"/>
                  </a:lnTo>
                  <a:lnTo>
                    <a:pt x="31" y="71"/>
                  </a:lnTo>
                  <a:lnTo>
                    <a:pt x="40" y="62"/>
                  </a:lnTo>
                  <a:lnTo>
                    <a:pt x="50" y="51"/>
                  </a:lnTo>
                  <a:lnTo>
                    <a:pt x="58" y="40"/>
                  </a:lnTo>
                  <a:lnTo>
                    <a:pt x="66" y="28"/>
                  </a:lnTo>
                  <a:lnTo>
                    <a:pt x="71" y="13"/>
                  </a:lnTo>
                  <a:lnTo>
                    <a:pt x="7" y="13"/>
                  </a:lnTo>
                  <a:lnTo>
                    <a:pt x="7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8" y="8"/>
                  </a:lnTo>
                  <a:lnTo>
                    <a:pt x="84" y="20"/>
                  </a:lnTo>
                  <a:lnTo>
                    <a:pt x="78" y="35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87" y="70"/>
                  </a:lnTo>
                  <a:lnTo>
                    <a:pt x="109" y="88"/>
                  </a:lnTo>
                  <a:lnTo>
                    <a:pt x="97" y="101"/>
                  </a:lnTo>
                  <a:lnTo>
                    <a:pt x="97" y="101"/>
                  </a:lnTo>
                  <a:lnTo>
                    <a:pt x="86" y="88"/>
                  </a:lnTo>
                  <a:lnTo>
                    <a:pt x="74" y="78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47" y="74"/>
                  </a:lnTo>
                  <a:lnTo>
                    <a:pt x="35" y="84"/>
                  </a:lnTo>
                  <a:lnTo>
                    <a:pt x="21" y="94"/>
                  </a:lnTo>
                  <a:lnTo>
                    <a:pt x="8" y="101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8" name="Freeform 746"/>
            <p:cNvSpPr>
              <a:spLocks/>
            </p:cNvSpPr>
            <p:nvPr userDrawn="1"/>
          </p:nvSpPr>
          <p:spPr bwMode="auto">
            <a:xfrm>
              <a:off x="1853" y="3626"/>
              <a:ext cx="78" cy="11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32"/>
                </a:cxn>
                <a:cxn ang="0">
                  <a:pos x="15" y="32"/>
                </a:cxn>
                <a:cxn ang="0">
                  <a:pos x="36" y="39"/>
                </a:cxn>
                <a:cxn ang="0">
                  <a:pos x="55" y="47"/>
                </a:cxn>
                <a:cxn ang="0">
                  <a:pos x="78" y="59"/>
                </a:cxn>
                <a:cxn ang="0">
                  <a:pos x="71" y="74"/>
                </a:cxn>
                <a:cxn ang="0">
                  <a:pos x="71" y="74"/>
                </a:cxn>
                <a:cxn ang="0">
                  <a:pos x="44" y="59"/>
                </a:cxn>
                <a:cxn ang="0">
                  <a:pos x="30" y="51"/>
                </a:cxn>
                <a:cxn ang="0">
                  <a:pos x="15" y="47"/>
                </a:cxn>
                <a:cxn ang="0">
                  <a:pos x="15" y="110"/>
                </a:cxn>
                <a:cxn ang="0">
                  <a:pos x="0" y="110"/>
                </a:cxn>
                <a:cxn ang="0">
                  <a:pos x="0" y="0"/>
                </a:cxn>
                <a:cxn ang="0">
                  <a:pos x="15" y="0"/>
                </a:cxn>
              </a:cxnLst>
              <a:rect l="0" t="0" r="r" b="b"/>
              <a:pathLst>
                <a:path w="78" h="110">
                  <a:moveTo>
                    <a:pt x="15" y="0"/>
                  </a:moveTo>
                  <a:lnTo>
                    <a:pt x="15" y="32"/>
                  </a:lnTo>
                  <a:lnTo>
                    <a:pt x="15" y="32"/>
                  </a:lnTo>
                  <a:lnTo>
                    <a:pt x="36" y="39"/>
                  </a:lnTo>
                  <a:lnTo>
                    <a:pt x="55" y="47"/>
                  </a:lnTo>
                  <a:lnTo>
                    <a:pt x="78" y="59"/>
                  </a:lnTo>
                  <a:lnTo>
                    <a:pt x="71" y="74"/>
                  </a:lnTo>
                  <a:lnTo>
                    <a:pt x="71" y="74"/>
                  </a:lnTo>
                  <a:lnTo>
                    <a:pt x="44" y="59"/>
                  </a:lnTo>
                  <a:lnTo>
                    <a:pt x="30" y="51"/>
                  </a:lnTo>
                  <a:lnTo>
                    <a:pt x="15" y="47"/>
                  </a:lnTo>
                  <a:lnTo>
                    <a:pt x="15" y="110"/>
                  </a:lnTo>
                  <a:lnTo>
                    <a:pt x="0" y="11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19" name="Freeform 747"/>
            <p:cNvSpPr>
              <a:spLocks/>
            </p:cNvSpPr>
            <p:nvPr userDrawn="1"/>
          </p:nvSpPr>
          <p:spPr bwMode="auto">
            <a:xfrm>
              <a:off x="1959" y="3672"/>
              <a:ext cx="18" cy="17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18" y="12"/>
                </a:cxn>
                <a:cxn ang="0">
                  <a:pos x="16" y="15"/>
                </a:cxn>
                <a:cxn ang="0">
                  <a:pos x="12" y="17"/>
                </a:cxn>
                <a:cxn ang="0">
                  <a:pos x="10" y="17"/>
                </a:cxn>
                <a:cxn ang="0">
                  <a:pos x="10" y="17"/>
                </a:cxn>
                <a:cxn ang="0">
                  <a:pos x="6" y="17"/>
                </a:cxn>
                <a:cxn ang="0">
                  <a:pos x="3" y="15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2" y="5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2" y="1"/>
                </a:cxn>
                <a:cxn ang="0">
                  <a:pos x="15" y="2"/>
                </a:cxn>
                <a:cxn ang="0">
                  <a:pos x="18" y="5"/>
                </a:cxn>
                <a:cxn ang="0">
                  <a:pos x="18" y="9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lnTo>
                    <a:pt x="18" y="12"/>
                  </a:lnTo>
                  <a:lnTo>
                    <a:pt x="16" y="15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6" y="17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0" name="Freeform 748"/>
            <p:cNvSpPr>
              <a:spLocks/>
            </p:cNvSpPr>
            <p:nvPr userDrawn="1"/>
          </p:nvSpPr>
          <p:spPr bwMode="auto">
            <a:xfrm>
              <a:off x="2002" y="3639"/>
              <a:ext cx="90" cy="8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0" y="87"/>
                </a:cxn>
                <a:cxn ang="0">
                  <a:pos x="0" y="87"/>
                </a:cxn>
                <a:cxn ang="0">
                  <a:pos x="0" y="73"/>
                </a:cxn>
                <a:cxn ang="0">
                  <a:pos x="75" y="73"/>
                </a:cxn>
                <a:cxn ang="0">
                  <a:pos x="75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0" h="87">
                  <a:moveTo>
                    <a:pt x="90" y="0"/>
                  </a:moveTo>
                  <a:lnTo>
                    <a:pt x="90" y="87"/>
                  </a:lnTo>
                  <a:lnTo>
                    <a:pt x="0" y="87"/>
                  </a:lnTo>
                  <a:lnTo>
                    <a:pt x="0" y="73"/>
                  </a:lnTo>
                  <a:lnTo>
                    <a:pt x="75" y="73"/>
                  </a:lnTo>
                  <a:lnTo>
                    <a:pt x="75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1" name="Freeform 749"/>
            <p:cNvSpPr>
              <a:spLocks noEditPoints="1"/>
            </p:cNvSpPr>
            <p:nvPr userDrawn="1"/>
          </p:nvSpPr>
          <p:spPr bwMode="auto">
            <a:xfrm>
              <a:off x="2122" y="3629"/>
              <a:ext cx="99" cy="107"/>
            </a:xfrm>
            <a:custGeom>
              <a:avLst/>
              <a:gdLst/>
              <a:ahLst/>
              <a:cxnLst>
                <a:cxn ang="0">
                  <a:pos x="95" y="107"/>
                </a:cxn>
                <a:cxn ang="0">
                  <a:pos x="95" y="107"/>
                </a:cxn>
                <a:cxn ang="0">
                  <a:pos x="71" y="99"/>
                </a:cxn>
                <a:cxn ang="0">
                  <a:pos x="47" y="94"/>
                </a:cxn>
                <a:cxn ang="0">
                  <a:pos x="23" y="91"/>
                </a:cxn>
                <a:cxn ang="0">
                  <a:pos x="0" y="90"/>
                </a:cxn>
                <a:cxn ang="0">
                  <a:pos x="3" y="76"/>
                </a:cxn>
                <a:cxn ang="0">
                  <a:pos x="3" y="76"/>
                </a:cxn>
                <a:cxn ang="0">
                  <a:pos x="31" y="78"/>
                </a:cxn>
                <a:cxn ang="0">
                  <a:pos x="55" y="80"/>
                </a:cxn>
                <a:cxn ang="0">
                  <a:pos x="78" y="86"/>
                </a:cxn>
                <a:cxn ang="0">
                  <a:pos x="99" y="91"/>
                </a:cxn>
                <a:cxn ang="0">
                  <a:pos x="95" y="107"/>
                </a:cxn>
                <a:cxn ang="0">
                  <a:pos x="82" y="63"/>
                </a:cxn>
                <a:cxn ang="0">
                  <a:pos x="82" y="63"/>
                </a:cxn>
                <a:cxn ang="0">
                  <a:pos x="62" y="56"/>
                </a:cxn>
                <a:cxn ang="0">
                  <a:pos x="43" y="52"/>
                </a:cxn>
                <a:cxn ang="0">
                  <a:pos x="25" y="49"/>
                </a:cxn>
                <a:cxn ang="0">
                  <a:pos x="7" y="48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32" y="37"/>
                </a:cxn>
                <a:cxn ang="0">
                  <a:pos x="51" y="40"/>
                </a:cxn>
                <a:cxn ang="0">
                  <a:pos x="68" y="43"/>
                </a:cxn>
                <a:cxn ang="0">
                  <a:pos x="86" y="48"/>
                </a:cxn>
                <a:cxn ang="0">
                  <a:pos x="82" y="63"/>
                </a:cxn>
                <a:cxn ang="0">
                  <a:pos x="91" y="27"/>
                </a:cxn>
                <a:cxn ang="0">
                  <a:pos x="91" y="27"/>
                </a:cxn>
                <a:cxn ang="0">
                  <a:pos x="76" y="23"/>
                </a:cxn>
                <a:cxn ang="0">
                  <a:pos x="58" y="19"/>
                </a:cxn>
                <a:cxn ang="0">
                  <a:pos x="35" y="15"/>
                </a:cxn>
                <a:cxn ang="0">
                  <a:pos x="8" y="1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29" y="1"/>
                </a:cxn>
                <a:cxn ang="0">
                  <a:pos x="50" y="2"/>
                </a:cxn>
                <a:cxn ang="0">
                  <a:pos x="71" y="6"/>
                </a:cxn>
                <a:cxn ang="0">
                  <a:pos x="94" y="12"/>
                </a:cxn>
                <a:cxn ang="0">
                  <a:pos x="91" y="27"/>
                </a:cxn>
              </a:cxnLst>
              <a:rect l="0" t="0" r="r" b="b"/>
              <a:pathLst>
                <a:path w="99" h="107">
                  <a:moveTo>
                    <a:pt x="95" y="107"/>
                  </a:moveTo>
                  <a:lnTo>
                    <a:pt x="95" y="107"/>
                  </a:lnTo>
                  <a:lnTo>
                    <a:pt x="71" y="99"/>
                  </a:lnTo>
                  <a:lnTo>
                    <a:pt x="47" y="94"/>
                  </a:lnTo>
                  <a:lnTo>
                    <a:pt x="23" y="91"/>
                  </a:lnTo>
                  <a:lnTo>
                    <a:pt x="0" y="90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31" y="78"/>
                  </a:lnTo>
                  <a:lnTo>
                    <a:pt x="55" y="80"/>
                  </a:lnTo>
                  <a:lnTo>
                    <a:pt x="78" y="86"/>
                  </a:lnTo>
                  <a:lnTo>
                    <a:pt x="99" y="91"/>
                  </a:lnTo>
                  <a:lnTo>
                    <a:pt x="95" y="107"/>
                  </a:lnTo>
                  <a:close/>
                  <a:moveTo>
                    <a:pt x="82" y="63"/>
                  </a:moveTo>
                  <a:lnTo>
                    <a:pt x="82" y="63"/>
                  </a:lnTo>
                  <a:lnTo>
                    <a:pt x="62" y="56"/>
                  </a:lnTo>
                  <a:lnTo>
                    <a:pt x="43" y="52"/>
                  </a:lnTo>
                  <a:lnTo>
                    <a:pt x="25" y="49"/>
                  </a:lnTo>
                  <a:lnTo>
                    <a:pt x="7" y="4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32" y="37"/>
                  </a:lnTo>
                  <a:lnTo>
                    <a:pt x="51" y="40"/>
                  </a:lnTo>
                  <a:lnTo>
                    <a:pt x="68" y="43"/>
                  </a:lnTo>
                  <a:lnTo>
                    <a:pt x="86" y="48"/>
                  </a:lnTo>
                  <a:lnTo>
                    <a:pt x="82" y="63"/>
                  </a:lnTo>
                  <a:close/>
                  <a:moveTo>
                    <a:pt x="91" y="27"/>
                  </a:moveTo>
                  <a:lnTo>
                    <a:pt x="91" y="27"/>
                  </a:lnTo>
                  <a:lnTo>
                    <a:pt x="76" y="23"/>
                  </a:lnTo>
                  <a:lnTo>
                    <a:pt x="58" y="19"/>
                  </a:lnTo>
                  <a:lnTo>
                    <a:pt x="35" y="15"/>
                  </a:lnTo>
                  <a:lnTo>
                    <a:pt x="8" y="1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29" y="1"/>
                  </a:lnTo>
                  <a:lnTo>
                    <a:pt x="50" y="2"/>
                  </a:lnTo>
                  <a:lnTo>
                    <a:pt x="71" y="6"/>
                  </a:lnTo>
                  <a:lnTo>
                    <a:pt x="94" y="12"/>
                  </a:lnTo>
                  <a:lnTo>
                    <a:pt x="91" y="27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2" name="Freeform 750"/>
            <p:cNvSpPr>
              <a:spLocks/>
            </p:cNvSpPr>
            <p:nvPr userDrawn="1"/>
          </p:nvSpPr>
          <p:spPr bwMode="auto">
            <a:xfrm>
              <a:off x="2253" y="3658"/>
              <a:ext cx="88" cy="70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69" y="34"/>
                </a:cxn>
                <a:cxn ang="0">
                  <a:pos x="66" y="57"/>
                </a:cxn>
                <a:cxn ang="0">
                  <a:pos x="88" y="57"/>
                </a:cxn>
                <a:cxn ang="0">
                  <a:pos x="88" y="70"/>
                </a:cxn>
                <a:cxn ang="0">
                  <a:pos x="0" y="70"/>
                </a:cxn>
                <a:cxn ang="0">
                  <a:pos x="0" y="57"/>
                </a:cxn>
                <a:cxn ang="0">
                  <a:pos x="53" y="57"/>
                </a:cxn>
                <a:cxn ang="0">
                  <a:pos x="53" y="57"/>
                </a:cxn>
                <a:cxn ang="0">
                  <a:pos x="56" y="30"/>
                </a:cxn>
                <a:cxn ang="0">
                  <a:pos x="57" y="14"/>
                </a:cxn>
                <a:cxn ang="0">
                  <a:pos x="11" y="14"/>
                </a:cxn>
                <a:cxn ang="0">
                  <a:pos x="11" y="0"/>
                </a:cxn>
                <a:cxn ang="0">
                  <a:pos x="72" y="0"/>
                </a:cxn>
              </a:cxnLst>
              <a:rect l="0" t="0" r="r" b="b"/>
              <a:pathLst>
                <a:path w="88" h="70">
                  <a:moveTo>
                    <a:pt x="72" y="0"/>
                  </a:moveTo>
                  <a:lnTo>
                    <a:pt x="72" y="0"/>
                  </a:lnTo>
                  <a:lnTo>
                    <a:pt x="69" y="34"/>
                  </a:lnTo>
                  <a:lnTo>
                    <a:pt x="66" y="57"/>
                  </a:lnTo>
                  <a:lnTo>
                    <a:pt x="88" y="57"/>
                  </a:lnTo>
                  <a:lnTo>
                    <a:pt x="88" y="70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6" y="30"/>
                  </a:lnTo>
                  <a:lnTo>
                    <a:pt x="57" y="14"/>
                  </a:lnTo>
                  <a:lnTo>
                    <a:pt x="11" y="14"/>
                  </a:lnTo>
                  <a:lnTo>
                    <a:pt x="11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3" name="Freeform 751"/>
            <p:cNvSpPr>
              <a:spLocks noEditPoints="1"/>
            </p:cNvSpPr>
            <p:nvPr userDrawn="1"/>
          </p:nvSpPr>
          <p:spPr bwMode="auto">
            <a:xfrm>
              <a:off x="2368" y="3642"/>
              <a:ext cx="107" cy="79"/>
            </a:xfrm>
            <a:custGeom>
              <a:avLst/>
              <a:gdLst/>
              <a:ahLst/>
              <a:cxnLst>
                <a:cxn ang="0">
                  <a:pos x="107" y="66"/>
                </a:cxn>
                <a:cxn ang="0">
                  <a:pos x="107" y="79"/>
                </a:cxn>
                <a:cxn ang="0">
                  <a:pos x="0" y="79"/>
                </a:cxn>
                <a:cxn ang="0">
                  <a:pos x="0" y="66"/>
                </a:cxn>
                <a:cxn ang="0">
                  <a:pos x="107" y="66"/>
                </a:cxn>
                <a:cxn ang="0">
                  <a:pos x="95" y="0"/>
                </a:cxn>
                <a:cxn ang="0">
                  <a:pos x="95" y="14"/>
                </a:cxn>
                <a:cxn ang="0">
                  <a:pos x="9" y="14"/>
                </a:cxn>
                <a:cxn ang="0">
                  <a:pos x="9" y="0"/>
                </a:cxn>
                <a:cxn ang="0">
                  <a:pos x="95" y="0"/>
                </a:cxn>
              </a:cxnLst>
              <a:rect l="0" t="0" r="r" b="b"/>
              <a:pathLst>
                <a:path w="107" h="79">
                  <a:moveTo>
                    <a:pt x="107" y="66"/>
                  </a:moveTo>
                  <a:lnTo>
                    <a:pt x="107" y="79"/>
                  </a:lnTo>
                  <a:lnTo>
                    <a:pt x="0" y="79"/>
                  </a:lnTo>
                  <a:lnTo>
                    <a:pt x="0" y="66"/>
                  </a:lnTo>
                  <a:lnTo>
                    <a:pt x="107" y="66"/>
                  </a:lnTo>
                  <a:close/>
                  <a:moveTo>
                    <a:pt x="95" y="0"/>
                  </a:moveTo>
                  <a:lnTo>
                    <a:pt x="95" y="14"/>
                  </a:lnTo>
                  <a:lnTo>
                    <a:pt x="9" y="14"/>
                  </a:lnTo>
                  <a:lnTo>
                    <a:pt x="9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4" name="Freeform 752"/>
            <p:cNvSpPr>
              <a:spLocks/>
            </p:cNvSpPr>
            <p:nvPr userDrawn="1"/>
          </p:nvSpPr>
          <p:spPr bwMode="auto">
            <a:xfrm>
              <a:off x="2490" y="3627"/>
              <a:ext cx="110" cy="108"/>
            </a:xfrm>
            <a:custGeom>
              <a:avLst/>
              <a:gdLst/>
              <a:ahLst/>
              <a:cxnLst>
                <a:cxn ang="0">
                  <a:pos x="110" y="23"/>
                </a:cxn>
                <a:cxn ang="0">
                  <a:pos x="110" y="37"/>
                </a:cxn>
                <a:cxn ang="0">
                  <a:pos x="79" y="37"/>
                </a:cxn>
                <a:cxn ang="0">
                  <a:pos x="79" y="37"/>
                </a:cxn>
                <a:cxn ang="0">
                  <a:pos x="78" y="47"/>
                </a:cxn>
                <a:cxn ang="0">
                  <a:pos x="75" y="58"/>
                </a:cxn>
                <a:cxn ang="0">
                  <a:pos x="71" y="69"/>
                </a:cxn>
                <a:cxn ang="0">
                  <a:pos x="67" y="80"/>
                </a:cxn>
                <a:cxn ang="0">
                  <a:pos x="59" y="88"/>
                </a:cxn>
                <a:cxn ang="0">
                  <a:pos x="50" y="96"/>
                </a:cxn>
                <a:cxn ang="0">
                  <a:pos x="36" y="103"/>
                </a:cxn>
                <a:cxn ang="0">
                  <a:pos x="19" y="10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27" y="92"/>
                </a:cxn>
                <a:cxn ang="0">
                  <a:pos x="39" y="88"/>
                </a:cxn>
                <a:cxn ang="0">
                  <a:pos x="47" y="81"/>
                </a:cxn>
                <a:cxn ang="0">
                  <a:pos x="54" y="73"/>
                </a:cxn>
                <a:cxn ang="0">
                  <a:pos x="58" y="65"/>
                </a:cxn>
                <a:cxn ang="0">
                  <a:pos x="62" y="56"/>
                </a:cxn>
                <a:cxn ang="0">
                  <a:pos x="63" y="46"/>
                </a:cxn>
                <a:cxn ang="0">
                  <a:pos x="64" y="37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24" y="47"/>
                </a:cxn>
                <a:cxn ang="0">
                  <a:pos x="19" y="54"/>
                </a:cxn>
                <a:cxn ang="0">
                  <a:pos x="11" y="62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1" y="42"/>
                </a:cxn>
                <a:cxn ang="0">
                  <a:pos x="19" y="30"/>
                </a:cxn>
                <a:cxn ang="0">
                  <a:pos x="25" y="17"/>
                </a:cxn>
                <a:cxn ang="0">
                  <a:pos x="2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42" y="11"/>
                </a:cxn>
                <a:cxn ang="0">
                  <a:pos x="38" y="23"/>
                </a:cxn>
                <a:cxn ang="0">
                  <a:pos x="110" y="23"/>
                </a:cxn>
              </a:cxnLst>
              <a:rect l="0" t="0" r="r" b="b"/>
              <a:pathLst>
                <a:path w="110" h="108">
                  <a:moveTo>
                    <a:pt x="110" y="23"/>
                  </a:moveTo>
                  <a:lnTo>
                    <a:pt x="110" y="37"/>
                  </a:lnTo>
                  <a:lnTo>
                    <a:pt x="79" y="37"/>
                  </a:lnTo>
                  <a:lnTo>
                    <a:pt x="79" y="37"/>
                  </a:lnTo>
                  <a:lnTo>
                    <a:pt x="78" y="47"/>
                  </a:lnTo>
                  <a:lnTo>
                    <a:pt x="75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59" y="88"/>
                  </a:lnTo>
                  <a:lnTo>
                    <a:pt x="50" y="96"/>
                  </a:lnTo>
                  <a:lnTo>
                    <a:pt x="36" y="103"/>
                  </a:lnTo>
                  <a:lnTo>
                    <a:pt x="19" y="108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27" y="92"/>
                  </a:lnTo>
                  <a:lnTo>
                    <a:pt x="39" y="88"/>
                  </a:lnTo>
                  <a:lnTo>
                    <a:pt x="47" y="81"/>
                  </a:lnTo>
                  <a:lnTo>
                    <a:pt x="54" y="73"/>
                  </a:lnTo>
                  <a:lnTo>
                    <a:pt x="58" y="65"/>
                  </a:lnTo>
                  <a:lnTo>
                    <a:pt x="62" y="56"/>
                  </a:lnTo>
                  <a:lnTo>
                    <a:pt x="63" y="46"/>
                  </a:lnTo>
                  <a:lnTo>
                    <a:pt x="64" y="37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24" y="47"/>
                  </a:lnTo>
                  <a:lnTo>
                    <a:pt x="19" y="54"/>
                  </a:lnTo>
                  <a:lnTo>
                    <a:pt x="11" y="6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42"/>
                  </a:lnTo>
                  <a:lnTo>
                    <a:pt x="19" y="30"/>
                  </a:lnTo>
                  <a:lnTo>
                    <a:pt x="25" y="17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2" y="11"/>
                  </a:lnTo>
                  <a:lnTo>
                    <a:pt x="38" y="23"/>
                  </a:lnTo>
                  <a:lnTo>
                    <a:pt x="110" y="23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5" name="Rectangle 753"/>
            <p:cNvSpPr>
              <a:spLocks noChangeArrowheads="1"/>
            </p:cNvSpPr>
            <p:nvPr userDrawn="1"/>
          </p:nvSpPr>
          <p:spPr bwMode="auto">
            <a:xfrm>
              <a:off x="2615" y="3672"/>
              <a:ext cx="111" cy="16"/>
            </a:xfrm>
            <a:prstGeom prst="rect">
              <a:avLst/>
            </a:prstGeom>
            <a:solidFill>
              <a:srgbClr val="04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6" name="Freeform 754"/>
            <p:cNvSpPr>
              <a:spLocks noEditPoints="1"/>
            </p:cNvSpPr>
            <p:nvPr userDrawn="1"/>
          </p:nvSpPr>
          <p:spPr bwMode="auto">
            <a:xfrm>
              <a:off x="2744" y="3630"/>
              <a:ext cx="105" cy="101"/>
            </a:xfrm>
            <a:custGeom>
              <a:avLst/>
              <a:gdLst/>
              <a:ahLst/>
              <a:cxnLst>
                <a:cxn ang="0">
                  <a:pos x="35" y="55"/>
                </a:cxn>
                <a:cxn ang="0">
                  <a:pos x="35" y="55"/>
                </a:cxn>
                <a:cxn ang="0">
                  <a:pos x="17" y="47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7" y="28"/>
                </a:cxn>
                <a:cxn ang="0">
                  <a:pos x="21" y="32"/>
                </a:cxn>
                <a:cxn ang="0">
                  <a:pos x="31" y="36"/>
                </a:cxn>
                <a:cxn ang="0">
                  <a:pos x="42" y="42"/>
                </a:cxn>
                <a:cxn ang="0">
                  <a:pos x="35" y="5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23" y="83"/>
                </a:cxn>
                <a:cxn ang="0">
                  <a:pos x="38" y="81"/>
                </a:cxn>
                <a:cxn ang="0">
                  <a:pos x="50" y="75"/>
                </a:cxn>
                <a:cxn ang="0">
                  <a:pos x="60" y="69"/>
                </a:cxn>
                <a:cxn ang="0">
                  <a:pos x="70" y="61"/>
                </a:cxn>
                <a:cxn ang="0">
                  <a:pos x="78" y="48"/>
                </a:cxn>
                <a:cxn ang="0">
                  <a:pos x="85" y="35"/>
                </a:cxn>
                <a:cxn ang="0">
                  <a:pos x="91" y="18"/>
                </a:cxn>
                <a:cxn ang="0">
                  <a:pos x="105" y="24"/>
                </a:cxn>
                <a:cxn ang="0">
                  <a:pos x="105" y="24"/>
                </a:cxn>
                <a:cxn ang="0">
                  <a:pos x="98" y="39"/>
                </a:cxn>
                <a:cxn ang="0">
                  <a:pos x="91" y="54"/>
                </a:cxn>
                <a:cxn ang="0">
                  <a:pos x="83" y="66"/>
                </a:cxn>
                <a:cxn ang="0">
                  <a:pos x="74" y="77"/>
                </a:cxn>
                <a:cxn ang="0">
                  <a:pos x="62" y="86"/>
                </a:cxn>
                <a:cxn ang="0">
                  <a:pos x="47" y="93"/>
                </a:cxn>
                <a:cxn ang="0">
                  <a:pos x="29" y="98"/>
                </a:cxn>
                <a:cxn ang="0">
                  <a:pos x="9" y="101"/>
                </a:cxn>
                <a:cxn ang="0">
                  <a:pos x="7" y="86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3" y="22"/>
                </a:cxn>
                <a:cxn ang="0">
                  <a:pos x="23" y="16"/>
                </a:cxn>
                <a:cxn ang="0">
                  <a:pos x="9" y="1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9" y="4"/>
                </a:cxn>
                <a:cxn ang="0">
                  <a:pos x="40" y="8"/>
                </a:cxn>
                <a:cxn ang="0">
                  <a:pos x="51" y="14"/>
                </a:cxn>
                <a:cxn ang="0">
                  <a:pos x="46" y="27"/>
                </a:cxn>
              </a:cxnLst>
              <a:rect l="0" t="0" r="r" b="b"/>
              <a:pathLst>
                <a:path w="105" h="101">
                  <a:moveTo>
                    <a:pt x="35" y="55"/>
                  </a:moveTo>
                  <a:lnTo>
                    <a:pt x="35" y="55"/>
                  </a:lnTo>
                  <a:lnTo>
                    <a:pt x="17" y="47"/>
                  </a:lnTo>
                  <a:lnTo>
                    <a:pt x="0" y="4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21" y="32"/>
                  </a:lnTo>
                  <a:lnTo>
                    <a:pt x="31" y="36"/>
                  </a:lnTo>
                  <a:lnTo>
                    <a:pt x="42" y="42"/>
                  </a:lnTo>
                  <a:lnTo>
                    <a:pt x="35" y="55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23" y="83"/>
                  </a:lnTo>
                  <a:lnTo>
                    <a:pt x="38" y="81"/>
                  </a:lnTo>
                  <a:lnTo>
                    <a:pt x="50" y="75"/>
                  </a:lnTo>
                  <a:lnTo>
                    <a:pt x="60" y="69"/>
                  </a:lnTo>
                  <a:lnTo>
                    <a:pt x="70" y="61"/>
                  </a:lnTo>
                  <a:lnTo>
                    <a:pt x="78" y="48"/>
                  </a:lnTo>
                  <a:lnTo>
                    <a:pt x="85" y="35"/>
                  </a:lnTo>
                  <a:lnTo>
                    <a:pt x="91" y="18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98" y="39"/>
                  </a:lnTo>
                  <a:lnTo>
                    <a:pt x="91" y="54"/>
                  </a:lnTo>
                  <a:lnTo>
                    <a:pt x="83" y="66"/>
                  </a:lnTo>
                  <a:lnTo>
                    <a:pt x="74" y="77"/>
                  </a:lnTo>
                  <a:lnTo>
                    <a:pt x="62" y="86"/>
                  </a:lnTo>
                  <a:lnTo>
                    <a:pt x="47" y="93"/>
                  </a:lnTo>
                  <a:lnTo>
                    <a:pt x="29" y="98"/>
                  </a:lnTo>
                  <a:lnTo>
                    <a:pt x="9" y="101"/>
                  </a:lnTo>
                  <a:lnTo>
                    <a:pt x="7" y="86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33" y="22"/>
                  </a:lnTo>
                  <a:lnTo>
                    <a:pt x="23" y="16"/>
                  </a:lnTo>
                  <a:lnTo>
                    <a:pt x="9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9" y="4"/>
                  </a:lnTo>
                  <a:lnTo>
                    <a:pt x="40" y="8"/>
                  </a:lnTo>
                  <a:lnTo>
                    <a:pt x="51" y="14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7" name="Freeform 755"/>
            <p:cNvSpPr>
              <a:spLocks/>
            </p:cNvSpPr>
            <p:nvPr userDrawn="1"/>
          </p:nvSpPr>
          <p:spPr bwMode="auto">
            <a:xfrm>
              <a:off x="2870" y="3656"/>
              <a:ext cx="70" cy="74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74"/>
                </a:cxn>
                <a:cxn ang="0">
                  <a:pos x="0" y="74"/>
                </a:cxn>
                <a:cxn ang="0">
                  <a:pos x="0" y="61"/>
                </a:cxn>
                <a:cxn ang="0">
                  <a:pos x="57" y="61"/>
                </a:cxn>
                <a:cxn ang="0">
                  <a:pos x="57" y="41"/>
                </a:cxn>
                <a:cxn ang="0">
                  <a:pos x="3" y="41"/>
                </a:cxn>
                <a:cxn ang="0">
                  <a:pos x="3" y="29"/>
                </a:cxn>
                <a:cxn ang="0">
                  <a:pos x="57" y="29"/>
                </a:cxn>
                <a:cxn ang="0">
                  <a:pos x="57" y="12"/>
                </a:cxn>
                <a:cxn ang="0">
                  <a:pos x="2" y="12"/>
                </a:cxn>
                <a:cxn ang="0">
                  <a:pos x="2" y="0"/>
                </a:cxn>
                <a:cxn ang="0">
                  <a:pos x="70" y="0"/>
                </a:cxn>
              </a:cxnLst>
              <a:rect l="0" t="0" r="r" b="b"/>
              <a:pathLst>
                <a:path w="70" h="74">
                  <a:moveTo>
                    <a:pt x="70" y="0"/>
                  </a:moveTo>
                  <a:lnTo>
                    <a:pt x="70" y="74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57" y="61"/>
                  </a:lnTo>
                  <a:lnTo>
                    <a:pt x="57" y="41"/>
                  </a:lnTo>
                  <a:lnTo>
                    <a:pt x="3" y="41"/>
                  </a:lnTo>
                  <a:lnTo>
                    <a:pt x="3" y="29"/>
                  </a:lnTo>
                  <a:lnTo>
                    <a:pt x="57" y="29"/>
                  </a:lnTo>
                  <a:lnTo>
                    <a:pt x="57" y="12"/>
                  </a:lnTo>
                  <a:lnTo>
                    <a:pt x="2" y="12"/>
                  </a:lnTo>
                  <a:lnTo>
                    <a:pt x="2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8" name="Freeform 756"/>
            <p:cNvSpPr>
              <a:spLocks noEditPoints="1"/>
            </p:cNvSpPr>
            <p:nvPr userDrawn="1"/>
          </p:nvSpPr>
          <p:spPr bwMode="auto">
            <a:xfrm>
              <a:off x="2963" y="3634"/>
              <a:ext cx="106" cy="98"/>
            </a:xfrm>
            <a:custGeom>
              <a:avLst/>
              <a:gdLst/>
              <a:ahLst/>
              <a:cxnLst>
                <a:cxn ang="0">
                  <a:pos x="38" y="31"/>
                </a:cxn>
                <a:cxn ang="0">
                  <a:pos x="38" y="31"/>
                </a:cxn>
                <a:cxn ang="0">
                  <a:pos x="29" y="26"/>
                </a:cxn>
                <a:cxn ang="0">
                  <a:pos x="20" y="20"/>
                </a:cxn>
                <a:cxn ang="0">
                  <a:pos x="9" y="16"/>
                </a:cxn>
                <a:cxn ang="0">
                  <a:pos x="0" y="12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4" y="5"/>
                </a:cxn>
                <a:cxn ang="0">
                  <a:pos x="33" y="11"/>
                </a:cxn>
                <a:cxn ang="0">
                  <a:pos x="46" y="18"/>
                </a:cxn>
                <a:cxn ang="0">
                  <a:pos x="38" y="31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7" y="81"/>
                </a:cxn>
                <a:cxn ang="0">
                  <a:pos x="32" y="77"/>
                </a:cxn>
                <a:cxn ang="0">
                  <a:pos x="46" y="71"/>
                </a:cxn>
                <a:cxn ang="0">
                  <a:pos x="58" y="63"/>
                </a:cxn>
                <a:cxn ang="0">
                  <a:pos x="68" y="54"/>
                </a:cxn>
                <a:cxn ang="0">
                  <a:pos x="76" y="42"/>
                </a:cxn>
                <a:cxn ang="0">
                  <a:pos x="85" y="26"/>
                </a:cxn>
                <a:cxn ang="0">
                  <a:pos x="93" y="8"/>
                </a:cxn>
                <a:cxn ang="0">
                  <a:pos x="106" y="14"/>
                </a:cxn>
                <a:cxn ang="0">
                  <a:pos x="106" y="14"/>
                </a:cxn>
                <a:cxn ang="0">
                  <a:pos x="99" y="32"/>
                </a:cxn>
                <a:cxn ang="0">
                  <a:pos x="90" y="49"/>
                </a:cxn>
                <a:cxn ang="0">
                  <a:pos x="80" y="62"/>
                </a:cxn>
                <a:cxn ang="0">
                  <a:pos x="70" y="73"/>
                </a:cxn>
                <a:cxn ang="0">
                  <a:pos x="56" y="82"/>
                </a:cxn>
                <a:cxn ang="0">
                  <a:pos x="42" y="89"/>
                </a:cxn>
                <a:cxn ang="0">
                  <a:pos x="25" y="94"/>
                </a:cxn>
                <a:cxn ang="0">
                  <a:pos x="5" y="98"/>
                </a:cxn>
                <a:cxn ang="0">
                  <a:pos x="1" y="82"/>
                </a:cxn>
              </a:cxnLst>
              <a:rect l="0" t="0" r="r" b="b"/>
              <a:pathLst>
                <a:path w="106" h="98">
                  <a:moveTo>
                    <a:pt x="38" y="31"/>
                  </a:moveTo>
                  <a:lnTo>
                    <a:pt x="38" y="31"/>
                  </a:lnTo>
                  <a:lnTo>
                    <a:pt x="29" y="26"/>
                  </a:lnTo>
                  <a:lnTo>
                    <a:pt x="20" y="20"/>
                  </a:lnTo>
                  <a:lnTo>
                    <a:pt x="9" y="16"/>
                  </a:lnTo>
                  <a:lnTo>
                    <a:pt x="0" y="12"/>
                  </a:lnTo>
                  <a:lnTo>
                    <a:pt x="7" y="0"/>
                  </a:lnTo>
                  <a:lnTo>
                    <a:pt x="7" y="0"/>
                  </a:lnTo>
                  <a:lnTo>
                    <a:pt x="24" y="5"/>
                  </a:lnTo>
                  <a:lnTo>
                    <a:pt x="33" y="11"/>
                  </a:lnTo>
                  <a:lnTo>
                    <a:pt x="46" y="18"/>
                  </a:lnTo>
                  <a:lnTo>
                    <a:pt x="38" y="31"/>
                  </a:lnTo>
                  <a:close/>
                  <a:moveTo>
                    <a:pt x="1" y="82"/>
                  </a:moveTo>
                  <a:lnTo>
                    <a:pt x="1" y="82"/>
                  </a:lnTo>
                  <a:lnTo>
                    <a:pt x="17" y="81"/>
                  </a:lnTo>
                  <a:lnTo>
                    <a:pt x="32" y="77"/>
                  </a:lnTo>
                  <a:lnTo>
                    <a:pt x="46" y="71"/>
                  </a:lnTo>
                  <a:lnTo>
                    <a:pt x="58" y="63"/>
                  </a:lnTo>
                  <a:lnTo>
                    <a:pt x="68" y="54"/>
                  </a:lnTo>
                  <a:lnTo>
                    <a:pt x="76" y="42"/>
                  </a:lnTo>
                  <a:lnTo>
                    <a:pt x="85" y="26"/>
                  </a:lnTo>
                  <a:lnTo>
                    <a:pt x="93" y="8"/>
                  </a:lnTo>
                  <a:lnTo>
                    <a:pt x="106" y="14"/>
                  </a:lnTo>
                  <a:lnTo>
                    <a:pt x="106" y="14"/>
                  </a:lnTo>
                  <a:lnTo>
                    <a:pt x="99" y="32"/>
                  </a:lnTo>
                  <a:lnTo>
                    <a:pt x="90" y="49"/>
                  </a:lnTo>
                  <a:lnTo>
                    <a:pt x="80" y="62"/>
                  </a:lnTo>
                  <a:lnTo>
                    <a:pt x="70" y="73"/>
                  </a:lnTo>
                  <a:lnTo>
                    <a:pt x="56" y="82"/>
                  </a:lnTo>
                  <a:lnTo>
                    <a:pt x="42" y="89"/>
                  </a:lnTo>
                  <a:lnTo>
                    <a:pt x="25" y="94"/>
                  </a:lnTo>
                  <a:lnTo>
                    <a:pt x="5" y="98"/>
                  </a:lnTo>
                  <a:lnTo>
                    <a:pt x="1" y="82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29" name="Freeform 757"/>
            <p:cNvSpPr>
              <a:spLocks noEditPoints="1"/>
            </p:cNvSpPr>
            <p:nvPr userDrawn="1"/>
          </p:nvSpPr>
          <p:spPr bwMode="auto">
            <a:xfrm>
              <a:off x="3082" y="3622"/>
              <a:ext cx="116" cy="113"/>
            </a:xfrm>
            <a:custGeom>
              <a:avLst/>
              <a:gdLst/>
              <a:ahLst/>
              <a:cxnLst>
                <a:cxn ang="0">
                  <a:pos x="93" y="1"/>
                </a:cxn>
                <a:cxn ang="0">
                  <a:pos x="93" y="1"/>
                </a:cxn>
                <a:cxn ang="0">
                  <a:pos x="96" y="12"/>
                </a:cxn>
                <a:cxn ang="0">
                  <a:pos x="99" y="20"/>
                </a:cxn>
                <a:cxn ang="0">
                  <a:pos x="89" y="22"/>
                </a:cxn>
                <a:cxn ang="0">
                  <a:pos x="89" y="22"/>
                </a:cxn>
                <a:cxn ang="0">
                  <a:pos x="84" y="36"/>
                </a:cxn>
                <a:cxn ang="0">
                  <a:pos x="77" y="48"/>
                </a:cxn>
                <a:cxn ang="0">
                  <a:pos x="72" y="58"/>
                </a:cxn>
                <a:cxn ang="0">
                  <a:pos x="68" y="63"/>
                </a:cxn>
                <a:cxn ang="0">
                  <a:pos x="68" y="63"/>
                </a:cxn>
                <a:cxn ang="0">
                  <a:pos x="86" y="79"/>
                </a:cxn>
                <a:cxn ang="0">
                  <a:pos x="109" y="101"/>
                </a:cxn>
                <a:cxn ang="0">
                  <a:pos x="97" y="113"/>
                </a:cxn>
                <a:cxn ang="0">
                  <a:pos x="97" y="113"/>
                </a:cxn>
                <a:cxn ang="0">
                  <a:pos x="78" y="93"/>
                </a:cxn>
                <a:cxn ang="0">
                  <a:pos x="58" y="74"/>
                </a:cxn>
                <a:cxn ang="0">
                  <a:pos x="58" y="74"/>
                </a:cxn>
                <a:cxn ang="0">
                  <a:pos x="47" y="86"/>
                </a:cxn>
                <a:cxn ang="0">
                  <a:pos x="35" y="95"/>
                </a:cxn>
                <a:cxn ang="0">
                  <a:pos x="23" y="105"/>
                </a:cxn>
                <a:cxn ang="0">
                  <a:pos x="10" y="112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15" y="93"/>
                </a:cxn>
                <a:cxn ang="0">
                  <a:pos x="25" y="87"/>
                </a:cxn>
                <a:cxn ang="0">
                  <a:pos x="35" y="79"/>
                </a:cxn>
                <a:cxn ang="0">
                  <a:pos x="45" y="70"/>
                </a:cxn>
                <a:cxn ang="0">
                  <a:pos x="54" y="58"/>
                </a:cxn>
                <a:cxn ang="0">
                  <a:pos x="64" y="43"/>
                </a:cxn>
                <a:cxn ang="0">
                  <a:pos x="72" y="26"/>
                </a:cxn>
                <a:cxn ang="0">
                  <a:pos x="7" y="26"/>
                </a:cxn>
                <a:cxn ang="0">
                  <a:pos x="7" y="12"/>
                </a:cxn>
                <a:cxn ang="0">
                  <a:pos x="85" y="12"/>
                </a:cxn>
                <a:cxn ang="0">
                  <a:pos x="85" y="12"/>
                </a:cxn>
                <a:cxn ang="0">
                  <a:pos x="82" y="3"/>
                </a:cxn>
                <a:cxn ang="0">
                  <a:pos x="93" y="1"/>
                </a:cxn>
                <a:cxn ang="0">
                  <a:pos x="104" y="20"/>
                </a:cxn>
                <a:cxn ang="0">
                  <a:pos x="104" y="20"/>
                </a:cxn>
                <a:cxn ang="0">
                  <a:pos x="103" y="13"/>
                </a:cxn>
                <a:cxn ang="0">
                  <a:pos x="100" y="1"/>
                </a:cxn>
                <a:cxn ang="0">
                  <a:pos x="111" y="0"/>
                </a:cxn>
                <a:cxn ang="0">
                  <a:pos x="111" y="0"/>
                </a:cxn>
                <a:cxn ang="0">
                  <a:pos x="113" y="11"/>
                </a:cxn>
                <a:cxn ang="0">
                  <a:pos x="116" y="19"/>
                </a:cxn>
                <a:cxn ang="0">
                  <a:pos x="104" y="20"/>
                </a:cxn>
              </a:cxnLst>
              <a:rect l="0" t="0" r="r" b="b"/>
              <a:pathLst>
                <a:path w="116" h="113">
                  <a:moveTo>
                    <a:pt x="93" y="1"/>
                  </a:moveTo>
                  <a:lnTo>
                    <a:pt x="93" y="1"/>
                  </a:lnTo>
                  <a:lnTo>
                    <a:pt x="96" y="12"/>
                  </a:lnTo>
                  <a:lnTo>
                    <a:pt x="99" y="20"/>
                  </a:lnTo>
                  <a:lnTo>
                    <a:pt x="89" y="22"/>
                  </a:lnTo>
                  <a:lnTo>
                    <a:pt x="89" y="22"/>
                  </a:lnTo>
                  <a:lnTo>
                    <a:pt x="84" y="36"/>
                  </a:lnTo>
                  <a:lnTo>
                    <a:pt x="77" y="48"/>
                  </a:lnTo>
                  <a:lnTo>
                    <a:pt x="72" y="58"/>
                  </a:lnTo>
                  <a:lnTo>
                    <a:pt x="68" y="63"/>
                  </a:lnTo>
                  <a:lnTo>
                    <a:pt x="68" y="63"/>
                  </a:lnTo>
                  <a:lnTo>
                    <a:pt x="86" y="79"/>
                  </a:lnTo>
                  <a:lnTo>
                    <a:pt x="109" y="10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78" y="93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47" y="86"/>
                  </a:lnTo>
                  <a:lnTo>
                    <a:pt x="35" y="95"/>
                  </a:lnTo>
                  <a:lnTo>
                    <a:pt x="23" y="105"/>
                  </a:lnTo>
                  <a:lnTo>
                    <a:pt x="10" y="112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15" y="93"/>
                  </a:lnTo>
                  <a:lnTo>
                    <a:pt x="25" y="87"/>
                  </a:lnTo>
                  <a:lnTo>
                    <a:pt x="35" y="79"/>
                  </a:lnTo>
                  <a:lnTo>
                    <a:pt x="45" y="70"/>
                  </a:lnTo>
                  <a:lnTo>
                    <a:pt x="54" y="58"/>
                  </a:lnTo>
                  <a:lnTo>
                    <a:pt x="64" y="43"/>
                  </a:lnTo>
                  <a:lnTo>
                    <a:pt x="72" y="26"/>
                  </a:lnTo>
                  <a:lnTo>
                    <a:pt x="7" y="26"/>
                  </a:lnTo>
                  <a:lnTo>
                    <a:pt x="7" y="12"/>
                  </a:lnTo>
                  <a:lnTo>
                    <a:pt x="85" y="12"/>
                  </a:lnTo>
                  <a:lnTo>
                    <a:pt x="85" y="12"/>
                  </a:lnTo>
                  <a:lnTo>
                    <a:pt x="82" y="3"/>
                  </a:lnTo>
                  <a:lnTo>
                    <a:pt x="93" y="1"/>
                  </a:lnTo>
                  <a:close/>
                  <a:moveTo>
                    <a:pt x="104" y="20"/>
                  </a:moveTo>
                  <a:lnTo>
                    <a:pt x="104" y="20"/>
                  </a:lnTo>
                  <a:lnTo>
                    <a:pt x="103" y="13"/>
                  </a:lnTo>
                  <a:lnTo>
                    <a:pt x="10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3" y="11"/>
                  </a:lnTo>
                  <a:lnTo>
                    <a:pt x="116" y="19"/>
                  </a:lnTo>
                  <a:lnTo>
                    <a:pt x="104" y="2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0" name="Freeform 758"/>
            <p:cNvSpPr>
              <a:spLocks/>
            </p:cNvSpPr>
            <p:nvPr userDrawn="1"/>
          </p:nvSpPr>
          <p:spPr bwMode="auto">
            <a:xfrm>
              <a:off x="1090" y="3619"/>
              <a:ext cx="56" cy="55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20" y="19"/>
                </a:cxn>
                <a:cxn ang="0">
                  <a:pos x="21" y="18"/>
                </a:cxn>
                <a:cxn ang="0">
                  <a:pos x="15" y="22"/>
                </a:cxn>
                <a:cxn ang="0">
                  <a:pos x="19" y="27"/>
                </a:cxn>
                <a:cxn ang="0">
                  <a:pos x="19" y="38"/>
                </a:cxn>
                <a:cxn ang="0">
                  <a:pos x="15" y="31"/>
                </a:cxn>
                <a:cxn ang="0">
                  <a:pos x="9" y="55"/>
                </a:cxn>
                <a:cxn ang="0">
                  <a:pos x="9" y="29"/>
                </a:cxn>
                <a:cxn ang="0">
                  <a:pos x="3" y="43"/>
                </a:cxn>
                <a:cxn ang="0">
                  <a:pos x="0" y="37"/>
                </a:cxn>
                <a:cxn ang="0">
                  <a:pos x="8" y="18"/>
                </a:cxn>
                <a:cxn ang="0">
                  <a:pos x="1" y="11"/>
                </a:cxn>
                <a:cxn ang="0">
                  <a:pos x="9" y="0"/>
                </a:cxn>
                <a:cxn ang="0">
                  <a:pos x="15" y="11"/>
                </a:cxn>
                <a:cxn ang="0">
                  <a:pos x="21" y="16"/>
                </a:cxn>
                <a:cxn ang="0">
                  <a:pos x="24" y="12"/>
                </a:cxn>
                <a:cxn ang="0">
                  <a:pos x="34" y="3"/>
                </a:cxn>
                <a:cxn ang="0">
                  <a:pos x="32" y="10"/>
                </a:cxn>
                <a:cxn ang="0">
                  <a:pos x="36" y="0"/>
                </a:cxn>
                <a:cxn ang="0">
                  <a:pos x="43" y="10"/>
                </a:cxn>
                <a:cxn ang="0">
                  <a:pos x="55" y="15"/>
                </a:cxn>
                <a:cxn ang="0">
                  <a:pos x="43" y="23"/>
                </a:cxn>
                <a:cxn ang="0">
                  <a:pos x="56" y="30"/>
                </a:cxn>
                <a:cxn ang="0">
                  <a:pos x="44" y="30"/>
                </a:cxn>
                <a:cxn ang="0">
                  <a:pos x="56" y="45"/>
                </a:cxn>
                <a:cxn ang="0">
                  <a:pos x="54" y="51"/>
                </a:cxn>
                <a:cxn ang="0">
                  <a:pos x="46" y="42"/>
                </a:cxn>
                <a:cxn ang="0">
                  <a:pos x="43" y="55"/>
                </a:cxn>
                <a:cxn ang="0">
                  <a:pos x="36" y="37"/>
                </a:cxn>
                <a:cxn ang="0">
                  <a:pos x="31" y="45"/>
                </a:cxn>
                <a:cxn ang="0">
                  <a:pos x="19" y="46"/>
                </a:cxn>
                <a:cxn ang="0">
                  <a:pos x="27" y="39"/>
                </a:cxn>
                <a:cxn ang="0">
                  <a:pos x="35" y="30"/>
                </a:cxn>
                <a:cxn ang="0">
                  <a:pos x="21" y="23"/>
                </a:cxn>
                <a:cxn ang="0">
                  <a:pos x="36" y="15"/>
                </a:cxn>
              </a:cxnLst>
              <a:rect l="0" t="0" r="r" b="b"/>
              <a:pathLst>
                <a:path w="56" h="55">
                  <a:moveTo>
                    <a:pt x="30" y="15"/>
                  </a:moveTo>
                  <a:lnTo>
                    <a:pt x="30" y="15"/>
                  </a:lnTo>
                  <a:lnTo>
                    <a:pt x="26" y="23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9" y="27"/>
                  </a:lnTo>
                  <a:lnTo>
                    <a:pt x="23" y="33"/>
                  </a:lnTo>
                  <a:lnTo>
                    <a:pt x="19" y="38"/>
                  </a:lnTo>
                  <a:lnTo>
                    <a:pt x="19" y="38"/>
                  </a:lnTo>
                  <a:lnTo>
                    <a:pt x="15" y="31"/>
                  </a:lnTo>
                  <a:lnTo>
                    <a:pt x="15" y="55"/>
                  </a:lnTo>
                  <a:lnTo>
                    <a:pt x="9" y="55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37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6"/>
                  </a:lnTo>
                  <a:lnTo>
                    <a:pt x="8" y="18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11"/>
                  </a:lnTo>
                  <a:lnTo>
                    <a:pt x="21" y="1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4" y="12"/>
                  </a:lnTo>
                  <a:lnTo>
                    <a:pt x="27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3" y="10"/>
                  </a:lnTo>
                  <a:lnTo>
                    <a:pt x="55" y="10"/>
                  </a:lnTo>
                  <a:lnTo>
                    <a:pt x="55" y="15"/>
                  </a:lnTo>
                  <a:lnTo>
                    <a:pt x="43" y="15"/>
                  </a:lnTo>
                  <a:lnTo>
                    <a:pt x="43" y="23"/>
                  </a:lnTo>
                  <a:lnTo>
                    <a:pt x="56" y="23"/>
                  </a:lnTo>
                  <a:lnTo>
                    <a:pt x="56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50" y="38"/>
                  </a:lnTo>
                  <a:lnTo>
                    <a:pt x="56" y="45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8" y="46"/>
                  </a:lnTo>
                  <a:lnTo>
                    <a:pt x="46" y="42"/>
                  </a:lnTo>
                  <a:lnTo>
                    <a:pt x="43" y="37"/>
                  </a:lnTo>
                  <a:lnTo>
                    <a:pt x="43" y="55"/>
                  </a:lnTo>
                  <a:lnTo>
                    <a:pt x="36" y="55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1" y="45"/>
                  </a:lnTo>
                  <a:lnTo>
                    <a:pt x="23" y="51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27" y="39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21" y="30"/>
                  </a:lnTo>
                  <a:lnTo>
                    <a:pt x="21" y="23"/>
                  </a:lnTo>
                  <a:lnTo>
                    <a:pt x="36" y="23"/>
                  </a:lnTo>
                  <a:lnTo>
                    <a:pt x="36" y="15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1" name="Freeform 759"/>
            <p:cNvSpPr>
              <a:spLocks noEditPoints="1"/>
            </p:cNvSpPr>
            <p:nvPr userDrawn="1"/>
          </p:nvSpPr>
          <p:spPr bwMode="auto">
            <a:xfrm>
              <a:off x="1152" y="3619"/>
              <a:ext cx="56" cy="55"/>
            </a:xfrm>
            <a:custGeom>
              <a:avLst/>
              <a:gdLst/>
              <a:ahLst/>
              <a:cxnLst>
                <a:cxn ang="0">
                  <a:pos x="48" y="10"/>
                </a:cxn>
                <a:cxn ang="0">
                  <a:pos x="55" y="10"/>
                </a:cxn>
                <a:cxn ang="0">
                  <a:pos x="55" y="16"/>
                </a:cxn>
                <a:cxn ang="0">
                  <a:pos x="37" y="16"/>
                </a:cxn>
                <a:cxn ang="0">
                  <a:pos x="37" y="16"/>
                </a:cxn>
                <a:cxn ang="0">
                  <a:pos x="39" y="27"/>
                </a:cxn>
                <a:cxn ang="0">
                  <a:pos x="40" y="34"/>
                </a:cxn>
                <a:cxn ang="0">
                  <a:pos x="41" y="41"/>
                </a:cxn>
                <a:cxn ang="0">
                  <a:pos x="41" y="41"/>
                </a:cxn>
                <a:cxn ang="0">
                  <a:pos x="44" y="45"/>
                </a:cxn>
                <a:cxn ang="0">
                  <a:pos x="45" y="47"/>
                </a:cxn>
                <a:cxn ang="0">
                  <a:pos x="47" y="49"/>
                </a:cxn>
                <a:cxn ang="0">
                  <a:pos x="47" y="49"/>
                </a:cxn>
                <a:cxn ang="0">
                  <a:pos x="48" y="47"/>
                </a:cxn>
                <a:cxn ang="0">
                  <a:pos x="50" y="45"/>
                </a:cxn>
                <a:cxn ang="0">
                  <a:pos x="51" y="39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4" y="51"/>
                </a:cxn>
                <a:cxn ang="0">
                  <a:pos x="51" y="54"/>
                </a:cxn>
                <a:cxn ang="0">
                  <a:pos x="48" y="55"/>
                </a:cxn>
                <a:cxn ang="0">
                  <a:pos x="48" y="55"/>
                </a:cxn>
                <a:cxn ang="0">
                  <a:pos x="44" y="54"/>
                </a:cxn>
                <a:cxn ang="0">
                  <a:pos x="41" y="53"/>
                </a:cxn>
                <a:cxn ang="0">
                  <a:pos x="39" y="49"/>
                </a:cxn>
                <a:cxn ang="0">
                  <a:pos x="36" y="45"/>
                </a:cxn>
                <a:cxn ang="0">
                  <a:pos x="33" y="37"/>
                </a:cxn>
                <a:cxn ang="0">
                  <a:pos x="32" y="29"/>
                </a:cxn>
                <a:cxn ang="0">
                  <a:pos x="31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1" y="10"/>
                </a:cxn>
                <a:cxn ang="0">
                  <a:pos x="31" y="10"/>
                </a:cxn>
                <a:cxn ang="0">
                  <a:pos x="31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10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39" y="4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52" y="6"/>
                </a:cxn>
                <a:cxn ang="0">
                  <a:pos x="48" y="10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2" y="46"/>
                </a:cxn>
                <a:cxn ang="0">
                  <a:pos x="12" y="29"/>
                </a:cxn>
                <a:cxn ang="0">
                  <a:pos x="1" y="29"/>
                </a:cxn>
                <a:cxn ang="0">
                  <a:pos x="1" y="23"/>
                </a:cxn>
                <a:cxn ang="0">
                  <a:pos x="29" y="23"/>
                </a:cxn>
                <a:cxn ang="0">
                  <a:pos x="29" y="29"/>
                </a:cxn>
                <a:cxn ang="0">
                  <a:pos x="19" y="29"/>
                </a:cxn>
                <a:cxn ang="0">
                  <a:pos x="19" y="46"/>
                </a:cxn>
                <a:cxn ang="0">
                  <a:pos x="19" y="46"/>
                </a:cxn>
                <a:cxn ang="0">
                  <a:pos x="31" y="43"/>
                </a:cxn>
                <a:cxn ang="0">
                  <a:pos x="31" y="49"/>
                </a:cxn>
                <a:cxn ang="0">
                  <a:pos x="31" y="49"/>
                </a:cxn>
                <a:cxn ang="0">
                  <a:pos x="1" y="54"/>
                </a:cxn>
                <a:cxn ang="0">
                  <a:pos x="0" y="47"/>
                </a:cxn>
              </a:cxnLst>
              <a:rect l="0" t="0" r="r" b="b"/>
              <a:pathLst>
                <a:path w="56" h="55">
                  <a:moveTo>
                    <a:pt x="48" y="10"/>
                  </a:moveTo>
                  <a:lnTo>
                    <a:pt x="55" y="10"/>
                  </a:lnTo>
                  <a:lnTo>
                    <a:pt x="55" y="16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9" y="27"/>
                  </a:lnTo>
                  <a:lnTo>
                    <a:pt x="40" y="3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4" y="45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8" y="47"/>
                  </a:lnTo>
                  <a:lnTo>
                    <a:pt x="50" y="45"/>
                  </a:lnTo>
                  <a:lnTo>
                    <a:pt x="51" y="39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4" y="51"/>
                  </a:lnTo>
                  <a:lnTo>
                    <a:pt x="51" y="54"/>
                  </a:lnTo>
                  <a:lnTo>
                    <a:pt x="48" y="55"/>
                  </a:lnTo>
                  <a:lnTo>
                    <a:pt x="48" y="55"/>
                  </a:lnTo>
                  <a:lnTo>
                    <a:pt x="44" y="54"/>
                  </a:lnTo>
                  <a:lnTo>
                    <a:pt x="41" y="53"/>
                  </a:lnTo>
                  <a:lnTo>
                    <a:pt x="39" y="49"/>
                  </a:lnTo>
                  <a:lnTo>
                    <a:pt x="36" y="45"/>
                  </a:lnTo>
                  <a:lnTo>
                    <a:pt x="33" y="37"/>
                  </a:lnTo>
                  <a:lnTo>
                    <a:pt x="32" y="29"/>
                  </a:lnTo>
                  <a:lnTo>
                    <a:pt x="31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39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2" y="6"/>
                  </a:lnTo>
                  <a:lnTo>
                    <a:pt x="48" y="10"/>
                  </a:lnTo>
                  <a:close/>
                  <a:moveTo>
                    <a:pt x="0" y="47"/>
                  </a:moveTo>
                  <a:lnTo>
                    <a:pt x="0" y="47"/>
                  </a:lnTo>
                  <a:lnTo>
                    <a:pt x="12" y="46"/>
                  </a:lnTo>
                  <a:lnTo>
                    <a:pt x="12" y="29"/>
                  </a:lnTo>
                  <a:lnTo>
                    <a:pt x="1" y="29"/>
                  </a:lnTo>
                  <a:lnTo>
                    <a:pt x="1" y="23"/>
                  </a:lnTo>
                  <a:lnTo>
                    <a:pt x="29" y="23"/>
                  </a:lnTo>
                  <a:lnTo>
                    <a:pt x="29" y="29"/>
                  </a:lnTo>
                  <a:lnTo>
                    <a:pt x="19" y="29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31" y="43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1" y="54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2" name="Freeform 760"/>
            <p:cNvSpPr>
              <a:spLocks noEditPoints="1"/>
            </p:cNvSpPr>
            <p:nvPr userDrawn="1"/>
          </p:nvSpPr>
          <p:spPr bwMode="auto">
            <a:xfrm>
              <a:off x="1090" y="3683"/>
              <a:ext cx="58" cy="56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13" y="18"/>
                </a:cxn>
                <a:cxn ang="0">
                  <a:pos x="3" y="2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7" y="16"/>
                </a:cxn>
                <a:cxn ang="0">
                  <a:pos x="13" y="10"/>
                </a:cxn>
                <a:cxn ang="0">
                  <a:pos x="20" y="6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5"/>
                </a:cxn>
                <a:cxn ang="0">
                  <a:pos x="42" y="10"/>
                </a:cxn>
                <a:cxn ang="0">
                  <a:pos x="50" y="14"/>
                </a:cxn>
                <a:cxn ang="0">
                  <a:pos x="58" y="18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8"/>
                </a:cxn>
                <a:cxn ang="0">
                  <a:pos x="44" y="22"/>
                </a:cxn>
                <a:cxn ang="0">
                  <a:pos x="13" y="22"/>
                </a:cxn>
                <a:cxn ang="0">
                  <a:pos x="13" y="18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30" y="53"/>
                </a:cxn>
                <a:cxn ang="0">
                  <a:pos x="4" y="55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5" y="43"/>
                </a:cxn>
                <a:cxn ang="0">
                  <a:pos x="17" y="34"/>
                </a:cxn>
                <a:cxn ang="0">
                  <a:pos x="1" y="34"/>
                </a:cxn>
                <a:cxn ang="0">
                  <a:pos x="1" y="29"/>
                </a:cxn>
                <a:cxn ang="0">
                  <a:pos x="55" y="29"/>
                </a:cxn>
                <a:cxn ang="0">
                  <a:pos x="55" y="34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42" y="47"/>
                </a:cxn>
                <a:cxn ang="0">
                  <a:pos x="42" y="47"/>
                </a:cxn>
                <a:cxn ang="0">
                  <a:pos x="35" y="38"/>
                </a:cxn>
                <a:cxn ang="0">
                  <a:pos x="40" y="36"/>
                </a:cxn>
                <a:cxn ang="0">
                  <a:pos x="40" y="36"/>
                </a:cxn>
                <a:cxn ang="0">
                  <a:pos x="46" y="41"/>
                </a:cxn>
                <a:cxn ang="0">
                  <a:pos x="54" y="53"/>
                </a:cxn>
                <a:cxn ang="0">
                  <a:pos x="48" y="56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32" y="10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4" y="10"/>
                </a:cxn>
                <a:cxn ang="0">
                  <a:pos x="16" y="17"/>
                </a:cxn>
                <a:cxn ang="0">
                  <a:pos x="40" y="17"/>
                </a:cxn>
              </a:cxnLst>
              <a:rect l="0" t="0" r="r" b="b"/>
              <a:pathLst>
                <a:path w="58" h="56">
                  <a:moveTo>
                    <a:pt x="13" y="18"/>
                  </a:moveTo>
                  <a:lnTo>
                    <a:pt x="13" y="18"/>
                  </a:lnTo>
                  <a:lnTo>
                    <a:pt x="3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7" y="16"/>
                  </a:lnTo>
                  <a:lnTo>
                    <a:pt x="13" y="10"/>
                  </a:lnTo>
                  <a:lnTo>
                    <a:pt x="20" y="6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5"/>
                  </a:lnTo>
                  <a:lnTo>
                    <a:pt x="42" y="10"/>
                  </a:lnTo>
                  <a:lnTo>
                    <a:pt x="50" y="14"/>
                  </a:lnTo>
                  <a:lnTo>
                    <a:pt x="5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44" y="18"/>
                  </a:lnTo>
                  <a:lnTo>
                    <a:pt x="44" y="22"/>
                  </a:lnTo>
                  <a:lnTo>
                    <a:pt x="13" y="22"/>
                  </a:lnTo>
                  <a:lnTo>
                    <a:pt x="13" y="18"/>
                  </a:lnTo>
                  <a:close/>
                  <a:moveTo>
                    <a:pt x="48" y="56"/>
                  </a:moveTo>
                  <a:lnTo>
                    <a:pt x="48" y="56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0" y="53"/>
                  </a:lnTo>
                  <a:lnTo>
                    <a:pt x="4" y="55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3"/>
                  </a:lnTo>
                  <a:lnTo>
                    <a:pt x="17" y="34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55" y="29"/>
                  </a:lnTo>
                  <a:lnTo>
                    <a:pt x="55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35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6" y="41"/>
                  </a:lnTo>
                  <a:lnTo>
                    <a:pt x="54" y="53"/>
                  </a:lnTo>
                  <a:lnTo>
                    <a:pt x="48" y="56"/>
                  </a:lnTo>
                  <a:close/>
                  <a:moveTo>
                    <a:pt x="40" y="17"/>
                  </a:moveTo>
                  <a:lnTo>
                    <a:pt x="40" y="17"/>
                  </a:lnTo>
                  <a:lnTo>
                    <a:pt x="32" y="10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40" y="17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3" name="Freeform 761"/>
            <p:cNvSpPr>
              <a:spLocks noEditPoints="1"/>
            </p:cNvSpPr>
            <p:nvPr userDrawn="1"/>
          </p:nvSpPr>
          <p:spPr bwMode="auto">
            <a:xfrm>
              <a:off x="1152" y="3684"/>
              <a:ext cx="55" cy="55"/>
            </a:xfrm>
            <a:custGeom>
              <a:avLst/>
              <a:gdLst/>
              <a:ahLst/>
              <a:cxnLst>
                <a:cxn ang="0">
                  <a:pos x="15" y="55"/>
                </a:cxn>
                <a:cxn ang="0">
                  <a:pos x="9" y="55"/>
                </a:cxn>
                <a:cxn ang="0">
                  <a:pos x="9" y="32"/>
                </a:cxn>
                <a:cxn ang="0">
                  <a:pos x="9" y="32"/>
                </a:cxn>
                <a:cxn ang="0">
                  <a:pos x="2" y="3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5" y="28"/>
                </a:cxn>
                <a:cxn ang="0">
                  <a:pos x="9" y="24"/>
                </a:cxn>
                <a:cxn ang="0">
                  <a:pos x="13" y="19"/>
                </a:cxn>
                <a:cxn ang="0">
                  <a:pos x="15" y="15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9" y="8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5" y="8"/>
                </a:cxn>
                <a:cxn ang="0">
                  <a:pos x="21" y="8"/>
                </a:cxn>
                <a:cxn ang="0">
                  <a:pos x="21" y="15"/>
                </a:cxn>
                <a:cxn ang="0">
                  <a:pos x="21" y="15"/>
                </a:cxn>
                <a:cxn ang="0">
                  <a:pos x="20" y="19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8"/>
                </a:cxn>
                <a:cxn ang="0">
                  <a:pos x="24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5" y="31"/>
                </a:cxn>
                <a:cxn ang="0">
                  <a:pos x="15" y="55"/>
                </a:cxn>
                <a:cxn ang="0">
                  <a:pos x="35" y="0"/>
                </a:cxn>
                <a:cxn ang="0">
                  <a:pos x="41" y="0"/>
                </a:cxn>
                <a:cxn ang="0">
                  <a:pos x="41" y="16"/>
                </a:cxn>
                <a:cxn ang="0">
                  <a:pos x="54" y="16"/>
                </a:cxn>
                <a:cxn ang="0">
                  <a:pos x="54" y="23"/>
                </a:cxn>
                <a:cxn ang="0">
                  <a:pos x="41" y="23"/>
                </a:cxn>
                <a:cxn ang="0">
                  <a:pos x="41" y="47"/>
                </a:cxn>
                <a:cxn ang="0">
                  <a:pos x="55" y="47"/>
                </a:cxn>
                <a:cxn ang="0">
                  <a:pos x="55" y="52"/>
                </a:cxn>
                <a:cxn ang="0">
                  <a:pos x="20" y="52"/>
                </a:cxn>
                <a:cxn ang="0">
                  <a:pos x="20" y="47"/>
                </a:cxn>
                <a:cxn ang="0">
                  <a:pos x="35" y="47"/>
                </a:cxn>
                <a:cxn ang="0">
                  <a:pos x="35" y="23"/>
                </a:cxn>
                <a:cxn ang="0">
                  <a:pos x="23" y="23"/>
                </a:cxn>
                <a:cxn ang="0">
                  <a:pos x="23" y="16"/>
                </a:cxn>
                <a:cxn ang="0">
                  <a:pos x="35" y="16"/>
                </a:cxn>
                <a:cxn ang="0">
                  <a:pos x="35" y="0"/>
                </a:cxn>
              </a:cxnLst>
              <a:rect l="0" t="0" r="r" b="b"/>
              <a:pathLst>
                <a:path w="55" h="55">
                  <a:moveTo>
                    <a:pt x="15" y="55"/>
                  </a:moveTo>
                  <a:lnTo>
                    <a:pt x="9" y="55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5" y="28"/>
                  </a:lnTo>
                  <a:lnTo>
                    <a:pt x="9" y="24"/>
                  </a:lnTo>
                  <a:lnTo>
                    <a:pt x="13" y="19"/>
                  </a:lnTo>
                  <a:lnTo>
                    <a:pt x="15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9" y="8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8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0" y="19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8"/>
                  </a:lnTo>
                  <a:lnTo>
                    <a:pt x="24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5" y="31"/>
                  </a:lnTo>
                  <a:lnTo>
                    <a:pt x="15" y="55"/>
                  </a:lnTo>
                  <a:close/>
                  <a:moveTo>
                    <a:pt x="35" y="0"/>
                  </a:moveTo>
                  <a:lnTo>
                    <a:pt x="41" y="0"/>
                  </a:lnTo>
                  <a:lnTo>
                    <a:pt x="41" y="16"/>
                  </a:lnTo>
                  <a:lnTo>
                    <a:pt x="54" y="16"/>
                  </a:lnTo>
                  <a:lnTo>
                    <a:pt x="54" y="23"/>
                  </a:lnTo>
                  <a:lnTo>
                    <a:pt x="41" y="23"/>
                  </a:lnTo>
                  <a:lnTo>
                    <a:pt x="41" y="47"/>
                  </a:lnTo>
                  <a:lnTo>
                    <a:pt x="55" y="47"/>
                  </a:lnTo>
                  <a:lnTo>
                    <a:pt x="55" y="52"/>
                  </a:lnTo>
                  <a:lnTo>
                    <a:pt x="20" y="52"/>
                  </a:lnTo>
                  <a:lnTo>
                    <a:pt x="20" y="47"/>
                  </a:lnTo>
                  <a:lnTo>
                    <a:pt x="35" y="47"/>
                  </a:lnTo>
                  <a:lnTo>
                    <a:pt x="35" y="23"/>
                  </a:lnTo>
                  <a:lnTo>
                    <a:pt x="23" y="23"/>
                  </a:lnTo>
                  <a:lnTo>
                    <a:pt x="23" y="16"/>
                  </a:lnTo>
                  <a:lnTo>
                    <a:pt x="35" y="1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4" name="Freeform 762"/>
            <p:cNvSpPr>
              <a:spLocks/>
            </p:cNvSpPr>
            <p:nvPr userDrawn="1"/>
          </p:nvSpPr>
          <p:spPr bwMode="auto">
            <a:xfrm>
              <a:off x="476" y="3380"/>
              <a:ext cx="192" cy="235"/>
            </a:xfrm>
            <a:custGeom>
              <a:avLst/>
              <a:gdLst/>
              <a:ahLst/>
              <a:cxnLst>
                <a:cxn ang="0">
                  <a:pos x="129" y="12"/>
                </a:cxn>
                <a:cxn ang="0">
                  <a:pos x="129" y="12"/>
                </a:cxn>
                <a:cxn ang="0">
                  <a:pos x="0" y="176"/>
                </a:cxn>
                <a:cxn ang="0">
                  <a:pos x="0" y="176"/>
                </a:cxn>
                <a:cxn ang="0">
                  <a:pos x="30" y="235"/>
                </a:cxn>
                <a:cxn ang="0">
                  <a:pos x="30" y="235"/>
                </a:cxn>
                <a:cxn ang="0">
                  <a:pos x="192" y="0"/>
                </a:cxn>
                <a:cxn ang="0">
                  <a:pos x="192" y="0"/>
                </a:cxn>
                <a:cxn ang="0">
                  <a:pos x="129" y="12"/>
                </a:cxn>
                <a:cxn ang="0">
                  <a:pos x="129" y="12"/>
                </a:cxn>
              </a:cxnLst>
              <a:rect l="0" t="0" r="r" b="b"/>
              <a:pathLst>
                <a:path w="192" h="235">
                  <a:moveTo>
                    <a:pt x="129" y="12"/>
                  </a:moveTo>
                  <a:lnTo>
                    <a:pt x="129" y="12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29" y="12"/>
                  </a:lnTo>
                  <a:lnTo>
                    <a:pt x="129" y="12"/>
                  </a:lnTo>
                  <a:close/>
                </a:path>
              </a:pathLst>
            </a:custGeom>
            <a:solidFill>
              <a:srgbClr val="005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5" name="Freeform 763"/>
            <p:cNvSpPr>
              <a:spLocks/>
            </p:cNvSpPr>
            <p:nvPr userDrawn="1"/>
          </p:nvSpPr>
          <p:spPr bwMode="auto">
            <a:xfrm>
              <a:off x="583" y="3431"/>
              <a:ext cx="66" cy="126"/>
            </a:xfrm>
            <a:custGeom>
              <a:avLst/>
              <a:gdLst/>
              <a:ahLst/>
              <a:cxnLst>
                <a:cxn ang="0">
                  <a:pos x="42" y="85"/>
                </a:cxn>
                <a:cxn ang="0">
                  <a:pos x="42" y="85"/>
                </a:cxn>
                <a:cxn ang="0">
                  <a:pos x="41" y="75"/>
                </a:cxn>
                <a:cxn ang="0">
                  <a:pos x="41" y="67"/>
                </a:cxn>
                <a:cxn ang="0">
                  <a:pos x="41" y="67"/>
                </a:cxn>
                <a:cxn ang="0">
                  <a:pos x="42" y="50"/>
                </a:cxn>
                <a:cxn ang="0">
                  <a:pos x="45" y="32"/>
                </a:cxn>
                <a:cxn ang="0">
                  <a:pos x="50" y="1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7" y="93"/>
                </a:cxn>
                <a:cxn ang="0">
                  <a:pos x="7" y="93"/>
                </a:cxn>
                <a:cxn ang="0">
                  <a:pos x="14" y="100"/>
                </a:cxn>
                <a:cxn ang="0">
                  <a:pos x="21" y="105"/>
                </a:cxn>
                <a:cxn ang="0">
                  <a:pos x="31" y="112"/>
                </a:cxn>
                <a:cxn ang="0">
                  <a:pos x="31" y="112"/>
                </a:cxn>
                <a:cxn ang="0">
                  <a:pos x="34" y="113"/>
                </a:cxn>
                <a:cxn ang="0">
                  <a:pos x="34" y="113"/>
                </a:cxn>
                <a:cxn ang="0">
                  <a:pos x="66" y="126"/>
                </a:cxn>
                <a:cxn ang="0">
                  <a:pos x="66" y="126"/>
                </a:cxn>
                <a:cxn ang="0">
                  <a:pos x="57" y="117"/>
                </a:cxn>
                <a:cxn ang="0">
                  <a:pos x="50" y="108"/>
                </a:cxn>
                <a:cxn ang="0">
                  <a:pos x="46" y="97"/>
                </a:cxn>
                <a:cxn ang="0">
                  <a:pos x="42" y="85"/>
                </a:cxn>
                <a:cxn ang="0">
                  <a:pos x="42" y="85"/>
                </a:cxn>
              </a:cxnLst>
              <a:rect l="0" t="0" r="r" b="b"/>
              <a:pathLst>
                <a:path w="66" h="126">
                  <a:moveTo>
                    <a:pt x="42" y="85"/>
                  </a:moveTo>
                  <a:lnTo>
                    <a:pt x="42" y="85"/>
                  </a:lnTo>
                  <a:lnTo>
                    <a:pt x="41" y="75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2" y="50"/>
                  </a:lnTo>
                  <a:lnTo>
                    <a:pt x="45" y="32"/>
                  </a:lnTo>
                  <a:lnTo>
                    <a:pt x="50" y="1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4" y="100"/>
                  </a:lnTo>
                  <a:lnTo>
                    <a:pt x="21" y="105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34" y="113"/>
                  </a:lnTo>
                  <a:lnTo>
                    <a:pt x="34" y="113"/>
                  </a:lnTo>
                  <a:lnTo>
                    <a:pt x="66" y="126"/>
                  </a:lnTo>
                  <a:lnTo>
                    <a:pt x="66" y="126"/>
                  </a:lnTo>
                  <a:lnTo>
                    <a:pt x="57" y="117"/>
                  </a:lnTo>
                  <a:lnTo>
                    <a:pt x="50" y="108"/>
                  </a:lnTo>
                  <a:lnTo>
                    <a:pt x="46" y="97"/>
                  </a:lnTo>
                  <a:lnTo>
                    <a:pt x="42" y="85"/>
                  </a:lnTo>
                  <a:lnTo>
                    <a:pt x="42" y="85"/>
                  </a:lnTo>
                  <a:close/>
                </a:path>
              </a:pathLst>
            </a:custGeom>
            <a:solidFill>
              <a:srgbClr val="2976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6" name="Freeform 764"/>
            <p:cNvSpPr>
              <a:spLocks/>
            </p:cNvSpPr>
            <p:nvPr userDrawn="1"/>
          </p:nvSpPr>
          <p:spPr bwMode="auto">
            <a:xfrm>
              <a:off x="645" y="3451"/>
              <a:ext cx="129" cy="112"/>
            </a:xfrm>
            <a:custGeom>
              <a:avLst/>
              <a:gdLst/>
              <a:ahLst/>
              <a:cxnLst>
                <a:cxn ang="0">
                  <a:pos x="67" y="2"/>
                </a:cxn>
                <a:cxn ang="0">
                  <a:pos x="67" y="2"/>
                </a:cxn>
                <a:cxn ang="0">
                  <a:pos x="62" y="24"/>
                </a:cxn>
                <a:cxn ang="0">
                  <a:pos x="55" y="42"/>
                </a:cxn>
                <a:cxn ang="0">
                  <a:pos x="47" y="57"/>
                </a:cxn>
                <a:cxn ang="0">
                  <a:pos x="38" y="69"/>
                </a:cxn>
                <a:cxn ang="0">
                  <a:pos x="28" y="80"/>
                </a:cxn>
                <a:cxn ang="0">
                  <a:pos x="19" y="86"/>
                </a:cxn>
                <a:cxn ang="0">
                  <a:pos x="10" y="92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3" y="100"/>
                </a:cxn>
                <a:cxn ang="0">
                  <a:pos x="3" y="100"/>
                </a:cxn>
                <a:cxn ang="0">
                  <a:pos x="12" y="108"/>
                </a:cxn>
                <a:cxn ang="0">
                  <a:pos x="12" y="108"/>
                </a:cxn>
                <a:cxn ang="0">
                  <a:pos x="23" y="112"/>
                </a:cxn>
                <a:cxn ang="0">
                  <a:pos x="23" y="112"/>
                </a:cxn>
                <a:cxn ang="0">
                  <a:pos x="30" y="112"/>
                </a:cxn>
                <a:cxn ang="0">
                  <a:pos x="41" y="111"/>
                </a:cxn>
                <a:cxn ang="0">
                  <a:pos x="53" y="108"/>
                </a:cxn>
                <a:cxn ang="0">
                  <a:pos x="67" y="101"/>
                </a:cxn>
                <a:cxn ang="0">
                  <a:pos x="67" y="101"/>
                </a:cxn>
                <a:cxn ang="0">
                  <a:pos x="74" y="96"/>
                </a:cxn>
                <a:cxn ang="0">
                  <a:pos x="84" y="89"/>
                </a:cxn>
                <a:cxn ang="0">
                  <a:pos x="92" y="80"/>
                </a:cxn>
                <a:cxn ang="0">
                  <a:pos x="100" y="69"/>
                </a:cxn>
                <a:cxn ang="0">
                  <a:pos x="108" y="55"/>
                </a:cxn>
                <a:cxn ang="0">
                  <a:pos x="116" y="41"/>
                </a:cxn>
                <a:cxn ang="0">
                  <a:pos x="123" y="22"/>
                </a:cxn>
                <a:cxn ang="0">
                  <a:pos x="129" y="0"/>
                </a:cxn>
                <a:cxn ang="0">
                  <a:pos x="129" y="0"/>
                </a:cxn>
                <a:cxn ang="0">
                  <a:pos x="67" y="2"/>
                </a:cxn>
                <a:cxn ang="0">
                  <a:pos x="67" y="2"/>
                </a:cxn>
              </a:cxnLst>
              <a:rect l="0" t="0" r="r" b="b"/>
              <a:pathLst>
                <a:path w="129" h="112">
                  <a:moveTo>
                    <a:pt x="67" y="2"/>
                  </a:moveTo>
                  <a:lnTo>
                    <a:pt x="67" y="2"/>
                  </a:lnTo>
                  <a:lnTo>
                    <a:pt x="62" y="24"/>
                  </a:lnTo>
                  <a:lnTo>
                    <a:pt x="55" y="42"/>
                  </a:lnTo>
                  <a:lnTo>
                    <a:pt x="47" y="57"/>
                  </a:lnTo>
                  <a:lnTo>
                    <a:pt x="38" y="69"/>
                  </a:lnTo>
                  <a:lnTo>
                    <a:pt x="28" y="80"/>
                  </a:lnTo>
                  <a:lnTo>
                    <a:pt x="19" y="86"/>
                  </a:lnTo>
                  <a:lnTo>
                    <a:pt x="10" y="92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23" y="112"/>
                  </a:lnTo>
                  <a:lnTo>
                    <a:pt x="23" y="112"/>
                  </a:lnTo>
                  <a:lnTo>
                    <a:pt x="30" y="112"/>
                  </a:lnTo>
                  <a:lnTo>
                    <a:pt x="41" y="111"/>
                  </a:lnTo>
                  <a:lnTo>
                    <a:pt x="53" y="108"/>
                  </a:lnTo>
                  <a:lnTo>
                    <a:pt x="67" y="101"/>
                  </a:lnTo>
                  <a:lnTo>
                    <a:pt x="67" y="101"/>
                  </a:lnTo>
                  <a:lnTo>
                    <a:pt x="74" y="96"/>
                  </a:lnTo>
                  <a:lnTo>
                    <a:pt x="84" y="89"/>
                  </a:lnTo>
                  <a:lnTo>
                    <a:pt x="92" y="80"/>
                  </a:lnTo>
                  <a:lnTo>
                    <a:pt x="100" y="69"/>
                  </a:lnTo>
                  <a:lnTo>
                    <a:pt x="108" y="55"/>
                  </a:lnTo>
                  <a:lnTo>
                    <a:pt x="116" y="41"/>
                  </a:lnTo>
                  <a:lnTo>
                    <a:pt x="123" y="22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67" y="2"/>
                  </a:lnTo>
                  <a:lnTo>
                    <a:pt x="67" y="2"/>
                  </a:lnTo>
                  <a:close/>
                </a:path>
              </a:pathLst>
            </a:custGeom>
            <a:solidFill>
              <a:srgbClr val="005EA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7" name="Freeform 765"/>
            <p:cNvSpPr>
              <a:spLocks noEditPoints="1"/>
            </p:cNvSpPr>
            <p:nvPr userDrawn="1"/>
          </p:nvSpPr>
          <p:spPr bwMode="auto">
            <a:xfrm>
              <a:off x="476" y="3633"/>
              <a:ext cx="46" cy="44"/>
            </a:xfrm>
            <a:custGeom>
              <a:avLst/>
              <a:gdLst/>
              <a:ahLst/>
              <a:cxnLst>
                <a:cxn ang="0">
                  <a:pos x="46" y="44"/>
                </a:cxn>
                <a:cxn ang="0">
                  <a:pos x="34" y="44"/>
                </a:cxn>
                <a:cxn ang="0">
                  <a:pos x="32" y="35"/>
                </a:cxn>
                <a:cxn ang="0">
                  <a:pos x="16" y="35"/>
                </a:cxn>
                <a:cxn ang="0">
                  <a:pos x="12" y="44"/>
                </a:cxn>
                <a:cxn ang="0">
                  <a:pos x="0" y="44"/>
                </a:cxn>
                <a:cxn ang="0">
                  <a:pos x="26" y="0"/>
                </a:cxn>
                <a:cxn ang="0">
                  <a:pos x="39" y="0"/>
                </a:cxn>
                <a:cxn ang="0">
                  <a:pos x="46" y="44"/>
                </a:cxn>
                <a:cxn ang="0">
                  <a:pos x="32" y="27"/>
                </a:cxn>
                <a:cxn ang="0">
                  <a:pos x="31" y="11"/>
                </a:cxn>
                <a:cxn ang="0">
                  <a:pos x="21" y="27"/>
                </a:cxn>
                <a:cxn ang="0">
                  <a:pos x="32" y="27"/>
                </a:cxn>
              </a:cxnLst>
              <a:rect l="0" t="0" r="r" b="b"/>
              <a:pathLst>
                <a:path w="46" h="44">
                  <a:moveTo>
                    <a:pt x="46" y="44"/>
                  </a:moveTo>
                  <a:lnTo>
                    <a:pt x="34" y="44"/>
                  </a:lnTo>
                  <a:lnTo>
                    <a:pt x="32" y="35"/>
                  </a:lnTo>
                  <a:lnTo>
                    <a:pt x="16" y="35"/>
                  </a:lnTo>
                  <a:lnTo>
                    <a:pt x="12" y="44"/>
                  </a:lnTo>
                  <a:lnTo>
                    <a:pt x="0" y="44"/>
                  </a:lnTo>
                  <a:lnTo>
                    <a:pt x="26" y="0"/>
                  </a:lnTo>
                  <a:lnTo>
                    <a:pt x="39" y="0"/>
                  </a:lnTo>
                  <a:lnTo>
                    <a:pt x="46" y="44"/>
                  </a:lnTo>
                  <a:close/>
                  <a:moveTo>
                    <a:pt x="32" y="27"/>
                  </a:moveTo>
                  <a:lnTo>
                    <a:pt x="31" y="11"/>
                  </a:lnTo>
                  <a:lnTo>
                    <a:pt x="21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8" name="Freeform 766"/>
            <p:cNvSpPr>
              <a:spLocks noEditPoints="1"/>
            </p:cNvSpPr>
            <p:nvPr userDrawn="1"/>
          </p:nvSpPr>
          <p:spPr bwMode="auto">
            <a:xfrm>
              <a:off x="527" y="3630"/>
              <a:ext cx="43" cy="4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2" y="47"/>
                </a:cxn>
                <a:cxn ang="0">
                  <a:pos x="22" y="47"/>
                </a:cxn>
                <a:cxn ang="0">
                  <a:pos x="23" y="43"/>
                </a:cxn>
                <a:cxn ang="0">
                  <a:pos x="23" y="43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18" y="47"/>
                </a:cxn>
                <a:cxn ang="0">
                  <a:pos x="18" y="47"/>
                </a:cxn>
                <a:cxn ang="0">
                  <a:pos x="15" y="48"/>
                </a:cxn>
                <a:cxn ang="0">
                  <a:pos x="15" y="48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7" y="47"/>
                </a:cxn>
                <a:cxn ang="0">
                  <a:pos x="4" y="44"/>
                </a:cxn>
                <a:cxn ang="0">
                  <a:pos x="4" y="44"/>
                </a:cxn>
                <a:cxn ang="0">
                  <a:pos x="1" y="4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3" y="27"/>
                </a:cxn>
                <a:cxn ang="0">
                  <a:pos x="3" y="27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6" y="12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8" y="15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27" y="22"/>
                </a:cxn>
                <a:cxn ang="0">
                  <a:pos x="27" y="22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3" y="20"/>
                </a:cxn>
                <a:cxn ang="0">
                  <a:pos x="23" y="2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5" y="24"/>
                </a:cxn>
                <a:cxn ang="0">
                  <a:pos x="15" y="24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2" y="36"/>
                </a:cxn>
                <a:cxn ang="0">
                  <a:pos x="13" y="39"/>
                </a:cxn>
                <a:cxn ang="0">
                  <a:pos x="13" y="39"/>
                </a:cxn>
                <a:cxn ang="0">
                  <a:pos x="15" y="39"/>
                </a:cxn>
                <a:cxn ang="0">
                  <a:pos x="18" y="40"/>
                </a:cxn>
                <a:cxn ang="0">
                  <a:pos x="18" y="4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4" y="38"/>
                </a:cxn>
                <a:cxn ang="0">
                  <a:pos x="27" y="22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2" y="47"/>
                  </a:lnTo>
                  <a:lnTo>
                    <a:pt x="22" y="47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7" y="4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2" y="0"/>
                  </a:lnTo>
                  <a:lnTo>
                    <a:pt x="43" y="0"/>
                  </a:lnTo>
                  <a:close/>
                  <a:moveTo>
                    <a:pt x="27" y="22"/>
                  </a:moveTo>
                  <a:lnTo>
                    <a:pt x="27" y="22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5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4" y="38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39" name="Freeform 767"/>
            <p:cNvSpPr>
              <a:spLocks/>
            </p:cNvSpPr>
            <p:nvPr userDrawn="1"/>
          </p:nvSpPr>
          <p:spPr bwMode="auto">
            <a:xfrm>
              <a:off x="573" y="3644"/>
              <a:ext cx="37" cy="3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7" y="33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3" y="22"/>
                </a:cxn>
                <a:cxn ang="0">
                  <a:pos x="25" y="0"/>
                </a:cxn>
                <a:cxn ang="0">
                  <a:pos x="37" y="0"/>
                </a:cxn>
              </a:cxnLst>
              <a:rect l="0" t="0" r="r" b="b"/>
              <a:pathLst>
                <a:path w="37" h="33">
                  <a:moveTo>
                    <a:pt x="37" y="0"/>
                  </a:moveTo>
                  <a:lnTo>
                    <a:pt x="17" y="33"/>
                  </a:lnTo>
                  <a:lnTo>
                    <a:pt x="5" y="33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3" y="22"/>
                  </a:lnTo>
                  <a:lnTo>
                    <a:pt x="25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0" name="Freeform 768"/>
            <p:cNvSpPr>
              <a:spLocks noEditPoints="1"/>
            </p:cNvSpPr>
            <p:nvPr userDrawn="1"/>
          </p:nvSpPr>
          <p:spPr bwMode="auto">
            <a:xfrm>
              <a:off x="608" y="3642"/>
              <a:ext cx="37" cy="36"/>
            </a:xfrm>
            <a:custGeom>
              <a:avLst/>
              <a:gdLst/>
              <a:ahLst/>
              <a:cxnLst>
                <a:cxn ang="0">
                  <a:pos x="23" y="31"/>
                </a:cxn>
                <a:cxn ang="0">
                  <a:pos x="20" y="34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9" y="36"/>
                </a:cxn>
                <a:cxn ang="0">
                  <a:pos x="2" y="34"/>
                </a:cxn>
                <a:cxn ang="0">
                  <a:pos x="1" y="31"/>
                </a:cxn>
                <a:cxn ang="0">
                  <a:pos x="0" y="27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27" y="14"/>
                </a:cxn>
                <a:cxn ang="0">
                  <a:pos x="27" y="12"/>
                </a:cxn>
                <a:cxn ang="0">
                  <a:pos x="27" y="11"/>
                </a:cxn>
                <a:cxn ang="0">
                  <a:pos x="24" y="8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10"/>
                </a:cxn>
                <a:cxn ang="0">
                  <a:pos x="9" y="2"/>
                </a:cxn>
                <a:cxn ang="0">
                  <a:pos x="14" y="2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33" y="3"/>
                </a:cxn>
                <a:cxn ang="0">
                  <a:pos x="37" y="8"/>
                </a:cxn>
                <a:cxn ang="0">
                  <a:pos x="37" y="11"/>
                </a:cxn>
                <a:cxn ang="0">
                  <a:pos x="37" y="12"/>
                </a:cxn>
                <a:cxn ang="0">
                  <a:pos x="21" y="35"/>
                </a:cxn>
                <a:cxn ang="0">
                  <a:pos x="25" y="19"/>
                </a:cxn>
                <a:cxn ang="0">
                  <a:pos x="20" y="20"/>
                </a:cxn>
                <a:cxn ang="0">
                  <a:pos x="14" y="20"/>
                </a:cxn>
                <a:cxn ang="0">
                  <a:pos x="12" y="23"/>
                </a:cxn>
                <a:cxn ang="0">
                  <a:pos x="12" y="26"/>
                </a:cxn>
                <a:cxn ang="0">
                  <a:pos x="13" y="28"/>
                </a:cxn>
                <a:cxn ang="0">
                  <a:pos x="16" y="28"/>
                </a:cxn>
                <a:cxn ang="0">
                  <a:pos x="20" y="28"/>
                </a:cxn>
                <a:cxn ang="0">
                  <a:pos x="23" y="26"/>
                </a:cxn>
              </a:cxnLst>
              <a:rect l="0" t="0" r="r" b="b"/>
              <a:pathLst>
                <a:path w="37" h="36">
                  <a:moveTo>
                    <a:pt x="23" y="31"/>
                  </a:moveTo>
                  <a:lnTo>
                    <a:pt x="23" y="31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6" y="3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7" y="12"/>
                  </a:lnTo>
                  <a:lnTo>
                    <a:pt x="32" y="35"/>
                  </a:lnTo>
                  <a:lnTo>
                    <a:pt x="21" y="35"/>
                  </a:lnTo>
                  <a:lnTo>
                    <a:pt x="23" y="31"/>
                  </a:lnTo>
                  <a:close/>
                  <a:moveTo>
                    <a:pt x="25" y="19"/>
                  </a:moveTo>
                  <a:lnTo>
                    <a:pt x="25" y="19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3" y="26"/>
                  </a:lnTo>
                  <a:lnTo>
                    <a:pt x="2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1" name="Freeform 769"/>
            <p:cNvSpPr>
              <a:spLocks/>
            </p:cNvSpPr>
            <p:nvPr userDrawn="1"/>
          </p:nvSpPr>
          <p:spPr bwMode="auto">
            <a:xfrm>
              <a:off x="649" y="3642"/>
              <a:ext cx="39" cy="3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39" y="10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39" y="14"/>
                </a:cxn>
                <a:cxn ang="0">
                  <a:pos x="34" y="35"/>
                </a:cxn>
                <a:cxn ang="0">
                  <a:pos x="23" y="35"/>
                </a:cxn>
                <a:cxn ang="0">
                  <a:pos x="27" y="19"/>
                </a:cxn>
                <a:cxn ang="0">
                  <a:pos x="27" y="19"/>
                </a:cxn>
                <a:cxn ang="0">
                  <a:pos x="27" y="15"/>
                </a:cxn>
                <a:cxn ang="0">
                  <a:pos x="27" y="15"/>
                </a:cxn>
                <a:cxn ang="0">
                  <a:pos x="29" y="12"/>
                </a:cxn>
                <a:cxn ang="0">
                  <a:pos x="29" y="12"/>
                </a:cxn>
                <a:cxn ang="0">
                  <a:pos x="27" y="10"/>
                </a:cxn>
                <a:cxn ang="0">
                  <a:pos x="27" y="10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11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8" y="2"/>
                </a:cxn>
                <a:cxn ang="0">
                  <a:pos x="19" y="2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4" y="2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9" y="6"/>
                </a:cxn>
                <a:cxn ang="0">
                  <a:pos x="39" y="10"/>
                </a:cxn>
                <a:cxn ang="0">
                  <a:pos x="39" y="10"/>
                </a:cxn>
              </a:cxnLst>
              <a:rect l="0" t="0" r="r" b="b"/>
              <a:pathLst>
                <a:path w="39" h="35">
                  <a:moveTo>
                    <a:pt x="39" y="10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14"/>
                  </a:lnTo>
                  <a:lnTo>
                    <a:pt x="34" y="35"/>
                  </a:lnTo>
                  <a:lnTo>
                    <a:pt x="23" y="3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11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8" y="2"/>
                  </a:lnTo>
                  <a:lnTo>
                    <a:pt x="19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9" y="6"/>
                  </a:lnTo>
                  <a:lnTo>
                    <a:pt x="39" y="1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2" name="Freeform 770"/>
            <p:cNvSpPr>
              <a:spLocks/>
            </p:cNvSpPr>
            <p:nvPr userDrawn="1"/>
          </p:nvSpPr>
          <p:spPr bwMode="auto">
            <a:xfrm>
              <a:off x="694" y="3642"/>
              <a:ext cx="35" cy="36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" y="28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9" y="4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35" y="3"/>
                </a:cxn>
                <a:cxn ang="0">
                  <a:pos x="32" y="12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27" y="10"/>
                </a:cxn>
                <a:cxn ang="0">
                  <a:pos x="27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7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1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2" y="24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16" y="28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24" y="27"/>
                </a:cxn>
                <a:cxn ang="0">
                  <a:pos x="24" y="27"/>
                </a:cxn>
                <a:cxn ang="0">
                  <a:pos x="29" y="24"/>
                </a:cxn>
                <a:cxn ang="0">
                  <a:pos x="31" y="24"/>
                </a:cxn>
                <a:cxn ang="0">
                  <a:pos x="28" y="34"/>
                </a:cxn>
                <a:cxn ang="0">
                  <a:pos x="28" y="34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16" y="36"/>
                </a:cxn>
                <a:cxn ang="0">
                  <a:pos x="16" y="36"/>
                </a:cxn>
              </a:cxnLst>
              <a:rect l="0" t="0" r="r" b="b"/>
              <a:pathLst>
                <a:path w="35" h="36">
                  <a:moveTo>
                    <a:pt x="16" y="36"/>
                  </a:moveTo>
                  <a:lnTo>
                    <a:pt x="16" y="36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5" y="3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2" y="24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16" y="36"/>
                  </a:lnTo>
                  <a:lnTo>
                    <a:pt x="1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3" name="Freeform 771"/>
            <p:cNvSpPr>
              <a:spLocks noEditPoints="1"/>
            </p:cNvSpPr>
            <p:nvPr userDrawn="1"/>
          </p:nvSpPr>
          <p:spPr bwMode="auto">
            <a:xfrm>
              <a:off x="730" y="3642"/>
              <a:ext cx="36" cy="36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4" y="32"/>
                </a:cxn>
                <a:cxn ang="0">
                  <a:pos x="1" y="27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3" y="10"/>
                </a:cxn>
                <a:cxn ang="0">
                  <a:pos x="5" y="7"/>
                </a:cxn>
                <a:cxn ang="0">
                  <a:pos x="12" y="2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32" y="3"/>
                </a:cxn>
                <a:cxn ang="0">
                  <a:pos x="35" y="7"/>
                </a:cxn>
                <a:cxn ang="0">
                  <a:pos x="36" y="12"/>
                </a:cxn>
                <a:cxn ang="0">
                  <a:pos x="36" y="16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1" y="24"/>
                </a:cxn>
                <a:cxn ang="0">
                  <a:pos x="12" y="27"/>
                </a:cxn>
                <a:cxn ang="0">
                  <a:pos x="20" y="28"/>
                </a:cxn>
                <a:cxn ang="0">
                  <a:pos x="27" y="27"/>
                </a:cxn>
                <a:cxn ang="0">
                  <a:pos x="32" y="24"/>
                </a:cxn>
                <a:cxn ang="0">
                  <a:pos x="31" y="34"/>
                </a:cxn>
                <a:cxn ang="0">
                  <a:pos x="24" y="35"/>
                </a:cxn>
                <a:cxn ang="0">
                  <a:pos x="17" y="36"/>
                </a:cxn>
                <a:cxn ang="0">
                  <a:pos x="25" y="14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0"/>
                </a:cxn>
                <a:cxn ang="0">
                  <a:pos x="24" y="8"/>
                </a:cxn>
                <a:cxn ang="0">
                  <a:pos x="20" y="7"/>
                </a:cxn>
                <a:cxn ang="0">
                  <a:pos x="15" y="8"/>
                </a:cxn>
                <a:cxn ang="0">
                  <a:pos x="12" y="11"/>
                </a:cxn>
                <a:cxn ang="0">
                  <a:pos x="25" y="14"/>
                </a:cxn>
              </a:cxnLst>
              <a:rect l="0" t="0" r="r" b="b"/>
              <a:pathLst>
                <a:path w="36" h="36">
                  <a:moveTo>
                    <a:pt x="17" y="36"/>
                  </a:moveTo>
                  <a:lnTo>
                    <a:pt x="17" y="36"/>
                  </a:lnTo>
                  <a:lnTo>
                    <a:pt x="9" y="35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10"/>
                  </a:lnTo>
                  <a:lnTo>
                    <a:pt x="5" y="7"/>
                  </a:lnTo>
                  <a:lnTo>
                    <a:pt x="5" y="7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5" y="7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4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1" y="34"/>
                  </a:lnTo>
                  <a:lnTo>
                    <a:pt x="31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17" y="36"/>
                  </a:lnTo>
                  <a:lnTo>
                    <a:pt x="17" y="36"/>
                  </a:lnTo>
                  <a:close/>
                  <a:moveTo>
                    <a:pt x="25" y="14"/>
                  </a:move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7" y="7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4" name="Freeform 772"/>
            <p:cNvSpPr>
              <a:spLocks noEditPoints="1"/>
            </p:cNvSpPr>
            <p:nvPr userDrawn="1"/>
          </p:nvSpPr>
          <p:spPr bwMode="auto">
            <a:xfrm>
              <a:off x="770" y="3630"/>
              <a:ext cx="42" cy="4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1" y="47"/>
                </a:cxn>
                <a:cxn ang="0">
                  <a:pos x="20" y="47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9" y="46"/>
                </a:cxn>
                <a:cxn ang="0">
                  <a:pos x="19" y="46"/>
                </a:cxn>
                <a:cxn ang="0">
                  <a:pos x="16" y="47"/>
                </a:cxn>
                <a:cxn ang="0">
                  <a:pos x="16" y="47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6" y="47"/>
                </a:cxn>
                <a:cxn ang="0">
                  <a:pos x="3" y="44"/>
                </a:cxn>
                <a:cxn ang="0">
                  <a:pos x="3" y="44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19" y="12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8" y="15"/>
                </a:cxn>
                <a:cxn ang="0">
                  <a:pos x="31" y="0"/>
                </a:cxn>
                <a:cxn ang="0">
                  <a:pos x="42" y="0"/>
                </a:cxn>
                <a:cxn ang="0">
                  <a:pos x="27" y="22"/>
                </a:cxn>
                <a:cxn ang="0">
                  <a:pos x="27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11" y="34"/>
                </a:cxn>
                <a:cxn ang="0">
                  <a:pos x="11" y="34"/>
                </a:cxn>
                <a:cxn ang="0">
                  <a:pos x="11" y="36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39"/>
                </a:cxn>
                <a:cxn ang="0">
                  <a:pos x="16" y="40"/>
                </a:cxn>
                <a:cxn ang="0">
                  <a:pos x="16" y="40"/>
                </a:cxn>
                <a:cxn ang="0">
                  <a:pos x="20" y="39"/>
                </a:cxn>
                <a:cxn ang="0">
                  <a:pos x="20" y="39"/>
                </a:cxn>
                <a:cxn ang="0">
                  <a:pos x="23" y="38"/>
                </a:cxn>
                <a:cxn ang="0">
                  <a:pos x="27" y="22"/>
                </a:cxn>
              </a:cxnLst>
              <a:rect l="0" t="0" r="r" b="b"/>
              <a:pathLst>
                <a:path w="42" h="48">
                  <a:moveTo>
                    <a:pt x="42" y="0"/>
                  </a:moveTo>
                  <a:lnTo>
                    <a:pt x="31" y="47"/>
                  </a:lnTo>
                  <a:lnTo>
                    <a:pt x="20" y="47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6" y="47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0"/>
                  </a:lnTo>
                  <a:lnTo>
                    <a:pt x="42" y="0"/>
                  </a:lnTo>
                  <a:close/>
                  <a:moveTo>
                    <a:pt x="27" y="22"/>
                  </a:moveTo>
                  <a:lnTo>
                    <a:pt x="27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4" y="39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20" y="39"/>
                  </a:lnTo>
                  <a:lnTo>
                    <a:pt x="20" y="39"/>
                  </a:lnTo>
                  <a:lnTo>
                    <a:pt x="23" y="38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5" name="Freeform 773"/>
            <p:cNvSpPr>
              <a:spLocks/>
            </p:cNvSpPr>
            <p:nvPr userDrawn="1"/>
          </p:nvSpPr>
          <p:spPr bwMode="auto">
            <a:xfrm>
              <a:off x="476" y="3696"/>
              <a:ext cx="43" cy="47"/>
            </a:xfrm>
            <a:custGeom>
              <a:avLst/>
              <a:gdLst/>
              <a:ahLst/>
              <a:cxnLst>
                <a:cxn ang="0">
                  <a:pos x="19" y="47"/>
                </a:cxn>
                <a:cxn ang="0">
                  <a:pos x="19" y="47"/>
                </a:cxn>
                <a:cxn ang="0">
                  <a:pos x="11" y="4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1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1" y="17"/>
                </a:cxn>
                <a:cxn ang="0">
                  <a:pos x="1" y="17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2" y="4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6" y="1"/>
                </a:cxn>
                <a:cxn ang="0">
                  <a:pos x="36" y="1"/>
                </a:cxn>
                <a:cxn ang="0">
                  <a:pos x="43" y="4"/>
                </a:cxn>
                <a:cxn ang="0">
                  <a:pos x="40" y="15"/>
                </a:cxn>
                <a:cxn ang="0">
                  <a:pos x="39" y="15"/>
                </a:cxn>
                <a:cxn ang="0">
                  <a:pos x="39" y="15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1" y="9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0" y="9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2" y="20"/>
                </a:cxn>
                <a:cxn ang="0">
                  <a:pos x="12" y="28"/>
                </a:cxn>
                <a:cxn ang="0">
                  <a:pos x="12" y="28"/>
                </a:cxn>
                <a:cxn ang="0">
                  <a:pos x="12" y="32"/>
                </a:cxn>
                <a:cxn ang="0">
                  <a:pos x="13" y="35"/>
                </a:cxn>
                <a:cxn ang="0">
                  <a:pos x="13" y="35"/>
                </a:cxn>
                <a:cxn ang="0">
                  <a:pos x="17" y="38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6" y="38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5" y="32"/>
                </a:cxn>
                <a:cxn ang="0">
                  <a:pos x="36" y="32"/>
                </a:cxn>
                <a:cxn ang="0">
                  <a:pos x="34" y="43"/>
                </a:cxn>
                <a:cxn ang="0">
                  <a:pos x="34" y="43"/>
                </a:cxn>
                <a:cxn ang="0">
                  <a:pos x="31" y="44"/>
                </a:cxn>
                <a:cxn ang="0">
                  <a:pos x="31" y="44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47"/>
                </a:cxn>
                <a:cxn ang="0">
                  <a:pos x="19" y="47"/>
                </a:cxn>
              </a:cxnLst>
              <a:rect l="0" t="0" r="r" b="b"/>
              <a:pathLst>
                <a:path w="43" h="47">
                  <a:moveTo>
                    <a:pt x="19" y="47"/>
                  </a:moveTo>
                  <a:lnTo>
                    <a:pt x="19" y="47"/>
                  </a:lnTo>
                  <a:lnTo>
                    <a:pt x="11" y="4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43" y="4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0" y="9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2" y="2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6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5" y="32"/>
                  </a:lnTo>
                  <a:lnTo>
                    <a:pt x="36" y="3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47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6" name="Freeform 774"/>
            <p:cNvSpPr>
              <a:spLocks noEditPoints="1"/>
            </p:cNvSpPr>
            <p:nvPr userDrawn="1"/>
          </p:nvSpPr>
          <p:spPr bwMode="auto">
            <a:xfrm>
              <a:off x="519" y="3707"/>
              <a:ext cx="36" cy="36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5" y="23"/>
                </a:cxn>
                <a:cxn ang="0">
                  <a:pos x="34" y="25"/>
                </a:cxn>
                <a:cxn ang="0">
                  <a:pos x="31" y="29"/>
                </a:cxn>
                <a:cxn ang="0">
                  <a:pos x="24" y="33"/>
                </a:cxn>
                <a:cxn ang="0">
                  <a:pos x="20" y="35"/>
                </a:cxn>
                <a:cxn ang="0">
                  <a:pos x="15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1" y="13"/>
                </a:cxn>
                <a:cxn ang="0">
                  <a:pos x="5" y="6"/>
                </a:cxn>
                <a:cxn ang="0">
                  <a:pos x="8" y="4"/>
                </a:cxn>
                <a:cxn ang="0">
                  <a:pos x="12" y="1"/>
                </a:cxn>
                <a:cxn ang="0">
                  <a:pos x="21" y="0"/>
                </a:cxn>
                <a:cxn ang="0">
                  <a:pos x="28" y="1"/>
                </a:cxn>
                <a:cxn ang="0">
                  <a:pos x="32" y="4"/>
                </a:cxn>
                <a:cxn ang="0">
                  <a:pos x="36" y="13"/>
                </a:cxn>
                <a:cxn ang="0">
                  <a:pos x="23" y="24"/>
                </a:cxn>
                <a:cxn ang="0">
                  <a:pos x="26" y="20"/>
                </a:cxn>
                <a:cxn ang="0">
                  <a:pos x="26" y="13"/>
                </a:cxn>
                <a:cxn ang="0">
                  <a:pos x="26" y="10"/>
                </a:cxn>
                <a:cxn ang="0">
                  <a:pos x="24" y="9"/>
                </a:cxn>
                <a:cxn ang="0">
                  <a:pos x="20" y="6"/>
                </a:cxn>
                <a:cxn ang="0">
                  <a:pos x="16" y="8"/>
                </a:cxn>
                <a:cxn ang="0">
                  <a:pos x="13" y="12"/>
                </a:cxn>
                <a:cxn ang="0">
                  <a:pos x="11" y="16"/>
                </a:cxn>
                <a:cxn ang="0">
                  <a:pos x="11" y="21"/>
                </a:cxn>
                <a:cxn ang="0">
                  <a:pos x="11" y="25"/>
                </a:cxn>
                <a:cxn ang="0">
                  <a:pos x="12" y="27"/>
                </a:cxn>
                <a:cxn ang="0">
                  <a:pos x="16" y="28"/>
                </a:cxn>
                <a:cxn ang="0">
                  <a:pos x="20" y="27"/>
                </a:cxn>
                <a:cxn ang="0">
                  <a:pos x="23" y="24"/>
                </a:cxn>
              </a:cxnLst>
              <a:rect l="0" t="0" r="r" b="b"/>
              <a:pathLst>
                <a:path w="36" h="36">
                  <a:moveTo>
                    <a:pt x="36" y="13"/>
                  </a:moveTo>
                  <a:lnTo>
                    <a:pt x="36" y="13"/>
                  </a:lnTo>
                  <a:lnTo>
                    <a:pt x="36" y="17"/>
                  </a:lnTo>
                  <a:lnTo>
                    <a:pt x="35" y="23"/>
                  </a:lnTo>
                  <a:lnTo>
                    <a:pt x="35" y="23"/>
                  </a:lnTo>
                  <a:lnTo>
                    <a:pt x="34" y="25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0" y="35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8" y="4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1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6" y="13"/>
                  </a:lnTo>
                  <a:lnTo>
                    <a:pt x="36" y="13"/>
                  </a:lnTo>
                  <a:close/>
                  <a:moveTo>
                    <a:pt x="23" y="24"/>
                  </a:moveTo>
                  <a:lnTo>
                    <a:pt x="23" y="24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3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3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7" name="Freeform 775"/>
            <p:cNvSpPr>
              <a:spLocks/>
            </p:cNvSpPr>
            <p:nvPr userDrawn="1"/>
          </p:nvSpPr>
          <p:spPr bwMode="auto">
            <a:xfrm>
              <a:off x="559" y="3707"/>
              <a:ext cx="61" cy="35"/>
            </a:xfrm>
            <a:custGeom>
              <a:avLst/>
              <a:gdLst/>
              <a:ahLst/>
              <a:cxnLst>
                <a:cxn ang="0">
                  <a:pos x="61" y="8"/>
                </a:cxn>
                <a:cxn ang="0">
                  <a:pos x="61" y="8"/>
                </a:cxn>
                <a:cxn ang="0">
                  <a:pos x="59" y="10"/>
                </a:cxn>
                <a:cxn ang="0">
                  <a:pos x="59" y="10"/>
                </a:cxn>
                <a:cxn ang="0">
                  <a:pos x="59" y="12"/>
                </a:cxn>
                <a:cxn ang="0">
                  <a:pos x="54" y="35"/>
                </a:cxn>
                <a:cxn ang="0">
                  <a:pos x="43" y="35"/>
                </a:cxn>
                <a:cxn ang="0">
                  <a:pos x="47" y="17"/>
                </a:cxn>
                <a:cxn ang="0">
                  <a:pos x="47" y="17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49" y="12"/>
                </a:cxn>
                <a:cxn ang="0">
                  <a:pos x="49" y="12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2" y="9"/>
                </a:cxn>
                <a:cxn ang="0">
                  <a:pos x="42" y="9"/>
                </a:cxn>
                <a:cxn ang="0">
                  <a:pos x="38" y="10"/>
                </a:cxn>
                <a:cxn ang="0">
                  <a:pos x="33" y="35"/>
                </a:cxn>
                <a:cxn ang="0">
                  <a:pos x="22" y="35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10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8" y="1"/>
                </a:cxn>
                <a:cxn ang="0">
                  <a:pos x="19" y="1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7" y="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45" y="1"/>
                </a:cxn>
                <a:cxn ang="0">
                  <a:pos x="45" y="1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55" y="0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59" y="5"/>
                </a:cxn>
                <a:cxn ang="0">
                  <a:pos x="61" y="8"/>
                </a:cxn>
                <a:cxn ang="0">
                  <a:pos x="61" y="8"/>
                </a:cxn>
              </a:cxnLst>
              <a:rect l="0" t="0" r="r" b="b"/>
              <a:pathLst>
                <a:path w="61" h="35">
                  <a:moveTo>
                    <a:pt x="61" y="8"/>
                  </a:moveTo>
                  <a:lnTo>
                    <a:pt x="61" y="8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12"/>
                  </a:lnTo>
                  <a:lnTo>
                    <a:pt x="54" y="35"/>
                  </a:lnTo>
                  <a:lnTo>
                    <a:pt x="43" y="35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38" y="10"/>
                  </a:lnTo>
                  <a:lnTo>
                    <a:pt x="33" y="35"/>
                  </a:lnTo>
                  <a:lnTo>
                    <a:pt x="22" y="35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8" y="1"/>
                  </a:lnTo>
                  <a:lnTo>
                    <a:pt x="19" y="1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9" y="5"/>
                  </a:lnTo>
                  <a:lnTo>
                    <a:pt x="61" y="8"/>
                  </a:lnTo>
                  <a:lnTo>
                    <a:pt x="61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8" name="Freeform 776"/>
            <p:cNvSpPr>
              <a:spLocks/>
            </p:cNvSpPr>
            <p:nvPr userDrawn="1"/>
          </p:nvSpPr>
          <p:spPr bwMode="auto">
            <a:xfrm>
              <a:off x="624" y="3707"/>
              <a:ext cx="59" cy="35"/>
            </a:xfrm>
            <a:custGeom>
              <a:avLst/>
              <a:gdLst/>
              <a:ahLst/>
              <a:cxnLst>
                <a:cxn ang="0">
                  <a:pos x="59" y="8"/>
                </a:cxn>
                <a:cxn ang="0">
                  <a:pos x="59" y="8"/>
                </a:cxn>
                <a:cxn ang="0">
                  <a:pos x="59" y="10"/>
                </a:cxn>
                <a:cxn ang="0">
                  <a:pos x="59" y="10"/>
                </a:cxn>
                <a:cxn ang="0">
                  <a:pos x="59" y="12"/>
                </a:cxn>
                <a:cxn ang="0">
                  <a:pos x="54" y="35"/>
                </a:cxn>
                <a:cxn ang="0">
                  <a:pos x="43" y="35"/>
                </a:cxn>
                <a:cxn ang="0">
                  <a:pos x="47" y="17"/>
                </a:cxn>
                <a:cxn ang="0">
                  <a:pos x="47" y="17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37" y="10"/>
                </a:cxn>
                <a:cxn ang="0">
                  <a:pos x="32" y="35"/>
                </a:cxn>
                <a:cxn ang="0">
                  <a:pos x="21" y="35"/>
                </a:cxn>
                <a:cxn ang="0">
                  <a:pos x="25" y="17"/>
                </a:cxn>
                <a:cxn ang="0">
                  <a:pos x="25" y="17"/>
                </a:cxn>
                <a:cxn ang="0">
                  <a:pos x="25" y="14"/>
                </a:cxn>
                <a:cxn ang="0">
                  <a:pos x="25" y="1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25" y="9"/>
                </a:cxn>
                <a:cxn ang="0">
                  <a:pos x="25" y="9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10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8" y="1"/>
                </a:cxn>
                <a:cxn ang="0">
                  <a:pos x="19" y="1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0"/>
                </a:cxn>
                <a:cxn ang="0">
                  <a:pos x="35" y="1"/>
                </a:cxn>
                <a:cxn ang="0">
                  <a:pos x="35" y="1"/>
                </a:cxn>
                <a:cxn ang="0">
                  <a:pos x="36" y="2"/>
                </a:cxn>
                <a:cxn ang="0">
                  <a:pos x="37" y="5"/>
                </a:cxn>
                <a:cxn ang="0">
                  <a:pos x="37" y="5"/>
                </a:cxn>
                <a:cxn ang="0">
                  <a:pos x="44" y="1"/>
                </a:cxn>
                <a:cxn ang="0">
                  <a:pos x="44" y="1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55" y="0"/>
                </a:cxn>
                <a:cxn ang="0">
                  <a:pos x="58" y="2"/>
                </a:cxn>
                <a:cxn ang="0">
                  <a:pos x="58" y="2"/>
                </a:cxn>
                <a:cxn ang="0">
                  <a:pos x="59" y="5"/>
                </a:cxn>
                <a:cxn ang="0">
                  <a:pos x="59" y="8"/>
                </a:cxn>
                <a:cxn ang="0">
                  <a:pos x="59" y="8"/>
                </a:cxn>
              </a:cxnLst>
              <a:rect l="0" t="0" r="r" b="b"/>
              <a:pathLst>
                <a:path w="59" h="35">
                  <a:moveTo>
                    <a:pt x="59" y="8"/>
                  </a:moveTo>
                  <a:lnTo>
                    <a:pt x="59" y="8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12"/>
                  </a:lnTo>
                  <a:lnTo>
                    <a:pt x="54" y="35"/>
                  </a:lnTo>
                  <a:lnTo>
                    <a:pt x="43" y="35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7" y="10"/>
                  </a:lnTo>
                  <a:lnTo>
                    <a:pt x="32" y="35"/>
                  </a:lnTo>
                  <a:lnTo>
                    <a:pt x="21" y="35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8" y="1"/>
                  </a:lnTo>
                  <a:lnTo>
                    <a:pt x="19" y="1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9" y="5"/>
                  </a:lnTo>
                  <a:lnTo>
                    <a:pt x="59" y="8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49" name="Freeform 777"/>
            <p:cNvSpPr>
              <a:spLocks/>
            </p:cNvSpPr>
            <p:nvPr userDrawn="1"/>
          </p:nvSpPr>
          <p:spPr bwMode="auto">
            <a:xfrm>
              <a:off x="690" y="3708"/>
              <a:ext cx="39" cy="3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34"/>
                </a:cxn>
                <a:cxn ang="0">
                  <a:pos x="20" y="34"/>
                </a:cxn>
                <a:cxn ang="0">
                  <a:pos x="21" y="30"/>
                </a:cxn>
                <a:cxn ang="0">
                  <a:pos x="21" y="3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9" y="35"/>
                </a:cxn>
                <a:cxn ang="0">
                  <a:pos x="9" y="35"/>
                </a:cxn>
                <a:cxn ang="0">
                  <a:pos x="5" y="34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1" y="3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5" y="0"/>
                </a:cxn>
                <a:cxn ang="0">
                  <a:pos x="16" y="0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8" y="0"/>
                </a:cxn>
                <a:cxn ang="0">
                  <a:pos x="39" y="0"/>
                </a:cxn>
              </a:cxnLst>
              <a:rect l="0" t="0" r="r" b="b"/>
              <a:pathLst>
                <a:path w="39" h="35">
                  <a:moveTo>
                    <a:pt x="39" y="0"/>
                  </a:moveTo>
                  <a:lnTo>
                    <a:pt x="31" y="34"/>
                  </a:lnTo>
                  <a:lnTo>
                    <a:pt x="20" y="34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5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5" y="0"/>
                  </a:lnTo>
                  <a:lnTo>
                    <a:pt x="16" y="0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0" name="Freeform 778"/>
            <p:cNvSpPr>
              <a:spLocks/>
            </p:cNvSpPr>
            <p:nvPr userDrawn="1"/>
          </p:nvSpPr>
          <p:spPr bwMode="auto">
            <a:xfrm>
              <a:off x="731" y="3707"/>
              <a:ext cx="39" cy="35"/>
            </a:xfrm>
            <a:custGeom>
              <a:avLst/>
              <a:gdLst/>
              <a:ahLst/>
              <a:cxnLst>
                <a:cxn ang="0">
                  <a:pos x="39" y="8"/>
                </a:cxn>
                <a:cxn ang="0">
                  <a:pos x="39" y="8"/>
                </a:cxn>
                <a:cxn ang="0">
                  <a:pos x="39" y="10"/>
                </a:cxn>
                <a:cxn ang="0">
                  <a:pos x="39" y="10"/>
                </a:cxn>
                <a:cxn ang="0">
                  <a:pos x="39" y="12"/>
                </a:cxn>
                <a:cxn ang="0">
                  <a:pos x="34" y="35"/>
                </a:cxn>
                <a:cxn ang="0">
                  <a:pos x="23" y="35"/>
                </a:cxn>
                <a:cxn ang="0">
                  <a:pos x="27" y="17"/>
                </a:cxn>
                <a:cxn ang="0">
                  <a:pos x="27" y="17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27" y="9"/>
                </a:cxn>
                <a:cxn ang="0">
                  <a:pos x="27" y="9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16" y="10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8" y="1"/>
                </a:cxn>
                <a:cxn ang="0">
                  <a:pos x="19" y="1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9" y="5"/>
                </a:cxn>
                <a:cxn ang="0">
                  <a:pos x="39" y="8"/>
                </a:cxn>
                <a:cxn ang="0">
                  <a:pos x="39" y="8"/>
                </a:cxn>
              </a:cxnLst>
              <a:rect l="0" t="0" r="r" b="b"/>
              <a:pathLst>
                <a:path w="39" h="35">
                  <a:moveTo>
                    <a:pt x="39" y="8"/>
                  </a:moveTo>
                  <a:lnTo>
                    <a:pt x="39" y="8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9" y="12"/>
                  </a:lnTo>
                  <a:lnTo>
                    <a:pt x="34" y="35"/>
                  </a:lnTo>
                  <a:lnTo>
                    <a:pt x="23" y="35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6" y="10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8" y="1"/>
                  </a:lnTo>
                  <a:lnTo>
                    <a:pt x="19" y="1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1" name="Freeform 779"/>
            <p:cNvSpPr>
              <a:spLocks noEditPoints="1"/>
            </p:cNvSpPr>
            <p:nvPr userDrawn="1"/>
          </p:nvSpPr>
          <p:spPr bwMode="auto">
            <a:xfrm>
              <a:off x="774" y="3695"/>
              <a:ext cx="22" cy="47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1" y="47"/>
                </a:cxn>
                <a:cxn ang="0">
                  <a:pos x="0" y="47"/>
                </a:cxn>
                <a:cxn ang="0">
                  <a:pos x="8" y="13"/>
                </a:cxn>
                <a:cxn ang="0">
                  <a:pos x="19" y="13"/>
                </a:cxn>
                <a:cxn ang="0">
                  <a:pos x="22" y="0"/>
                </a:cxn>
                <a:cxn ang="0">
                  <a:pos x="20" y="8"/>
                </a:cxn>
                <a:cxn ang="0">
                  <a:pos x="10" y="8"/>
                </a:cxn>
                <a:cxn ang="0">
                  <a:pos x="11" y="0"/>
                </a:cxn>
                <a:cxn ang="0">
                  <a:pos x="22" y="0"/>
                </a:cxn>
              </a:cxnLst>
              <a:rect l="0" t="0" r="r" b="b"/>
              <a:pathLst>
                <a:path w="22" h="47">
                  <a:moveTo>
                    <a:pt x="19" y="13"/>
                  </a:moveTo>
                  <a:lnTo>
                    <a:pt x="11" y="47"/>
                  </a:lnTo>
                  <a:lnTo>
                    <a:pt x="0" y="47"/>
                  </a:lnTo>
                  <a:lnTo>
                    <a:pt x="8" y="13"/>
                  </a:lnTo>
                  <a:lnTo>
                    <a:pt x="19" y="13"/>
                  </a:lnTo>
                  <a:close/>
                  <a:moveTo>
                    <a:pt x="22" y="0"/>
                  </a:moveTo>
                  <a:lnTo>
                    <a:pt x="20" y="8"/>
                  </a:lnTo>
                  <a:lnTo>
                    <a:pt x="10" y="8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2" name="Freeform 780"/>
            <p:cNvSpPr>
              <a:spLocks/>
            </p:cNvSpPr>
            <p:nvPr userDrawn="1"/>
          </p:nvSpPr>
          <p:spPr bwMode="auto">
            <a:xfrm>
              <a:off x="796" y="3707"/>
              <a:ext cx="36" cy="36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" y="28"/>
                </a:cxn>
                <a:cxn ang="0">
                  <a:pos x="1" y="28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4" y="9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9" y="1"/>
                </a:cxn>
                <a:cxn ang="0">
                  <a:pos x="29" y="1"/>
                </a:cxn>
                <a:cxn ang="0">
                  <a:pos x="36" y="2"/>
                </a:cxn>
                <a:cxn ang="0">
                  <a:pos x="33" y="12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19" y="8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2" y="1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19" y="28"/>
                </a:cxn>
                <a:cxn ang="0">
                  <a:pos x="25" y="27"/>
                </a:cxn>
                <a:cxn ang="0">
                  <a:pos x="25" y="27"/>
                </a:cxn>
                <a:cxn ang="0">
                  <a:pos x="29" y="24"/>
                </a:cxn>
                <a:cxn ang="0">
                  <a:pos x="31" y="24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17" y="36"/>
                </a:cxn>
                <a:cxn ang="0">
                  <a:pos x="17" y="36"/>
                </a:cxn>
              </a:cxnLst>
              <a:rect l="0" t="0" r="r" b="b"/>
              <a:pathLst>
                <a:path w="36" h="36">
                  <a:moveTo>
                    <a:pt x="17" y="36"/>
                  </a:moveTo>
                  <a:lnTo>
                    <a:pt x="17" y="3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33" y="1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19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2" y="1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6" y="27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17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3" name="Freeform 781"/>
            <p:cNvSpPr>
              <a:spLocks noEditPoints="1"/>
            </p:cNvSpPr>
            <p:nvPr userDrawn="1"/>
          </p:nvSpPr>
          <p:spPr bwMode="auto">
            <a:xfrm>
              <a:off x="831" y="3707"/>
              <a:ext cx="36" cy="36"/>
            </a:xfrm>
            <a:custGeom>
              <a:avLst/>
              <a:gdLst/>
              <a:ahLst/>
              <a:cxnLst>
                <a:cxn ang="0">
                  <a:pos x="21" y="31"/>
                </a:cxn>
                <a:cxn ang="0">
                  <a:pos x="19" y="32"/>
                </a:cxn>
                <a:cxn ang="0">
                  <a:pos x="16" y="35"/>
                </a:cxn>
                <a:cxn ang="0">
                  <a:pos x="13" y="35"/>
                </a:cxn>
                <a:cxn ang="0">
                  <a:pos x="9" y="36"/>
                </a:cxn>
                <a:cxn ang="0">
                  <a:pos x="2" y="33"/>
                </a:cxn>
                <a:cxn ang="0">
                  <a:pos x="0" y="31"/>
                </a:cxn>
                <a:cxn ang="0">
                  <a:pos x="0" y="27"/>
                </a:cxn>
                <a:cxn ang="0">
                  <a:pos x="1" y="20"/>
                </a:cxn>
                <a:cxn ang="0">
                  <a:pos x="4" y="17"/>
                </a:cxn>
                <a:cxn ang="0">
                  <a:pos x="6" y="16"/>
                </a:cxn>
                <a:cxn ang="0">
                  <a:pos x="14" y="13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25" y="10"/>
                </a:cxn>
                <a:cxn ang="0">
                  <a:pos x="24" y="8"/>
                </a:cxn>
                <a:cxn ang="0">
                  <a:pos x="19" y="6"/>
                </a:cxn>
                <a:cxn ang="0">
                  <a:pos x="12" y="8"/>
                </a:cxn>
                <a:cxn ang="0">
                  <a:pos x="8" y="9"/>
                </a:cxn>
                <a:cxn ang="0">
                  <a:pos x="8" y="1"/>
                </a:cxn>
                <a:cxn ang="0">
                  <a:pos x="13" y="0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3" y="2"/>
                </a:cxn>
                <a:cxn ang="0">
                  <a:pos x="36" y="8"/>
                </a:cxn>
                <a:cxn ang="0">
                  <a:pos x="36" y="9"/>
                </a:cxn>
                <a:cxn ang="0">
                  <a:pos x="36" y="12"/>
                </a:cxn>
                <a:cxn ang="0">
                  <a:pos x="20" y="35"/>
                </a:cxn>
                <a:cxn ang="0">
                  <a:pos x="24" y="19"/>
                </a:cxn>
                <a:cxn ang="0">
                  <a:pos x="19" y="19"/>
                </a:cxn>
                <a:cxn ang="0">
                  <a:pos x="14" y="20"/>
                </a:cxn>
                <a:cxn ang="0">
                  <a:pos x="12" y="23"/>
                </a:cxn>
                <a:cxn ang="0">
                  <a:pos x="10" y="25"/>
                </a:cxn>
                <a:cxn ang="0">
                  <a:pos x="12" y="28"/>
                </a:cxn>
                <a:cxn ang="0">
                  <a:pos x="16" y="28"/>
                </a:cxn>
                <a:cxn ang="0">
                  <a:pos x="19" y="28"/>
                </a:cxn>
                <a:cxn ang="0">
                  <a:pos x="23" y="25"/>
                </a:cxn>
              </a:cxnLst>
              <a:rect l="0" t="0" r="r" b="b"/>
              <a:pathLst>
                <a:path w="36" h="36">
                  <a:moveTo>
                    <a:pt x="21" y="31"/>
                  </a:moveTo>
                  <a:lnTo>
                    <a:pt x="21" y="31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5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9"/>
                  </a:lnTo>
                  <a:lnTo>
                    <a:pt x="6" y="9"/>
                  </a:lnTo>
                  <a:lnTo>
                    <a:pt x="8" y="1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12"/>
                  </a:lnTo>
                  <a:lnTo>
                    <a:pt x="31" y="35"/>
                  </a:lnTo>
                  <a:lnTo>
                    <a:pt x="20" y="35"/>
                  </a:lnTo>
                  <a:lnTo>
                    <a:pt x="21" y="31"/>
                  </a:lnTo>
                  <a:close/>
                  <a:moveTo>
                    <a:pt x="24" y="19"/>
                  </a:moveTo>
                  <a:lnTo>
                    <a:pt x="24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3" y="25"/>
                  </a:lnTo>
                  <a:lnTo>
                    <a:pt x="2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4" name="Freeform 782"/>
            <p:cNvSpPr>
              <a:spLocks/>
            </p:cNvSpPr>
            <p:nvPr userDrawn="1"/>
          </p:nvSpPr>
          <p:spPr bwMode="auto">
            <a:xfrm>
              <a:off x="874" y="3697"/>
              <a:ext cx="27" cy="45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10" y="45"/>
                </a:cxn>
                <a:cxn ang="0">
                  <a:pos x="6" y="45"/>
                </a:cxn>
                <a:cxn ang="0">
                  <a:pos x="2" y="43"/>
                </a:cxn>
                <a:cxn ang="0">
                  <a:pos x="2" y="43"/>
                </a:cxn>
                <a:cxn ang="0">
                  <a:pos x="1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1" y="34"/>
                </a:cxn>
                <a:cxn ang="0">
                  <a:pos x="5" y="18"/>
                </a:cxn>
                <a:cxn ang="0">
                  <a:pos x="0" y="18"/>
                </a:cxn>
                <a:cxn ang="0">
                  <a:pos x="1" y="11"/>
                </a:cxn>
                <a:cxn ang="0">
                  <a:pos x="6" y="11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17" y="11"/>
                </a:cxn>
                <a:cxn ang="0">
                  <a:pos x="27" y="11"/>
                </a:cxn>
                <a:cxn ang="0">
                  <a:pos x="25" y="18"/>
                </a:cxn>
                <a:cxn ang="0">
                  <a:pos x="16" y="18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2" y="33"/>
                </a:cxn>
                <a:cxn ang="0">
                  <a:pos x="12" y="33"/>
                </a:cxn>
                <a:cxn ang="0">
                  <a:pos x="12" y="35"/>
                </a:cxn>
                <a:cxn ang="0">
                  <a:pos x="12" y="35"/>
                </a:cxn>
                <a:cxn ang="0">
                  <a:pos x="13" y="37"/>
                </a:cxn>
                <a:cxn ang="0">
                  <a:pos x="13" y="37"/>
                </a:cxn>
                <a:cxn ang="0">
                  <a:pos x="16" y="38"/>
                </a:cxn>
                <a:cxn ang="0">
                  <a:pos x="16" y="38"/>
                </a:cxn>
                <a:cxn ang="0">
                  <a:pos x="17" y="38"/>
                </a:cxn>
                <a:cxn ang="0">
                  <a:pos x="17" y="38"/>
                </a:cxn>
                <a:cxn ang="0">
                  <a:pos x="20" y="37"/>
                </a:cxn>
                <a:cxn ang="0">
                  <a:pos x="21" y="37"/>
                </a:cxn>
                <a:cxn ang="0">
                  <a:pos x="20" y="45"/>
                </a:cxn>
                <a:cxn ang="0">
                  <a:pos x="20" y="45"/>
                </a:cxn>
                <a:cxn ang="0">
                  <a:pos x="16" y="45"/>
                </a:cxn>
                <a:cxn ang="0">
                  <a:pos x="16" y="45"/>
                </a:cxn>
                <a:cxn ang="0">
                  <a:pos x="10" y="45"/>
                </a:cxn>
                <a:cxn ang="0">
                  <a:pos x="10" y="45"/>
                </a:cxn>
              </a:cxnLst>
              <a:rect l="0" t="0" r="r" b="b"/>
              <a:pathLst>
                <a:path w="27" h="45">
                  <a:moveTo>
                    <a:pt x="10" y="45"/>
                  </a:moveTo>
                  <a:lnTo>
                    <a:pt x="10" y="45"/>
                  </a:lnTo>
                  <a:lnTo>
                    <a:pt x="6" y="4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4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6" y="11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7" y="11"/>
                  </a:lnTo>
                  <a:lnTo>
                    <a:pt x="27" y="11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0" y="4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5" name="Freeform 783"/>
            <p:cNvSpPr>
              <a:spLocks noEditPoints="1"/>
            </p:cNvSpPr>
            <p:nvPr userDrawn="1"/>
          </p:nvSpPr>
          <p:spPr bwMode="auto">
            <a:xfrm>
              <a:off x="899" y="3695"/>
              <a:ext cx="22" cy="47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1" y="47"/>
                </a:cxn>
                <a:cxn ang="0">
                  <a:pos x="0" y="47"/>
                </a:cxn>
                <a:cxn ang="0">
                  <a:pos x="8" y="13"/>
                </a:cxn>
                <a:cxn ang="0">
                  <a:pos x="19" y="13"/>
                </a:cxn>
                <a:cxn ang="0">
                  <a:pos x="22" y="0"/>
                </a:cxn>
                <a:cxn ang="0">
                  <a:pos x="20" y="8"/>
                </a:cxn>
                <a:cxn ang="0">
                  <a:pos x="10" y="8"/>
                </a:cxn>
                <a:cxn ang="0">
                  <a:pos x="11" y="0"/>
                </a:cxn>
                <a:cxn ang="0">
                  <a:pos x="22" y="0"/>
                </a:cxn>
              </a:cxnLst>
              <a:rect l="0" t="0" r="r" b="b"/>
              <a:pathLst>
                <a:path w="22" h="47">
                  <a:moveTo>
                    <a:pt x="19" y="13"/>
                  </a:moveTo>
                  <a:lnTo>
                    <a:pt x="11" y="47"/>
                  </a:lnTo>
                  <a:lnTo>
                    <a:pt x="0" y="47"/>
                  </a:lnTo>
                  <a:lnTo>
                    <a:pt x="8" y="13"/>
                  </a:lnTo>
                  <a:lnTo>
                    <a:pt x="19" y="13"/>
                  </a:lnTo>
                  <a:close/>
                  <a:moveTo>
                    <a:pt x="22" y="0"/>
                  </a:moveTo>
                  <a:lnTo>
                    <a:pt x="20" y="8"/>
                  </a:lnTo>
                  <a:lnTo>
                    <a:pt x="10" y="8"/>
                  </a:lnTo>
                  <a:lnTo>
                    <a:pt x="1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6" name="Freeform 784"/>
            <p:cNvSpPr>
              <a:spLocks noEditPoints="1"/>
            </p:cNvSpPr>
            <p:nvPr userDrawn="1"/>
          </p:nvSpPr>
          <p:spPr bwMode="auto">
            <a:xfrm>
              <a:off x="921" y="3707"/>
              <a:ext cx="37" cy="36"/>
            </a:xfrm>
            <a:custGeom>
              <a:avLst/>
              <a:gdLst/>
              <a:ahLst/>
              <a:cxnLst>
                <a:cxn ang="0">
                  <a:pos x="37" y="13"/>
                </a:cxn>
                <a:cxn ang="0">
                  <a:pos x="36" y="23"/>
                </a:cxn>
                <a:cxn ang="0">
                  <a:pos x="35" y="25"/>
                </a:cxn>
                <a:cxn ang="0">
                  <a:pos x="32" y="29"/>
                </a:cxn>
                <a:cxn ang="0">
                  <a:pos x="25" y="33"/>
                </a:cxn>
                <a:cxn ang="0">
                  <a:pos x="21" y="35"/>
                </a:cxn>
                <a:cxn ang="0">
                  <a:pos x="16" y="36"/>
                </a:cxn>
                <a:cxn ang="0">
                  <a:pos x="4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2" y="13"/>
                </a:cxn>
                <a:cxn ang="0">
                  <a:pos x="6" y="6"/>
                </a:cxn>
                <a:cxn ang="0">
                  <a:pos x="9" y="4"/>
                </a:cxn>
                <a:cxn ang="0">
                  <a:pos x="13" y="1"/>
                </a:cxn>
                <a:cxn ang="0">
                  <a:pos x="23" y="0"/>
                </a:cxn>
                <a:cxn ang="0">
                  <a:pos x="29" y="1"/>
                </a:cxn>
                <a:cxn ang="0">
                  <a:pos x="33" y="4"/>
                </a:cxn>
                <a:cxn ang="0">
                  <a:pos x="37" y="13"/>
                </a:cxn>
                <a:cxn ang="0">
                  <a:pos x="24" y="24"/>
                </a:cxn>
                <a:cxn ang="0">
                  <a:pos x="27" y="20"/>
                </a:cxn>
                <a:cxn ang="0">
                  <a:pos x="27" y="13"/>
                </a:cxn>
                <a:cxn ang="0">
                  <a:pos x="27" y="10"/>
                </a:cxn>
                <a:cxn ang="0">
                  <a:pos x="25" y="9"/>
                </a:cxn>
                <a:cxn ang="0">
                  <a:pos x="21" y="6"/>
                </a:cxn>
                <a:cxn ang="0">
                  <a:pos x="17" y="8"/>
                </a:cxn>
                <a:cxn ang="0">
                  <a:pos x="14" y="12"/>
                </a:cxn>
                <a:cxn ang="0">
                  <a:pos x="12" y="16"/>
                </a:cxn>
                <a:cxn ang="0">
                  <a:pos x="12" y="21"/>
                </a:cxn>
                <a:cxn ang="0">
                  <a:pos x="12" y="25"/>
                </a:cxn>
                <a:cxn ang="0">
                  <a:pos x="13" y="27"/>
                </a:cxn>
                <a:cxn ang="0">
                  <a:pos x="17" y="28"/>
                </a:cxn>
                <a:cxn ang="0">
                  <a:pos x="21" y="27"/>
                </a:cxn>
                <a:cxn ang="0">
                  <a:pos x="24" y="24"/>
                </a:cxn>
              </a:cxnLst>
              <a:rect l="0" t="0" r="r" b="b"/>
              <a:pathLst>
                <a:path w="37" h="36">
                  <a:moveTo>
                    <a:pt x="37" y="13"/>
                  </a:moveTo>
                  <a:lnTo>
                    <a:pt x="37" y="13"/>
                  </a:lnTo>
                  <a:lnTo>
                    <a:pt x="37" y="17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28" y="32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1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9"/>
                  </a:lnTo>
                  <a:lnTo>
                    <a:pt x="6" y="6"/>
                  </a:lnTo>
                  <a:lnTo>
                    <a:pt x="6" y="6"/>
                  </a:lnTo>
                  <a:lnTo>
                    <a:pt x="9" y="4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9" y="1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8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4" y="24"/>
                  </a:moveTo>
                  <a:lnTo>
                    <a:pt x="24" y="24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4" y="8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7" name="Freeform 785"/>
            <p:cNvSpPr>
              <a:spLocks/>
            </p:cNvSpPr>
            <p:nvPr userDrawn="1"/>
          </p:nvSpPr>
          <p:spPr bwMode="auto">
            <a:xfrm>
              <a:off x="962" y="3707"/>
              <a:ext cx="39" cy="35"/>
            </a:xfrm>
            <a:custGeom>
              <a:avLst/>
              <a:gdLst/>
              <a:ahLst/>
              <a:cxnLst>
                <a:cxn ang="0">
                  <a:pos x="39" y="8"/>
                </a:cxn>
                <a:cxn ang="0">
                  <a:pos x="39" y="8"/>
                </a:cxn>
                <a:cxn ang="0">
                  <a:pos x="39" y="10"/>
                </a:cxn>
                <a:cxn ang="0">
                  <a:pos x="39" y="10"/>
                </a:cxn>
                <a:cxn ang="0">
                  <a:pos x="38" y="12"/>
                </a:cxn>
                <a:cxn ang="0">
                  <a:pos x="34" y="35"/>
                </a:cxn>
                <a:cxn ang="0">
                  <a:pos x="23" y="35"/>
                </a:cxn>
                <a:cxn ang="0">
                  <a:pos x="27" y="17"/>
                </a:cxn>
                <a:cxn ang="0">
                  <a:pos x="27" y="17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1" y="9"/>
                </a:cxn>
                <a:cxn ang="0">
                  <a:pos x="21" y="9"/>
                </a:cxn>
                <a:cxn ang="0">
                  <a:pos x="16" y="10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7" y="1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8" y="5"/>
                </a:cxn>
                <a:cxn ang="0">
                  <a:pos x="39" y="8"/>
                </a:cxn>
                <a:cxn ang="0">
                  <a:pos x="39" y="8"/>
                </a:cxn>
              </a:cxnLst>
              <a:rect l="0" t="0" r="r" b="b"/>
              <a:pathLst>
                <a:path w="39" h="35">
                  <a:moveTo>
                    <a:pt x="39" y="8"/>
                  </a:moveTo>
                  <a:lnTo>
                    <a:pt x="39" y="8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8" y="12"/>
                  </a:lnTo>
                  <a:lnTo>
                    <a:pt x="34" y="35"/>
                  </a:lnTo>
                  <a:lnTo>
                    <a:pt x="23" y="35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16" y="10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7" y="1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9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58" name="Freeform 786"/>
            <p:cNvSpPr>
              <a:spLocks/>
            </p:cNvSpPr>
            <p:nvPr userDrawn="1"/>
          </p:nvSpPr>
          <p:spPr bwMode="auto">
            <a:xfrm>
              <a:off x="1004" y="3707"/>
              <a:ext cx="36" cy="36"/>
            </a:xfrm>
            <a:custGeom>
              <a:avLst/>
              <a:gdLst/>
              <a:ahLst/>
              <a:cxnLst>
                <a:cxn ang="0">
                  <a:pos x="15" y="36"/>
                </a:cxn>
                <a:cxn ang="0">
                  <a:pos x="5" y="35"/>
                </a:cxn>
                <a:cxn ang="0">
                  <a:pos x="1" y="24"/>
                </a:cxn>
                <a:cxn ang="0">
                  <a:pos x="3" y="24"/>
                </a:cxn>
                <a:cxn ang="0">
                  <a:pos x="4" y="25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6" y="28"/>
                </a:cxn>
                <a:cxn ang="0">
                  <a:pos x="22" y="28"/>
                </a:cxn>
                <a:cxn ang="0">
                  <a:pos x="23" y="25"/>
                </a:cxn>
                <a:cxn ang="0">
                  <a:pos x="22" y="23"/>
                </a:cxn>
                <a:cxn ang="0">
                  <a:pos x="16" y="21"/>
                </a:cxn>
                <a:cxn ang="0">
                  <a:pos x="11" y="20"/>
                </a:cxn>
                <a:cxn ang="0">
                  <a:pos x="7" y="17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23" y="0"/>
                </a:cxn>
                <a:cxn ang="0">
                  <a:pos x="31" y="1"/>
                </a:cxn>
                <a:cxn ang="0">
                  <a:pos x="36" y="2"/>
                </a:cxn>
                <a:cxn ang="0">
                  <a:pos x="34" y="10"/>
                </a:cxn>
                <a:cxn ang="0">
                  <a:pos x="28" y="8"/>
                </a:cxn>
                <a:cxn ang="0">
                  <a:pos x="22" y="6"/>
                </a:cxn>
                <a:cxn ang="0">
                  <a:pos x="16" y="8"/>
                </a:cxn>
                <a:cxn ang="0">
                  <a:pos x="15" y="9"/>
                </a:cxn>
                <a:cxn ang="0">
                  <a:pos x="15" y="10"/>
                </a:cxn>
                <a:cxn ang="0">
                  <a:pos x="16" y="12"/>
                </a:cxn>
                <a:cxn ang="0">
                  <a:pos x="22" y="13"/>
                </a:cxn>
                <a:cxn ang="0">
                  <a:pos x="27" y="16"/>
                </a:cxn>
                <a:cxn ang="0">
                  <a:pos x="31" y="17"/>
                </a:cxn>
                <a:cxn ang="0">
                  <a:pos x="34" y="23"/>
                </a:cxn>
                <a:cxn ang="0">
                  <a:pos x="32" y="28"/>
                </a:cxn>
                <a:cxn ang="0">
                  <a:pos x="28" y="32"/>
                </a:cxn>
                <a:cxn ang="0">
                  <a:pos x="15" y="36"/>
                </a:cxn>
              </a:cxnLst>
              <a:rect l="0" t="0" r="r" b="b"/>
              <a:pathLst>
                <a:path w="36" h="36">
                  <a:moveTo>
                    <a:pt x="15" y="36"/>
                  </a:moveTo>
                  <a:lnTo>
                    <a:pt x="1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0" y="33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1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6"/>
                  </a:lnTo>
                  <a:lnTo>
                    <a:pt x="9" y="2"/>
                  </a:lnTo>
                  <a:lnTo>
                    <a:pt x="9" y="2"/>
                  </a:lnTo>
                  <a:lnTo>
                    <a:pt x="1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6" y="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7" y="1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2" y="20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32" y="28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2" y="35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3152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44462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2338" y="1125538"/>
            <a:ext cx="4044462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_with2_03_i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11516" y="6237288"/>
            <a:ext cx="144047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DDE2302-64E7-4619-8A2F-A296786BDC58}" type="datetimeFigureOut">
              <a:rPr kumimoji="1" lang="ja-JP" altLang="en-US" smtClean="0"/>
              <a:pPr/>
              <a:t>2010/2/18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5258" y="6237288"/>
            <a:ext cx="17276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1" y="6245225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68239B-7FAC-4945-995B-019DB86AC6A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pic>
        <p:nvPicPr>
          <p:cNvPr id="1035" name="Picture 11" descr="マーク_英字ロゴ_横カラー横一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262" y="6524625"/>
            <a:ext cx="1944566" cy="247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AE"/>
        </a:buClr>
        <a:buSzPct val="8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EC0"/>
        </a:buClr>
        <a:buFont typeface="Verdana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5CC"/>
        </a:buClr>
        <a:buSzPct val="8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89CFC"/>
        </a:buClr>
        <a:buFont typeface="Verdana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89ED8"/>
        </a:buClr>
        <a:buFont typeface="Verdana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89ED8"/>
        </a:buClr>
        <a:buFont typeface="Verdana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89ED8"/>
        </a:buClr>
        <a:buFont typeface="Verdana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89ED8"/>
        </a:buClr>
        <a:buFont typeface="Verdana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89ED8"/>
        </a:buClr>
        <a:buFont typeface="Verdana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INTEL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プロジェクト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概説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2010</a:t>
            </a:r>
            <a:r>
              <a:rPr kumimoji="1" lang="ja-JP" altLang="en-US" smtClean="0"/>
              <a:t>年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月</a:t>
            </a:r>
            <a:r>
              <a:rPr kumimoji="1" lang="en-US" altLang="ja-JP" smtClean="0"/>
              <a:t>18</a:t>
            </a:r>
            <a:r>
              <a:rPr kumimoji="1" lang="ja-JP" altLang="en-US" smtClean="0"/>
              <a:t>日</a:t>
            </a:r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プロジェクト概要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2732" y="965912"/>
            <a:ext cx="80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プロジェクトは、今季</a:t>
            </a:r>
            <a:r>
              <a:rPr kumimoji="1" lang="en-US" altLang="ja-JP" smtClean="0"/>
              <a:t>(2010</a:t>
            </a:r>
            <a:r>
              <a:rPr kumimoji="1" lang="ja-JP" altLang="en-US" smtClean="0"/>
              <a:t>年度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(2011</a:t>
            </a:r>
            <a:r>
              <a:rPr kumimoji="1" lang="ja-JP" altLang="en-US" smtClean="0"/>
              <a:t>年度）に渡り、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フェーズに分けて行う。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6074" y="1442430"/>
            <a:ext cx="516442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/>
              <a:t>Step1</a:t>
            </a:r>
          </a:p>
          <a:p>
            <a:r>
              <a:rPr lang="ja-JP" altLang="en-US" smtClean="0"/>
              <a:t>　</a:t>
            </a:r>
            <a:r>
              <a:rPr lang="ja-JP" altLang="en-US" smtClean="0"/>
              <a:t>　プロジェクト開始 </a:t>
            </a:r>
            <a:r>
              <a:rPr lang="en-US" altLang="ja-JP" smtClean="0"/>
              <a:t>2010</a:t>
            </a:r>
            <a:r>
              <a:rPr lang="ja-JP" altLang="en-US" smtClean="0"/>
              <a:t>年</a:t>
            </a:r>
            <a:r>
              <a:rPr lang="en-US" altLang="ja-JP" smtClean="0"/>
              <a:t>3</a:t>
            </a:r>
            <a:r>
              <a:rPr lang="ja-JP" altLang="en-US" smtClean="0"/>
              <a:t>月初旬～</a:t>
            </a:r>
            <a:endParaRPr lang="en-US" altLang="ja-JP" smtClean="0"/>
          </a:p>
          <a:p>
            <a:r>
              <a:rPr kumimoji="1" lang="ja-JP" altLang="en-US" smtClean="0"/>
              <a:t>　</a:t>
            </a:r>
            <a:r>
              <a:rPr kumimoji="1" lang="ja-JP" altLang="en-US" smtClean="0"/>
              <a:t>　プロジェクト終了</a:t>
            </a:r>
            <a:r>
              <a:rPr lang="en-US" altLang="ja-JP" smtClean="0"/>
              <a:t> </a:t>
            </a:r>
            <a:r>
              <a:rPr lang="en-US" altLang="ja-JP" smtClean="0"/>
              <a:t>2010</a:t>
            </a:r>
            <a:r>
              <a:rPr lang="ja-JP" altLang="en-US" smtClean="0"/>
              <a:t>年</a:t>
            </a:r>
            <a:r>
              <a:rPr lang="en-US" altLang="ja-JP" smtClean="0"/>
              <a:t>6</a:t>
            </a:r>
            <a:r>
              <a:rPr lang="ja-JP" altLang="en-US" smtClean="0"/>
              <a:t>月末</a:t>
            </a:r>
            <a:endParaRPr lang="en-US" altLang="ja-JP" smtClean="0"/>
          </a:p>
          <a:p>
            <a:r>
              <a:rPr kumimoji="1" lang="en-US" altLang="ja-JP" smtClean="0"/>
              <a:t>Step2</a:t>
            </a:r>
          </a:p>
          <a:p>
            <a:r>
              <a:rPr lang="en-US" altLang="ja-JP" smtClean="0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プロジェクト開始 </a:t>
            </a:r>
            <a:r>
              <a:rPr lang="en-US" altLang="ja-JP" smtClean="0"/>
              <a:t>2010</a:t>
            </a:r>
            <a:r>
              <a:rPr lang="ja-JP" altLang="en-US" smtClean="0"/>
              <a:t>年</a:t>
            </a:r>
            <a:r>
              <a:rPr lang="en-US" altLang="ja-JP" smtClean="0"/>
              <a:t>7</a:t>
            </a:r>
            <a:r>
              <a:rPr lang="ja-JP" altLang="en-US" smtClean="0"/>
              <a:t>月初旬～</a:t>
            </a:r>
            <a:endParaRPr lang="en-US" altLang="ja-JP" smtClean="0"/>
          </a:p>
          <a:p>
            <a:r>
              <a:rPr kumimoji="1" lang="ja-JP" altLang="en-US" smtClean="0"/>
              <a:t>　</a:t>
            </a:r>
            <a:r>
              <a:rPr kumimoji="1" lang="ja-JP" altLang="en-US" smtClean="0"/>
              <a:t>　プロジェクト終了  </a:t>
            </a:r>
            <a:r>
              <a:rPr kumimoji="1" lang="en-US" altLang="ja-JP" smtClean="0"/>
              <a:t>2011</a:t>
            </a:r>
            <a:r>
              <a:rPr kumimoji="1" lang="ja-JP" altLang="en-US" smtClean="0"/>
              <a:t>年</a:t>
            </a:r>
            <a:r>
              <a:rPr lang="ja-JP" altLang="en-US" smtClean="0"/>
              <a:t>月末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974" y="3232591"/>
            <a:ext cx="8203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Step1</a:t>
            </a:r>
            <a:r>
              <a:rPr kumimoji="1" lang="ja-JP" altLang="en-US" smtClean="0"/>
              <a:t>概要</a:t>
            </a:r>
            <a:endParaRPr kumimoji="1" lang="en-US" altLang="ja-JP" smtClean="0"/>
          </a:p>
          <a:p>
            <a:r>
              <a:rPr lang="ja-JP" altLang="en-US" smtClean="0"/>
              <a:t>　</a:t>
            </a:r>
            <a:r>
              <a:rPr lang="ja-JP" altLang="en-US" smtClean="0"/>
              <a:t>　・</a:t>
            </a:r>
            <a:r>
              <a:rPr lang="en-US" altLang="ja-JP" smtClean="0"/>
              <a:t>Sodavile</a:t>
            </a:r>
            <a:r>
              <a:rPr lang="ja-JP" altLang="en-US" smtClean="0"/>
              <a:t>上で基本ベースプラットフォームを開発する。</a:t>
            </a:r>
            <a:endParaRPr lang="en-US" altLang="ja-JP" smtClean="0"/>
          </a:p>
          <a:p>
            <a:r>
              <a:rPr kumimoji="1" lang="ja-JP" altLang="en-US" smtClean="0"/>
              <a:t>　</a:t>
            </a:r>
            <a:r>
              <a:rPr kumimoji="1" lang="ja-JP" altLang="en-US" smtClean="0"/>
              <a:t>　　　１．基本的なデコーダ機能をポーティング</a:t>
            </a:r>
            <a:endParaRPr kumimoji="1" lang="en-US" altLang="ja-JP" smtClean="0"/>
          </a:p>
          <a:p>
            <a:r>
              <a:rPr lang="ja-JP" altLang="en-US" smtClean="0"/>
              <a:t>　</a:t>
            </a:r>
            <a:r>
              <a:rPr lang="ja-JP" altLang="en-US" smtClean="0"/>
              <a:t>　　　　　</a:t>
            </a:r>
            <a:r>
              <a:rPr lang="en-US" altLang="ja-JP" smtClean="0"/>
              <a:t>Actvila</a:t>
            </a:r>
            <a:r>
              <a:rPr lang="ja-JP" altLang="en-US" smtClean="0"/>
              <a:t>　</a:t>
            </a:r>
            <a:r>
              <a:rPr lang="en-US" altLang="ja-JP" smtClean="0"/>
              <a:t>VOD</a:t>
            </a:r>
            <a:r>
              <a:rPr lang="ja-JP" altLang="en-US" smtClean="0"/>
              <a:t>再生は、ファイル再生は無試験（サンプルレベル）</a:t>
            </a:r>
            <a:endParaRPr lang="en-US" altLang="ja-JP" smtClean="0"/>
          </a:p>
          <a:p>
            <a:r>
              <a:rPr kumimoji="1" lang="ja-JP" altLang="en-US" smtClean="0"/>
              <a:t>　</a:t>
            </a:r>
            <a:r>
              <a:rPr kumimoji="1" lang="ja-JP" altLang="en-US" smtClean="0"/>
              <a:t>　　　　　地デジ、録画は試験済み</a:t>
            </a:r>
            <a:r>
              <a:rPr kumimoji="1" lang="en-US" altLang="ja-JP" smtClean="0"/>
              <a:t>(α</a:t>
            </a:r>
            <a:r>
              <a:rPr kumimoji="1" lang="ja-JP" altLang="en-US" smtClean="0"/>
              <a:t>レベル）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データ放送は無</a:t>
            </a:r>
            <a:endParaRPr kumimoji="1" lang="en-US" altLang="ja-JP" smtClean="0"/>
          </a:p>
          <a:p>
            <a:r>
              <a:rPr lang="en-US" altLang="ja-JP" smtClean="0"/>
              <a:t>Step2</a:t>
            </a:r>
            <a:r>
              <a:rPr lang="ja-JP" altLang="en-US" smtClean="0"/>
              <a:t>概要</a:t>
            </a:r>
            <a:endParaRPr kumimoji="1" lang="en-US" altLang="ja-JP" smtClean="0"/>
          </a:p>
          <a:p>
            <a:r>
              <a:rPr lang="ja-JP" altLang="en-US" smtClean="0"/>
              <a:t>　</a:t>
            </a:r>
            <a:r>
              <a:rPr lang="ja-JP" altLang="en-US" smtClean="0"/>
              <a:t>　　</a:t>
            </a:r>
            <a:r>
              <a:rPr lang="ja-JP" altLang="en-US" smtClean="0"/>
              <a:t>・</a:t>
            </a:r>
            <a:r>
              <a:rPr lang="en-US" altLang="ja-JP" smtClean="0"/>
              <a:t>Groveland</a:t>
            </a:r>
            <a:r>
              <a:rPr lang="ja-JP" altLang="en-US" smtClean="0"/>
              <a:t>上で、</a:t>
            </a:r>
            <a:r>
              <a:rPr lang="en-US" altLang="ja-JP" smtClean="0"/>
              <a:t>Step1</a:t>
            </a:r>
            <a:r>
              <a:rPr lang="ja-JP" altLang="en-US" smtClean="0"/>
              <a:t>残り機能を搭載する。</a:t>
            </a:r>
            <a:endParaRPr kumimoji="1" lang="en-US" altLang="ja-JP" smtClean="0"/>
          </a:p>
          <a:p>
            <a:r>
              <a:rPr lang="en-US" altLang="ja-JP" smtClean="0"/>
              <a:t> </a:t>
            </a:r>
            <a:r>
              <a:rPr lang="en-US" altLang="ja-JP" smtClean="0"/>
              <a:t> </a:t>
            </a:r>
            <a:r>
              <a:rPr lang="ja-JP" altLang="en-US" smtClean="0"/>
              <a:t>　　　１．</a:t>
            </a:r>
            <a:r>
              <a:rPr lang="en-US" altLang="ja-JP" smtClean="0"/>
              <a:t>Actvila</a:t>
            </a:r>
            <a:r>
              <a:rPr lang="ja-JP" altLang="en-US" smtClean="0"/>
              <a:t>　</a:t>
            </a:r>
            <a:r>
              <a:rPr lang="en-US" altLang="ja-JP" smtClean="0"/>
              <a:t>VOD</a:t>
            </a:r>
            <a:r>
              <a:rPr lang="ja-JP" altLang="en-US" smtClean="0"/>
              <a:t>再生、ファイル再生試験済み（</a:t>
            </a:r>
            <a:r>
              <a:rPr lang="en-US" altLang="ja-JP" smtClean="0"/>
              <a:t>Final)</a:t>
            </a:r>
          </a:p>
          <a:p>
            <a:r>
              <a:rPr kumimoji="1" lang="en-US" altLang="ja-JP" smtClean="0"/>
              <a:t> </a:t>
            </a:r>
            <a:r>
              <a:rPr kumimoji="1" lang="en-US" altLang="ja-JP" smtClean="0"/>
              <a:t>       </a:t>
            </a:r>
            <a:r>
              <a:rPr kumimoji="1" lang="ja-JP" altLang="en-US" smtClean="0"/>
              <a:t>２．地デジ、録画機能（</a:t>
            </a:r>
            <a:r>
              <a:rPr kumimoji="1" lang="en-US" altLang="ja-JP" smtClean="0"/>
              <a:t>Final)</a:t>
            </a:r>
          </a:p>
          <a:p>
            <a:r>
              <a:rPr lang="en-US" altLang="ja-JP" smtClean="0"/>
              <a:t> </a:t>
            </a:r>
            <a:r>
              <a:rPr lang="en-US" altLang="ja-JP" smtClean="0"/>
              <a:t>       </a:t>
            </a:r>
            <a:r>
              <a:rPr lang="ja-JP" altLang="en-US" smtClean="0"/>
              <a:t>３．データ放送つき地デジ</a:t>
            </a:r>
            <a:r>
              <a:rPr lang="en-US" altLang="ja-JP" smtClean="0"/>
              <a:t>(Final)</a:t>
            </a:r>
          </a:p>
          <a:p>
            <a:r>
              <a:rPr kumimoji="1" lang="en-US" altLang="ja-JP" smtClean="0"/>
              <a:t> </a:t>
            </a:r>
            <a:r>
              <a:rPr kumimoji="1" lang="en-US" altLang="ja-JP" smtClean="0"/>
              <a:t>       </a:t>
            </a:r>
            <a:r>
              <a:rPr kumimoji="1" lang="ja-JP" altLang="en-US" smtClean="0"/>
              <a:t>４．</a:t>
            </a:r>
            <a:r>
              <a:rPr kumimoji="1" lang="en-US" altLang="ja-JP" smtClean="0"/>
              <a:t>HTML</a:t>
            </a:r>
            <a:r>
              <a:rPr kumimoji="1" lang="ja-JP" altLang="en-US" smtClean="0"/>
              <a:t>ブラウザ搭載</a:t>
            </a:r>
            <a:r>
              <a:rPr kumimoji="1" lang="en-US" altLang="ja-JP" smtClean="0"/>
              <a:t>(Final)</a:t>
            </a:r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536730"/>
          </a:xfrm>
        </p:spPr>
        <p:txBody>
          <a:bodyPr/>
          <a:lstStyle/>
          <a:p>
            <a:r>
              <a:rPr lang="ja-JP" altLang="en-US" smtClean="0"/>
              <a:t>プロジェクト</a:t>
            </a:r>
            <a:r>
              <a:rPr lang="ja-JP" altLang="en-US" smtClean="0"/>
              <a:t>構造概要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64783" y="1244959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4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88394" y="5945746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4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14" idx="2"/>
            <a:endCxn id="15" idx="0"/>
          </p:cNvCxnSpPr>
          <p:nvPr/>
        </p:nvCxnSpPr>
        <p:spPr>
          <a:xfrm rot="16200000" flipH="1">
            <a:off x="-1242362" y="3744532"/>
            <a:ext cx="4378815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050792" y="1257838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6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074403" y="5943601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6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364227" y="1257838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5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87838" y="5956479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5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線コネクタ 25"/>
          <p:cNvCxnSpPr>
            <a:stCxn id="24" idx="2"/>
            <a:endCxn id="25" idx="0"/>
          </p:cNvCxnSpPr>
          <p:nvPr/>
        </p:nvCxnSpPr>
        <p:spPr>
          <a:xfrm rot="16200000" flipH="1">
            <a:off x="-541845" y="3756338"/>
            <a:ext cx="4376669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-8903" y="1232080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3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4708" y="5943600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3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>
            <a:stCxn id="27" idx="2"/>
            <a:endCxn id="28" idx="0"/>
          </p:cNvCxnSpPr>
          <p:nvPr/>
        </p:nvCxnSpPr>
        <p:spPr>
          <a:xfrm rot="16200000" flipH="1">
            <a:off x="-1921415" y="3737020"/>
            <a:ext cx="4389548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9" idx="2"/>
            <a:endCxn id="20" idx="0"/>
          </p:cNvCxnSpPr>
          <p:nvPr/>
        </p:nvCxnSpPr>
        <p:spPr>
          <a:xfrm rot="16200000" flipH="1">
            <a:off x="151159" y="3749899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750236" y="1255692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7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773847" y="5941455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7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stCxn id="30" idx="2"/>
            <a:endCxn id="31" idx="0"/>
          </p:cNvCxnSpPr>
          <p:nvPr/>
        </p:nvCxnSpPr>
        <p:spPr>
          <a:xfrm rot="16200000" flipH="1">
            <a:off x="850603" y="3747753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462559" y="1266425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8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86170" y="5952188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8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>
            <a:stCxn id="33" idx="2"/>
            <a:endCxn id="34" idx="0"/>
          </p:cNvCxnSpPr>
          <p:nvPr/>
        </p:nvCxnSpPr>
        <p:spPr>
          <a:xfrm rot="16200000" flipH="1">
            <a:off x="1562926" y="3758486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136256" y="1251399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9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159867" y="5937162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9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8" name="直線コネクタ 37"/>
          <p:cNvCxnSpPr>
            <a:stCxn id="36" idx="2"/>
            <a:endCxn id="37" idx="0"/>
          </p:cNvCxnSpPr>
          <p:nvPr/>
        </p:nvCxnSpPr>
        <p:spPr>
          <a:xfrm rot="16200000" flipH="1">
            <a:off x="2236623" y="3743460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4862377" y="1253545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10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885988" y="5939308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7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>
          <a:xfrm rot="16200000" flipH="1">
            <a:off x="2962744" y="3745606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548943" y="1238521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11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559675" y="5937163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8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>
            <a:stCxn id="42" idx="2"/>
            <a:endCxn id="43" idx="0"/>
          </p:cNvCxnSpPr>
          <p:nvPr/>
        </p:nvCxnSpPr>
        <p:spPr>
          <a:xfrm rot="16200000" flipH="1">
            <a:off x="3636431" y="3743462"/>
            <a:ext cx="4376670" cy="107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6261269" y="1249254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12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284880" y="5935017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9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>
            <a:stCxn id="45" idx="2"/>
            <a:endCxn id="46" idx="0"/>
          </p:cNvCxnSpPr>
          <p:nvPr/>
        </p:nvCxnSpPr>
        <p:spPr>
          <a:xfrm rot="16200000" flipH="1">
            <a:off x="4361636" y="3741315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969616" y="1221350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1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993227" y="5907113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1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>
            <a:stCxn id="48" idx="2"/>
            <a:endCxn id="49" idx="0"/>
          </p:cNvCxnSpPr>
          <p:nvPr/>
        </p:nvCxnSpPr>
        <p:spPr>
          <a:xfrm rot="16200000" flipH="1">
            <a:off x="5069983" y="3713411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7688686" y="1257840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2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712297" y="5943603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2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5" name="直線コネクタ 54"/>
          <p:cNvCxnSpPr>
            <a:stCxn id="53" idx="2"/>
            <a:endCxn id="54" idx="0"/>
          </p:cNvCxnSpPr>
          <p:nvPr/>
        </p:nvCxnSpPr>
        <p:spPr>
          <a:xfrm rot="16200000" flipH="1">
            <a:off x="5789053" y="3749901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257577" y="2034861"/>
            <a:ext cx="2768958" cy="95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</a:rPr>
              <a:t>Step1 (</a:t>
            </a:r>
            <a:r>
              <a:rPr kumimoji="1" lang="ja-JP" altLang="en-US" sz="1200" smtClean="0">
                <a:solidFill>
                  <a:schemeClr val="tx1"/>
                </a:solidFill>
              </a:rPr>
              <a:t>原価</a:t>
            </a:r>
            <a:r>
              <a:rPr kumimoji="1" lang="en-US" altLang="ja-JP" sz="1200" smtClean="0">
                <a:solidFill>
                  <a:schemeClr val="tx1"/>
                </a:solidFill>
              </a:rPr>
              <a:t>\30,400,000)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角丸四角形吹き出し 56"/>
          <p:cNvSpPr/>
          <p:nvPr/>
        </p:nvSpPr>
        <p:spPr>
          <a:xfrm>
            <a:off x="3230444" y="1788011"/>
            <a:ext cx="901520" cy="375635"/>
          </a:xfrm>
          <a:prstGeom prst="wedgeRoundRectCallout">
            <a:avLst>
              <a:gd name="adj1" fmla="val -73466"/>
              <a:gd name="adj2" fmla="val 10411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ctr"/>
          <a:lstStyle/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納品</a:t>
            </a:r>
            <a:endParaRPr lang="en-US" altLang="ja-JP" sz="1050">
              <a:solidFill>
                <a:schemeClr val="tx1"/>
              </a:solidFill>
            </a:endParaRPr>
          </a:p>
          <a:p>
            <a:pPr algn="ctr"/>
            <a:r>
              <a:rPr lang="en-US" altLang="ja-JP" sz="1050" smtClean="0">
                <a:solidFill>
                  <a:schemeClr val="tx1"/>
                </a:solidFill>
              </a:rPr>
              <a:t>6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4271488" y="1772981"/>
            <a:ext cx="1820220" cy="558095"/>
          </a:xfrm>
          <a:prstGeom prst="wedgeRoundRectCallout">
            <a:avLst>
              <a:gd name="adj1" fmla="val -77299"/>
              <a:gd name="adj2" fmla="val 8450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入金</a:t>
            </a:r>
            <a:r>
              <a:rPr lang="en-US" altLang="ja-JP" sz="1050" smtClean="0">
                <a:solidFill>
                  <a:schemeClr val="tx1"/>
                </a:solidFill>
              </a:rPr>
              <a:t>(</a:t>
            </a:r>
            <a:r>
              <a:rPr lang="en-US" altLang="ja-JP" sz="1050" smtClean="0">
                <a:solidFill>
                  <a:schemeClr val="tx1"/>
                </a:solidFill>
              </a:rPr>
              <a:t>7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  <a:r>
              <a:rPr lang="ja-JP" altLang="en-US" sz="1050" smtClean="0">
                <a:solidFill>
                  <a:schemeClr val="tx1"/>
                </a:solidFill>
              </a:rPr>
              <a:t> </a:t>
            </a:r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入金</a:t>
            </a:r>
            <a:r>
              <a:rPr lang="en-US" altLang="ja-JP" sz="1050" smtClean="0">
                <a:solidFill>
                  <a:schemeClr val="tx1"/>
                </a:solidFill>
              </a:rPr>
              <a:t>\65,000,000</a:t>
            </a: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原価総費用</a:t>
            </a:r>
            <a:r>
              <a:rPr lang="en-US" altLang="ja-JP" sz="1050" smtClean="0">
                <a:solidFill>
                  <a:schemeClr val="tx1"/>
                </a:solidFill>
              </a:rPr>
              <a:t>\30,400,000</a:t>
            </a:r>
          </a:p>
          <a:p>
            <a:pPr algn="ctr"/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>
            <a:stCxn id="56" idx="3"/>
            <a:endCxn id="58" idx="4"/>
          </p:cNvCxnSpPr>
          <p:nvPr/>
        </p:nvCxnSpPr>
        <p:spPr>
          <a:xfrm>
            <a:off x="3026535" y="2511380"/>
            <a:ext cx="748051" cy="12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矢印 70"/>
          <p:cNvSpPr/>
          <p:nvPr/>
        </p:nvSpPr>
        <p:spPr>
          <a:xfrm>
            <a:off x="3039413" y="4054709"/>
            <a:ext cx="4198513" cy="64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Step2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角丸四角形吹き出し 71"/>
          <p:cNvSpPr/>
          <p:nvPr/>
        </p:nvSpPr>
        <p:spPr>
          <a:xfrm>
            <a:off x="7456864" y="3756343"/>
            <a:ext cx="901520" cy="375635"/>
          </a:xfrm>
          <a:prstGeom prst="wedgeRoundRectCallout">
            <a:avLst>
              <a:gd name="adj1" fmla="val -73466"/>
              <a:gd name="adj2" fmla="val 10411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tlCol="0" anchor="ctr"/>
          <a:lstStyle/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納品</a:t>
            </a:r>
            <a:endParaRPr lang="en-US" altLang="ja-JP" sz="1050">
              <a:solidFill>
                <a:schemeClr val="tx1"/>
              </a:solidFill>
            </a:endParaRPr>
          </a:p>
          <a:p>
            <a:pPr algn="ctr"/>
            <a:r>
              <a:rPr lang="en-US" altLang="ja-JP" sz="1050" smtClean="0">
                <a:solidFill>
                  <a:schemeClr val="tx1"/>
                </a:solidFill>
              </a:rPr>
              <a:t>1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/>
          <p:cNvCxnSpPr>
            <a:stCxn id="72" idx="4"/>
          </p:cNvCxnSpPr>
          <p:nvPr/>
        </p:nvCxnSpPr>
        <p:spPr>
          <a:xfrm rot="16200000" flipH="1">
            <a:off x="7619075" y="3961475"/>
            <a:ext cx="4942" cy="75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7186411" y="888643"/>
            <a:ext cx="1777285" cy="25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2011</a:t>
            </a:r>
            <a:r>
              <a:rPr kumimoji="1" lang="ja-JP" altLang="en-US" smtClean="0">
                <a:solidFill>
                  <a:schemeClr val="tx1"/>
                </a:solidFill>
              </a:rPr>
              <a:t>年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0" y="886495"/>
            <a:ext cx="7160654" cy="27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2010</a:t>
            </a:r>
            <a:r>
              <a:rPr kumimoji="1" lang="ja-JP" altLang="en-US" smtClean="0">
                <a:solidFill>
                  <a:schemeClr val="tx1"/>
                </a:solidFill>
              </a:rPr>
              <a:t>年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角丸四角形吹き出し 68"/>
          <p:cNvSpPr/>
          <p:nvPr/>
        </p:nvSpPr>
        <p:spPr>
          <a:xfrm>
            <a:off x="4951921" y="2479174"/>
            <a:ext cx="1820220" cy="367058"/>
          </a:xfrm>
          <a:prstGeom prst="wedgeRoundRectCallout">
            <a:avLst>
              <a:gd name="adj1" fmla="val -79422"/>
              <a:gd name="adj2" fmla="val -424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支払</a:t>
            </a:r>
            <a:r>
              <a:rPr lang="en-US" altLang="ja-JP" sz="1050" smtClean="0">
                <a:solidFill>
                  <a:schemeClr val="tx1"/>
                </a:solidFill>
              </a:rPr>
              <a:t>(</a:t>
            </a:r>
            <a:r>
              <a:rPr lang="en-US" altLang="ja-JP" sz="1050" smtClean="0">
                <a:solidFill>
                  <a:schemeClr val="tx1"/>
                </a:solidFill>
              </a:rPr>
              <a:t>8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  <a:r>
              <a:rPr lang="ja-JP" altLang="en-US" sz="1050" smtClean="0">
                <a:solidFill>
                  <a:schemeClr val="tx1"/>
                </a:solidFill>
              </a:rPr>
              <a:t> </a:t>
            </a:r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smtClean="0">
                <a:solidFill>
                  <a:schemeClr val="tx1"/>
                </a:solidFill>
              </a:rPr>
              <a:t>\17,000,000</a:t>
            </a:r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stCxn id="56" idx="3"/>
            <a:endCxn id="69" idx="4"/>
          </p:cNvCxnSpPr>
          <p:nvPr/>
        </p:nvCxnSpPr>
        <p:spPr>
          <a:xfrm flipV="1">
            <a:off x="3026535" y="2507004"/>
            <a:ext cx="1389841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吹き出し 77"/>
          <p:cNvSpPr/>
          <p:nvPr/>
        </p:nvSpPr>
        <p:spPr>
          <a:xfrm>
            <a:off x="734096" y="3026535"/>
            <a:ext cx="1455314" cy="528034"/>
          </a:xfrm>
          <a:prstGeom prst="wedgeRoundRectCallout">
            <a:avLst>
              <a:gd name="adj1" fmla="val -4402"/>
              <a:gd name="adj2" fmla="val -117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chemeClr val="tx1"/>
                </a:solidFill>
              </a:rPr>
              <a:t>社内工数</a:t>
            </a:r>
            <a:r>
              <a:rPr kumimoji="1" lang="en-US" altLang="ja-JP" sz="1050" smtClean="0">
                <a:solidFill>
                  <a:schemeClr val="tx1"/>
                </a:solidFill>
              </a:rPr>
              <a:t>(14</a:t>
            </a:r>
            <a:r>
              <a:rPr kumimoji="1" lang="ja-JP" altLang="en-US" sz="1050" smtClean="0">
                <a:solidFill>
                  <a:schemeClr val="tx1"/>
                </a:solidFill>
              </a:rPr>
              <a:t>人月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sz="1050" smtClean="0">
                <a:solidFill>
                  <a:schemeClr val="tx1"/>
                </a:solidFill>
              </a:rPr>
              <a:t>\13,600,000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9" name="メモ 78"/>
          <p:cNvSpPr/>
          <p:nvPr/>
        </p:nvSpPr>
        <p:spPr>
          <a:xfrm>
            <a:off x="3116688" y="2743200"/>
            <a:ext cx="1970467" cy="721217"/>
          </a:xfrm>
          <a:prstGeom prst="foldedCorner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>
                <a:solidFill>
                  <a:schemeClr val="tx1"/>
                </a:solidFill>
              </a:rPr>
              <a:t>Step1</a:t>
            </a: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売上</a:t>
            </a:r>
            <a:r>
              <a:rPr lang="en-US" altLang="ja-JP" sz="1050" smtClean="0">
                <a:solidFill>
                  <a:schemeClr val="tx1"/>
                </a:solidFill>
              </a:rPr>
              <a:t>\65,000,000</a:t>
            </a: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原価</a:t>
            </a:r>
            <a:r>
              <a:rPr lang="en-US" altLang="ja-JP" sz="1050" smtClean="0">
                <a:solidFill>
                  <a:schemeClr val="tx1"/>
                </a:solidFill>
              </a:rPr>
              <a:t>\30,400,000</a:t>
            </a:r>
          </a:p>
          <a:p>
            <a:pPr algn="ctr"/>
            <a:r>
              <a:rPr kumimoji="1" lang="ja-JP" altLang="en-US" sz="1050" smtClean="0">
                <a:solidFill>
                  <a:schemeClr val="tx1"/>
                </a:solidFill>
              </a:rPr>
              <a:t>営業利益</a:t>
            </a:r>
            <a:r>
              <a:rPr kumimoji="1" lang="en-US" altLang="ja-JP" sz="1050" smtClean="0">
                <a:solidFill>
                  <a:schemeClr val="tx1"/>
                </a:solidFill>
              </a:rPr>
              <a:t>\34,600,000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82" name="角丸四角形吹き出し 81"/>
          <p:cNvSpPr/>
          <p:nvPr/>
        </p:nvSpPr>
        <p:spPr>
          <a:xfrm>
            <a:off x="6574660" y="4668581"/>
            <a:ext cx="1820220" cy="558095"/>
          </a:xfrm>
          <a:prstGeom prst="wedgeRoundRectCallout">
            <a:avLst>
              <a:gd name="adj1" fmla="val 27418"/>
              <a:gd name="adj2" fmla="val -10472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入金</a:t>
            </a:r>
            <a:r>
              <a:rPr lang="en-US" altLang="ja-JP" sz="1050" smtClean="0">
                <a:solidFill>
                  <a:schemeClr val="tx1"/>
                </a:solidFill>
              </a:rPr>
              <a:t>(</a:t>
            </a:r>
            <a:r>
              <a:rPr lang="en-US" altLang="ja-JP" sz="1050" smtClean="0">
                <a:solidFill>
                  <a:schemeClr val="tx1"/>
                </a:solidFill>
              </a:rPr>
              <a:t>1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  <a:r>
              <a:rPr lang="ja-JP" altLang="en-US" sz="1050" smtClean="0">
                <a:solidFill>
                  <a:schemeClr val="tx1"/>
                </a:solidFill>
              </a:rPr>
              <a:t> </a:t>
            </a:r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入金</a:t>
            </a:r>
            <a:r>
              <a:rPr lang="en-US" altLang="ja-JP" sz="1050" smtClean="0">
                <a:solidFill>
                  <a:schemeClr val="tx1"/>
                </a:solidFill>
              </a:rPr>
              <a:t>\75,000,000</a:t>
            </a:r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原価総費用</a:t>
            </a:r>
            <a:r>
              <a:rPr lang="en-US" altLang="ja-JP" sz="1050" smtClean="0">
                <a:solidFill>
                  <a:schemeClr val="tx1"/>
                </a:solidFill>
              </a:rPr>
              <a:t>\63,402,500</a:t>
            </a:r>
          </a:p>
          <a:p>
            <a:pPr algn="ctr"/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579476" y="1242815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3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603087" y="5928578"/>
            <a:ext cx="540913" cy="321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tx1"/>
                </a:solidFill>
              </a:rPr>
              <a:t>3</a:t>
            </a:r>
            <a:r>
              <a:rPr kumimoji="1" lang="ja-JP" altLang="en-US" sz="1200" smtClean="0">
                <a:solidFill>
                  <a:schemeClr val="tx1"/>
                </a:solidFill>
              </a:rPr>
              <a:t>月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7" name="直線コネクタ 86"/>
          <p:cNvCxnSpPr>
            <a:stCxn id="83" idx="2"/>
            <a:endCxn id="84" idx="0"/>
          </p:cNvCxnSpPr>
          <p:nvPr/>
        </p:nvCxnSpPr>
        <p:spPr>
          <a:xfrm rot="16200000" flipH="1">
            <a:off x="6679843" y="3734876"/>
            <a:ext cx="4363791" cy="236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2" idx="4"/>
          </p:cNvCxnSpPr>
          <p:nvPr/>
        </p:nvCxnSpPr>
        <p:spPr>
          <a:xfrm rot="16200000" flipH="1">
            <a:off x="8031199" y="3549351"/>
            <a:ext cx="4942" cy="157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角丸四角形吹き出し 90"/>
          <p:cNvSpPr/>
          <p:nvPr/>
        </p:nvSpPr>
        <p:spPr>
          <a:xfrm>
            <a:off x="6946000" y="5387653"/>
            <a:ext cx="1820220" cy="367058"/>
          </a:xfrm>
          <a:prstGeom prst="wedgeRoundRectCallout">
            <a:avLst>
              <a:gd name="adj1" fmla="val 53596"/>
              <a:gd name="adj2" fmla="val -32662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支払</a:t>
            </a:r>
            <a:r>
              <a:rPr lang="en-US" altLang="ja-JP" sz="1050" smtClean="0">
                <a:solidFill>
                  <a:schemeClr val="tx1"/>
                </a:solidFill>
              </a:rPr>
              <a:t>(</a:t>
            </a:r>
            <a:r>
              <a:rPr lang="en-US" altLang="ja-JP" sz="1050" smtClean="0">
                <a:solidFill>
                  <a:schemeClr val="tx1"/>
                </a:solidFill>
              </a:rPr>
              <a:t>2</a:t>
            </a:r>
            <a:r>
              <a:rPr kumimoji="1" lang="en-US" altLang="ja-JP" sz="1050" smtClean="0">
                <a:solidFill>
                  <a:schemeClr val="tx1"/>
                </a:solidFill>
              </a:rPr>
              <a:t>/</a:t>
            </a:r>
            <a:r>
              <a:rPr kumimoji="1" lang="ja-JP" altLang="en-US" sz="1050" smtClean="0">
                <a:solidFill>
                  <a:schemeClr val="tx1"/>
                </a:solidFill>
              </a:rPr>
              <a:t>末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  <a:r>
              <a:rPr lang="ja-JP" altLang="en-US" sz="1050" smtClean="0">
                <a:solidFill>
                  <a:schemeClr val="tx1"/>
                </a:solidFill>
              </a:rPr>
              <a:t> </a:t>
            </a:r>
            <a:endParaRPr lang="en-US" altLang="ja-JP" sz="105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smtClean="0">
                <a:solidFill>
                  <a:schemeClr val="tx1"/>
                </a:solidFill>
              </a:rPr>
              <a:t>\49,360,000</a:t>
            </a:r>
            <a:endParaRPr kumimoji="1" lang="en-US" altLang="ja-JP" sz="1050" smtClean="0">
              <a:solidFill>
                <a:schemeClr val="tx1"/>
              </a:solidFill>
            </a:endParaRPr>
          </a:p>
        </p:txBody>
      </p:sp>
      <p:sp>
        <p:nvSpPr>
          <p:cNvPr id="92" name="角丸四角形吹き出し 91"/>
          <p:cNvSpPr/>
          <p:nvPr/>
        </p:nvSpPr>
        <p:spPr>
          <a:xfrm>
            <a:off x="3745606" y="4775915"/>
            <a:ext cx="1455314" cy="528034"/>
          </a:xfrm>
          <a:prstGeom prst="wedgeRoundRectCallout">
            <a:avLst>
              <a:gd name="adj1" fmla="val -4402"/>
              <a:gd name="adj2" fmla="val -117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smtClean="0">
                <a:solidFill>
                  <a:schemeClr val="tx1"/>
                </a:solidFill>
              </a:rPr>
              <a:t>社内工数</a:t>
            </a:r>
            <a:r>
              <a:rPr kumimoji="1" lang="en-US" altLang="ja-JP" sz="1050" smtClean="0">
                <a:solidFill>
                  <a:schemeClr val="tx1"/>
                </a:solidFill>
              </a:rPr>
              <a:t>(14</a:t>
            </a:r>
            <a:r>
              <a:rPr kumimoji="1" lang="ja-JP" altLang="en-US" sz="1050" smtClean="0">
                <a:solidFill>
                  <a:schemeClr val="tx1"/>
                </a:solidFill>
              </a:rPr>
              <a:t>人月</a:t>
            </a:r>
            <a:r>
              <a:rPr kumimoji="1" lang="en-US" altLang="ja-JP" sz="105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ja-JP" sz="1050" smtClean="0">
                <a:solidFill>
                  <a:schemeClr val="tx1"/>
                </a:solidFill>
              </a:rPr>
              <a:t>\14,000,000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93" name="メモ 92"/>
          <p:cNvSpPr/>
          <p:nvPr/>
        </p:nvSpPr>
        <p:spPr>
          <a:xfrm>
            <a:off x="1491803" y="5020614"/>
            <a:ext cx="1970467" cy="721217"/>
          </a:xfrm>
          <a:prstGeom prst="foldedCorner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smtClean="0">
                <a:solidFill>
                  <a:schemeClr val="tx1"/>
                </a:solidFill>
              </a:rPr>
              <a:t>Step2</a:t>
            </a: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売上</a:t>
            </a:r>
            <a:r>
              <a:rPr lang="en-US" altLang="ja-JP" sz="1050" smtClean="0">
                <a:solidFill>
                  <a:schemeClr val="tx1"/>
                </a:solidFill>
              </a:rPr>
              <a:t>\75,000,000</a:t>
            </a:r>
          </a:p>
          <a:p>
            <a:pPr algn="ctr"/>
            <a:r>
              <a:rPr lang="ja-JP" altLang="en-US" sz="1050" smtClean="0">
                <a:solidFill>
                  <a:schemeClr val="tx1"/>
                </a:solidFill>
              </a:rPr>
              <a:t>原価</a:t>
            </a:r>
            <a:r>
              <a:rPr lang="en-US" altLang="ja-JP" sz="1050" smtClean="0">
                <a:solidFill>
                  <a:schemeClr val="tx1"/>
                </a:solidFill>
              </a:rPr>
              <a:t>\63,402,500</a:t>
            </a:r>
          </a:p>
          <a:p>
            <a:pPr algn="ctr"/>
            <a:r>
              <a:rPr kumimoji="1" lang="ja-JP" altLang="en-US" sz="1050" smtClean="0">
                <a:solidFill>
                  <a:schemeClr val="tx1"/>
                </a:solidFill>
              </a:rPr>
              <a:t>営業利益</a:t>
            </a:r>
            <a:r>
              <a:rPr kumimoji="1" lang="en-US" altLang="ja-JP" sz="1050" smtClean="0">
                <a:solidFill>
                  <a:schemeClr val="tx1"/>
                </a:solidFill>
              </a:rPr>
              <a:t>\11,597,500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プロジェクト収益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1071" y="1223493"/>
            <a:ext cx="6413679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b="1" i="1" smtClean="0"/>
              <a:t>営業利益</a:t>
            </a:r>
            <a:endParaRPr lang="en-US" altLang="ja-JP" sz="2400" b="1" i="1" smtClean="0"/>
          </a:p>
          <a:p>
            <a:r>
              <a:rPr kumimoji="1" lang="ja-JP" altLang="en-US" smtClean="0"/>
              <a:t>　</a:t>
            </a:r>
            <a:r>
              <a:rPr kumimoji="1" lang="en-US" altLang="ja-JP" smtClean="0"/>
              <a:t>Step1:\34,600,000</a:t>
            </a:r>
          </a:p>
          <a:p>
            <a:r>
              <a:rPr lang="en-US" altLang="ja-JP" smtClean="0"/>
              <a:t> </a:t>
            </a:r>
            <a:r>
              <a:rPr lang="en-US" altLang="ja-JP" smtClean="0"/>
              <a:t> Step2:\11,597,500</a:t>
            </a:r>
          </a:p>
          <a:p>
            <a:r>
              <a:rPr kumimoji="1" lang="en-US" altLang="ja-JP" smtClean="0"/>
              <a:t> </a:t>
            </a:r>
            <a:r>
              <a:rPr kumimoji="1" lang="en-US" altLang="ja-JP" smtClean="0"/>
              <a:t> </a:t>
            </a:r>
            <a:r>
              <a:rPr kumimoji="1" lang="en-US" altLang="ja-JP" sz="2400" smtClean="0"/>
              <a:t>Step1+Step2: \46,197,500</a:t>
            </a:r>
            <a:endParaRPr kumimoji="1" lang="ja-JP" altLang="en-US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9854" y="3116688"/>
            <a:ext cx="80621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1" smtClean="0"/>
              <a:t>ストーリ</a:t>
            </a:r>
            <a:endParaRPr lang="en-US" altLang="ja-JP" sz="2400" b="1" i="1" smtClean="0"/>
          </a:p>
          <a:p>
            <a:r>
              <a:rPr lang="ja-JP" altLang="en-US" smtClean="0"/>
              <a:t>全体</a:t>
            </a:r>
            <a:r>
              <a:rPr kumimoji="1" lang="ja-JP" altLang="en-US" smtClean="0"/>
              <a:t>売上を、</a:t>
            </a:r>
            <a:r>
              <a:rPr kumimoji="1" lang="en-US" altLang="ja-JP" smtClean="0"/>
              <a:t>Step1(\65,000,000)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Step2(\75,000,00)</a:t>
            </a:r>
            <a:r>
              <a:rPr lang="ja-JP" altLang="en-US" smtClean="0"/>
              <a:t>で固定した場合、総売り上げ</a:t>
            </a:r>
            <a:r>
              <a:rPr lang="en-US" altLang="ja-JP" smtClean="0"/>
              <a:t>\140,000,000</a:t>
            </a:r>
            <a:r>
              <a:rPr lang="ja-JP" altLang="en-US" smtClean="0"/>
              <a:t>に対し、利益率約</a:t>
            </a:r>
            <a:r>
              <a:rPr lang="en-US" altLang="ja-JP" smtClean="0"/>
              <a:t>33%</a:t>
            </a:r>
            <a:r>
              <a:rPr lang="ja-JP" altLang="en-US" smtClean="0"/>
              <a:t>で推進。</a:t>
            </a:r>
            <a:endParaRPr lang="en-US" altLang="ja-JP" smtClean="0"/>
          </a:p>
          <a:p>
            <a:r>
              <a:rPr kumimoji="1" lang="ja-JP" altLang="en-US" smtClean="0"/>
              <a:t>但し、残り</a:t>
            </a:r>
            <a:r>
              <a:rPr kumimoji="1" lang="en-US" altLang="ja-JP" smtClean="0"/>
              <a:t>\50,000,000(\190,000,000-\140,000,000)</a:t>
            </a:r>
            <a:r>
              <a:rPr kumimoji="1" lang="ja-JP" altLang="en-US" smtClean="0"/>
              <a:t>は前額利益となる。</a:t>
            </a:r>
            <a:endParaRPr kumimoji="1" lang="ja-JP" alt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テーマ2">
  <a:themeElements>
    <a:clrScheme name="1日本語ロゴ_アドバンスト・コミュニケーションズ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日本語ロゴ_アドバンスト・コミュニケーションズWhit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日本語ロゴ_アドバンスト・コミュニケーションズ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日本語ロゴ_アドバンスト・コミュニケーションズ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172</TotalTime>
  <Words>243</Words>
  <Application>Microsoft Office PowerPoint</Application>
  <PresentationFormat>画面に合わせる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テーマ2</vt:lpstr>
      <vt:lpstr>INTEL プロジェクト 概説</vt:lpstr>
      <vt:lpstr>プロジェクト概要</vt:lpstr>
      <vt:lpstr>プロジェクト構造概要</vt:lpstr>
      <vt:lpstr>プロジェクト収益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junya</dc:creator>
  <cp:lastModifiedBy>junya</cp:lastModifiedBy>
  <cp:revision>10</cp:revision>
  <dcterms:created xsi:type="dcterms:W3CDTF">2010-02-15T03:49:00Z</dcterms:created>
  <dcterms:modified xsi:type="dcterms:W3CDTF">2010-02-18T04:37:58Z</dcterms:modified>
</cp:coreProperties>
</file>