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8" r:id="rId3"/>
    <p:sldId id="261" r:id="rId4"/>
    <p:sldId id="309" r:id="rId5"/>
    <p:sldId id="259" r:id="rId6"/>
    <p:sldId id="311" r:id="rId7"/>
    <p:sldId id="312" r:id="rId8"/>
    <p:sldId id="313" r:id="rId9"/>
    <p:sldId id="310" r:id="rId10"/>
    <p:sldId id="308" r:id="rId11"/>
  </p:sldIdLst>
  <p:sldSz cx="9144000" cy="5143500" type="screen16x9"/>
  <p:notesSz cx="6858000" cy="9144000"/>
  <p:embeddedFontLst>
    <p:embeddedFont>
      <p:font typeface="Abel" panose="02000506030000020004" pitchFamily="2" charset="0"/>
      <p:regular r:id="rId13"/>
    </p:embeddedFont>
    <p:embeddedFont>
      <p:font typeface="Bebas Neue" panose="020B0606020202050201" pitchFamily="34" charset="0"/>
      <p:regular r:id="rId14"/>
    </p:embeddedFont>
    <p:embeddedFont>
      <p:font typeface="Calibri" panose="020F0502020204030204" pitchFamily="34" charset="0"/>
      <p:regular r:id="rId15"/>
      <p:bold r:id="rId16"/>
      <p:italic r:id="rId17"/>
      <p:boldItalic r:id="rId18"/>
    </p:embeddedFont>
    <p:embeddedFont>
      <p:font typeface="Fira Sans Extra Condensed Medium" panose="020B0604020202020204" charset="0"/>
      <p:regular r:id="rId19"/>
      <p:bold r:id="rId20"/>
      <p:italic r:id="rId21"/>
      <p:boldItalic r:id="rId22"/>
    </p:embeddedFont>
    <p:embeddedFont>
      <p:font typeface="Nunito Light" pitchFamily="2" charset="0"/>
      <p:regular r:id="rId23"/>
      <p:italic r:id="rId24"/>
    </p:embeddedFont>
    <p:embeddedFont>
      <p:font typeface="Questrial"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BE5EF1-3D44-42C1-8011-4A3F30F0FF19}">
  <a:tblStyle styleId="{28BE5EF1-3D44-42C1-8011-4A3F30F0FF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1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5.%20Marketing%20Campaign%20Results\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[Dashboard.xlsx]Q2!PivotTable8</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latin typeface="Times New Roman" panose="02020603050405020304" pitchFamily="18" charset="0"/>
                <a:cs typeface="Times New Roman" panose="02020603050405020304" pitchFamily="18" charset="0"/>
              </a:rPr>
              <a:t>Vistors Purchases through Company website as per Education</a:t>
            </a:r>
          </a:p>
        </c:rich>
      </c:tx>
      <c:layout>
        <c:manualLayout>
          <c:xMode val="edge"/>
          <c:yMode val="edge"/>
          <c:x val="0.1507762636681485"/>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630825858142946E-2"/>
          <c:y val="0.28117977528089888"/>
          <c:w val="0.87524297153857467"/>
          <c:h val="0.61489575039075173"/>
        </c:manualLayout>
      </c:layout>
      <c:barChart>
        <c:barDir val="col"/>
        <c:grouping val="clustered"/>
        <c:varyColors val="0"/>
        <c:ser>
          <c:idx val="0"/>
          <c:order val="0"/>
          <c:tx>
            <c:strRef>
              <c:f>'Q2'!$B$4</c:f>
              <c:strCache>
                <c:ptCount val="1"/>
                <c:pt idx="0">
                  <c:v>Total</c:v>
                </c:pt>
              </c:strCache>
            </c:strRef>
          </c:tx>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00"/>
                    </a:solidFill>
                    <a:latin typeface="+mn-lt"/>
                    <a:ea typeface="+mn-ea"/>
                    <a:cs typeface="+mn-cs"/>
                  </a:defRPr>
                </a:pPr>
                <a:endParaRPr lang="en-A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'Q2'!$A$5:$A$10</c:f>
              <c:strCache>
                <c:ptCount val="5"/>
                <c:pt idx="0">
                  <c:v>2n Cycle</c:v>
                </c:pt>
                <c:pt idx="1">
                  <c:v>Basic</c:v>
                </c:pt>
                <c:pt idx="2">
                  <c:v>Graduation</c:v>
                </c:pt>
                <c:pt idx="3">
                  <c:v>Master</c:v>
                </c:pt>
                <c:pt idx="4">
                  <c:v>PhD</c:v>
                </c:pt>
              </c:strCache>
            </c:strRef>
          </c:cat>
          <c:val>
            <c:numRef>
              <c:f>'Q2'!$B$5:$B$10</c:f>
              <c:numCache>
                <c:formatCode>General</c:formatCode>
                <c:ptCount val="5"/>
                <c:pt idx="0">
                  <c:v>757</c:v>
                </c:pt>
                <c:pt idx="1">
                  <c:v>102</c:v>
                </c:pt>
                <c:pt idx="2">
                  <c:v>4649</c:v>
                </c:pt>
                <c:pt idx="3">
                  <c:v>1492</c:v>
                </c:pt>
                <c:pt idx="4">
                  <c:v>2150</c:v>
                </c:pt>
              </c:numCache>
            </c:numRef>
          </c:val>
          <c:extLst>
            <c:ext xmlns:c16="http://schemas.microsoft.com/office/drawing/2014/chart" uri="{C3380CC4-5D6E-409C-BE32-E72D297353CC}">
              <c16:uniqueId val="{00000000-284D-4A01-AF18-21C3608B66CE}"/>
            </c:ext>
          </c:extLst>
        </c:ser>
        <c:dLbls>
          <c:dLblPos val="inEnd"/>
          <c:showLegendKey val="0"/>
          <c:showVal val="1"/>
          <c:showCatName val="0"/>
          <c:showSerName val="0"/>
          <c:showPercent val="0"/>
          <c:showBubbleSize val="0"/>
        </c:dLbls>
        <c:gapWidth val="100"/>
        <c:overlap val="-24"/>
        <c:axId val="2028594479"/>
        <c:axId val="2028604079"/>
      </c:barChart>
      <c:catAx>
        <c:axId val="20285944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28604079"/>
        <c:crosses val="autoZero"/>
        <c:auto val="1"/>
        <c:lblAlgn val="ctr"/>
        <c:lblOffset val="100"/>
        <c:noMultiLvlLbl val="0"/>
      </c:catAx>
      <c:valAx>
        <c:axId val="20286040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28594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22225">
      <a:solidFill>
        <a:schemeClr val="accent6"/>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[Dashboard.xlsx]Q4!PivotTable7</c:name>
    <c:fmtId val="13"/>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Count of Customer as per Country</a:t>
            </a:r>
            <a:r>
              <a:rPr lang="en-US" sz="1200" baseline="0">
                <a:latin typeface="Times New Roman" panose="02020603050405020304" pitchFamily="18" charset="0"/>
                <a:cs typeface="Times New Roman" panose="02020603050405020304" pitchFamily="18" charset="0"/>
              </a:rPr>
              <a:t> Origin</a:t>
            </a:r>
            <a:endParaRPr lang="en-US" sz="1200">
              <a:latin typeface="Times New Roman" panose="02020603050405020304" pitchFamily="18" charset="0"/>
              <a:cs typeface="Times New Roman" panose="02020603050405020304" pitchFamily="18" charset="0"/>
            </a:endParaRPr>
          </a:p>
        </c:rich>
      </c:tx>
      <c:overlay val="0"/>
      <c:spPr>
        <a:noFill/>
        <a:ln w="9525">
          <a:solidFill>
            <a:schemeClr val="bg1"/>
          </a:solid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AG"/>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'Q4'!$B$39</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'Q4'!$A$40:$A$48</c:f>
              <c:strCache>
                <c:ptCount val="8"/>
                <c:pt idx="0">
                  <c:v>Australia</c:v>
                </c:pt>
                <c:pt idx="1">
                  <c:v>Canada</c:v>
                </c:pt>
                <c:pt idx="2">
                  <c:v>Germany</c:v>
                </c:pt>
                <c:pt idx="3">
                  <c:v>India</c:v>
                </c:pt>
                <c:pt idx="4">
                  <c:v>Mexico</c:v>
                </c:pt>
                <c:pt idx="5">
                  <c:v>Saudi Arabia</c:v>
                </c:pt>
                <c:pt idx="6">
                  <c:v>Spain</c:v>
                </c:pt>
                <c:pt idx="7">
                  <c:v>USA</c:v>
                </c:pt>
              </c:strCache>
            </c:strRef>
          </c:cat>
          <c:val>
            <c:numRef>
              <c:f>'Q4'!$B$40:$B$48</c:f>
              <c:numCache>
                <c:formatCode>General</c:formatCode>
                <c:ptCount val="8"/>
                <c:pt idx="0">
                  <c:v>160</c:v>
                </c:pt>
                <c:pt idx="1">
                  <c:v>268</c:v>
                </c:pt>
                <c:pt idx="2">
                  <c:v>120</c:v>
                </c:pt>
                <c:pt idx="3">
                  <c:v>148</c:v>
                </c:pt>
                <c:pt idx="4">
                  <c:v>3</c:v>
                </c:pt>
                <c:pt idx="5">
                  <c:v>337</c:v>
                </c:pt>
                <c:pt idx="6">
                  <c:v>1095</c:v>
                </c:pt>
                <c:pt idx="7">
                  <c:v>109</c:v>
                </c:pt>
              </c:numCache>
            </c:numRef>
          </c:val>
          <c:smooth val="0"/>
          <c:extLst>
            <c:ext xmlns:c16="http://schemas.microsoft.com/office/drawing/2014/chart" uri="{C3380CC4-5D6E-409C-BE32-E72D297353CC}">
              <c16:uniqueId val="{00000000-0D54-47E7-A17D-D92D0FBBBF24}"/>
            </c:ext>
          </c:extLst>
        </c:ser>
        <c:dLbls>
          <c:dLblPos val="t"/>
          <c:showLegendKey val="0"/>
          <c:showVal val="1"/>
          <c:showCatName val="0"/>
          <c:showSerName val="0"/>
          <c:showPercent val="0"/>
          <c:showBubbleSize val="0"/>
        </c:dLbls>
        <c:marker val="1"/>
        <c:smooth val="0"/>
        <c:axId val="980585280"/>
        <c:axId val="980577600"/>
      </c:lineChart>
      <c:catAx>
        <c:axId val="9805852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980577600"/>
        <c:crosses val="autoZero"/>
        <c:auto val="1"/>
        <c:lblAlgn val="ctr"/>
        <c:lblOffset val="100"/>
        <c:noMultiLvlLbl val="0"/>
      </c:catAx>
      <c:valAx>
        <c:axId val="9805776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98058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22225" cap="flat" cmpd="sng" algn="ctr">
      <a:solidFill>
        <a:schemeClr val="accent6"/>
      </a:solidFill>
      <a:round/>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[Dashboard.xlsx]Q4!PivotTable5</c:name>
    <c:fmtId val="15"/>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Count of Customer as per Income</a:t>
            </a:r>
          </a:p>
        </c:rich>
      </c:tx>
      <c:overlay val="0"/>
      <c:spPr>
        <a:noFill/>
        <a:ln>
          <a:solidFill>
            <a:schemeClr val="bg1"/>
          </a:solid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AG"/>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'Q4'!$O$22</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'Q4'!$N$23:$N$30</c:f>
              <c:strCache>
                <c:ptCount val="7"/>
                <c:pt idx="0">
                  <c:v>1730-26729</c:v>
                </c:pt>
                <c:pt idx="1">
                  <c:v>26730-51729</c:v>
                </c:pt>
                <c:pt idx="2">
                  <c:v>51730-76729</c:v>
                </c:pt>
                <c:pt idx="3">
                  <c:v>76730-101729</c:v>
                </c:pt>
                <c:pt idx="4">
                  <c:v>101730-126729</c:v>
                </c:pt>
                <c:pt idx="5">
                  <c:v>151730-176729</c:v>
                </c:pt>
                <c:pt idx="6">
                  <c:v>651730-676729</c:v>
                </c:pt>
              </c:strCache>
            </c:strRef>
          </c:cat>
          <c:val>
            <c:numRef>
              <c:f>'Q4'!$O$23:$O$30</c:f>
              <c:numCache>
                <c:formatCode>General</c:formatCode>
                <c:ptCount val="7"/>
                <c:pt idx="0">
                  <c:v>282</c:v>
                </c:pt>
                <c:pt idx="1">
                  <c:v>850</c:v>
                </c:pt>
                <c:pt idx="2">
                  <c:v>802</c:v>
                </c:pt>
                <c:pt idx="3">
                  <c:v>293</c:v>
                </c:pt>
                <c:pt idx="4">
                  <c:v>5</c:v>
                </c:pt>
                <c:pt idx="5">
                  <c:v>7</c:v>
                </c:pt>
                <c:pt idx="6">
                  <c:v>1</c:v>
                </c:pt>
              </c:numCache>
            </c:numRef>
          </c:val>
          <c:smooth val="0"/>
          <c:extLst>
            <c:ext xmlns:c16="http://schemas.microsoft.com/office/drawing/2014/chart" uri="{C3380CC4-5D6E-409C-BE32-E72D297353CC}">
              <c16:uniqueId val="{00000000-C46E-4477-BC61-4DC38A4AE76B}"/>
            </c:ext>
          </c:extLst>
        </c:ser>
        <c:dLbls>
          <c:dLblPos val="t"/>
          <c:showLegendKey val="0"/>
          <c:showVal val="1"/>
          <c:showCatName val="0"/>
          <c:showSerName val="0"/>
          <c:showPercent val="0"/>
          <c:showBubbleSize val="0"/>
        </c:dLbls>
        <c:marker val="1"/>
        <c:smooth val="0"/>
        <c:axId val="980571360"/>
        <c:axId val="980575200"/>
      </c:lineChart>
      <c:catAx>
        <c:axId val="9805713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980575200"/>
        <c:crosses val="autoZero"/>
        <c:auto val="1"/>
        <c:lblAlgn val="ctr"/>
        <c:lblOffset val="100"/>
        <c:noMultiLvlLbl val="0"/>
      </c:catAx>
      <c:valAx>
        <c:axId val="9805752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980571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22225" cap="flat" cmpd="sng" algn="ctr">
      <a:solidFill>
        <a:schemeClr val="accent6"/>
      </a:solidFill>
      <a:round/>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[Dashboard.xlsx]Q4!PivotTable6</c:name>
    <c:fmtId val="16"/>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Count of Customer as</a:t>
            </a:r>
            <a:r>
              <a:rPr lang="en-US" sz="1200" baseline="0">
                <a:latin typeface="Times New Roman" panose="02020603050405020304" pitchFamily="18" charset="0"/>
                <a:cs typeface="Times New Roman" panose="02020603050405020304" pitchFamily="18" charset="0"/>
              </a:rPr>
              <a:t> per Education</a:t>
            </a:r>
            <a:endParaRPr lang="en-US" sz="1200">
              <a:latin typeface="Times New Roman" panose="02020603050405020304" pitchFamily="18" charset="0"/>
              <a:cs typeface="Times New Roman" panose="02020603050405020304" pitchFamily="18" charset="0"/>
            </a:endParaRPr>
          </a:p>
        </c:rich>
      </c:tx>
      <c:overlay val="0"/>
      <c:spPr>
        <a:noFill/>
        <a:ln w="9525">
          <a:solidFill>
            <a:schemeClr val="bg1"/>
          </a:solid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AG"/>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'Q4'!$O$38</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'Q4'!$N$39:$N$44</c:f>
              <c:strCache>
                <c:ptCount val="5"/>
                <c:pt idx="0">
                  <c:v>2n Cycle</c:v>
                </c:pt>
                <c:pt idx="1">
                  <c:v>Basic</c:v>
                </c:pt>
                <c:pt idx="2">
                  <c:v>Graduation</c:v>
                </c:pt>
                <c:pt idx="3">
                  <c:v>Master</c:v>
                </c:pt>
                <c:pt idx="4">
                  <c:v>PhD</c:v>
                </c:pt>
              </c:strCache>
            </c:strRef>
          </c:cat>
          <c:val>
            <c:numRef>
              <c:f>'Q4'!$O$39:$O$44</c:f>
              <c:numCache>
                <c:formatCode>General</c:formatCode>
                <c:ptCount val="5"/>
                <c:pt idx="0">
                  <c:v>203</c:v>
                </c:pt>
                <c:pt idx="1">
                  <c:v>54</c:v>
                </c:pt>
                <c:pt idx="2">
                  <c:v>1127</c:v>
                </c:pt>
                <c:pt idx="3">
                  <c:v>370</c:v>
                </c:pt>
                <c:pt idx="4">
                  <c:v>486</c:v>
                </c:pt>
              </c:numCache>
            </c:numRef>
          </c:val>
          <c:smooth val="0"/>
          <c:extLst>
            <c:ext xmlns:c16="http://schemas.microsoft.com/office/drawing/2014/chart" uri="{C3380CC4-5D6E-409C-BE32-E72D297353CC}">
              <c16:uniqueId val="{00000000-BE71-4AFB-8D82-92A4DE377617}"/>
            </c:ext>
          </c:extLst>
        </c:ser>
        <c:dLbls>
          <c:dLblPos val="t"/>
          <c:showLegendKey val="0"/>
          <c:showVal val="1"/>
          <c:showCatName val="0"/>
          <c:showSerName val="0"/>
          <c:showPercent val="0"/>
          <c:showBubbleSize val="0"/>
        </c:dLbls>
        <c:marker val="1"/>
        <c:smooth val="0"/>
        <c:axId val="980571840"/>
        <c:axId val="980560800"/>
      </c:lineChart>
      <c:catAx>
        <c:axId val="9805718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980560800"/>
        <c:crosses val="autoZero"/>
        <c:auto val="1"/>
        <c:lblAlgn val="ctr"/>
        <c:lblOffset val="100"/>
        <c:noMultiLvlLbl val="0"/>
      </c:catAx>
      <c:valAx>
        <c:axId val="9805608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980571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22225" cap="flat" cmpd="sng" algn="ctr">
      <a:solidFill>
        <a:schemeClr val="accent6"/>
      </a:solidFill>
      <a:round/>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[Dashboard.xlsx]Q6!PivotTable9</c:name>
    <c:fmtId val="15"/>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Channels Performance </a:t>
            </a:r>
          </a:p>
        </c:rich>
      </c:tx>
      <c:overlay val="0"/>
      <c:spPr>
        <a:noFill/>
        <a:ln>
          <a:solidFill>
            <a:schemeClr val="bg1"/>
          </a:solid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AG"/>
        </a:p>
      </c:txPr>
    </c:title>
    <c:autoTitleDeleted val="0"/>
    <c:pivotFmts>
      <c:pivotFmt>
        <c:idx val="0"/>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2"/>
            </a:solidFill>
            <a:miter lim="800000"/>
          </a:ln>
          <a:effectLst>
            <a:glow rad="63500">
              <a:schemeClr val="accent2">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'Q6'!$A$3</c:f>
              <c:strCache>
                <c:ptCount val="1"/>
                <c:pt idx="0">
                  <c:v>Sum of NumWebPurchases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'Q6'!$A$4</c:f>
              <c:strCache>
                <c:ptCount val="1"/>
                <c:pt idx="0">
                  <c:v>Total</c:v>
                </c:pt>
              </c:strCache>
            </c:strRef>
          </c:cat>
          <c:val>
            <c:numRef>
              <c:f>'Q6'!$A$4</c:f>
              <c:numCache>
                <c:formatCode>General</c:formatCode>
                <c:ptCount val="1"/>
                <c:pt idx="0">
                  <c:v>9150</c:v>
                </c:pt>
              </c:numCache>
            </c:numRef>
          </c:val>
          <c:extLst>
            <c:ext xmlns:c16="http://schemas.microsoft.com/office/drawing/2014/chart" uri="{C3380CC4-5D6E-409C-BE32-E72D297353CC}">
              <c16:uniqueId val="{00000000-0128-46F2-9E89-6A0ECB3CA2C7}"/>
            </c:ext>
          </c:extLst>
        </c:ser>
        <c:ser>
          <c:idx val="1"/>
          <c:order val="1"/>
          <c:tx>
            <c:strRef>
              <c:f>'Q6'!$B$3</c:f>
              <c:strCache>
                <c:ptCount val="1"/>
                <c:pt idx="0">
                  <c:v>Sum of NumStorePurchases</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'Q6'!$A$4</c:f>
              <c:strCache>
                <c:ptCount val="1"/>
                <c:pt idx="0">
                  <c:v>Total</c:v>
                </c:pt>
              </c:strCache>
            </c:strRef>
          </c:cat>
          <c:val>
            <c:numRef>
              <c:f>'Q6'!$B$4</c:f>
              <c:numCache>
                <c:formatCode>General</c:formatCode>
                <c:ptCount val="1"/>
                <c:pt idx="0">
                  <c:v>12970</c:v>
                </c:pt>
              </c:numCache>
            </c:numRef>
          </c:val>
          <c:extLst>
            <c:ext xmlns:c16="http://schemas.microsoft.com/office/drawing/2014/chart" uri="{C3380CC4-5D6E-409C-BE32-E72D297353CC}">
              <c16:uniqueId val="{00000001-0128-46F2-9E89-6A0ECB3CA2C7}"/>
            </c:ext>
          </c:extLst>
        </c:ser>
        <c:ser>
          <c:idx val="2"/>
          <c:order val="2"/>
          <c:tx>
            <c:strRef>
              <c:f>'Q6'!$C$3</c:f>
              <c:strCache>
                <c:ptCount val="1"/>
                <c:pt idx="0">
                  <c:v>Sum of NumCatalogPurchases</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'Q6'!$A$4</c:f>
              <c:strCache>
                <c:ptCount val="1"/>
                <c:pt idx="0">
                  <c:v>Total</c:v>
                </c:pt>
              </c:strCache>
            </c:strRef>
          </c:cat>
          <c:val>
            <c:numRef>
              <c:f>'Q6'!$C$4</c:f>
              <c:numCache>
                <c:formatCode>General</c:formatCode>
                <c:ptCount val="1"/>
                <c:pt idx="0">
                  <c:v>5963</c:v>
                </c:pt>
              </c:numCache>
            </c:numRef>
          </c:val>
          <c:extLst>
            <c:ext xmlns:c16="http://schemas.microsoft.com/office/drawing/2014/chart" uri="{C3380CC4-5D6E-409C-BE32-E72D297353CC}">
              <c16:uniqueId val="{00000002-0128-46F2-9E89-6A0ECB3CA2C7}"/>
            </c:ext>
          </c:extLst>
        </c:ser>
        <c:ser>
          <c:idx val="3"/>
          <c:order val="3"/>
          <c:tx>
            <c:strRef>
              <c:f>'Q6'!$D$3</c:f>
              <c:strCache>
                <c:ptCount val="1"/>
                <c:pt idx="0">
                  <c:v>Sum of NumDealsPurchases</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'Q6'!$A$4</c:f>
              <c:strCache>
                <c:ptCount val="1"/>
                <c:pt idx="0">
                  <c:v>Total</c:v>
                </c:pt>
              </c:strCache>
            </c:strRef>
          </c:cat>
          <c:val>
            <c:numRef>
              <c:f>'Q6'!$D$4</c:f>
              <c:numCache>
                <c:formatCode>General</c:formatCode>
                <c:ptCount val="1"/>
                <c:pt idx="0">
                  <c:v>5208</c:v>
                </c:pt>
              </c:numCache>
            </c:numRef>
          </c:val>
          <c:extLst>
            <c:ext xmlns:c16="http://schemas.microsoft.com/office/drawing/2014/chart" uri="{C3380CC4-5D6E-409C-BE32-E72D297353CC}">
              <c16:uniqueId val="{00000003-0128-46F2-9E89-6A0ECB3CA2C7}"/>
            </c:ext>
          </c:extLst>
        </c:ser>
        <c:dLbls>
          <c:dLblPos val="outEnd"/>
          <c:showLegendKey val="0"/>
          <c:showVal val="1"/>
          <c:showCatName val="0"/>
          <c:showSerName val="0"/>
          <c:showPercent val="0"/>
          <c:showBubbleSize val="0"/>
        </c:dLbls>
        <c:gapWidth val="182"/>
        <c:overlap val="-50"/>
        <c:axId val="736241568"/>
        <c:axId val="736227168"/>
      </c:barChart>
      <c:catAx>
        <c:axId val="736241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736227168"/>
        <c:crosses val="autoZero"/>
        <c:auto val="1"/>
        <c:lblAlgn val="ctr"/>
        <c:lblOffset val="100"/>
        <c:noMultiLvlLbl val="0"/>
      </c:catAx>
      <c:valAx>
        <c:axId val="736227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736241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22225" cap="flat" cmpd="sng" algn="ctr">
      <a:solidFill>
        <a:schemeClr val="accent6"/>
      </a:solidFill>
      <a:round/>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[Dashboard.xlsx]Q2!PivotTable9</c:name>
    <c:fmtId val="1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Vistors Purchases through Company website as per Marital Status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95000"/>
                  </a:sysClr>
                </a:solidFill>
              </a:defRPr>
            </a:pPr>
            <a:endParaRPr lang="en-US" sz="120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'Q2'!$B$15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00"/>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'Q2'!$A$16:$A$24</c:f>
              <c:strCache>
                <c:ptCount val="8"/>
                <c:pt idx="0">
                  <c:v>Absurd</c:v>
                </c:pt>
                <c:pt idx="1">
                  <c:v>Alone</c:v>
                </c:pt>
                <c:pt idx="2">
                  <c:v>Divorced</c:v>
                </c:pt>
                <c:pt idx="3">
                  <c:v>Married</c:v>
                </c:pt>
                <c:pt idx="4">
                  <c:v>Single</c:v>
                </c:pt>
                <c:pt idx="5">
                  <c:v>Together</c:v>
                </c:pt>
                <c:pt idx="6">
                  <c:v>Widow</c:v>
                </c:pt>
                <c:pt idx="7">
                  <c:v>YOLO</c:v>
                </c:pt>
              </c:strCache>
            </c:strRef>
          </c:cat>
          <c:val>
            <c:numRef>
              <c:f>'Q2'!$B$16:$B$24</c:f>
              <c:numCache>
                <c:formatCode>General</c:formatCode>
                <c:ptCount val="8"/>
                <c:pt idx="0">
                  <c:v>7</c:v>
                </c:pt>
                <c:pt idx="1">
                  <c:v>15</c:v>
                </c:pt>
                <c:pt idx="2">
                  <c:v>1000</c:v>
                </c:pt>
                <c:pt idx="3">
                  <c:v>3532</c:v>
                </c:pt>
                <c:pt idx="4">
                  <c:v>1859</c:v>
                </c:pt>
                <c:pt idx="5">
                  <c:v>2367</c:v>
                </c:pt>
                <c:pt idx="6">
                  <c:v>356</c:v>
                </c:pt>
                <c:pt idx="7">
                  <c:v>14</c:v>
                </c:pt>
              </c:numCache>
            </c:numRef>
          </c:val>
          <c:extLst>
            <c:ext xmlns:c16="http://schemas.microsoft.com/office/drawing/2014/chart" uri="{C3380CC4-5D6E-409C-BE32-E72D297353CC}">
              <c16:uniqueId val="{00000000-C5E9-4FAD-965E-29E8001AF83B}"/>
            </c:ext>
          </c:extLst>
        </c:ser>
        <c:dLbls>
          <c:dLblPos val="outEnd"/>
          <c:showLegendKey val="0"/>
          <c:showVal val="1"/>
          <c:showCatName val="0"/>
          <c:showSerName val="0"/>
          <c:showPercent val="0"/>
          <c:showBubbleSize val="0"/>
        </c:dLbls>
        <c:gapWidth val="100"/>
        <c:overlap val="-24"/>
        <c:axId val="2028606959"/>
        <c:axId val="2028601199"/>
      </c:barChart>
      <c:catAx>
        <c:axId val="20286069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28601199"/>
        <c:crosses val="autoZero"/>
        <c:auto val="1"/>
        <c:lblAlgn val="ctr"/>
        <c:lblOffset val="100"/>
        <c:noMultiLvlLbl val="0"/>
      </c:catAx>
      <c:valAx>
        <c:axId val="20286011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28606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22225">
      <a:solidFill>
        <a:schemeClr val="accent6"/>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[Dashboard.xlsx]Q2!PivotTable13</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Vistors Purchases through Company website as per Countries</a:t>
            </a:r>
          </a:p>
          <a:p>
            <a:pPr>
              <a:defRPr/>
            </a:pPr>
            <a:endParaRPr lang="en-US"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'Q2'!$B$29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'Q2'!$A$30:$A$38</c:f>
              <c:strCache>
                <c:ptCount val="8"/>
                <c:pt idx="0">
                  <c:v>Australia</c:v>
                </c:pt>
                <c:pt idx="1">
                  <c:v>Canada</c:v>
                </c:pt>
                <c:pt idx="2">
                  <c:v>Germany</c:v>
                </c:pt>
                <c:pt idx="3">
                  <c:v>India</c:v>
                </c:pt>
                <c:pt idx="4">
                  <c:v>Mexico</c:v>
                </c:pt>
                <c:pt idx="5">
                  <c:v>Saudi Arabia</c:v>
                </c:pt>
                <c:pt idx="6">
                  <c:v>Spain</c:v>
                </c:pt>
                <c:pt idx="7">
                  <c:v>USA</c:v>
                </c:pt>
              </c:strCache>
            </c:strRef>
          </c:cat>
          <c:val>
            <c:numRef>
              <c:f>'Q2'!$B$30:$B$38</c:f>
              <c:numCache>
                <c:formatCode>0.00%</c:formatCode>
                <c:ptCount val="8"/>
                <c:pt idx="0">
                  <c:v>7.1475409836065568E-2</c:v>
                </c:pt>
                <c:pt idx="1">
                  <c:v>0.12612021857923497</c:v>
                </c:pt>
                <c:pt idx="2">
                  <c:v>5.2131147540983608E-2</c:v>
                </c:pt>
                <c:pt idx="3">
                  <c:v>6.3825136612021854E-2</c:v>
                </c:pt>
                <c:pt idx="4">
                  <c:v>1.9672131147540984E-3</c:v>
                </c:pt>
                <c:pt idx="5">
                  <c:v>0.15267759562841529</c:v>
                </c:pt>
                <c:pt idx="6">
                  <c:v>0.47890710382513663</c:v>
                </c:pt>
                <c:pt idx="7">
                  <c:v>5.2896174863387976E-2</c:v>
                </c:pt>
              </c:numCache>
            </c:numRef>
          </c:val>
          <c:extLst>
            <c:ext xmlns:c16="http://schemas.microsoft.com/office/drawing/2014/chart" uri="{C3380CC4-5D6E-409C-BE32-E72D297353CC}">
              <c16:uniqueId val="{00000000-EB8A-4CF5-9E7D-F1FACA348122}"/>
            </c:ext>
          </c:extLst>
        </c:ser>
        <c:dLbls>
          <c:dLblPos val="outEnd"/>
          <c:showLegendKey val="0"/>
          <c:showVal val="1"/>
          <c:showCatName val="0"/>
          <c:showSerName val="0"/>
          <c:showPercent val="0"/>
          <c:showBubbleSize val="0"/>
        </c:dLbls>
        <c:gapWidth val="100"/>
        <c:overlap val="-24"/>
        <c:axId val="1865460287"/>
        <c:axId val="1865453567"/>
      </c:barChart>
      <c:catAx>
        <c:axId val="1865460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865453567"/>
        <c:crosses val="autoZero"/>
        <c:auto val="1"/>
        <c:lblAlgn val="ctr"/>
        <c:lblOffset val="100"/>
        <c:noMultiLvlLbl val="0"/>
      </c:catAx>
      <c:valAx>
        <c:axId val="186545356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865460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22225">
      <a:solidFill>
        <a:schemeClr val="accent6"/>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[Dashboard.xlsx]Q2!PivotTable10</c:name>
    <c:fmtId val="1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rPr>
              <a:t>Vistors Purchases through Company website as per Birth Year</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'Q2'!$K$4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'Q2'!$J$5:$J$13</c:f>
              <c:strCache>
                <c:ptCount val="8"/>
                <c:pt idx="0">
                  <c:v>1893-1902</c:v>
                </c:pt>
                <c:pt idx="1">
                  <c:v>1933-1942</c:v>
                </c:pt>
                <c:pt idx="2">
                  <c:v>1943-1952</c:v>
                </c:pt>
                <c:pt idx="3">
                  <c:v>1953-1962</c:v>
                </c:pt>
                <c:pt idx="4">
                  <c:v>1963-1972</c:v>
                </c:pt>
                <c:pt idx="5">
                  <c:v>1973-1982</c:v>
                </c:pt>
                <c:pt idx="6">
                  <c:v>1983-1992</c:v>
                </c:pt>
                <c:pt idx="7">
                  <c:v>1993-2002</c:v>
                </c:pt>
              </c:strCache>
            </c:strRef>
          </c:cat>
          <c:val>
            <c:numRef>
              <c:f>'Q2'!$K$5:$K$13</c:f>
              <c:numCache>
                <c:formatCode>General</c:formatCode>
                <c:ptCount val="8"/>
                <c:pt idx="0">
                  <c:v>7</c:v>
                </c:pt>
                <c:pt idx="1">
                  <c:v>10</c:v>
                </c:pt>
                <c:pt idx="2">
                  <c:v>1061</c:v>
                </c:pt>
                <c:pt idx="3">
                  <c:v>2090</c:v>
                </c:pt>
                <c:pt idx="4">
                  <c:v>2627</c:v>
                </c:pt>
                <c:pt idx="5">
                  <c:v>2363</c:v>
                </c:pt>
                <c:pt idx="6">
                  <c:v>937</c:v>
                </c:pt>
                <c:pt idx="7">
                  <c:v>55</c:v>
                </c:pt>
              </c:numCache>
            </c:numRef>
          </c:val>
          <c:extLst>
            <c:ext xmlns:c16="http://schemas.microsoft.com/office/drawing/2014/chart" uri="{C3380CC4-5D6E-409C-BE32-E72D297353CC}">
              <c16:uniqueId val="{00000000-2FFE-473A-811F-2CA1B7F2A362}"/>
            </c:ext>
          </c:extLst>
        </c:ser>
        <c:dLbls>
          <c:dLblPos val="inEnd"/>
          <c:showLegendKey val="0"/>
          <c:showVal val="1"/>
          <c:showCatName val="0"/>
          <c:showSerName val="0"/>
          <c:showPercent val="0"/>
          <c:showBubbleSize val="0"/>
        </c:dLbls>
        <c:gapWidth val="100"/>
        <c:overlap val="-24"/>
        <c:axId val="1968549599"/>
        <c:axId val="1968526079"/>
      </c:barChart>
      <c:catAx>
        <c:axId val="19685495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968526079"/>
        <c:crosses val="autoZero"/>
        <c:auto val="1"/>
        <c:lblAlgn val="ctr"/>
        <c:lblOffset val="100"/>
        <c:noMultiLvlLbl val="0"/>
      </c:catAx>
      <c:valAx>
        <c:axId val="19685260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968549599"/>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AG"/>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22225">
      <a:solidFill>
        <a:schemeClr val="accent6"/>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[Dashboard.xlsx]Q2!PivotTable12</c:name>
    <c:fmtId val="1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Vistors Purchases through Company website as per Income(INR)</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95000"/>
                  </a:sysClr>
                </a:solidFill>
              </a:defRPr>
            </a:pPr>
            <a:endParaRPr lang="en-US" sz="120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'Q2'!$K$20</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6"/>
                    </a:solidFill>
                    <a:latin typeface="+mn-lt"/>
                    <a:ea typeface="+mn-ea"/>
                    <a:cs typeface="+mn-cs"/>
                  </a:defRPr>
                </a:pPr>
                <a:endParaRPr lang="en-A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'Q2'!$J$21:$J$28</c:f>
              <c:strCache>
                <c:ptCount val="7"/>
                <c:pt idx="0">
                  <c:v>1730-26729</c:v>
                </c:pt>
                <c:pt idx="1">
                  <c:v>26730-51729</c:v>
                </c:pt>
                <c:pt idx="2">
                  <c:v>51730-76729</c:v>
                </c:pt>
                <c:pt idx="3">
                  <c:v>76730-101729</c:v>
                </c:pt>
                <c:pt idx="4">
                  <c:v>101730-126729</c:v>
                </c:pt>
                <c:pt idx="5">
                  <c:v>151730-176729</c:v>
                </c:pt>
                <c:pt idx="6">
                  <c:v>651730-676729</c:v>
                </c:pt>
              </c:strCache>
            </c:strRef>
          </c:cat>
          <c:val>
            <c:numRef>
              <c:f>'Q2'!$K$21:$K$28</c:f>
              <c:numCache>
                <c:formatCode>0.00%</c:formatCode>
                <c:ptCount val="7"/>
                <c:pt idx="0">
                  <c:v>6.0765027322404373E-2</c:v>
                </c:pt>
                <c:pt idx="1">
                  <c:v>0.27879781420765026</c:v>
                </c:pt>
                <c:pt idx="2">
                  <c:v>0.48721311475409834</c:v>
                </c:pt>
                <c:pt idx="3">
                  <c:v>0.16677595628415301</c:v>
                </c:pt>
                <c:pt idx="4">
                  <c:v>6.0109289617486343E-3</c:v>
                </c:pt>
                <c:pt idx="5">
                  <c:v>1.092896174863388E-4</c:v>
                </c:pt>
                <c:pt idx="6">
                  <c:v>3.2786885245901639E-4</c:v>
                </c:pt>
              </c:numCache>
            </c:numRef>
          </c:val>
          <c:extLst>
            <c:ext xmlns:c16="http://schemas.microsoft.com/office/drawing/2014/chart" uri="{C3380CC4-5D6E-409C-BE32-E72D297353CC}">
              <c16:uniqueId val="{00000000-C73E-4935-BE88-79F9BBA91B58}"/>
            </c:ext>
          </c:extLst>
        </c:ser>
        <c:dLbls>
          <c:dLblPos val="inEnd"/>
          <c:showLegendKey val="0"/>
          <c:showVal val="1"/>
          <c:showCatName val="0"/>
          <c:showSerName val="0"/>
          <c:showPercent val="0"/>
          <c:showBubbleSize val="0"/>
        </c:dLbls>
        <c:gapWidth val="115"/>
        <c:overlap val="-20"/>
        <c:axId val="109206655"/>
        <c:axId val="109228735"/>
      </c:barChart>
      <c:catAx>
        <c:axId val="10920665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09228735"/>
        <c:crosses val="autoZero"/>
        <c:auto val="1"/>
        <c:lblAlgn val="ctr"/>
        <c:lblOffset val="100"/>
        <c:noMultiLvlLbl val="0"/>
      </c:catAx>
      <c:valAx>
        <c:axId val="109228735"/>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09206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12700">
      <a:solidFill>
        <a:schemeClr val="accent6"/>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[Dashboard.xlsx]Q3!PivotTable1</c:name>
    <c:fmtId val="16"/>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sz="1600" dirty="0">
                <a:latin typeface="Times New Roman" panose="02020603050405020304" pitchFamily="18" charset="0"/>
                <a:cs typeface="Times New Roman" panose="02020603050405020304" pitchFamily="18" charset="0"/>
              </a:rPr>
              <a:t>Marketing Campaign</a:t>
            </a:r>
          </a:p>
        </c:rich>
      </c:tx>
      <c:layout>
        <c:manualLayout>
          <c:xMode val="edge"/>
          <c:yMode val="edge"/>
          <c:x val="0.30112485684968404"/>
          <c:y val="2.5799793601651185E-2"/>
        </c:manualLayout>
      </c:layout>
      <c:overlay val="0"/>
      <c:spPr>
        <a:noFill/>
        <a:ln>
          <a:solidFill>
            <a:srgbClr val="7030A0"/>
          </a:solid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AG"/>
        </a:p>
      </c:txPr>
    </c:title>
    <c:autoTitleDeleted val="0"/>
    <c:pivotFmts>
      <c:pivotFmt>
        <c:idx val="0"/>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a:noFill/>
          </a:ln>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0.10731813403751714"/>
          <c:y val="0.23372053338533921"/>
          <c:w val="0.52464789349395136"/>
          <c:h val="0.62647871415453871"/>
        </c:manualLayout>
      </c:layout>
      <c:barChart>
        <c:barDir val="bar"/>
        <c:grouping val="clustered"/>
        <c:varyColors val="0"/>
        <c:ser>
          <c:idx val="0"/>
          <c:order val="0"/>
          <c:tx>
            <c:strRef>
              <c:f>'Q3'!$A$3</c:f>
              <c:strCache>
                <c:ptCount val="1"/>
                <c:pt idx="0">
                  <c:v>Sum of AcceptedCmp1</c:v>
                </c:pt>
              </c:strCache>
            </c:strRef>
          </c:tx>
          <c:spPr>
            <a:solidFill>
              <a:schemeClr val="accent1"/>
            </a:solidFill>
            <a:ln>
              <a:noFill/>
            </a:ln>
            <a:effectLst/>
          </c:spPr>
          <c:invertIfNegative val="0"/>
          <c:dLbls>
            <c:spPr>
              <a:solidFill>
                <a:srgbClr val="000000">
                  <a:lumMod val="15000"/>
                  <a:lumOff val="85000"/>
                </a:srgb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AG"/>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'Q3'!$A$4</c:f>
              <c:strCache>
                <c:ptCount val="1"/>
                <c:pt idx="0">
                  <c:v>Total</c:v>
                </c:pt>
              </c:strCache>
            </c:strRef>
          </c:cat>
          <c:val>
            <c:numRef>
              <c:f>'Q3'!$A$4</c:f>
              <c:numCache>
                <c:formatCode>General</c:formatCode>
                <c:ptCount val="1"/>
                <c:pt idx="0">
                  <c:v>144</c:v>
                </c:pt>
              </c:numCache>
            </c:numRef>
          </c:val>
          <c:extLst>
            <c:ext xmlns:c16="http://schemas.microsoft.com/office/drawing/2014/chart" uri="{C3380CC4-5D6E-409C-BE32-E72D297353CC}">
              <c16:uniqueId val="{00000000-1928-42BA-90D0-710696AD5107}"/>
            </c:ext>
          </c:extLst>
        </c:ser>
        <c:ser>
          <c:idx val="1"/>
          <c:order val="1"/>
          <c:tx>
            <c:strRef>
              <c:f>'Q3'!$B$3</c:f>
              <c:strCache>
                <c:ptCount val="1"/>
                <c:pt idx="0">
                  <c:v>Sum of AcceptedCmp2</c:v>
                </c:pt>
              </c:strCache>
            </c:strRef>
          </c:tx>
          <c:spPr>
            <a:solidFill>
              <a:schemeClr val="accent3"/>
            </a:solidFill>
            <a:ln>
              <a:noFill/>
            </a:ln>
            <a:effectLst/>
          </c:spPr>
          <c:invertIfNegative val="0"/>
          <c:dLbls>
            <c:spPr>
              <a:solidFill>
                <a:srgbClr val="000000">
                  <a:lumMod val="15000"/>
                  <a:lumOff val="85000"/>
                </a:srgb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AG"/>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'Q3'!$A$4</c:f>
              <c:strCache>
                <c:ptCount val="1"/>
                <c:pt idx="0">
                  <c:v>Total</c:v>
                </c:pt>
              </c:strCache>
            </c:strRef>
          </c:cat>
          <c:val>
            <c:numRef>
              <c:f>'Q3'!$B$4</c:f>
              <c:numCache>
                <c:formatCode>General</c:formatCode>
                <c:ptCount val="1"/>
                <c:pt idx="0">
                  <c:v>30</c:v>
                </c:pt>
              </c:numCache>
            </c:numRef>
          </c:val>
          <c:extLst>
            <c:ext xmlns:c16="http://schemas.microsoft.com/office/drawing/2014/chart" uri="{C3380CC4-5D6E-409C-BE32-E72D297353CC}">
              <c16:uniqueId val="{00000001-1928-42BA-90D0-710696AD5107}"/>
            </c:ext>
          </c:extLst>
        </c:ser>
        <c:ser>
          <c:idx val="2"/>
          <c:order val="2"/>
          <c:tx>
            <c:strRef>
              <c:f>'Q3'!$C$3</c:f>
              <c:strCache>
                <c:ptCount val="1"/>
                <c:pt idx="0">
                  <c:v>Sum of AcceptedCmp3</c:v>
                </c:pt>
              </c:strCache>
            </c:strRef>
          </c:tx>
          <c:spPr>
            <a:solidFill>
              <a:schemeClr val="accent5"/>
            </a:solidFill>
            <a:ln>
              <a:noFill/>
            </a:ln>
            <a:effectLst/>
          </c:spPr>
          <c:invertIfNegative val="0"/>
          <c:dLbls>
            <c:spPr>
              <a:solidFill>
                <a:srgbClr val="000000">
                  <a:lumMod val="15000"/>
                  <a:lumOff val="85000"/>
                </a:srgb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AG"/>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'Q3'!$A$4</c:f>
              <c:strCache>
                <c:ptCount val="1"/>
                <c:pt idx="0">
                  <c:v>Total</c:v>
                </c:pt>
              </c:strCache>
            </c:strRef>
          </c:cat>
          <c:val>
            <c:numRef>
              <c:f>'Q3'!$C$4</c:f>
              <c:numCache>
                <c:formatCode>General</c:formatCode>
                <c:ptCount val="1"/>
                <c:pt idx="0">
                  <c:v>163</c:v>
                </c:pt>
              </c:numCache>
            </c:numRef>
          </c:val>
          <c:extLst>
            <c:ext xmlns:c16="http://schemas.microsoft.com/office/drawing/2014/chart" uri="{C3380CC4-5D6E-409C-BE32-E72D297353CC}">
              <c16:uniqueId val="{00000002-1928-42BA-90D0-710696AD5107}"/>
            </c:ext>
          </c:extLst>
        </c:ser>
        <c:ser>
          <c:idx val="3"/>
          <c:order val="3"/>
          <c:tx>
            <c:strRef>
              <c:f>'Q3'!$D$3</c:f>
              <c:strCache>
                <c:ptCount val="1"/>
                <c:pt idx="0">
                  <c:v>Sum of AcceptedCmp4</c:v>
                </c:pt>
              </c:strCache>
            </c:strRef>
          </c:tx>
          <c:spPr>
            <a:solidFill>
              <a:schemeClr val="accent1">
                <a:lumMod val="60000"/>
              </a:schemeClr>
            </a:solidFill>
            <a:ln>
              <a:noFill/>
            </a:ln>
            <a:effectLst/>
          </c:spPr>
          <c:invertIfNegative val="0"/>
          <c:dLbls>
            <c:spPr>
              <a:solidFill>
                <a:srgbClr val="000000">
                  <a:lumMod val="15000"/>
                  <a:lumOff val="85000"/>
                </a:srgb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AG"/>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'Q3'!$A$4</c:f>
              <c:strCache>
                <c:ptCount val="1"/>
                <c:pt idx="0">
                  <c:v>Total</c:v>
                </c:pt>
              </c:strCache>
            </c:strRef>
          </c:cat>
          <c:val>
            <c:numRef>
              <c:f>'Q3'!$D$4</c:f>
              <c:numCache>
                <c:formatCode>General</c:formatCode>
                <c:ptCount val="1"/>
                <c:pt idx="0">
                  <c:v>167</c:v>
                </c:pt>
              </c:numCache>
            </c:numRef>
          </c:val>
          <c:extLst>
            <c:ext xmlns:c16="http://schemas.microsoft.com/office/drawing/2014/chart" uri="{C3380CC4-5D6E-409C-BE32-E72D297353CC}">
              <c16:uniqueId val="{00000003-1928-42BA-90D0-710696AD5107}"/>
            </c:ext>
          </c:extLst>
        </c:ser>
        <c:ser>
          <c:idx val="4"/>
          <c:order val="4"/>
          <c:tx>
            <c:strRef>
              <c:f>'Q3'!$E$3</c:f>
              <c:strCache>
                <c:ptCount val="1"/>
                <c:pt idx="0">
                  <c:v>Sum of AcceptedCmp5</c:v>
                </c:pt>
              </c:strCache>
            </c:strRef>
          </c:tx>
          <c:spPr>
            <a:solidFill>
              <a:schemeClr val="accent3">
                <a:lumMod val="60000"/>
              </a:schemeClr>
            </a:solidFill>
            <a:ln>
              <a:noFill/>
            </a:ln>
            <a:effectLst/>
          </c:spPr>
          <c:invertIfNegative val="0"/>
          <c:dLbls>
            <c:spPr>
              <a:solidFill>
                <a:srgbClr val="000000">
                  <a:lumMod val="15000"/>
                  <a:lumOff val="85000"/>
                </a:srgbClr>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AG"/>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'Q3'!$A$4</c:f>
              <c:strCache>
                <c:ptCount val="1"/>
                <c:pt idx="0">
                  <c:v>Total</c:v>
                </c:pt>
              </c:strCache>
            </c:strRef>
          </c:cat>
          <c:val>
            <c:numRef>
              <c:f>'Q3'!$E$4</c:f>
              <c:numCache>
                <c:formatCode>General</c:formatCode>
                <c:ptCount val="1"/>
                <c:pt idx="0">
                  <c:v>163</c:v>
                </c:pt>
              </c:numCache>
            </c:numRef>
          </c:val>
          <c:extLst>
            <c:ext xmlns:c16="http://schemas.microsoft.com/office/drawing/2014/chart" uri="{C3380CC4-5D6E-409C-BE32-E72D297353CC}">
              <c16:uniqueId val="{00000004-1928-42BA-90D0-710696AD5107}"/>
            </c:ext>
          </c:extLst>
        </c:ser>
        <c:dLbls>
          <c:showLegendKey val="0"/>
          <c:showVal val="0"/>
          <c:showCatName val="0"/>
          <c:showSerName val="0"/>
          <c:showPercent val="0"/>
          <c:showBubbleSize val="0"/>
        </c:dLbls>
        <c:gapWidth val="269"/>
        <c:overlap val="-48"/>
        <c:axId val="2100349903"/>
        <c:axId val="2100371503"/>
      </c:barChart>
      <c:catAx>
        <c:axId val="2100349903"/>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AG"/>
          </a:p>
        </c:txPr>
        <c:crossAx val="2100371503"/>
        <c:crosses val="autoZero"/>
        <c:auto val="1"/>
        <c:lblAlgn val="ctr"/>
        <c:lblOffset val="100"/>
        <c:noMultiLvlLbl val="0"/>
      </c:catAx>
      <c:valAx>
        <c:axId val="2100371503"/>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G"/>
          </a:p>
        </c:txPr>
        <c:crossAx val="2100349903"/>
        <c:crosses val="autoZero"/>
        <c:crossBetween val="between"/>
      </c:valAx>
      <c:spPr>
        <a:noFill/>
        <a:ln>
          <a:noFill/>
        </a:ln>
        <a:effectLst/>
      </c:spPr>
    </c:plotArea>
    <c:legend>
      <c:legendPos val="r"/>
      <c:layout>
        <c:manualLayout>
          <c:xMode val="edge"/>
          <c:yMode val="edge"/>
          <c:x val="0.72585917298770308"/>
          <c:y val="0.14505781591542544"/>
          <c:w val="0.2420420738329401"/>
          <c:h val="0.7914117159503667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chemeClr val="accent6"/>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[Dashboard.xlsx]Q5!PivotTable8</c:name>
    <c:fmtId val="19"/>
  </c:pivotSource>
  <c:chart>
    <c:title>
      <c:tx>
        <c:rich>
          <a:bodyPr rot="0" spcFirstLastPara="1" vertOverflow="ellipsis" vert="horz" wrap="square" anchor="ctr" anchorCtr="1"/>
          <a:lstStyle/>
          <a:p>
            <a:pPr algn="ctr" rtl="0">
              <a:defRPr lang="en-US" sz="1600" b="0" i="0" u="none" strike="noStrike" kern="1200" cap="none" spc="0" normalizeH="0" baseline="0">
                <a:solidFill>
                  <a:srgbClr val="000000">
                    <a:lumMod val="65000"/>
                    <a:lumOff val="35000"/>
                  </a:srgbClr>
                </a:solidFill>
                <a:latin typeface="Times New Roman" panose="02020603050405020304" pitchFamily="18" charset="0"/>
                <a:ea typeface="+mj-ea"/>
                <a:cs typeface="Times New Roman" panose="02020603050405020304" pitchFamily="18" charset="0"/>
              </a:defRPr>
            </a:pPr>
            <a:r>
              <a:rPr lang="en-US" sz="1600" b="0" i="0" u="none" strike="noStrike" kern="1200" cap="none" spc="0" normalizeH="0" baseline="0">
                <a:solidFill>
                  <a:srgbClr val="000000">
                    <a:lumMod val="65000"/>
                    <a:lumOff val="35000"/>
                  </a:srgbClr>
                </a:solidFill>
                <a:latin typeface="Times New Roman" panose="02020603050405020304" pitchFamily="18" charset="0"/>
                <a:ea typeface="+mj-ea"/>
                <a:cs typeface="Times New Roman" panose="02020603050405020304" pitchFamily="18" charset="0"/>
              </a:rPr>
              <a:t>Performance of Products</a:t>
            </a:r>
          </a:p>
        </c:rich>
      </c:tx>
      <c:overlay val="0"/>
      <c:spPr>
        <a:noFill/>
        <a:ln>
          <a:solidFill>
            <a:schemeClr val="accent6"/>
          </a:solidFill>
        </a:ln>
        <a:effectLst/>
      </c:spPr>
      <c:txPr>
        <a:bodyPr rot="0" spcFirstLastPara="1" vertOverflow="ellipsis" vert="horz" wrap="square" anchor="ctr" anchorCtr="1"/>
        <a:lstStyle/>
        <a:p>
          <a:pPr algn="ctr" rtl="0">
            <a:defRPr lang="en-US" sz="1600" b="0" i="0" u="none" strike="noStrike" kern="1200" cap="none" spc="0" normalizeH="0" baseline="0">
              <a:solidFill>
                <a:srgbClr val="000000">
                  <a:lumMod val="65000"/>
                  <a:lumOff val="35000"/>
                </a:srgbClr>
              </a:solidFill>
              <a:latin typeface="Times New Roman" panose="02020603050405020304" pitchFamily="18" charset="0"/>
              <a:ea typeface="+mj-ea"/>
              <a:cs typeface="Times New Roman" panose="02020603050405020304" pitchFamily="18" charset="0"/>
            </a:defRPr>
          </a:pPr>
          <a:endParaRPr lang="en-AG"/>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'Q5'!$A$3</c:f>
              <c:strCache>
                <c:ptCount val="1"/>
                <c:pt idx="0">
                  <c:v>Sum of MntFruits</c:v>
                </c:pt>
              </c:strCache>
            </c:strRef>
          </c:tx>
          <c:spPr>
            <a:solidFill>
              <a:schemeClr val="accent1"/>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'Q5'!$A$4</c:f>
              <c:strCache>
                <c:ptCount val="1"/>
                <c:pt idx="0">
                  <c:v>Total</c:v>
                </c:pt>
              </c:strCache>
            </c:strRef>
          </c:cat>
          <c:val>
            <c:numRef>
              <c:f>'Q5'!$A$4</c:f>
              <c:numCache>
                <c:formatCode>General</c:formatCode>
                <c:ptCount val="1"/>
                <c:pt idx="0">
                  <c:v>58917</c:v>
                </c:pt>
              </c:numCache>
            </c:numRef>
          </c:val>
          <c:extLst>
            <c:ext xmlns:c16="http://schemas.microsoft.com/office/drawing/2014/chart" uri="{C3380CC4-5D6E-409C-BE32-E72D297353CC}">
              <c16:uniqueId val="{00000000-6EA7-4D58-A8EA-4B6819DA31CF}"/>
            </c:ext>
          </c:extLst>
        </c:ser>
        <c:ser>
          <c:idx val="1"/>
          <c:order val="1"/>
          <c:tx>
            <c:strRef>
              <c:f>'Q5'!$B$3</c:f>
              <c:strCache>
                <c:ptCount val="1"/>
                <c:pt idx="0">
                  <c:v>Sum of MntWines</c:v>
                </c:pt>
              </c:strCache>
            </c:strRef>
          </c:tx>
          <c:spPr>
            <a:solidFill>
              <a:schemeClr val="accent2"/>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A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'Q5'!$A$4</c:f>
              <c:strCache>
                <c:ptCount val="1"/>
                <c:pt idx="0">
                  <c:v>Total</c:v>
                </c:pt>
              </c:strCache>
            </c:strRef>
          </c:cat>
          <c:val>
            <c:numRef>
              <c:f>'Q5'!$B$4</c:f>
              <c:numCache>
                <c:formatCode>General</c:formatCode>
                <c:ptCount val="1"/>
                <c:pt idx="0">
                  <c:v>680816</c:v>
                </c:pt>
              </c:numCache>
            </c:numRef>
          </c:val>
          <c:extLst>
            <c:ext xmlns:c16="http://schemas.microsoft.com/office/drawing/2014/chart" uri="{C3380CC4-5D6E-409C-BE32-E72D297353CC}">
              <c16:uniqueId val="{00000001-6EA7-4D58-A8EA-4B6819DA31CF}"/>
            </c:ext>
          </c:extLst>
        </c:ser>
        <c:ser>
          <c:idx val="2"/>
          <c:order val="2"/>
          <c:tx>
            <c:strRef>
              <c:f>'Q5'!$C$3</c:f>
              <c:strCache>
                <c:ptCount val="1"/>
                <c:pt idx="0">
                  <c:v>Sum of MntMeatProducts</c:v>
                </c:pt>
              </c:strCache>
            </c:strRef>
          </c:tx>
          <c:spPr>
            <a:solidFill>
              <a:schemeClr val="accent3"/>
            </a:solidFill>
            <a:ln>
              <a:noFill/>
            </a:ln>
            <a:effectLst/>
          </c:spPr>
          <c:invertIfNegative val="0"/>
          <c:dLbls>
            <c:spPr>
              <a:noFill/>
              <a:ln>
                <a:noFill/>
              </a:ln>
              <a:effectLst/>
            </c:spPr>
            <c:txPr>
              <a:bodyPr rot="-5400000" spcFirstLastPara="1" vertOverflow="ellipsis" vert="horz" wrap="square" lIns="38100" tIns="19050" rIns="38100" bIns="19050" anchor="ctr" anchorCtr="0">
                <a:spAutoFit/>
              </a:bodyPr>
              <a:lstStyle/>
              <a:p>
                <a:pPr algn="ctr">
                  <a:defRPr lang="en-US" sz="1197" b="0" i="0" u="none" strike="noStrike" kern="1200" baseline="0">
                    <a:solidFill>
                      <a:schemeClr val="tx1">
                        <a:lumMod val="75000"/>
                        <a:lumOff val="2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'Q5'!$A$4</c:f>
              <c:strCache>
                <c:ptCount val="1"/>
                <c:pt idx="0">
                  <c:v>Total</c:v>
                </c:pt>
              </c:strCache>
            </c:strRef>
          </c:cat>
          <c:val>
            <c:numRef>
              <c:f>'Q5'!$C$4</c:f>
              <c:numCache>
                <c:formatCode>General</c:formatCode>
                <c:ptCount val="1"/>
                <c:pt idx="0">
                  <c:v>373968</c:v>
                </c:pt>
              </c:numCache>
            </c:numRef>
          </c:val>
          <c:extLst>
            <c:ext xmlns:c16="http://schemas.microsoft.com/office/drawing/2014/chart" uri="{C3380CC4-5D6E-409C-BE32-E72D297353CC}">
              <c16:uniqueId val="{00000002-6EA7-4D58-A8EA-4B6819DA31CF}"/>
            </c:ext>
          </c:extLst>
        </c:ser>
        <c:ser>
          <c:idx val="3"/>
          <c:order val="3"/>
          <c:tx>
            <c:strRef>
              <c:f>'Q5'!$D$3</c:f>
              <c:strCache>
                <c:ptCount val="1"/>
                <c:pt idx="0">
                  <c:v>Sum of MntFishProducts</c:v>
                </c:pt>
              </c:strCache>
            </c:strRef>
          </c:tx>
          <c:spPr>
            <a:solidFill>
              <a:schemeClr val="accent4"/>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'Q5'!$A$4</c:f>
              <c:strCache>
                <c:ptCount val="1"/>
                <c:pt idx="0">
                  <c:v>Total</c:v>
                </c:pt>
              </c:strCache>
            </c:strRef>
          </c:cat>
          <c:val>
            <c:numRef>
              <c:f>'Q5'!$D$4</c:f>
              <c:numCache>
                <c:formatCode>General</c:formatCode>
                <c:ptCount val="1"/>
                <c:pt idx="0">
                  <c:v>84057</c:v>
                </c:pt>
              </c:numCache>
            </c:numRef>
          </c:val>
          <c:extLst>
            <c:ext xmlns:c16="http://schemas.microsoft.com/office/drawing/2014/chart" uri="{C3380CC4-5D6E-409C-BE32-E72D297353CC}">
              <c16:uniqueId val="{00000003-6EA7-4D58-A8EA-4B6819DA31CF}"/>
            </c:ext>
          </c:extLst>
        </c:ser>
        <c:ser>
          <c:idx val="4"/>
          <c:order val="4"/>
          <c:tx>
            <c:strRef>
              <c:f>'Q5'!$E$3</c:f>
              <c:strCache>
                <c:ptCount val="1"/>
                <c:pt idx="0">
                  <c:v>Sum of MntSweetProducts</c:v>
                </c:pt>
              </c:strCache>
            </c:strRef>
          </c:tx>
          <c:spPr>
            <a:solidFill>
              <a:schemeClr val="accent5"/>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'Q5'!$A$4</c:f>
              <c:strCache>
                <c:ptCount val="1"/>
                <c:pt idx="0">
                  <c:v>Total</c:v>
                </c:pt>
              </c:strCache>
            </c:strRef>
          </c:cat>
          <c:val>
            <c:numRef>
              <c:f>'Q5'!$E$4</c:f>
              <c:numCache>
                <c:formatCode>General</c:formatCode>
                <c:ptCount val="1"/>
                <c:pt idx="0">
                  <c:v>60621</c:v>
                </c:pt>
              </c:numCache>
            </c:numRef>
          </c:val>
          <c:extLst>
            <c:ext xmlns:c16="http://schemas.microsoft.com/office/drawing/2014/chart" uri="{C3380CC4-5D6E-409C-BE32-E72D297353CC}">
              <c16:uniqueId val="{00000004-6EA7-4D58-A8EA-4B6819DA31CF}"/>
            </c:ext>
          </c:extLst>
        </c:ser>
        <c:ser>
          <c:idx val="5"/>
          <c:order val="5"/>
          <c:tx>
            <c:strRef>
              <c:f>'Q5'!$F$3</c:f>
              <c:strCache>
                <c:ptCount val="1"/>
                <c:pt idx="0">
                  <c:v>Sum of MntGoldProds</c:v>
                </c:pt>
              </c:strCache>
            </c:strRef>
          </c:tx>
          <c:spPr>
            <a:solidFill>
              <a:schemeClr val="accent6"/>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'Q5'!$A$4</c:f>
              <c:strCache>
                <c:ptCount val="1"/>
                <c:pt idx="0">
                  <c:v>Total</c:v>
                </c:pt>
              </c:strCache>
            </c:strRef>
          </c:cat>
          <c:val>
            <c:numRef>
              <c:f>'Q5'!$F$4</c:f>
              <c:numCache>
                <c:formatCode>General</c:formatCode>
                <c:ptCount val="1"/>
                <c:pt idx="0">
                  <c:v>98609</c:v>
                </c:pt>
              </c:numCache>
            </c:numRef>
          </c:val>
          <c:extLst>
            <c:ext xmlns:c16="http://schemas.microsoft.com/office/drawing/2014/chart" uri="{C3380CC4-5D6E-409C-BE32-E72D297353CC}">
              <c16:uniqueId val="{00000005-6EA7-4D58-A8EA-4B6819DA31CF}"/>
            </c:ext>
          </c:extLst>
        </c:ser>
        <c:dLbls>
          <c:dLblPos val="outEnd"/>
          <c:showLegendKey val="0"/>
          <c:showVal val="1"/>
          <c:showCatName val="0"/>
          <c:showSerName val="0"/>
          <c:showPercent val="0"/>
          <c:showBubbleSize val="0"/>
        </c:dLbls>
        <c:gapWidth val="219"/>
        <c:overlap val="-27"/>
        <c:axId val="980580960"/>
        <c:axId val="980567520"/>
      </c:barChart>
      <c:catAx>
        <c:axId val="98058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G"/>
          </a:p>
        </c:txPr>
        <c:crossAx val="980567520"/>
        <c:crosses val="autoZero"/>
        <c:auto val="1"/>
        <c:lblAlgn val="ctr"/>
        <c:lblOffset val="100"/>
        <c:noMultiLvlLbl val="0"/>
      </c:catAx>
      <c:valAx>
        <c:axId val="98056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G"/>
          </a:p>
        </c:txPr>
        <c:crossAx val="980580960"/>
        <c:crosses val="autoZero"/>
        <c:crossBetween val="between"/>
      </c:valAx>
      <c:spPr>
        <a:noFill/>
        <a:ln>
          <a:noFill/>
        </a:ln>
        <a:effectLst/>
      </c:spPr>
    </c:plotArea>
    <c:legend>
      <c:legendPos val="r"/>
      <c:layout>
        <c:manualLayout>
          <c:xMode val="edge"/>
          <c:yMode val="edge"/>
          <c:x val="0.64219307362881539"/>
          <c:y val="0.17526333499689972"/>
          <c:w val="0.33398488041107538"/>
          <c:h val="0.7821106120411959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rgbClr val="7030A0"/>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[Dashboard.xlsx]Q4!PivotTable3</c:name>
    <c:fmtId val="12"/>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sz="1200" dirty="0">
                <a:latin typeface="Times New Roman" panose="02020603050405020304" pitchFamily="18" charset="0"/>
                <a:cs typeface="Times New Roman" panose="02020603050405020304" pitchFamily="18" charset="0"/>
              </a:rPr>
              <a:t>Count of Customer as per Birth Year</a:t>
            </a:r>
          </a:p>
        </c:rich>
      </c:tx>
      <c:overlay val="0"/>
      <c:spPr>
        <a:noFill/>
        <a:ln>
          <a:solidFill>
            <a:schemeClr val="bg1"/>
          </a:solid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AG"/>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246854673057161E-2"/>
          <c:y val="0.19168961461784487"/>
          <c:w val="0.89184372503708775"/>
          <c:h val="0.51850250276092535"/>
        </c:manualLayout>
      </c:layout>
      <c:lineChart>
        <c:grouping val="standard"/>
        <c:varyColors val="0"/>
        <c:ser>
          <c:idx val="0"/>
          <c:order val="0"/>
          <c:tx>
            <c:strRef>
              <c:f>'Q4'!$B$4</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AG"/>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'Q4'!$A$5:$A$13</c:f>
              <c:strCache>
                <c:ptCount val="8"/>
                <c:pt idx="0">
                  <c:v>1893-1902</c:v>
                </c:pt>
                <c:pt idx="1">
                  <c:v>1933-1942</c:v>
                </c:pt>
                <c:pt idx="2">
                  <c:v>1943-1952</c:v>
                </c:pt>
                <c:pt idx="3">
                  <c:v>1953-1962</c:v>
                </c:pt>
                <c:pt idx="4">
                  <c:v>1963-1972</c:v>
                </c:pt>
                <c:pt idx="5">
                  <c:v>1973-1982</c:v>
                </c:pt>
                <c:pt idx="6">
                  <c:v>1983-1992</c:v>
                </c:pt>
                <c:pt idx="7">
                  <c:v>1993-2002</c:v>
                </c:pt>
              </c:strCache>
            </c:strRef>
          </c:cat>
          <c:val>
            <c:numRef>
              <c:f>'Q4'!$B$5:$B$13</c:f>
              <c:numCache>
                <c:formatCode>General</c:formatCode>
                <c:ptCount val="8"/>
                <c:pt idx="0">
                  <c:v>3</c:v>
                </c:pt>
                <c:pt idx="1">
                  <c:v>2</c:v>
                </c:pt>
                <c:pt idx="2">
                  <c:v>229</c:v>
                </c:pt>
                <c:pt idx="3">
                  <c:v>465</c:v>
                </c:pt>
                <c:pt idx="4">
                  <c:v>620</c:v>
                </c:pt>
                <c:pt idx="5">
                  <c:v>620</c:v>
                </c:pt>
                <c:pt idx="6">
                  <c:v>286</c:v>
                </c:pt>
                <c:pt idx="7">
                  <c:v>15</c:v>
                </c:pt>
              </c:numCache>
            </c:numRef>
          </c:val>
          <c:smooth val="0"/>
          <c:extLst>
            <c:ext xmlns:c16="http://schemas.microsoft.com/office/drawing/2014/chart" uri="{C3380CC4-5D6E-409C-BE32-E72D297353CC}">
              <c16:uniqueId val="{00000000-918C-4E49-8C73-1FA897FD1EFF}"/>
            </c:ext>
          </c:extLst>
        </c:ser>
        <c:dLbls>
          <c:dLblPos val="ctr"/>
          <c:showLegendKey val="0"/>
          <c:showVal val="1"/>
          <c:showCatName val="0"/>
          <c:showSerName val="0"/>
          <c:showPercent val="0"/>
          <c:showBubbleSize val="0"/>
        </c:dLbls>
        <c:smooth val="0"/>
        <c:axId val="893372688"/>
        <c:axId val="893373648"/>
      </c:lineChart>
      <c:catAx>
        <c:axId val="8933726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AG"/>
          </a:p>
        </c:txPr>
        <c:crossAx val="893373648"/>
        <c:crosses val="autoZero"/>
        <c:auto val="1"/>
        <c:lblAlgn val="ctr"/>
        <c:lblOffset val="100"/>
        <c:noMultiLvlLbl val="0"/>
      </c:catAx>
      <c:valAx>
        <c:axId val="893373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AG"/>
          </a:p>
        </c:txPr>
        <c:crossAx val="893372688"/>
        <c:crosses val="autoZero"/>
        <c:crossBetween val="between"/>
      </c:valAx>
      <c:dTable>
        <c:showHorzBorder val="1"/>
        <c:showVertBorder val="1"/>
        <c:showOutline val="1"/>
        <c:showKeys val="0"/>
        <c:spPr>
          <a:noFill/>
          <a:ln w="9525">
            <a:solidFill>
              <a:schemeClr val="dk1">
                <a:lumMod val="50000"/>
                <a:lumOff val="50000"/>
              </a:schemeClr>
            </a:solidFill>
          </a:ln>
          <a:effectLst/>
        </c:spPr>
        <c:txPr>
          <a:bodyPr rot="0" spcFirstLastPara="1" vertOverflow="ellipsis" vert="horz" wrap="square" anchor="ctr" anchorCtr="1"/>
          <a:lstStyle/>
          <a:p>
            <a:pPr rtl="0">
              <a:defRPr sz="1197" b="0" i="0" u="none" strike="noStrike" kern="1200" baseline="0">
                <a:solidFill>
                  <a:schemeClr val="lt1">
                    <a:lumMod val="75000"/>
                  </a:schemeClr>
                </a:solidFill>
                <a:latin typeface="+mn-lt"/>
                <a:ea typeface="+mn-ea"/>
                <a:cs typeface="+mn-cs"/>
              </a:defRPr>
            </a:pPr>
            <a:endParaRPr lang="en-AG"/>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22225" cap="flat" cmpd="sng" algn="ctr">
      <a:solidFill>
        <a:schemeClr val="accent6"/>
      </a:solidFill>
      <a:round/>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[Dashboard.xlsx]Q4!PivotTable4</c:name>
    <c:fmtId val="12"/>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Count</a:t>
            </a:r>
            <a:r>
              <a:rPr lang="en-US" sz="1200" baseline="0">
                <a:latin typeface="Times New Roman" panose="02020603050405020304" pitchFamily="18" charset="0"/>
                <a:cs typeface="Times New Roman" panose="02020603050405020304" pitchFamily="18" charset="0"/>
              </a:rPr>
              <a:t> of Customer as per Marital Status</a:t>
            </a:r>
            <a:endParaRPr lang="en-US" sz="1200">
              <a:latin typeface="Times New Roman" panose="02020603050405020304" pitchFamily="18" charset="0"/>
              <a:cs typeface="Times New Roman" panose="02020603050405020304" pitchFamily="18" charset="0"/>
            </a:endParaRPr>
          </a:p>
        </c:rich>
      </c:tx>
      <c:overlay val="0"/>
      <c:spPr>
        <a:noFill/>
        <a:ln>
          <a:solidFill>
            <a:schemeClr val="bg1"/>
          </a:solid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AG"/>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'Q4'!$B$23</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'Q4'!$A$24:$A$32</c:f>
              <c:strCache>
                <c:ptCount val="8"/>
                <c:pt idx="0">
                  <c:v>Absurd</c:v>
                </c:pt>
                <c:pt idx="1">
                  <c:v>Alone</c:v>
                </c:pt>
                <c:pt idx="2">
                  <c:v>Divorced</c:v>
                </c:pt>
                <c:pt idx="3">
                  <c:v>Married</c:v>
                </c:pt>
                <c:pt idx="4">
                  <c:v>Single</c:v>
                </c:pt>
                <c:pt idx="5">
                  <c:v>Together</c:v>
                </c:pt>
                <c:pt idx="6">
                  <c:v>Widow</c:v>
                </c:pt>
                <c:pt idx="7">
                  <c:v>YOLO</c:v>
                </c:pt>
              </c:strCache>
            </c:strRef>
          </c:cat>
          <c:val>
            <c:numRef>
              <c:f>'Q4'!$B$24:$B$32</c:f>
              <c:numCache>
                <c:formatCode>General</c:formatCode>
                <c:ptCount val="8"/>
                <c:pt idx="0">
                  <c:v>2</c:v>
                </c:pt>
                <c:pt idx="1">
                  <c:v>3</c:v>
                </c:pt>
                <c:pt idx="2">
                  <c:v>232</c:v>
                </c:pt>
                <c:pt idx="3">
                  <c:v>864</c:v>
                </c:pt>
                <c:pt idx="4">
                  <c:v>480</c:v>
                </c:pt>
                <c:pt idx="5">
                  <c:v>580</c:v>
                </c:pt>
                <c:pt idx="6">
                  <c:v>77</c:v>
                </c:pt>
                <c:pt idx="7">
                  <c:v>2</c:v>
                </c:pt>
              </c:numCache>
            </c:numRef>
          </c:val>
          <c:smooth val="0"/>
          <c:extLst>
            <c:ext xmlns:c16="http://schemas.microsoft.com/office/drawing/2014/chart" uri="{C3380CC4-5D6E-409C-BE32-E72D297353CC}">
              <c16:uniqueId val="{00000000-0DDA-4145-8F8D-AE1401D19E4A}"/>
            </c:ext>
          </c:extLst>
        </c:ser>
        <c:dLbls>
          <c:dLblPos val="t"/>
          <c:showLegendKey val="0"/>
          <c:showVal val="1"/>
          <c:showCatName val="0"/>
          <c:showSerName val="0"/>
          <c:showPercent val="0"/>
          <c:showBubbleSize val="0"/>
        </c:dLbls>
        <c:marker val="1"/>
        <c:smooth val="0"/>
        <c:axId val="893358768"/>
        <c:axId val="893359248"/>
      </c:lineChart>
      <c:catAx>
        <c:axId val="8933587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893359248"/>
        <c:crosses val="autoZero"/>
        <c:auto val="1"/>
        <c:lblAlgn val="ctr"/>
        <c:lblOffset val="100"/>
        <c:noMultiLvlLbl val="0"/>
      </c:catAx>
      <c:valAx>
        <c:axId val="8933592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893358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22225" cap="flat" cmpd="sng" algn="ctr">
      <a:solidFill>
        <a:schemeClr val="accent6"/>
      </a:solidFill>
      <a:round/>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51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88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12e5514972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2e5514972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12e551497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12e551497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68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12e551497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12e551497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989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12e551497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12e551497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58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12e5514972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2e5514972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90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58461" y="-321271"/>
            <a:ext cx="10059175" cy="5791575"/>
            <a:chOff x="-458461" y="-321271"/>
            <a:chExt cx="10059175" cy="5791575"/>
          </a:xfrm>
        </p:grpSpPr>
        <p:grpSp>
          <p:nvGrpSpPr>
            <p:cNvPr id="10" name="Google Shape;10;p2"/>
            <p:cNvGrpSpPr/>
            <p:nvPr/>
          </p:nvGrpSpPr>
          <p:grpSpPr>
            <a:xfrm flipH="1">
              <a:off x="-458461" y="-245071"/>
              <a:ext cx="9830575" cy="5715375"/>
              <a:chOff x="-358925" y="-303650"/>
              <a:chExt cx="9830575" cy="5715375"/>
            </a:xfrm>
          </p:grpSpPr>
          <p:cxnSp>
            <p:nvCxnSpPr>
              <p:cNvPr id="11" name="Google Shape;11;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6" name="Google Shape;46;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 name="Google Shape;48;p2"/>
            <p:cNvGrpSpPr/>
            <p:nvPr/>
          </p:nvGrpSpPr>
          <p:grpSpPr>
            <a:xfrm rot="10800000">
              <a:off x="-229861" y="-321271"/>
              <a:ext cx="9830575" cy="5715375"/>
              <a:chOff x="-358925" y="-303650"/>
              <a:chExt cx="9830575" cy="5715375"/>
            </a:xfrm>
          </p:grpSpPr>
          <p:cxnSp>
            <p:nvCxnSpPr>
              <p:cNvPr id="49" name="Google Shape;49;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1" name="Google Shape;51;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 name="Google Shape;52;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53;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4" name="Google Shape;54;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5" name="Google Shape;55;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6" name="Google Shape;56;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2" name="Google Shape;62;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3" name="Google Shape;63;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4" name="Google Shape;64;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 name="Google Shape;65;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6" name="Google Shape;66;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7" name="Google Shape;67;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8" name="Google Shape;68;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 name="Google Shape;69;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5" name="Google Shape;75;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6" name="Google Shape;76;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7" name="Google Shape;77;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 name="Google Shape;78;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9" name="Google Shape;79;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80" name="Google Shape;80;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81" name="Google Shape;81;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82" name="Google Shape;82;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83" name="Google Shape;83;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84" name="Google Shape;84;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86" name="Google Shape;86;p2"/>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6000"/>
              <a:buNone/>
              <a:defRPr sz="50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87" name="Google Shape;87;p2"/>
          <p:cNvSpPr txBox="1">
            <a:spLocks noGrp="1"/>
          </p:cNvSpPr>
          <p:nvPr>
            <p:ph type="subTitle" idx="1"/>
          </p:nvPr>
        </p:nvSpPr>
        <p:spPr>
          <a:xfrm>
            <a:off x="2061092" y="3065675"/>
            <a:ext cx="6367800" cy="41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grpSp>
        <p:nvGrpSpPr>
          <p:cNvPr id="88" name="Google Shape;88;p2"/>
          <p:cNvGrpSpPr/>
          <p:nvPr/>
        </p:nvGrpSpPr>
        <p:grpSpPr>
          <a:xfrm flipH="1">
            <a:off x="246" y="1384364"/>
            <a:ext cx="3863499" cy="3798516"/>
            <a:chOff x="3133537" y="-308699"/>
            <a:chExt cx="6010422" cy="5452155"/>
          </a:xfrm>
        </p:grpSpPr>
        <p:sp>
          <p:nvSpPr>
            <p:cNvPr id="89" name="Google Shape;89;p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grpSp>
        <p:nvGrpSpPr>
          <p:cNvPr id="92" name="Google Shape;92;p3"/>
          <p:cNvGrpSpPr/>
          <p:nvPr/>
        </p:nvGrpSpPr>
        <p:grpSpPr>
          <a:xfrm>
            <a:off x="-458461" y="-321271"/>
            <a:ext cx="10059175" cy="5791575"/>
            <a:chOff x="-458461" y="-321271"/>
            <a:chExt cx="10059175" cy="5791575"/>
          </a:xfrm>
        </p:grpSpPr>
        <p:grpSp>
          <p:nvGrpSpPr>
            <p:cNvPr id="93" name="Google Shape;93;p3"/>
            <p:cNvGrpSpPr/>
            <p:nvPr/>
          </p:nvGrpSpPr>
          <p:grpSpPr>
            <a:xfrm flipH="1">
              <a:off x="-458461" y="-245071"/>
              <a:ext cx="9830575" cy="5715375"/>
              <a:chOff x="-358925" y="-303650"/>
              <a:chExt cx="9830575" cy="5715375"/>
            </a:xfrm>
          </p:grpSpPr>
          <p:cxnSp>
            <p:nvCxnSpPr>
              <p:cNvPr id="94" name="Google Shape;94;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 name="Google Shape;95;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6" name="Google Shape;96;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7" name="Google Shape;97;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8" name="Google Shape;98;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4" name="Google Shape;104;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5" name="Google Shape;105;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6" name="Google Shape;106;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0" name="Google Shape;110;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1" name="Google Shape;111;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4" name="Google Shape;114;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5" name="Google Shape;115;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8" name="Google Shape;118;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 name="Google Shape;119;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8" name="Google Shape;128;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9" name="Google Shape;129;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31" name="Google Shape;131;p3"/>
            <p:cNvGrpSpPr/>
            <p:nvPr/>
          </p:nvGrpSpPr>
          <p:grpSpPr>
            <a:xfrm rot="10800000">
              <a:off x="-229861" y="-321271"/>
              <a:ext cx="9830575" cy="5715375"/>
              <a:chOff x="-358925" y="-303650"/>
              <a:chExt cx="9830575" cy="5715375"/>
            </a:xfrm>
          </p:grpSpPr>
          <p:cxnSp>
            <p:nvCxnSpPr>
              <p:cNvPr id="132" name="Google Shape;132;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33" name="Google Shape;133;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4" name="Google Shape;134;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35" name="Google Shape;135;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36" name="Google Shape;136;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39" name="Google Shape;139;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0" name="Google Shape;140;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1" name="Google Shape;141;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3" name="Google Shape;143;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4" name="Google Shape;144;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5" name="Google Shape;145;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6" name="Google Shape;146;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8" name="Google Shape;148;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9" name="Google Shape;149;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0" name="Google Shape;150;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1" name="Google Shape;151;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2" name="Google Shape;152;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3" name="Google Shape;153;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4" name="Google Shape;154;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5" name="Google Shape;155;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6" name="Google Shape;156;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7" name="Google Shape;157;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62" name="Google Shape;162;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63" name="Google Shape;163;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64" name="Google Shape;164;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65" name="Google Shape;165;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66" name="Google Shape;166;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67" name="Google Shape;167;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69" name="Google Shape;169;p3"/>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0" name="Google Shape;170;p3"/>
          <p:cNvSpPr txBox="1">
            <a:spLocks noGrp="1"/>
          </p:cNvSpPr>
          <p:nvPr>
            <p:ph type="title" idx="2" hasCustomPrompt="1"/>
          </p:nvPr>
        </p:nvSpPr>
        <p:spPr>
          <a:xfrm>
            <a:off x="717600" y="1528000"/>
            <a:ext cx="15354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1" name="Google Shape;171;p3"/>
          <p:cNvSpPr txBox="1">
            <a:spLocks noGrp="1"/>
          </p:cNvSpPr>
          <p:nvPr>
            <p:ph type="subTitle" idx="1"/>
          </p:nvPr>
        </p:nvSpPr>
        <p:spPr>
          <a:xfrm>
            <a:off x="715100" y="3193950"/>
            <a:ext cx="4017900" cy="42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2" name="Google Shape;172;p3"/>
          <p:cNvGrpSpPr/>
          <p:nvPr/>
        </p:nvGrpSpPr>
        <p:grpSpPr>
          <a:xfrm flipH="1">
            <a:off x="-2208532" y="-1825065"/>
            <a:ext cx="4017967" cy="3644766"/>
            <a:chOff x="3166062" y="1034326"/>
            <a:chExt cx="6010422" cy="5452155"/>
          </a:xfrm>
        </p:grpSpPr>
        <p:sp>
          <p:nvSpPr>
            <p:cNvPr id="173" name="Google Shape;173;p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4497249" y="804357"/>
            <a:ext cx="5111263" cy="4704119"/>
            <a:chOff x="3133537" y="-308699"/>
            <a:chExt cx="6010422" cy="5452155"/>
          </a:xfrm>
        </p:grpSpPr>
        <p:sp>
          <p:nvSpPr>
            <p:cNvPr id="176" name="Google Shape;176;p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5"/>
        <p:cNvGrpSpPr/>
        <p:nvPr/>
      </p:nvGrpSpPr>
      <p:grpSpPr>
        <a:xfrm>
          <a:off x="0" y="0"/>
          <a:ext cx="0" cy="0"/>
          <a:chOff x="0" y="0"/>
          <a:chExt cx="0" cy="0"/>
        </a:xfrm>
      </p:grpSpPr>
      <p:grpSp>
        <p:nvGrpSpPr>
          <p:cNvPr id="296" name="Google Shape;296;p5"/>
          <p:cNvGrpSpPr/>
          <p:nvPr/>
        </p:nvGrpSpPr>
        <p:grpSpPr>
          <a:xfrm>
            <a:off x="-458461" y="-321271"/>
            <a:ext cx="10059175" cy="5791575"/>
            <a:chOff x="-458461" y="-321271"/>
            <a:chExt cx="10059175" cy="5791575"/>
          </a:xfrm>
        </p:grpSpPr>
        <p:grpSp>
          <p:nvGrpSpPr>
            <p:cNvPr id="297" name="Google Shape;297;p5"/>
            <p:cNvGrpSpPr/>
            <p:nvPr/>
          </p:nvGrpSpPr>
          <p:grpSpPr>
            <a:xfrm flipH="1">
              <a:off x="-458461" y="-245071"/>
              <a:ext cx="9830575" cy="5715375"/>
              <a:chOff x="-358925" y="-303650"/>
              <a:chExt cx="9830575" cy="5715375"/>
            </a:xfrm>
          </p:grpSpPr>
          <p:cxnSp>
            <p:nvCxnSpPr>
              <p:cNvPr id="298" name="Google Shape;298;p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99" name="Google Shape;299;p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300" name="Google Shape;300;p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301" name="Google Shape;301;p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302" name="Google Shape;302;p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303" name="Google Shape;303;p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304" name="Google Shape;304;p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305" name="Google Shape;305;p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306" name="Google Shape;306;p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307" name="Google Shape;307;p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308" name="Google Shape;308;p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310" name="Google Shape;310;p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311" name="Google Shape;311;p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312" name="Google Shape;312;p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313" name="Google Shape;313;p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314" name="Google Shape;314;p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315" name="Google Shape;315;p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316" name="Google Shape;316;p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17" name="Google Shape;317;p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18" name="Google Shape;318;p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19" name="Google Shape;319;p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20" name="Google Shape;320;p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21" name="Google Shape;321;p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22" name="Google Shape;322;p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24" name="Google Shape;324;p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25" name="Google Shape;325;p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26" name="Google Shape;326;p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327" name="Google Shape;327;p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328" name="Google Shape;328;p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329" name="Google Shape;329;p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330" name="Google Shape;330;p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331" name="Google Shape;331;p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332" name="Google Shape;332;p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333" name="Google Shape;333;p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334" name="Google Shape;334;p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335" name="Google Shape;335;p5"/>
            <p:cNvGrpSpPr/>
            <p:nvPr/>
          </p:nvGrpSpPr>
          <p:grpSpPr>
            <a:xfrm rot="10800000">
              <a:off x="-229861" y="-321271"/>
              <a:ext cx="9830575" cy="5715375"/>
              <a:chOff x="-358925" y="-303650"/>
              <a:chExt cx="9830575" cy="5715375"/>
            </a:xfrm>
          </p:grpSpPr>
          <p:cxnSp>
            <p:nvCxnSpPr>
              <p:cNvPr id="336" name="Google Shape;336;p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337" name="Google Shape;337;p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338" name="Google Shape;338;p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339" name="Google Shape;339;p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340" name="Google Shape;340;p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341" name="Google Shape;341;p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342" name="Google Shape;342;p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344" name="Google Shape;344;p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345" name="Google Shape;345;p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346" name="Google Shape;346;p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347" name="Google Shape;347;p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348" name="Google Shape;348;p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349" name="Google Shape;349;p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354" name="Google Shape;354;p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55" name="Google Shape;355;p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60" name="Google Shape;360;p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61" name="Google Shape;361;p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62" name="Google Shape;362;p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63" name="Google Shape;363;p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64" name="Google Shape;364;p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365" name="Google Shape;365;p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366" name="Google Shape;366;p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367" name="Google Shape;367;p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368" name="Google Shape;368;p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369" name="Google Shape;369;p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370" name="Google Shape;370;p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371" name="Google Shape;371;p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372" name="Google Shape;372;p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373" name="Google Shape;373;p5"/>
          <p:cNvSpPr txBox="1">
            <a:spLocks noGrp="1"/>
          </p:cNvSpPr>
          <p:nvPr>
            <p:ph type="subTitle" idx="1"/>
          </p:nvPr>
        </p:nvSpPr>
        <p:spPr>
          <a:xfrm>
            <a:off x="1007988" y="2537625"/>
            <a:ext cx="3271500" cy="34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800"/>
              <a:buFont typeface="Questrial"/>
              <a:buNone/>
              <a:defRPr sz="1600">
                <a:solidFill>
                  <a:schemeClr val="dk1"/>
                </a:solidFill>
                <a:latin typeface="Questrial"/>
                <a:ea typeface="Questrial"/>
                <a:cs typeface="Questrial"/>
                <a:sym typeface="Questrial"/>
              </a:defRPr>
            </a:lvl1pPr>
            <a:lvl2pPr lvl="1"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2pPr>
            <a:lvl3pPr lvl="2"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3pPr>
            <a:lvl4pPr lvl="3"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4pPr>
            <a:lvl5pPr lvl="4"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5pPr>
            <a:lvl6pPr lvl="5"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6pPr>
            <a:lvl7pPr lvl="6"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7pPr>
            <a:lvl8pPr lvl="7"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8pPr>
            <a:lvl9pPr lvl="8"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9pPr>
          </a:lstStyle>
          <a:p>
            <a:endParaRPr/>
          </a:p>
        </p:txBody>
      </p:sp>
      <p:sp>
        <p:nvSpPr>
          <p:cNvPr id="374" name="Google Shape;374;p5"/>
          <p:cNvSpPr txBox="1">
            <a:spLocks noGrp="1"/>
          </p:cNvSpPr>
          <p:nvPr>
            <p:ph type="subTitle" idx="2"/>
          </p:nvPr>
        </p:nvSpPr>
        <p:spPr>
          <a:xfrm>
            <a:off x="4864519" y="2537625"/>
            <a:ext cx="3271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Questrial"/>
              <a:buNone/>
              <a:defRPr sz="1600">
                <a:solidFill>
                  <a:schemeClr val="dk1"/>
                </a:solidFill>
                <a:latin typeface="Questrial"/>
                <a:ea typeface="Questrial"/>
                <a:cs typeface="Questrial"/>
                <a:sym typeface="Questrial"/>
              </a:defRPr>
            </a:lvl1pPr>
            <a:lvl2pPr lvl="1"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2pPr>
            <a:lvl3pPr lvl="2"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3pPr>
            <a:lvl4pPr lvl="3"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4pPr>
            <a:lvl5pPr lvl="4"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5pPr>
            <a:lvl6pPr lvl="5"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6pPr>
            <a:lvl7pPr lvl="6"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7pPr>
            <a:lvl8pPr lvl="7"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8pPr>
            <a:lvl9pPr lvl="8"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9pPr>
          </a:lstStyle>
          <a:p>
            <a:endParaRPr/>
          </a:p>
        </p:txBody>
      </p:sp>
      <p:sp>
        <p:nvSpPr>
          <p:cNvPr id="375" name="Google Shape;375;p5"/>
          <p:cNvSpPr txBox="1">
            <a:spLocks noGrp="1"/>
          </p:cNvSpPr>
          <p:nvPr>
            <p:ph type="subTitle" idx="3"/>
          </p:nvPr>
        </p:nvSpPr>
        <p:spPr>
          <a:xfrm>
            <a:off x="1007988" y="3098150"/>
            <a:ext cx="3271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6" name="Google Shape;376;p5"/>
          <p:cNvSpPr txBox="1">
            <a:spLocks noGrp="1"/>
          </p:cNvSpPr>
          <p:nvPr>
            <p:ph type="subTitle" idx="4"/>
          </p:nvPr>
        </p:nvSpPr>
        <p:spPr>
          <a:xfrm>
            <a:off x="4864519" y="3098150"/>
            <a:ext cx="3271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7" name="Google Shape;377;p5"/>
          <p:cNvSpPr txBox="1">
            <a:spLocks noGrp="1"/>
          </p:cNvSpPr>
          <p:nvPr>
            <p:ph type="title"/>
          </p:nvPr>
        </p:nvSpPr>
        <p:spPr>
          <a:xfrm>
            <a:off x="720000" y="445025"/>
            <a:ext cx="7704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78" name="Google Shape;378;p5"/>
          <p:cNvGrpSpPr/>
          <p:nvPr/>
        </p:nvGrpSpPr>
        <p:grpSpPr>
          <a:xfrm>
            <a:off x="315016" y="3811561"/>
            <a:ext cx="593164" cy="1161172"/>
            <a:chOff x="4921825" y="870250"/>
            <a:chExt cx="407925" cy="798550"/>
          </a:xfrm>
        </p:grpSpPr>
        <p:sp>
          <p:nvSpPr>
            <p:cNvPr id="379" name="Google Shape;379;p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5"/>
          <p:cNvGrpSpPr/>
          <p:nvPr/>
        </p:nvGrpSpPr>
        <p:grpSpPr>
          <a:xfrm>
            <a:off x="7987641" y="204698"/>
            <a:ext cx="593164" cy="1161172"/>
            <a:chOff x="4921825" y="870250"/>
            <a:chExt cx="407925" cy="798550"/>
          </a:xfrm>
        </p:grpSpPr>
        <p:sp>
          <p:nvSpPr>
            <p:cNvPr id="410" name="Google Shape;410;p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5"/>
          <p:cNvSpPr/>
          <p:nvPr/>
        </p:nvSpPr>
        <p:spPr>
          <a:xfrm rot="10800000">
            <a:off x="-253" y="-93"/>
            <a:ext cx="2019852" cy="1148544"/>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grpSp>
        <p:nvGrpSpPr>
          <p:cNvPr id="441" name="Google Shape;441;p5"/>
          <p:cNvGrpSpPr/>
          <p:nvPr/>
        </p:nvGrpSpPr>
        <p:grpSpPr>
          <a:xfrm>
            <a:off x="7123447" y="2151889"/>
            <a:ext cx="3863499" cy="3798516"/>
            <a:chOff x="3133537" y="-308699"/>
            <a:chExt cx="6010422" cy="5452155"/>
          </a:xfrm>
        </p:grpSpPr>
        <p:sp>
          <p:nvSpPr>
            <p:cNvPr id="442" name="Google Shape;442;p5"/>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4"/>
        <p:cNvGrpSpPr/>
        <p:nvPr/>
      </p:nvGrpSpPr>
      <p:grpSpPr>
        <a:xfrm>
          <a:off x="0" y="0"/>
          <a:ext cx="0" cy="0"/>
          <a:chOff x="0" y="0"/>
          <a:chExt cx="0" cy="0"/>
        </a:xfrm>
      </p:grpSpPr>
      <p:grpSp>
        <p:nvGrpSpPr>
          <p:cNvPr id="445" name="Google Shape;445;p6"/>
          <p:cNvGrpSpPr/>
          <p:nvPr/>
        </p:nvGrpSpPr>
        <p:grpSpPr>
          <a:xfrm>
            <a:off x="-458461" y="-321271"/>
            <a:ext cx="10059175" cy="5791575"/>
            <a:chOff x="-458461" y="-321271"/>
            <a:chExt cx="10059175" cy="5791575"/>
          </a:xfrm>
        </p:grpSpPr>
        <p:grpSp>
          <p:nvGrpSpPr>
            <p:cNvPr id="446" name="Google Shape;446;p6"/>
            <p:cNvGrpSpPr/>
            <p:nvPr/>
          </p:nvGrpSpPr>
          <p:grpSpPr>
            <a:xfrm flipH="1">
              <a:off x="-458461" y="-245071"/>
              <a:ext cx="9830575" cy="5715375"/>
              <a:chOff x="-358925" y="-303650"/>
              <a:chExt cx="9830575" cy="5715375"/>
            </a:xfrm>
          </p:grpSpPr>
          <p:cxnSp>
            <p:nvCxnSpPr>
              <p:cNvPr id="447" name="Google Shape;447;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48" name="Google Shape;448;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49" name="Google Shape;449;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50" name="Google Shape;450;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52" name="Google Shape;452;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53" name="Google Shape;453;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54" name="Google Shape;454;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55" name="Google Shape;455;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60" name="Google Shape;460;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61" name="Google Shape;461;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462" name="Google Shape;462;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463" name="Google Shape;463;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464" name="Google Shape;464;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465" name="Google Shape;465;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466" name="Google Shape;466;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467" name="Google Shape;467;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468" name="Google Shape;468;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469" name="Google Shape;469;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470" name="Google Shape;470;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471" name="Google Shape;471;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472" name="Google Shape;472;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473" name="Google Shape;473;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474" name="Google Shape;474;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475" name="Google Shape;475;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76" name="Google Shape;476;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77" name="Google Shape;477;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78" name="Google Shape;478;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80" name="Google Shape;480;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81" name="Google Shape;481;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82" name="Google Shape;482;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83" name="Google Shape;483;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4" name="Google Shape;484;p6"/>
            <p:cNvGrpSpPr/>
            <p:nvPr/>
          </p:nvGrpSpPr>
          <p:grpSpPr>
            <a:xfrm rot="10800000">
              <a:off x="-229861" y="-321271"/>
              <a:ext cx="9830575" cy="5715375"/>
              <a:chOff x="-358925" y="-303650"/>
              <a:chExt cx="9830575" cy="5715375"/>
            </a:xfrm>
          </p:grpSpPr>
          <p:cxnSp>
            <p:nvCxnSpPr>
              <p:cNvPr id="485" name="Google Shape;485;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86" name="Google Shape;486;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87" name="Google Shape;487;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88" name="Google Shape;488;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89" name="Google Shape;489;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90" name="Google Shape;490;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91" name="Google Shape;491;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99" name="Google Shape;499;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00" name="Google Shape;500;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12" name="Google Shape;512;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13" name="Google Shape;513;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15" name="Google Shape;515;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16" name="Google Shape;516;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18" name="Google Shape;518;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19" name="Google Shape;519;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20" name="Google Shape;520;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21" name="Google Shape;521;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522" name="Google Shape;52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3"/>
        <p:cNvGrpSpPr/>
        <p:nvPr/>
      </p:nvGrpSpPr>
      <p:grpSpPr>
        <a:xfrm>
          <a:off x="0" y="0"/>
          <a:ext cx="0" cy="0"/>
          <a:chOff x="0" y="0"/>
          <a:chExt cx="0" cy="0"/>
        </a:xfrm>
      </p:grpSpPr>
      <p:grpSp>
        <p:nvGrpSpPr>
          <p:cNvPr id="524" name="Google Shape;524;p7"/>
          <p:cNvGrpSpPr/>
          <p:nvPr/>
        </p:nvGrpSpPr>
        <p:grpSpPr>
          <a:xfrm>
            <a:off x="-458461" y="-321271"/>
            <a:ext cx="10059175" cy="5791575"/>
            <a:chOff x="-458461" y="-321271"/>
            <a:chExt cx="10059175" cy="5791575"/>
          </a:xfrm>
        </p:grpSpPr>
        <p:grpSp>
          <p:nvGrpSpPr>
            <p:cNvPr id="525" name="Google Shape;525;p7"/>
            <p:cNvGrpSpPr/>
            <p:nvPr/>
          </p:nvGrpSpPr>
          <p:grpSpPr>
            <a:xfrm flipH="1">
              <a:off x="-458461" y="-245071"/>
              <a:ext cx="9830575" cy="5715375"/>
              <a:chOff x="-358925" y="-303650"/>
              <a:chExt cx="9830575" cy="5715375"/>
            </a:xfrm>
          </p:grpSpPr>
          <p:cxnSp>
            <p:nvCxnSpPr>
              <p:cNvPr id="526" name="Google Shape;526;p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27" name="Google Shape;527;p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28" name="Google Shape;528;p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9" name="Google Shape;529;p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0" name="Google Shape;530;p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31" name="Google Shape;531;p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32" name="Google Shape;532;p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33" name="Google Shape;533;p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34" name="Google Shape;534;p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35" name="Google Shape;535;p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36" name="Google Shape;536;p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537" name="Google Shape;537;p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538" name="Google Shape;538;p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539" name="Google Shape;539;p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540" name="Google Shape;540;p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41" name="Google Shape;541;p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42" name="Google Shape;542;p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43" name="Google Shape;543;p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44" name="Google Shape;544;p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45" name="Google Shape;545;p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46" name="Google Shape;546;p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47" name="Google Shape;547;p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48" name="Google Shape;548;p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49" name="Google Shape;549;p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50" name="Google Shape;550;p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51" name="Google Shape;551;p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52" name="Google Shape;552;p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53" name="Google Shape;553;p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54" name="Google Shape;554;p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55" name="Google Shape;555;p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56" name="Google Shape;556;p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57" name="Google Shape;557;p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62" name="Google Shape;562;p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563" name="Google Shape;563;p7"/>
            <p:cNvGrpSpPr/>
            <p:nvPr/>
          </p:nvGrpSpPr>
          <p:grpSpPr>
            <a:xfrm rot="10800000">
              <a:off x="-229861" y="-321271"/>
              <a:ext cx="9830575" cy="5715375"/>
              <a:chOff x="-358925" y="-303650"/>
              <a:chExt cx="9830575" cy="5715375"/>
            </a:xfrm>
          </p:grpSpPr>
          <p:cxnSp>
            <p:nvCxnSpPr>
              <p:cNvPr id="564" name="Google Shape;564;p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65" name="Google Shape;565;p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66" name="Google Shape;566;p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67" name="Google Shape;567;p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68" name="Google Shape;568;p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69" name="Google Shape;569;p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70" name="Google Shape;570;p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71" name="Google Shape;571;p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2" name="Google Shape;572;p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73" name="Google Shape;573;p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74" name="Google Shape;574;p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575" name="Google Shape;575;p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576" name="Google Shape;576;p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577" name="Google Shape;577;p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578" name="Google Shape;578;p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79" name="Google Shape;579;p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80" name="Google Shape;580;p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81" name="Google Shape;581;p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82" name="Google Shape;582;p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83" name="Google Shape;583;p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84" name="Google Shape;584;p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85" name="Google Shape;585;p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90" name="Google Shape;590;p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91" name="Google Shape;591;p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92" name="Google Shape;592;p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93" name="Google Shape;593;p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94" name="Google Shape;594;p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95" name="Google Shape;595;p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96" name="Google Shape;596;p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97" name="Google Shape;597;p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98" name="Google Shape;598;p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99" name="Google Shape;599;p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600" name="Google Shape;600;p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601" name="Google Shape;601;p7"/>
          <p:cNvSpPr txBox="1">
            <a:spLocks noGrp="1"/>
          </p:cNvSpPr>
          <p:nvPr>
            <p:ph type="title"/>
          </p:nvPr>
        </p:nvSpPr>
        <p:spPr>
          <a:xfrm>
            <a:off x="715100" y="855675"/>
            <a:ext cx="3842100" cy="1272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2" name="Google Shape;602;p7"/>
          <p:cNvSpPr txBox="1">
            <a:spLocks noGrp="1"/>
          </p:cNvSpPr>
          <p:nvPr>
            <p:ph type="body" idx="1"/>
          </p:nvPr>
        </p:nvSpPr>
        <p:spPr>
          <a:xfrm>
            <a:off x="715100" y="2257425"/>
            <a:ext cx="3842100" cy="2030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lnSpc>
                <a:spcPct val="115000"/>
              </a:lnSpc>
              <a:spcBef>
                <a:spcPts val="0"/>
              </a:spcBef>
              <a:spcAft>
                <a:spcPts val="0"/>
              </a:spcAft>
              <a:buSzPts val="1600"/>
              <a:buFont typeface="Nunito Light"/>
              <a:buChar char="○"/>
              <a:defRPr/>
            </a:lvl2pPr>
            <a:lvl3pPr marL="1371600" lvl="2" indent="-323850" rtl="0">
              <a:lnSpc>
                <a:spcPct val="115000"/>
              </a:lnSpc>
              <a:spcBef>
                <a:spcPts val="0"/>
              </a:spcBef>
              <a:spcAft>
                <a:spcPts val="0"/>
              </a:spcAft>
              <a:buSzPts val="1500"/>
              <a:buFont typeface="Nunito Light"/>
              <a:buChar char="■"/>
              <a:defRPr/>
            </a:lvl3pPr>
            <a:lvl4pPr marL="1828800" lvl="3" indent="-323850" rtl="0">
              <a:lnSpc>
                <a:spcPct val="115000"/>
              </a:lnSpc>
              <a:spcBef>
                <a:spcPts val="0"/>
              </a:spcBef>
              <a:spcAft>
                <a:spcPts val="0"/>
              </a:spcAft>
              <a:buSzPts val="15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1150" rtl="0">
              <a:lnSpc>
                <a:spcPct val="115000"/>
              </a:lnSpc>
              <a:spcBef>
                <a:spcPts val="0"/>
              </a:spcBef>
              <a:spcAft>
                <a:spcPts val="0"/>
              </a:spcAft>
              <a:buSzPts val="1300"/>
              <a:buFont typeface="Nunito Light"/>
              <a:buChar char="●"/>
              <a:defRPr/>
            </a:lvl7pPr>
            <a:lvl8pPr marL="3657600" lvl="7" indent="-311150" rtl="0">
              <a:lnSpc>
                <a:spcPct val="115000"/>
              </a:lnSpc>
              <a:spcBef>
                <a:spcPts val="0"/>
              </a:spcBef>
              <a:spcAft>
                <a:spcPts val="0"/>
              </a:spcAft>
              <a:buSzPts val="13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sp>
        <p:nvSpPr>
          <p:cNvPr id="603" name="Google Shape;603;p7"/>
          <p:cNvSpPr/>
          <p:nvPr/>
        </p:nvSpPr>
        <p:spPr>
          <a:xfrm flipH="1">
            <a:off x="110" y="4099029"/>
            <a:ext cx="1836812" cy="104446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pSp>
        <p:nvGrpSpPr>
          <p:cNvPr id="604" name="Google Shape;604;p7"/>
          <p:cNvGrpSpPr/>
          <p:nvPr/>
        </p:nvGrpSpPr>
        <p:grpSpPr>
          <a:xfrm>
            <a:off x="8178341" y="619573"/>
            <a:ext cx="593164" cy="1161172"/>
            <a:chOff x="4921825" y="870250"/>
            <a:chExt cx="407925" cy="798550"/>
          </a:xfrm>
        </p:grpSpPr>
        <p:sp>
          <p:nvSpPr>
            <p:cNvPr id="605" name="Google Shape;605;p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949"/>
        <p:cNvGrpSpPr/>
        <p:nvPr/>
      </p:nvGrpSpPr>
      <p:grpSpPr>
        <a:xfrm>
          <a:off x="0" y="0"/>
          <a:ext cx="0" cy="0"/>
          <a:chOff x="0" y="0"/>
          <a:chExt cx="0" cy="0"/>
        </a:xfrm>
      </p:grpSpPr>
      <p:grpSp>
        <p:nvGrpSpPr>
          <p:cNvPr id="950" name="Google Shape;950;p13"/>
          <p:cNvGrpSpPr/>
          <p:nvPr/>
        </p:nvGrpSpPr>
        <p:grpSpPr>
          <a:xfrm>
            <a:off x="-458461" y="-321271"/>
            <a:ext cx="10059175" cy="5791575"/>
            <a:chOff x="-458461" y="-321271"/>
            <a:chExt cx="10059175" cy="5791575"/>
          </a:xfrm>
        </p:grpSpPr>
        <p:grpSp>
          <p:nvGrpSpPr>
            <p:cNvPr id="951" name="Google Shape;951;p13"/>
            <p:cNvGrpSpPr/>
            <p:nvPr/>
          </p:nvGrpSpPr>
          <p:grpSpPr>
            <a:xfrm flipH="1">
              <a:off x="-458461" y="-245071"/>
              <a:ext cx="9830575" cy="5715375"/>
              <a:chOff x="-358925" y="-303650"/>
              <a:chExt cx="9830575" cy="5715375"/>
            </a:xfrm>
          </p:grpSpPr>
          <p:cxnSp>
            <p:nvCxnSpPr>
              <p:cNvPr id="952" name="Google Shape;952;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3" name="Google Shape;953;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55" name="Google Shape;955;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56" name="Google Shape;956;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57" name="Google Shape;957;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58" name="Google Shape;958;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59" name="Google Shape;959;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975" name="Google Shape;975;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976" name="Google Shape;976;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980" name="Google Shape;980;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981" name="Google Shape;981;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989" name="Google Shape;989;p13"/>
            <p:cNvGrpSpPr/>
            <p:nvPr/>
          </p:nvGrpSpPr>
          <p:grpSpPr>
            <a:xfrm rot="10800000">
              <a:off x="-229861" y="-321271"/>
              <a:ext cx="9830575" cy="5715375"/>
              <a:chOff x="-358925" y="-303650"/>
              <a:chExt cx="9830575" cy="5715375"/>
            </a:xfrm>
          </p:grpSpPr>
          <p:cxnSp>
            <p:nvCxnSpPr>
              <p:cNvPr id="990" name="Google Shape;990;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91" name="Google Shape;991;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92" name="Google Shape;992;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93" name="Google Shape;993;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94" name="Google Shape;994;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5" name="Google Shape;995;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96" name="Google Shape;996;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97" name="Google Shape;997;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98" name="Google Shape;998;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99" name="Google Shape;999;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01" name="Google Shape;1001;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02" name="Google Shape;1002;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03" name="Google Shape;1003;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04" name="Google Shape;1004;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05" name="Google Shape;1005;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006" name="Google Shape;1006;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007" name="Google Shape;1007;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008" name="Google Shape;1008;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009" name="Google Shape;1009;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010" name="Google Shape;1010;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011" name="Google Shape;1011;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012" name="Google Shape;1012;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013" name="Google Shape;1013;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014" name="Google Shape;1014;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015" name="Google Shape;1015;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016" name="Google Shape;1016;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017" name="Google Shape;1017;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018" name="Google Shape;1018;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019" name="Google Shape;1019;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020" name="Google Shape;1020;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021" name="Google Shape;1021;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027" name="Google Shape;1027;p13"/>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28" name="Google Shape;1028;p13"/>
          <p:cNvSpPr txBox="1">
            <a:spLocks noGrp="1"/>
          </p:cNvSpPr>
          <p:nvPr>
            <p:ph type="subTitle" idx="1"/>
          </p:nvPr>
        </p:nvSpPr>
        <p:spPr>
          <a:xfrm>
            <a:off x="3658661"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9" name="Google Shape;1029;p13"/>
          <p:cNvSpPr txBox="1">
            <a:spLocks noGrp="1"/>
          </p:cNvSpPr>
          <p:nvPr>
            <p:ph type="title" idx="2" hasCustomPrompt="1"/>
          </p:nvPr>
        </p:nvSpPr>
        <p:spPr>
          <a:xfrm>
            <a:off x="4269160"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0" name="Google Shape;1030;p13"/>
          <p:cNvSpPr txBox="1">
            <a:spLocks noGrp="1"/>
          </p:cNvSpPr>
          <p:nvPr>
            <p:ph type="ctrTitle" idx="3"/>
          </p:nvPr>
        </p:nvSpPr>
        <p:spPr>
          <a:xfrm>
            <a:off x="3658660"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1" name="Google Shape;1031;p13"/>
          <p:cNvSpPr txBox="1">
            <a:spLocks noGrp="1"/>
          </p:cNvSpPr>
          <p:nvPr>
            <p:ph type="subTitle" idx="4"/>
          </p:nvPr>
        </p:nvSpPr>
        <p:spPr>
          <a:xfrm>
            <a:off x="3658661"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2" name="Google Shape;1032;p13"/>
          <p:cNvSpPr txBox="1">
            <a:spLocks noGrp="1"/>
          </p:cNvSpPr>
          <p:nvPr>
            <p:ph type="title" idx="5" hasCustomPrompt="1"/>
          </p:nvPr>
        </p:nvSpPr>
        <p:spPr>
          <a:xfrm>
            <a:off x="4269160"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3" name="Google Shape;1033;p13"/>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4" name="Google Shape;1034;p13"/>
          <p:cNvSpPr txBox="1">
            <a:spLocks noGrp="1"/>
          </p:cNvSpPr>
          <p:nvPr>
            <p:ph type="subTitle" idx="7"/>
          </p:nvPr>
        </p:nvSpPr>
        <p:spPr>
          <a:xfrm>
            <a:off x="5974924"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5" name="Google Shape;1035;p13"/>
          <p:cNvSpPr txBox="1">
            <a:spLocks noGrp="1"/>
          </p:cNvSpPr>
          <p:nvPr>
            <p:ph type="title" idx="8" hasCustomPrompt="1"/>
          </p:nvPr>
        </p:nvSpPr>
        <p:spPr>
          <a:xfrm>
            <a:off x="6585422"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6" name="Google Shape;1036;p13"/>
          <p:cNvSpPr txBox="1">
            <a:spLocks noGrp="1"/>
          </p:cNvSpPr>
          <p:nvPr>
            <p:ph type="ctrTitle" idx="9"/>
          </p:nvPr>
        </p:nvSpPr>
        <p:spPr>
          <a:xfrm>
            <a:off x="5974922"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7" name="Google Shape;1037;p13"/>
          <p:cNvSpPr txBox="1">
            <a:spLocks noGrp="1"/>
          </p:cNvSpPr>
          <p:nvPr>
            <p:ph type="subTitle" idx="13"/>
          </p:nvPr>
        </p:nvSpPr>
        <p:spPr>
          <a:xfrm>
            <a:off x="5974924"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8" name="Google Shape;1038;p13"/>
          <p:cNvSpPr txBox="1">
            <a:spLocks noGrp="1"/>
          </p:cNvSpPr>
          <p:nvPr>
            <p:ph type="title" idx="14" hasCustomPrompt="1"/>
          </p:nvPr>
        </p:nvSpPr>
        <p:spPr>
          <a:xfrm>
            <a:off x="6585422"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9" name="Google Shape;1039;p13"/>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400"/>
              <a:buNone/>
              <a:defRPr sz="3000">
                <a:solidFill>
                  <a:srgbClr val="000000"/>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1040" name="Google Shape;1040;p13"/>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1" name="Google Shape;1041;p13"/>
          <p:cNvSpPr txBox="1">
            <a:spLocks noGrp="1"/>
          </p:cNvSpPr>
          <p:nvPr>
            <p:ph type="subTitle" idx="17"/>
          </p:nvPr>
        </p:nvSpPr>
        <p:spPr>
          <a:xfrm>
            <a:off x="1329575"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2" name="Google Shape;1042;p13"/>
          <p:cNvSpPr txBox="1">
            <a:spLocks noGrp="1"/>
          </p:cNvSpPr>
          <p:nvPr>
            <p:ph type="title" idx="18" hasCustomPrompt="1"/>
          </p:nvPr>
        </p:nvSpPr>
        <p:spPr>
          <a:xfrm>
            <a:off x="1940075"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43" name="Google Shape;1043;p13"/>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4" name="Google Shape;1044;p13"/>
          <p:cNvSpPr txBox="1">
            <a:spLocks noGrp="1"/>
          </p:cNvSpPr>
          <p:nvPr>
            <p:ph type="subTitle" idx="20"/>
          </p:nvPr>
        </p:nvSpPr>
        <p:spPr>
          <a:xfrm>
            <a:off x="1329575"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5" name="Google Shape;1045;p13"/>
          <p:cNvSpPr txBox="1">
            <a:spLocks noGrp="1"/>
          </p:cNvSpPr>
          <p:nvPr>
            <p:ph type="title" idx="21" hasCustomPrompt="1"/>
          </p:nvPr>
        </p:nvSpPr>
        <p:spPr>
          <a:xfrm>
            <a:off x="1940075"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1046" name="Google Shape;1046;p13"/>
          <p:cNvGrpSpPr/>
          <p:nvPr/>
        </p:nvGrpSpPr>
        <p:grpSpPr>
          <a:xfrm>
            <a:off x="8158897" y="1101339"/>
            <a:ext cx="3863499" cy="3798516"/>
            <a:chOff x="3133537" y="-308699"/>
            <a:chExt cx="6010422" cy="5452155"/>
          </a:xfrm>
        </p:grpSpPr>
        <p:sp>
          <p:nvSpPr>
            <p:cNvPr id="1047" name="Google Shape;1047;p1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13"/>
          <p:cNvGrpSpPr/>
          <p:nvPr/>
        </p:nvGrpSpPr>
        <p:grpSpPr>
          <a:xfrm flipH="1">
            <a:off x="-2735682" y="-2543415"/>
            <a:ext cx="4017967" cy="3644766"/>
            <a:chOff x="3166062" y="1034326"/>
            <a:chExt cx="6010422" cy="5452155"/>
          </a:xfrm>
        </p:grpSpPr>
        <p:sp>
          <p:nvSpPr>
            <p:cNvPr id="1050" name="Google Shape;1050;p1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13"/>
          <p:cNvGrpSpPr/>
          <p:nvPr/>
        </p:nvGrpSpPr>
        <p:grpSpPr>
          <a:xfrm>
            <a:off x="8356066" y="1991161"/>
            <a:ext cx="593164" cy="1161172"/>
            <a:chOff x="4921825" y="870250"/>
            <a:chExt cx="407925" cy="798550"/>
          </a:xfrm>
        </p:grpSpPr>
        <p:sp>
          <p:nvSpPr>
            <p:cNvPr id="1053" name="Google Shape;1053;p1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00"/>
        <p:cNvGrpSpPr/>
        <p:nvPr/>
      </p:nvGrpSpPr>
      <p:grpSpPr>
        <a:xfrm>
          <a:off x="0" y="0"/>
          <a:ext cx="0" cy="0"/>
          <a:chOff x="0" y="0"/>
          <a:chExt cx="0" cy="0"/>
        </a:xfrm>
      </p:grpSpPr>
      <p:grpSp>
        <p:nvGrpSpPr>
          <p:cNvPr id="1901" name="Google Shape;1901;p22"/>
          <p:cNvGrpSpPr/>
          <p:nvPr/>
        </p:nvGrpSpPr>
        <p:grpSpPr>
          <a:xfrm>
            <a:off x="-458461" y="-321271"/>
            <a:ext cx="10059175" cy="5791575"/>
            <a:chOff x="-458461" y="-321271"/>
            <a:chExt cx="10059175" cy="5791575"/>
          </a:xfrm>
        </p:grpSpPr>
        <p:grpSp>
          <p:nvGrpSpPr>
            <p:cNvPr id="1902" name="Google Shape;1902;p22"/>
            <p:cNvGrpSpPr/>
            <p:nvPr/>
          </p:nvGrpSpPr>
          <p:grpSpPr>
            <a:xfrm flipH="1">
              <a:off x="-458461" y="-245071"/>
              <a:ext cx="9830575" cy="5715375"/>
              <a:chOff x="-358925" y="-303650"/>
              <a:chExt cx="9830575" cy="5715375"/>
            </a:xfrm>
          </p:grpSpPr>
          <p:cxnSp>
            <p:nvCxnSpPr>
              <p:cNvPr id="1903" name="Google Shape;1903;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04" name="Google Shape;1904;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05" name="Google Shape;1905;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06" name="Google Shape;1906;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07" name="Google Shape;1907;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08" name="Google Shape;1908;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09" name="Google Shape;1909;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10" name="Google Shape;1910;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11" name="Google Shape;1911;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12" name="Google Shape;1912;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13" name="Google Shape;1913;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14" name="Google Shape;1914;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15" name="Google Shape;1915;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16" name="Google Shape;1916;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17" name="Google Shape;1917;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18" name="Google Shape;1918;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19" name="Google Shape;1919;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20" name="Google Shape;1920;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21" name="Google Shape;1921;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22" name="Google Shape;1922;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23" name="Google Shape;1923;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24" name="Google Shape;1924;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25" name="Google Shape;1925;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26" name="Google Shape;1926;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27" name="Google Shape;1927;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28" name="Google Shape;1928;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29" name="Google Shape;1929;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30" name="Google Shape;1930;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31" name="Google Shape;1931;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32" name="Google Shape;1932;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33" name="Google Shape;1933;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34" name="Google Shape;1934;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35" name="Google Shape;1935;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36" name="Google Shape;1936;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37" name="Google Shape;1937;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38" name="Google Shape;1938;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39" name="Google Shape;1939;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940" name="Google Shape;1940;p22"/>
            <p:cNvGrpSpPr/>
            <p:nvPr/>
          </p:nvGrpSpPr>
          <p:grpSpPr>
            <a:xfrm rot="10800000">
              <a:off x="-229861" y="-321271"/>
              <a:ext cx="9830575" cy="5715375"/>
              <a:chOff x="-358925" y="-303650"/>
              <a:chExt cx="9830575" cy="5715375"/>
            </a:xfrm>
          </p:grpSpPr>
          <p:cxnSp>
            <p:nvCxnSpPr>
              <p:cNvPr id="1941" name="Google Shape;1941;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42" name="Google Shape;1942;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43" name="Google Shape;1943;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44" name="Google Shape;1944;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45" name="Google Shape;1945;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46" name="Google Shape;1946;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47" name="Google Shape;1947;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48" name="Google Shape;1948;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49" name="Google Shape;1949;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50" name="Google Shape;1950;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51" name="Google Shape;1951;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52" name="Google Shape;1952;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53" name="Google Shape;1953;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54" name="Google Shape;1954;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55" name="Google Shape;1955;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56" name="Google Shape;1956;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57" name="Google Shape;1957;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58" name="Google Shape;1958;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59" name="Google Shape;1959;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60" name="Google Shape;1960;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61" name="Google Shape;1961;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62" name="Google Shape;1962;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63" name="Google Shape;1963;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64" name="Google Shape;1964;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65" name="Google Shape;1965;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66" name="Google Shape;1966;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67" name="Google Shape;1967;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68" name="Google Shape;1968;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69" name="Google Shape;1969;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70" name="Google Shape;1970;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71" name="Google Shape;1971;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72" name="Google Shape;1972;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73" name="Google Shape;1973;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74" name="Google Shape;1974;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75" name="Google Shape;1975;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76" name="Google Shape;1976;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77" name="Google Shape;1977;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978" name="Google Shape;1978;p22"/>
          <p:cNvGrpSpPr/>
          <p:nvPr/>
        </p:nvGrpSpPr>
        <p:grpSpPr>
          <a:xfrm flipH="1">
            <a:off x="-2299857" y="-2697840"/>
            <a:ext cx="4017967" cy="3644766"/>
            <a:chOff x="3166062" y="1034326"/>
            <a:chExt cx="6010422" cy="5452155"/>
          </a:xfrm>
        </p:grpSpPr>
        <p:sp>
          <p:nvSpPr>
            <p:cNvPr id="1979" name="Google Shape;1979;p2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1" name="Google Shape;1981;p22"/>
          <p:cNvGrpSpPr/>
          <p:nvPr/>
        </p:nvGrpSpPr>
        <p:grpSpPr>
          <a:xfrm>
            <a:off x="7540747" y="-598211"/>
            <a:ext cx="3863499" cy="3798516"/>
            <a:chOff x="3133537" y="-308699"/>
            <a:chExt cx="6010422" cy="5452155"/>
          </a:xfrm>
        </p:grpSpPr>
        <p:sp>
          <p:nvSpPr>
            <p:cNvPr id="1982" name="Google Shape;1982;p2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22"/>
          <p:cNvGrpSpPr/>
          <p:nvPr/>
        </p:nvGrpSpPr>
        <p:grpSpPr>
          <a:xfrm>
            <a:off x="7540741" y="371486"/>
            <a:ext cx="593164" cy="1161172"/>
            <a:chOff x="4921825" y="870250"/>
            <a:chExt cx="407925" cy="798550"/>
          </a:xfrm>
        </p:grpSpPr>
        <p:sp>
          <p:nvSpPr>
            <p:cNvPr id="1985" name="Google Shape;1985;p2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2015"/>
        <p:cNvGrpSpPr/>
        <p:nvPr/>
      </p:nvGrpSpPr>
      <p:grpSpPr>
        <a:xfrm>
          <a:off x="0" y="0"/>
          <a:ext cx="0" cy="0"/>
          <a:chOff x="0" y="0"/>
          <a:chExt cx="0" cy="0"/>
        </a:xfrm>
      </p:grpSpPr>
      <p:grpSp>
        <p:nvGrpSpPr>
          <p:cNvPr id="2016" name="Google Shape;2016;p23"/>
          <p:cNvGrpSpPr/>
          <p:nvPr/>
        </p:nvGrpSpPr>
        <p:grpSpPr>
          <a:xfrm>
            <a:off x="-458461" y="-321271"/>
            <a:ext cx="10059175" cy="5791575"/>
            <a:chOff x="-458461" y="-321271"/>
            <a:chExt cx="10059175" cy="5791575"/>
          </a:xfrm>
        </p:grpSpPr>
        <p:grpSp>
          <p:nvGrpSpPr>
            <p:cNvPr id="2017" name="Google Shape;2017;p23"/>
            <p:cNvGrpSpPr/>
            <p:nvPr/>
          </p:nvGrpSpPr>
          <p:grpSpPr>
            <a:xfrm flipH="1">
              <a:off x="-458461" y="-245071"/>
              <a:ext cx="9830575" cy="5715375"/>
              <a:chOff x="-358925" y="-303650"/>
              <a:chExt cx="9830575" cy="5715375"/>
            </a:xfrm>
          </p:grpSpPr>
          <p:cxnSp>
            <p:nvCxnSpPr>
              <p:cNvPr id="2018" name="Google Shape;2018;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19" name="Google Shape;2019;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20" name="Google Shape;2020;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21" name="Google Shape;2021;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22" name="Google Shape;2022;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23" name="Google Shape;2023;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24" name="Google Shape;2024;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25" name="Google Shape;2025;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26" name="Google Shape;2026;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27" name="Google Shape;2027;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28" name="Google Shape;2028;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29" name="Google Shape;2029;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30" name="Google Shape;2030;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31" name="Google Shape;2031;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32" name="Google Shape;2032;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33" name="Google Shape;2033;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34" name="Google Shape;2034;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35" name="Google Shape;2035;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36" name="Google Shape;2036;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37" name="Google Shape;2037;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38" name="Google Shape;2038;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39" name="Google Shape;2039;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40" name="Google Shape;2040;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41" name="Google Shape;2041;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42" name="Google Shape;2042;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43" name="Google Shape;2043;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44" name="Google Shape;2044;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45" name="Google Shape;2045;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46" name="Google Shape;2046;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47" name="Google Shape;2047;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48" name="Google Shape;2048;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49" name="Google Shape;2049;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50" name="Google Shape;2050;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51" name="Google Shape;2051;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52" name="Google Shape;2052;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53" name="Google Shape;2053;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54" name="Google Shape;2054;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2055" name="Google Shape;2055;p23"/>
            <p:cNvGrpSpPr/>
            <p:nvPr/>
          </p:nvGrpSpPr>
          <p:grpSpPr>
            <a:xfrm rot="10800000">
              <a:off x="-229861" y="-321271"/>
              <a:ext cx="9830575" cy="5715375"/>
              <a:chOff x="-358925" y="-303650"/>
              <a:chExt cx="9830575" cy="5715375"/>
            </a:xfrm>
          </p:grpSpPr>
          <p:cxnSp>
            <p:nvCxnSpPr>
              <p:cNvPr id="2056" name="Google Shape;2056;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57" name="Google Shape;2057;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58" name="Google Shape;2058;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59" name="Google Shape;2059;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60" name="Google Shape;2060;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61" name="Google Shape;2061;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62" name="Google Shape;2062;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63" name="Google Shape;2063;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64" name="Google Shape;2064;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65" name="Google Shape;2065;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66" name="Google Shape;2066;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67" name="Google Shape;2067;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68" name="Google Shape;2068;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69" name="Google Shape;2069;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70" name="Google Shape;2070;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71" name="Google Shape;2071;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72" name="Google Shape;2072;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73" name="Google Shape;2073;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74" name="Google Shape;2074;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75" name="Google Shape;2075;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76" name="Google Shape;2076;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77" name="Google Shape;2077;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78" name="Google Shape;2078;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79" name="Google Shape;2079;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80" name="Google Shape;2080;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81" name="Google Shape;2081;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82" name="Google Shape;2082;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83" name="Google Shape;2083;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84" name="Google Shape;2084;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85" name="Google Shape;2085;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86" name="Google Shape;2086;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87" name="Google Shape;2087;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88" name="Google Shape;2088;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89" name="Google Shape;2089;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90" name="Google Shape;2090;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91" name="Google Shape;2091;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92" name="Google Shape;2092;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2093" name="Google Shape;2093;p23"/>
          <p:cNvSpPr/>
          <p:nvPr/>
        </p:nvSpPr>
        <p:spPr>
          <a:xfrm rot="10800000" flipH="1">
            <a:off x="798193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sp>
        <p:nvSpPr>
          <p:cNvPr id="2094" name="Google Shape;2094;p23"/>
          <p:cNvSpPr/>
          <p:nvPr/>
        </p:nvSpPr>
        <p:spPr>
          <a:xfrm flipH="1">
            <a:off x="-20" y="4482718"/>
            <a:ext cx="1162071" cy="660785"/>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Questrial"/>
              <a:buNone/>
              <a:defRPr sz="2800">
                <a:solidFill>
                  <a:schemeClr val="dk1"/>
                </a:solidFill>
                <a:latin typeface="Questrial"/>
                <a:ea typeface="Questrial"/>
                <a:cs typeface="Questrial"/>
                <a:sym typeface="Questria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1pPr>
            <a:lvl2pPr marL="914400" lvl="1"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1600"/>
              </a:spcBef>
              <a:spcAft>
                <a:spcPts val="160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hyperlink" Target="https://peerlist.io/ankitrajmishra"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mailto:0111rajankt@gmail.com" TargetMode="External"/><Relationship Id="rId11" Type="http://schemas.openxmlformats.org/officeDocument/2006/relationships/image" Target="../media/image10.png"/><Relationship Id="rId5" Type="http://schemas.openxmlformats.org/officeDocument/2006/relationships/hyperlink" Target="https://www.linkedin.com/in/ankitrajmishra/"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pic>
        <p:nvPicPr>
          <p:cNvPr id="2105" name="Google Shape;2105;p27"/>
          <p:cNvPicPr preferRelativeResize="0"/>
          <p:nvPr/>
        </p:nvPicPr>
        <p:blipFill rotWithShape="1">
          <a:blip r:embed="rId3">
            <a:alphaModFix/>
          </a:blip>
          <a:srcRect l="11582" r="19924"/>
          <a:stretch/>
        </p:blipFill>
        <p:spPr>
          <a:xfrm>
            <a:off x="323850" y="811650"/>
            <a:ext cx="2619374" cy="4025576"/>
          </a:xfrm>
          <a:prstGeom prst="rect">
            <a:avLst/>
          </a:prstGeom>
          <a:noFill/>
          <a:ln>
            <a:noFill/>
          </a:ln>
        </p:spPr>
      </p:pic>
      <p:grpSp>
        <p:nvGrpSpPr>
          <p:cNvPr id="2106" name="Google Shape;2106;p27"/>
          <p:cNvGrpSpPr/>
          <p:nvPr/>
        </p:nvGrpSpPr>
        <p:grpSpPr>
          <a:xfrm flipH="1">
            <a:off x="5621035" y="3378541"/>
            <a:ext cx="579743" cy="1134819"/>
            <a:chOff x="4921825" y="870250"/>
            <a:chExt cx="407925" cy="798550"/>
          </a:xfrm>
        </p:grpSpPr>
        <p:sp>
          <p:nvSpPr>
            <p:cNvPr id="2107" name="Google Shape;2107;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7" name="Google Shape;2137;p27"/>
          <p:cNvSpPr txBox="1">
            <a:spLocks noGrp="1"/>
          </p:cNvSpPr>
          <p:nvPr>
            <p:ph type="subTitle" idx="1"/>
          </p:nvPr>
        </p:nvSpPr>
        <p:spPr>
          <a:xfrm>
            <a:off x="6094268" y="4701573"/>
            <a:ext cx="3046570" cy="41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Project Owner:- Ankit Raj Mishra</a:t>
            </a:r>
            <a:endParaRPr dirty="0"/>
          </a:p>
        </p:txBody>
      </p:sp>
      <p:grpSp>
        <p:nvGrpSpPr>
          <p:cNvPr id="2138" name="Google Shape;2138;p27"/>
          <p:cNvGrpSpPr/>
          <p:nvPr/>
        </p:nvGrpSpPr>
        <p:grpSpPr>
          <a:xfrm flipH="1">
            <a:off x="2286825" y="223186"/>
            <a:ext cx="593164" cy="1161172"/>
            <a:chOff x="4921825" y="870250"/>
            <a:chExt cx="407925" cy="798550"/>
          </a:xfrm>
        </p:grpSpPr>
        <p:sp>
          <p:nvSpPr>
            <p:cNvPr id="2139" name="Google Shape;2139;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27"/>
          <p:cNvGrpSpPr/>
          <p:nvPr/>
        </p:nvGrpSpPr>
        <p:grpSpPr>
          <a:xfrm flipH="1">
            <a:off x="7601956" y="310954"/>
            <a:ext cx="579743" cy="1134819"/>
            <a:chOff x="4921825" y="870250"/>
            <a:chExt cx="407925" cy="798550"/>
          </a:xfrm>
        </p:grpSpPr>
        <p:sp>
          <p:nvSpPr>
            <p:cNvPr id="2170" name="Google Shape;2170;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0" name="Google Shape;2200;p27"/>
          <p:cNvSpPr/>
          <p:nvPr/>
        </p:nvSpPr>
        <p:spPr>
          <a:xfrm flipH="1">
            <a:off x="2736492" y="2528550"/>
            <a:ext cx="5610600" cy="31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MARKETING DATA ANALYSIS</a:t>
            </a:r>
            <a:endParaRPr dirty="0">
              <a:solidFill>
                <a:srgbClr val="21212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grpSp>
        <p:nvGrpSpPr>
          <p:cNvPr id="3388" name="Google Shape;3388;p48"/>
          <p:cNvGrpSpPr/>
          <p:nvPr/>
        </p:nvGrpSpPr>
        <p:grpSpPr>
          <a:xfrm>
            <a:off x="7257081" y="3340784"/>
            <a:ext cx="593164" cy="1161172"/>
            <a:chOff x="4921825" y="870250"/>
            <a:chExt cx="407925" cy="798550"/>
          </a:xfrm>
        </p:grpSpPr>
        <p:sp>
          <p:nvSpPr>
            <p:cNvPr id="3389" name="Google Shape;3389;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9" name="Google Shape;3419;p48"/>
          <p:cNvGrpSpPr/>
          <p:nvPr/>
        </p:nvGrpSpPr>
        <p:grpSpPr>
          <a:xfrm>
            <a:off x="1092222" y="457619"/>
            <a:ext cx="593164" cy="1161172"/>
            <a:chOff x="4921825" y="870250"/>
            <a:chExt cx="407925" cy="798550"/>
          </a:xfrm>
        </p:grpSpPr>
        <p:sp>
          <p:nvSpPr>
            <p:cNvPr id="3420" name="Google Shape;3420;p4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 name="Google Shape;3450;p48"/>
          <p:cNvGrpSpPr/>
          <p:nvPr/>
        </p:nvGrpSpPr>
        <p:grpSpPr>
          <a:xfrm flipH="1">
            <a:off x="-1364179" y="749367"/>
            <a:ext cx="4017967" cy="3644766"/>
            <a:chOff x="3166062" y="1034326"/>
            <a:chExt cx="6010422" cy="5452155"/>
          </a:xfrm>
        </p:grpSpPr>
        <p:sp>
          <p:nvSpPr>
            <p:cNvPr id="3451" name="Google Shape;3451;p4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3" name="Google Shape;3453;p48"/>
          <p:cNvGrpSpPr/>
          <p:nvPr/>
        </p:nvGrpSpPr>
        <p:grpSpPr>
          <a:xfrm>
            <a:off x="6574034" y="-778243"/>
            <a:ext cx="3863499" cy="3798516"/>
            <a:chOff x="3133537" y="-308699"/>
            <a:chExt cx="6010422" cy="5452155"/>
          </a:xfrm>
        </p:grpSpPr>
        <p:sp>
          <p:nvSpPr>
            <p:cNvPr id="3454" name="Google Shape;3454;p4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oogle Shape;4298;p57">
            <a:extLst>
              <a:ext uri="{FF2B5EF4-FFF2-40B4-BE49-F238E27FC236}">
                <a16:creationId xmlns:a16="http://schemas.microsoft.com/office/drawing/2014/main" id="{FC392561-7526-EEBD-C764-F5DE6E940FC6}"/>
              </a:ext>
            </a:extLst>
          </p:cNvPr>
          <p:cNvPicPr preferRelativeResize="0"/>
          <p:nvPr/>
        </p:nvPicPr>
        <p:blipFill>
          <a:blip r:embed="rId3">
            <a:alphaModFix/>
          </a:blip>
          <a:stretch>
            <a:fillRect/>
          </a:stretch>
        </p:blipFill>
        <p:spPr>
          <a:xfrm>
            <a:off x="328780" y="1881520"/>
            <a:ext cx="1807525" cy="2039850"/>
          </a:xfrm>
          <a:prstGeom prst="rect">
            <a:avLst/>
          </a:prstGeom>
          <a:noFill/>
          <a:ln>
            <a:noFill/>
          </a:ln>
        </p:spPr>
      </p:pic>
      <p:pic>
        <p:nvPicPr>
          <p:cNvPr id="5" name="Google Shape;4297;p57">
            <a:extLst>
              <a:ext uri="{FF2B5EF4-FFF2-40B4-BE49-F238E27FC236}">
                <a16:creationId xmlns:a16="http://schemas.microsoft.com/office/drawing/2014/main" id="{C98E524B-D7C9-32DD-9543-0A715319B3FE}"/>
              </a:ext>
            </a:extLst>
          </p:cNvPr>
          <p:cNvPicPr preferRelativeResize="0"/>
          <p:nvPr/>
        </p:nvPicPr>
        <p:blipFill>
          <a:blip r:embed="rId4">
            <a:alphaModFix/>
          </a:blip>
          <a:stretch>
            <a:fillRect/>
          </a:stretch>
        </p:blipFill>
        <p:spPr>
          <a:xfrm>
            <a:off x="6915185" y="131567"/>
            <a:ext cx="1990725" cy="2252850"/>
          </a:xfrm>
          <a:prstGeom prst="rect">
            <a:avLst/>
          </a:prstGeom>
          <a:noFill/>
          <a:ln>
            <a:noFill/>
          </a:ln>
        </p:spPr>
      </p:pic>
      <p:sp>
        <p:nvSpPr>
          <p:cNvPr id="9" name="Google Shape;4282;p57">
            <a:extLst>
              <a:ext uri="{FF2B5EF4-FFF2-40B4-BE49-F238E27FC236}">
                <a16:creationId xmlns:a16="http://schemas.microsoft.com/office/drawing/2014/main" id="{7D0DDE3A-FF54-B550-40B1-F65BE548F0A0}"/>
              </a:ext>
            </a:extLst>
          </p:cNvPr>
          <p:cNvSpPr/>
          <p:nvPr/>
        </p:nvSpPr>
        <p:spPr>
          <a:xfrm>
            <a:off x="3220196" y="883837"/>
            <a:ext cx="24438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83;p57">
            <a:extLst>
              <a:ext uri="{FF2B5EF4-FFF2-40B4-BE49-F238E27FC236}">
                <a16:creationId xmlns:a16="http://schemas.microsoft.com/office/drawing/2014/main" id="{CC737395-2D9F-C225-3577-9C3240AFC1A7}"/>
              </a:ext>
            </a:extLst>
          </p:cNvPr>
          <p:cNvSpPr txBox="1">
            <a:spLocks/>
          </p:cNvSpPr>
          <p:nvPr/>
        </p:nvSpPr>
        <p:spPr>
          <a:xfrm>
            <a:off x="2268170" y="401784"/>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Questrial"/>
              <a:buNone/>
              <a:defRPr sz="28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5200" dirty="0"/>
              <a:t>THANKS</a:t>
            </a:r>
          </a:p>
        </p:txBody>
      </p:sp>
      <p:sp>
        <p:nvSpPr>
          <p:cNvPr id="11" name="Google Shape;4284;p57">
            <a:extLst>
              <a:ext uri="{FF2B5EF4-FFF2-40B4-BE49-F238E27FC236}">
                <a16:creationId xmlns:a16="http://schemas.microsoft.com/office/drawing/2014/main" id="{670FCAEA-23B2-0230-5A11-21E6F52FCBA0}"/>
              </a:ext>
            </a:extLst>
          </p:cNvPr>
          <p:cNvSpPr txBox="1">
            <a:spLocks/>
          </p:cNvSpPr>
          <p:nvPr/>
        </p:nvSpPr>
        <p:spPr>
          <a:xfrm>
            <a:off x="2494144" y="1655711"/>
            <a:ext cx="4613702" cy="237174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dirty="0"/>
              <a:t>Do you have any questions?</a:t>
            </a:r>
          </a:p>
          <a:p>
            <a:pPr algn="ctr">
              <a:buClr>
                <a:schemeClr val="dk1"/>
              </a:buClr>
              <a:buSzPts val="1100"/>
            </a:pPr>
            <a:endParaRPr lang="en-US" dirty="0"/>
          </a:p>
          <a:p>
            <a:pPr algn="ctr"/>
            <a:r>
              <a:rPr lang="en-US" dirty="0">
                <a:hlinkClick r:id="rId5"/>
              </a:rPr>
              <a:t>https://www.linkedin.com/in/ankitrajmishra/</a:t>
            </a:r>
            <a:endParaRPr lang="en-US" dirty="0"/>
          </a:p>
          <a:p>
            <a:pPr algn="ctr"/>
            <a:endParaRPr lang="en-US" dirty="0"/>
          </a:p>
          <a:p>
            <a:pPr algn="ctr"/>
            <a:r>
              <a:rPr lang="en-US" dirty="0"/>
              <a:t>Lucifer2459</a:t>
            </a:r>
          </a:p>
          <a:p>
            <a:pPr algn="ctr"/>
            <a:endParaRPr lang="en-US" dirty="0"/>
          </a:p>
          <a:p>
            <a:pPr algn="ctr"/>
            <a:r>
              <a:rPr lang="en-US" dirty="0">
                <a:hlinkClick r:id="rId6"/>
              </a:rPr>
              <a:t>0111rajankt@gmail.com</a:t>
            </a:r>
            <a:endParaRPr lang="en-US" dirty="0"/>
          </a:p>
          <a:p>
            <a:pPr algn="ctr"/>
            <a:endParaRPr lang="en-US" dirty="0"/>
          </a:p>
          <a:p>
            <a:pPr algn="ctr"/>
            <a:r>
              <a:rPr lang="en-US" dirty="0">
                <a:hlinkClick r:id="rId7"/>
              </a:rPr>
              <a:t>https://peerlist.io/ankitrajmishra</a:t>
            </a:r>
            <a:endParaRPr lang="en-US" dirty="0"/>
          </a:p>
          <a:p>
            <a:pPr algn="ctr"/>
            <a:endParaRPr lang="en-US" dirty="0"/>
          </a:p>
          <a:p>
            <a:pPr algn="ctr"/>
            <a:endParaRPr lang="en-US" dirty="0"/>
          </a:p>
        </p:txBody>
      </p:sp>
      <p:sp>
        <p:nvSpPr>
          <p:cNvPr id="12" name="Google Shape;4285;p57">
            <a:extLst>
              <a:ext uri="{FF2B5EF4-FFF2-40B4-BE49-F238E27FC236}">
                <a16:creationId xmlns:a16="http://schemas.microsoft.com/office/drawing/2014/main" id="{447CC202-1EDD-0470-DA27-AF86767C74FA}"/>
              </a:ext>
            </a:extLst>
          </p:cNvPr>
          <p:cNvSpPr txBox="1"/>
          <p:nvPr/>
        </p:nvSpPr>
        <p:spPr>
          <a:xfrm>
            <a:off x="6169288" y="4664154"/>
            <a:ext cx="30000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dirty="0">
                <a:solidFill>
                  <a:schemeClr val="dk2"/>
                </a:solidFill>
                <a:latin typeface="Abel"/>
                <a:ea typeface="Abel"/>
                <a:cs typeface="Abel"/>
                <a:sym typeface="Abel"/>
              </a:rPr>
              <a:t>Project Owner:- Ankit Raj Mishra</a:t>
            </a:r>
            <a:endParaRPr dirty="0">
              <a:solidFill>
                <a:schemeClr val="dk2"/>
              </a:solidFill>
              <a:latin typeface="Abel"/>
              <a:ea typeface="Abel"/>
              <a:cs typeface="Abel"/>
              <a:sym typeface="Abel"/>
            </a:endParaRPr>
          </a:p>
        </p:txBody>
      </p:sp>
      <p:pic>
        <p:nvPicPr>
          <p:cNvPr id="60" name="Picture 59">
            <a:extLst>
              <a:ext uri="{FF2B5EF4-FFF2-40B4-BE49-F238E27FC236}">
                <a16:creationId xmlns:a16="http://schemas.microsoft.com/office/drawing/2014/main" id="{8A96A15A-38F0-CF42-2AB4-E8288572457C}"/>
              </a:ext>
            </a:extLst>
          </p:cNvPr>
          <p:cNvPicPr>
            <a:picLocks noChangeAspect="1"/>
          </p:cNvPicPr>
          <p:nvPr/>
        </p:nvPicPr>
        <p:blipFill>
          <a:blip r:embed="rId8"/>
          <a:stretch>
            <a:fillRect/>
          </a:stretch>
        </p:blipFill>
        <p:spPr>
          <a:xfrm>
            <a:off x="2566145" y="3379338"/>
            <a:ext cx="866487" cy="222584"/>
          </a:xfrm>
          <a:prstGeom prst="rect">
            <a:avLst/>
          </a:prstGeom>
        </p:spPr>
      </p:pic>
      <p:pic>
        <p:nvPicPr>
          <p:cNvPr id="62" name="Picture 61">
            <a:extLst>
              <a:ext uri="{FF2B5EF4-FFF2-40B4-BE49-F238E27FC236}">
                <a16:creationId xmlns:a16="http://schemas.microsoft.com/office/drawing/2014/main" id="{328848E3-1E0E-2B7E-E25D-035F0BEFA3A6}"/>
              </a:ext>
            </a:extLst>
          </p:cNvPr>
          <p:cNvPicPr>
            <a:picLocks noChangeAspect="1"/>
          </p:cNvPicPr>
          <p:nvPr/>
        </p:nvPicPr>
        <p:blipFill>
          <a:blip r:embed="rId9"/>
          <a:stretch>
            <a:fillRect/>
          </a:stretch>
        </p:blipFill>
        <p:spPr>
          <a:xfrm>
            <a:off x="3076936" y="2891428"/>
            <a:ext cx="650286" cy="365786"/>
          </a:xfrm>
          <a:prstGeom prst="rect">
            <a:avLst/>
          </a:prstGeom>
        </p:spPr>
      </p:pic>
      <p:pic>
        <p:nvPicPr>
          <p:cNvPr id="3328" name="Picture 3327">
            <a:extLst>
              <a:ext uri="{FF2B5EF4-FFF2-40B4-BE49-F238E27FC236}">
                <a16:creationId xmlns:a16="http://schemas.microsoft.com/office/drawing/2014/main" id="{B52AA6E1-0432-1E3F-05ED-EDAF9A0DA3D5}"/>
              </a:ext>
            </a:extLst>
          </p:cNvPr>
          <p:cNvPicPr>
            <a:picLocks noChangeAspect="1"/>
          </p:cNvPicPr>
          <p:nvPr/>
        </p:nvPicPr>
        <p:blipFill>
          <a:blip r:embed="rId10"/>
          <a:stretch>
            <a:fillRect/>
          </a:stretch>
        </p:blipFill>
        <p:spPr>
          <a:xfrm>
            <a:off x="1969439" y="1938179"/>
            <a:ext cx="1029949" cy="579346"/>
          </a:xfrm>
          <a:prstGeom prst="rect">
            <a:avLst/>
          </a:prstGeom>
        </p:spPr>
      </p:pic>
      <p:pic>
        <p:nvPicPr>
          <p:cNvPr id="3330" name="Picture 3329">
            <a:extLst>
              <a:ext uri="{FF2B5EF4-FFF2-40B4-BE49-F238E27FC236}">
                <a16:creationId xmlns:a16="http://schemas.microsoft.com/office/drawing/2014/main" id="{BA51974C-41AB-FC6E-4A61-D095CEA73762}"/>
              </a:ext>
            </a:extLst>
          </p:cNvPr>
          <p:cNvPicPr>
            <a:picLocks noChangeAspect="1"/>
          </p:cNvPicPr>
          <p:nvPr/>
        </p:nvPicPr>
        <p:blipFill>
          <a:blip r:embed="rId11"/>
          <a:stretch>
            <a:fillRect/>
          </a:stretch>
        </p:blipFill>
        <p:spPr>
          <a:xfrm>
            <a:off x="3209180" y="2398258"/>
            <a:ext cx="957129" cy="538385"/>
          </a:xfrm>
          <a:prstGeom prst="rect">
            <a:avLst/>
          </a:prstGeom>
        </p:spPr>
      </p:pic>
    </p:spTree>
    <p:extLst>
      <p:ext uri="{BB962C8B-B14F-4D97-AF65-F5344CB8AC3E}">
        <p14:creationId xmlns:p14="http://schemas.microsoft.com/office/powerpoint/2010/main" val="366077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968075" y="2409225"/>
            <a:ext cx="38100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9"/>
          <p:cNvSpPr/>
          <p:nvPr/>
        </p:nvSpPr>
        <p:spPr>
          <a:xfrm rot="10800000" flipH="1">
            <a:off x="2032625" y="1071829"/>
            <a:ext cx="916800" cy="38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9"/>
          <p:cNvSpPr/>
          <p:nvPr/>
        </p:nvSpPr>
        <p:spPr>
          <a:xfrm rot="10800000" flipH="1">
            <a:off x="6679172" y="1071799"/>
            <a:ext cx="914400" cy="38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9"/>
          <p:cNvSpPr/>
          <p:nvPr/>
        </p:nvSpPr>
        <p:spPr>
          <a:xfrm rot="10800000" flipH="1">
            <a:off x="4361710" y="1071787"/>
            <a:ext cx="916800" cy="38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9"/>
          <p:cNvSpPr/>
          <p:nvPr/>
        </p:nvSpPr>
        <p:spPr>
          <a:xfrm rot="10800000" flipH="1">
            <a:off x="2032625" y="3254125"/>
            <a:ext cx="916800" cy="339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9"/>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KPI-Objectives</a:t>
            </a:r>
            <a:endParaRPr dirty="0"/>
          </a:p>
        </p:txBody>
      </p:sp>
      <p:sp>
        <p:nvSpPr>
          <p:cNvPr id="2256" name="Google Shape;2256;p29"/>
          <p:cNvSpPr txBox="1">
            <a:spLocks noGrp="1"/>
          </p:cNvSpPr>
          <p:nvPr>
            <p:ph type="title" idx="2"/>
          </p:nvPr>
        </p:nvSpPr>
        <p:spPr>
          <a:xfrm>
            <a:off x="4269160"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60" name="Google Shape;2260;p29"/>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Insights</a:t>
            </a:r>
            <a:endParaRPr dirty="0"/>
          </a:p>
        </p:txBody>
      </p:sp>
      <p:sp>
        <p:nvSpPr>
          <p:cNvPr id="2262" name="Google Shape;2262;p29"/>
          <p:cNvSpPr txBox="1">
            <a:spLocks noGrp="1"/>
          </p:cNvSpPr>
          <p:nvPr>
            <p:ph type="title" idx="8"/>
          </p:nvPr>
        </p:nvSpPr>
        <p:spPr>
          <a:xfrm>
            <a:off x="6585422"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66" name="Google Shape;2266;p29"/>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TABLE OF CONTENTS</a:t>
            </a:r>
            <a:endParaRPr/>
          </a:p>
        </p:txBody>
      </p:sp>
      <p:sp>
        <p:nvSpPr>
          <p:cNvPr id="2267" name="Google Shape;2267;p29"/>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269" name="Google Shape;2269;p29"/>
          <p:cNvSpPr txBox="1">
            <a:spLocks noGrp="1"/>
          </p:cNvSpPr>
          <p:nvPr>
            <p:ph type="title" idx="18"/>
          </p:nvPr>
        </p:nvSpPr>
        <p:spPr>
          <a:xfrm>
            <a:off x="1940075" y="833125"/>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70" name="Google Shape;2270;p29"/>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2272" name="Google Shape;2272;p29"/>
          <p:cNvSpPr txBox="1">
            <a:spLocks noGrp="1"/>
          </p:cNvSpPr>
          <p:nvPr>
            <p:ph type="title" idx="21"/>
          </p:nvPr>
        </p:nvSpPr>
        <p:spPr>
          <a:xfrm>
            <a:off x="1940075" y="2972134"/>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1898699" y="38554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txBox="1">
            <a:spLocks noGrp="1"/>
          </p:cNvSpPr>
          <p:nvPr>
            <p:ph type="title"/>
          </p:nvPr>
        </p:nvSpPr>
        <p:spPr>
          <a:xfrm>
            <a:off x="1422649" y="1044039"/>
            <a:ext cx="438549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305" name="Google Shape;2305;p32"/>
          <p:cNvSpPr txBox="1">
            <a:spLocks noGrp="1"/>
          </p:cNvSpPr>
          <p:nvPr>
            <p:ph type="title" idx="2"/>
          </p:nvPr>
        </p:nvSpPr>
        <p:spPr>
          <a:xfrm>
            <a:off x="1896200" y="12592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306" name="Google Shape;2306;p32"/>
          <p:cNvSpPr txBox="1">
            <a:spLocks noGrp="1"/>
          </p:cNvSpPr>
          <p:nvPr>
            <p:ph type="subTitle" idx="1"/>
          </p:nvPr>
        </p:nvSpPr>
        <p:spPr>
          <a:xfrm>
            <a:off x="86128" y="1964738"/>
            <a:ext cx="5155543" cy="3116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kern="0" dirty="0">
                <a:solidFill>
                  <a:srgbClr val="000000"/>
                </a:solidFill>
                <a:effectLst/>
                <a:latin typeface="Times New Roman" panose="02020603050405020304" pitchFamily="18" charset="0"/>
                <a:ea typeface="Times New Roman" panose="02020603050405020304" pitchFamily="18" charset="0"/>
              </a:rPr>
              <a:t>Marketing campaign data of </a:t>
            </a:r>
            <a:r>
              <a:rPr lang="en-US" sz="1800" b="1" kern="0" dirty="0">
                <a:solidFill>
                  <a:srgbClr val="4472C4"/>
                </a:solidFill>
                <a:effectLst/>
                <a:latin typeface="Times New Roman" panose="02020603050405020304" pitchFamily="18" charset="0"/>
                <a:ea typeface="Times New Roman" panose="02020603050405020304" pitchFamily="18" charset="0"/>
              </a:rPr>
              <a:t>2,240</a:t>
            </a:r>
            <a:r>
              <a:rPr lang="en-US" sz="1800" kern="0" dirty="0">
                <a:solidFill>
                  <a:srgbClr val="000000"/>
                </a:solidFill>
                <a:effectLst/>
                <a:latin typeface="Times New Roman" panose="02020603050405020304" pitchFamily="18" charset="0"/>
                <a:ea typeface="Times New Roman" panose="02020603050405020304" pitchFamily="18" charset="0"/>
              </a:rPr>
              <a:t> customers of Maven Marketing, including customer profiles, product preferences, campaign successes/failures, and channel performance. In this study, we examined the variables that have a major impact on online purchases, the best performing product, the channel, and the most effective marketing strategy. We suggest specific solutions to improve the efficiency of web purchases and boost income based on our findings.</a:t>
            </a:r>
            <a:endParaRPr dirty="0"/>
          </a:p>
        </p:txBody>
      </p:sp>
      <p:pic>
        <p:nvPicPr>
          <p:cNvPr id="2307" name="Google Shape;2307;p32"/>
          <p:cNvPicPr preferRelativeResize="0"/>
          <p:nvPr/>
        </p:nvPicPr>
        <p:blipFill>
          <a:blip r:embed="rId3">
            <a:alphaModFix/>
          </a:blip>
          <a:stretch>
            <a:fillRect/>
          </a:stretch>
        </p:blipFill>
        <p:spPr>
          <a:xfrm>
            <a:off x="5808141" y="1288198"/>
            <a:ext cx="2489475" cy="311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1898699" y="38554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txBox="1">
            <a:spLocks noGrp="1"/>
          </p:cNvSpPr>
          <p:nvPr>
            <p:ph type="title"/>
          </p:nvPr>
        </p:nvSpPr>
        <p:spPr>
          <a:xfrm>
            <a:off x="1422649" y="1044039"/>
            <a:ext cx="2730251" cy="5104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KPI-Objectives</a:t>
            </a:r>
            <a:endParaRPr sz="2800" dirty="0"/>
          </a:p>
        </p:txBody>
      </p:sp>
      <p:sp>
        <p:nvSpPr>
          <p:cNvPr id="2305" name="Google Shape;2305;p32"/>
          <p:cNvSpPr txBox="1">
            <a:spLocks noGrp="1"/>
          </p:cNvSpPr>
          <p:nvPr>
            <p:ph type="title" idx="2"/>
          </p:nvPr>
        </p:nvSpPr>
        <p:spPr>
          <a:xfrm>
            <a:off x="1896200" y="12592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306" name="Google Shape;2306;p32"/>
          <p:cNvSpPr txBox="1">
            <a:spLocks noGrp="1"/>
          </p:cNvSpPr>
          <p:nvPr>
            <p:ph type="subTitle" idx="1"/>
          </p:nvPr>
        </p:nvSpPr>
        <p:spPr>
          <a:xfrm>
            <a:off x="1" y="1821180"/>
            <a:ext cx="5654040" cy="3196400"/>
          </a:xfrm>
          <a:prstGeom prst="rect">
            <a:avLst/>
          </a:prstGeom>
        </p:spPr>
        <p:txBody>
          <a:bodyPr spcFirstLastPara="1" wrap="square" lIns="91425" tIns="91425" rIns="91425" bIns="91425" anchor="ctr" anchorCtr="0">
            <a:noAutofit/>
          </a:bodyPr>
          <a:lstStyle/>
          <a:p>
            <a:pPr marL="285750" lvl="0" indent="-285750">
              <a:lnSpc>
                <a:spcPct val="107000"/>
              </a:lnSpc>
              <a:buFont typeface="Wingdings" panose="05000000000000000000" pitchFamily="2" charset="2"/>
              <a:buChar char="Ø"/>
            </a:pPr>
            <a:r>
              <a:rPr lang="en-AG" sz="18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Are there any null values or outliers? How will you handle them?</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Ø"/>
            </a:pPr>
            <a:r>
              <a:rPr lang="en-AG" sz="18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What factors are significantly related to the number of web purchases?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Ø"/>
            </a:pPr>
            <a:r>
              <a:rPr lang="en-AG" sz="18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Which marketing campaign was the most successful?</a:t>
            </a:r>
            <a:endParaRPr lang="en-US" sz="18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7000"/>
              </a:lnSpc>
              <a:buFont typeface="Wingdings" panose="05000000000000000000" pitchFamily="2" charset="2"/>
              <a:buChar char="Ø"/>
            </a:pPr>
            <a:r>
              <a:rPr lang="en-AG" sz="18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Which products are performing best?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Ø"/>
            </a:pPr>
            <a:r>
              <a:rPr lang="en-AG" sz="18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What does the average customer look like?</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Ø"/>
            </a:pPr>
            <a:r>
              <a:rPr lang="en-AG" sz="18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Which channels are underperforming?</a:t>
            </a:r>
            <a:endParaRPr lang="en-A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Google Shape;4298;p57">
            <a:extLst>
              <a:ext uri="{FF2B5EF4-FFF2-40B4-BE49-F238E27FC236}">
                <a16:creationId xmlns:a16="http://schemas.microsoft.com/office/drawing/2014/main" id="{14869E23-E28D-AA37-D146-BCD6687D3698}"/>
              </a:ext>
            </a:extLst>
          </p:cNvPr>
          <p:cNvPicPr preferRelativeResize="0"/>
          <p:nvPr/>
        </p:nvPicPr>
        <p:blipFill>
          <a:blip r:embed="rId3">
            <a:alphaModFix/>
          </a:blip>
          <a:stretch>
            <a:fillRect/>
          </a:stretch>
        </p:blipFill>
        <p:spPr>
          <a:xfrm>
            <a:off x="5959960" y="1767840"/>
            <a:ext cx="2277260" cy="2701945"/>
          </a:xfrm>
          <a:prstGeom prst="rect">
            <a:avLst/>
          </a:prstGeom>
          <a:noFill/>
          <a:ln>
            <a:noFill/>
          </a:ln>
        </p:spPr>
      </p:pic>
    </p:spTree>
    <p:extLst>
      <p:ext uri="{BB962C8B-B14F-4D97-AF65-F5344CB8AC3E}">
        <p14:creationId xmlns:p14="http://schemas.microsoft.com/office/powerpoint/2010/main" val="418209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9" name="Google Shape;2279;p30"/>
          <p:cNvSpPr/>
          <p:nvPr/>
        </p:nvSpPr>
        <p:spPr>
          <a:xfrm>
            <a:off x="2582475" y="670375"/>
            <a:ext cx="4044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82" name="Google Shape;2282;p30"/>
          <p:cNvSpPr txBox="1">
            <a:spLocks noGrp="1"/>
          </p:cNvSpPr>
          <p:nvPr>
            <p:ph type="subTitle" idx="3"/>
          </p:nvPr>
        </p:nvSpPr>
        <p:spPr>
          <a:xfrm>
            <a:off x="369498" y="1017775"/>
            <a:ext cx="6322080" cy="2774357"/>
          </a:xfrm>
          <a:prstGeom prst="rect">
            <a:avLst/>
          </a:prstGeom>
        </p:spPr>
        <p:txBody>
          <a:bodyPr spcFirstLastPara="1" wrap="square" lIns="91425" tIns="91425" rIns="91425" bIns="91425" anchor="ctr" anchorCtr="0">
            <a:noAutofit/>
          </a:bodyPr>
          <a:lstStyle/>
          <a:p>
            <a:pPr marL="342900" lvl="0" indent="-342900">
              <a:lnSpc>
                <a:spcPct val="107000"/>
              </a:lnSpc>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 contains </a:t>
            </a:r>
            <a:r>
              <a:rPr lang="en-US" sz="1600" b="1"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24 Null/Blanks </a:t>
            </a: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which is found in </a:t>
            </a:r>
            <a:r>
              <a:rPr lang="en-US" sz="1600" b="1"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Column we can handle this null value by some different methods.</a:t>
            </a:r>
            <a:endParaRPr lang="en-AG"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600" b="1"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First Method: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 we can drop values. If the proportion of missing values is minimal and has no bearing on the sample's representativeness.</a:t>
            </a:r>
            <a:endParaRPr lang="en-AG"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600" b="1"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Second Method: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involves inserting approximated values based on the available data for missing values. There are numerous ways to fill in the gaps left by missing numbers, including mean (average), median, mode, and regression. We have used </a:t>
            </a:r>
            <a:r>
              <a:rPr lang="en-US" sz="1600" b="1"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"Mean/Average"</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the blank values in this dataset.</a:t>
            </a:r>
            <a:endParaRPr lang="en-AG"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84" name="Google Shape;2284;p30"/>
          <p:cNvSpPr txBox="1">
            <a:spLocks noGrp="1"/>
          </p:cNvSpPr>
          <p:nvPr>
            <p:ph type="title"/>
          </p:nvPr>
        </p:nvSpPr>
        <p:spPr>
          <a:xfrm>
            <a:off x="670560" y="561906"/>
            <a:ext cx="6888034" cy="347400"/>
          </a:xfrm>
          <a:prstGeom prst="rect">
            <a:avLst/>
          </a:prstGeom>
        </p:spPr>
        <p:txBody>
          <a:bodyPr spcFirstLastPara="1" wrap="square" lIns="91425" tIns="91425" rIns="91425" bIns="91425" anchor="ctr" anchorCtr="0">
            <a:noAutofit/>
          </a:bodyPr>
          <a:lstStyle/>
          <a:p>
            <a:pPr lvl="0" algn="l">
              <a:lnSpc>
                <a:spcPct val="107000"/>
              </a:lnSpc>
            </a:pPr>
            <a:r>
              <a:rPr lang="en-AG" sz="20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Are there any null values or outliers? How will you handle them?</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290" name="Google Shape;2290;p30"/>
          <p:cNvSpPr/>
          <p:nvPr/>
        </p:nvSpPr>
        <p:spPr>
          <a:xfrm>
            <a:off x="8348524" y="1433089"/>
            <a:ext cx="614063" cy="679232"/>
          </a:xfrm>
          <a:custGeom>
            <a:avLst/>
            <a:gdLst/>
            <a:ahLst/>
            <a:cxnLst/>
            <a:rect l="l" t="t" r="r" b="b"/>
            <a:pathLst>
              <a:path w="10765" h="11908" extrusionOk="0">
                <a:moveTo>
                  <a:pt x="3335" y="7240"/>
                </a:moveTo>
                <a:cubicBezTo>
                  <a:pt x="3549" y="7240"/>
                  <a:pt x="3716" y="7407"/>
                  <a:pt x="3716" y="7621"/>
                </a:cubicBezTo>
                <a:cubicBezTo>
                  <a:pt x="3716" y="7835"/>
                  <a:pt x="3525" y="8002"/>
                  <a:pt x="3335" y="8002"/>
                </a:cubicBezTo>
                <a:cubicBezTo>
                  <a:pt x="3120" y="8002"/>
                  <a:pt x="2954" y="7835"/>
                  <a:pt x="2954" y="7621"/>
                </a:cubicBezTo>
                <a:cubicBezTo>
                  <a:pt x="2930" y="7407"/>
                  <a:pt x="3120" y="7240"/>
                  <a:pt x="3335" y="7240"/>
                </a:cubicBezTo>
                <a:close/>
                <a:moveTo>
                  <a:pt x="7407" y="7240"/>
                </a:moveTo>
                <a:cubicBezTo>
                  <a:pt x="7621" y="7240"/>
                  <a:pt x="7788" y="7407"/>
                  <a:pt x="7788" y="7621"/>
                </a:cubicBezTo>
                <a:cubicBezTo>
                  <a:pt x="7788" y="7835"/>
                  <a:pt x="7621" y="8002"/>
                  <a:pt x="7407" y="8002"/>
                </a:cubicBezTo>
                <a:cubicBezTo>
                  <a:pt x="7193" y="8002"/>
                  <a:pt x="7026" y="7835"/>
                  <a:pt x="7026" y="7621"/>
                </a:cubicBezTo>
                <a:cubicBezTo>
                  <a:pt x="7050" y="7407"/>
                  <a:pt x="7193" y="7240"/>
                  <a:pt x="7407" y="7240"/>
                </a:cubicBezTo>
                <a:close/>
                <a:moveTo>
                  <a:pt x="8431" y="3692"/>
                </a:moveTo>
                <a:cubicBezTo>
                  <a:pt x="8860" y="3692"/>
                  <a:pt x="9264" y="4025"/>
                  <a:pt x="9336" y="4477"/>
                </a:cubicBezTo>
                <a:lnTo>
                  <a:pt x="10407" y="10431"/>
                </a:lnTo>
                <a:cubicBezTo>
                  <a:pt x="10407" y="10693"/>
                  <a:pt x="10336" y="10979"/>
                  <a:pt x="10146" y="11193"/>
                </a:cubicBezTo>
                <a:cubicBezTo>
                  <a:pt x="9979" y="11407"/>
                  <a:pt x="9693" y="11526"/>
                  <a:pt x="9431" y="11526"/>
                </a:cubicBezTo>
                <a:lnTo>
                  <a:pt x="1334" y="11526"/>
                </a:lnTo>
                <a:cubicBezTo>
                  <a:pt x="1072" y="11526"/>
                  <a:pt x="810" y="11407"/>
                  <a:pt x="620" y="11193"/>
                </a:cubicBezTo>
                <a:cubicBezTo>
                  <a:pt x="453" y="10979"/>
                  <a:pt x="358" y="10693"/>
                  <a:pt x="405" y="10431"/>
                </a:cubicBezTo>
                <a:lnTo>
                  <a:pt x="1477" y="4477"/>
                </a:lnTo>
                <a:cubicBezTo>
                  <a:pt x="1572" y="4025"/>
                  <a:pt x="1953" y="3692"/>
                  <a:pt x="2406" y="3692"/>
                </a:cubicBezTo>
                <a:lnTo>
                  <a:pt x="2620" y="3692"/>
                </a:lnTo>
                <a:lnTo>
                  <a:pt x="2620" y="5930"/>
                </a:lnTo>
                <a:cubicBezTo>
                  <a:pt x="2620" y="6311"/>
                  <a:pt x="2715" y="6692"/>
                  <a:pt x="2858" y="7049"/>
                </a:cubicBezTo>
                <a:cubicBezTo>
                  <a:pt x="2715" y="7216"/>
                  <a:pt x="2620" y="7383"/>
                  <a:pt x="2620" y="7597"/>
                </a:cubicBezTo>
                <a:cubicBezTo>
                  <a:pt x="2620" y="8002"/>
                  <a:pt x="2954" y="8335"/>
                  <a:pt x="3358" y="8335"/>
                </a:cubicBezTo>
                <a:cubicBezTo>
                  <a:pt x="3501" y="8335"/>
                  <a:pt x="3668" y="8288"/>
                  <a:pt x="3811" y="8192"/>
                </a:cubicBezTo>
                <a:cubicBezTo>
                  <a:pt x="4287" y="8526"/>
                  <a:pt x="4811" y="8693"/>
                  <a:pt x="5406" y="8693"/>
                </a:cubicBezTo>
                <a:cubicBezTo>
                  <a:pt x="6002" y="8693"/>
                  <a:pt x="6550" y="8526"/>
                  <a:pt x="7026" y="8192"/>
                </a:cubicBezTo>
                <a:cubicBezTo>
                  <a:pt x="7145" y="8288"/>
                  <a:pt x="7288" y="8335"/>
                  <a:pt x="7478" y="8335"/>
                </a:cubicBezTo>
                <a:cubicBezTo>
                  <a:pt x="7883" y="8335"/>
                  <a:pt x="8217" y="8002"/>
                  <a:pt x="8217" y="7597"/>
                </a:cubicBezTo>
                <a:cubicBezTo>
                  <a:pt x="8217" y="7383"/>
                  <a:pt x="8121" y="7168"/>
                  <a:pt x="7978" y="7049"/>
                </a:cubicBezTo>
                <a:cubicBezTo>
                  <a:pt x="8121" y="6692"/>
                  <a:pt x="8217" y="6311"/>
                  <a:pt x="8217" y="5930"/>
                </a:cubicBezTo>
                <a:lnTo>
                  <a:pt x="8217" y="3692"/>
                </a:lnTo>
                <a:close/>
                <a:moveTo>
                  <a:pt x="5383" y="0"/>
                </a:moveTo>
                <a:cubicBezTo>
                  <a:pt x="4263" y="0"/>
                  <a:pt x="3358" y="929"/>
                  <a:pt x="3358" y="2025"/>
                </a:cubicBezTo>
                <a:lnTo>
                  <a:pt x="3358" y="4073"/>
                </a:lnTo>
                <a:cubicBezTo>
                  <a:pt x="3358" y="4168"/>
                  <a:pt x="3454" y="4263"/>
                  <a:pt x="3549" y="4263"/>
                </a:cubicBezTo>
                <a:cubicBezTo>
                  <a:pt x="3620" y="4263"/>
                  <a:pt x="3716" y="4168"/>
                  <a:pt x="3716" y="4073"/>
                </a:cubicBezTo>
                <a:lnTo>
                  <a:pt x="3716" y="3692"/>
                </a:lnTo>
                <a:lnTo>
                  <a:pt x="6526" y="3692"/>
                </a:lnTo>
                <a:cubicBezTo>
                  <a:pt x="6597" y="3692"/>
                  <a:pt x="6692" y="3596"/>
                  <a:pt x="6692" y="3525"/>
                </a:cubicBezTo>
                <a:cubicBezTo>
                  <a:pt x="6692" y="3430"/>
                  <a:pt x="6597" y="3334"/>
                  <a:pt x="6526" y="3334"/>
                </a:cubicBezTo>
                <a:lnTo>
                  <a:pt x="3716" y="3334"/>
                </a:lnTo>
                <a:lnTo>
                  <a:pt x="3716" y="2025"/>
                </a:lnTo>
                <a:cubicBezTo>
                  <a:pt x="3716" y="1096"/>
                  <a:pt x="4454" y="334"/>
                  <a:pt x="5406" y="334"/>
                </a:cubicBezTo>
                <a:cubicBezTo>
                  <a:pt x="6359" y="334"/>
                  <a:pt x="7121" y="1072"/>
                  <a:pt x="7121" y="2025"/>
                </a:cubicBezTo>
                <a:lnTo>
                  <a:pt x="7121" y="4073"/>
                </a:lnTo>
                <a:cubicBezTo>
                  <a:pt x="7121" y="4168"/>
                  <a:pt x="7193" y="4263"/>
                  <a:pt x="7288" y="4263"/>
                </a:cubicBezTo>
                <a:cubicBezTo>
                  <a:pt x="7383" y="4263"/>
                  <a:pt x="7478" y="4168"/>
                  <a:pt x="7478" y="4073"/>
                </a:cubicBezTo>
                <a:lnTo>
                  <a:pt x="7478" y="3692"/>
                </a:lnTo>
                <a:lnTo>
                  <a:pt x="7859" y="3692"/>
                </a:lnTo>
                <a:lnTo>
                  <a:pt x="7859" y="5930"/>
                </a:lnTo>
                <a:cubicBezTo>
                  <a:pt x="7859" y="6263"/>
                  <a:pt x="7788" y="6573"/>
                  <a:pt x="7645" y="6883"/>
                </a:cubicBezTo>
                <a:cubicBezTo>
                  <a:pt x="7597" y="6859"/>
                  <a:pt x="7526" y="6859"/>
                  <a:pt x="7478" y="6859"/>
                </a:cubicBezTo>
                <a:cubicBezTo>
                  <a:pt x="7050" y="6859"/>
                  <a:pt x="6716" y="7168"/>
                  <a:pt x="6716" y="7597"/>
                </a:cubicBezTo>
                <a:cubicBezTo>
                  <a:pt x="6716" y="7716"/>
                  <a:pt x="6764" y="7835"/>
                  <a:pt x="6788" y="7930"/>
                </a:cubicBezTo>
                <a:cubicBezTo>
                  <a:pt x="6359" y="8216"/>
                  <a:pt x="5883" y="8359"/>
                  <a:pt x="5383" y="8359"/>
                </a:cubicBezTo>
                <a:cubicBezTo>
                  <a:pt x="4883" y="8359"/>
                  <a:pt x="4406" y="8216"/>
                  <a:pt x="3978" y="7930"/>
                </a:cubicBezTo>
                <a:cubicBezTo>
                  <a:pt x="4049" y="7835"/>
                  <a:pt x="4049" y="7716"/>
                  <a:pt x="4049" y="7597"/>
                </a:cubicBezTo>
                <a:cubicBezTo>
                  <a:pt x="4049" y="7168"/>
                  <a:pt x="3716" y="6859"/>
                  <a:pt x="3311" y="6859"/>
                </a:cubicBezTo>
                <a:cubicBezTo>
                  <a:pt x="3239" y="6859"/>
                  <a:pt x="3192" y="6859"/>
                  <a:pt x="3120" y="6883"/>
                </a:cubicBezTo>
                <a:cubicBezTo>
                  <a:pt x="3001" y="6573"/>
                  <a:pt x="2906" y="6263"/>
                  <a:pt x="2906" y="5930"/>
                </a:cubicBezTo>
                <a:lnTo>
                  <a:pt x="2906" y="3525"/>
                </a:lnTo>
                <a:cubicBezTo>
                  <a:pt x="2906" y="3453"/>
                  <a:pt x="2882" y="3430"/>
                  <a:pt x="2858" y="3406"/>
                </a:cubicBezTo>
                <a:cubicBezTo>
                  <a:pt x="2834" y="3358"/>
                  <a:pt x="2763" y="3334"/>
                  <a:pt x="2739" y="3334"/>
                </a:cubicBezTo>
                <a:lnTo>
                  <a:pt x="2406" y="3334"/>
                </a:lnTo>
                <a:cubicBezTo>
                  <a:pt x="1787" y="3334"/>
                  <a:pt x="1239" y="3787"/>
                  <a:pt x="1120" y="4406"/>
                </a:cubicBezTo>
                <a:lnTo>
                  <a:pt x="48" y="10360"/>
                </a:lnTo>
                <a:cubicBezTo>
                  <a:pt x="1" y="10741"/>
                  <a:pt x="96" y="11145"/>
                  <a:pt x="334" y="11431"/>
                </a:cubicBezTo>
                <a:cubicBezTo>
                  <a:pt x="548" y="11741"/>
                  <a:pt x="929" y="11907"/>
                  <a:pt x="1310" y="11907"/>
                </a:cubicBezTo>
                <a:lnTo>
                  <a:pt x="9407" y="11907"/>
                </a:lnTo>
                <a:cubicBezTo>
                  <a:pt x="9788" y="11907"/>
                  <a:pt x="10146" y="11741"/>
                  <a:pt x="10384" y="11431"/>
                </a:cubicBezTo>
                <a:cubicBezTo>
                  <a:pt x="10646" y="11145"/>
                  <a:pt x="10765" y="10741"/>
                  <a:pt x="10717" y="10360"/>
                </a:cubicBezTo>
                <a:lnTo>
                  <a:pt x="9645" y="4406"/>
                </a:lnTo>
                <a:cubicBezTo>
                  <a:pt x="9526" y="3787"/>
                  <a:pt x="8979" y="3334"/>
                  <a:pt x="8359" y="3334"/>
                </a:cubicBezTo>
                <a:lnTo>
                  <a:pt x="7407" y="3334"/>
                </a:lnTo>
                <a:lnTo>
                  <a:pt x="7407" y="2025"/>
                </a:lnTo>
                <a:cubicBezTo>
                  <a:pt x="7407" y="905"/>
                  <a:pt x="6478" y="0"/>
                  <a:pt x="53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33"/>
          <p:cNvSpPr/>
          <p:nvPr/>
        </p:nvSpPr>
        <p:spPr>
          <a:xfrm>
            <a:off x="2032245" y="145476"/>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6" name="Google Shape;2284;p30">
            <a:extLst>
              <a:ext uri="{FF2B5EF4-FFF2-40B4-BE49-F238E27FC236}">
                <a16:creationId xmlns:a16="http://schemas.microsoft.com/office/drawing/2014/main" id="{1F280CCE-5CD7-09B3-FC43-374DE98EDD69}"/>
              </a:ext>
            </a:extLst>
          </p:cNvPr>
          <p:cNvSpPr txBox="1">
            <a:spLocks noGrp="1"/>
          </p:cNvSpPr>
          <p:nvPr>
            <p:ph type="title"/>
          </p:nvPr>
        </p:nvSpPr>
        <p:spPr>
          <a:xfrm>
            <a:off x="52039" y="77850"/>
            <a:ext cx="7664605" cy="347400"/>
          </a:xfrm>
          <a:prstGeom prst="rect">
            <a:avLst/>
          </a:prstGeom>
        </p:spPr>
        <p:txBody>
          <a:bodyPr spcFirstLastPara="1" wrap="square" lIns="91425" tIns="91425" rIns="91425" bIns="91425" anchor="ctr" anchorCtr="0">
            <a:noAutofit/>
          </a:bodyPr>
          <a:lstStyle/>
          <a:p>
            <a:pPr lvl="0" algn="l">
              <a:lnSpc>
                <a:spcPct val="107000"/>
              </a:lnSpc>
            </a:pPr>
            <a:r>
              <a:rPr lang="en-US" sz="20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What factors are significantly related to the number of web purchases?</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27367B12-1011-7E52-DE5B-BDB2EB45ABD9}"/>
              </a:ext>
            </a:extLst>
          </p:cNvPr>
          <p:cNvGraphicFramePr>
            <a:graphicFrameLocks/>
          </p:cNvGraphicFramePr>
          <p:nvPr>
            <p:extLst>
              <p:ext uri="{D42A27DB-BD31-4B8C-83A1-F6EECF244321}">
                <p14:modId xmlns:p14="http://schemas.microsoft.com/office/powerpoint/2010/main" val="421073662"/>
              </p:ext>
            </p:extLst>
          </p:nvPr>
        </p:nvGraphicFramePr>
        <p:xfrm>
          <a:off x="69974" y="488727"/>
          <a:ext cx="3632232" cy="18976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3F266918-C843-A80A-3C3B-08246A7E759E}"/>
              </a:ext>
            </a:extLst>
          </p:cNvPr>
          <p:cNvGraphicFramePr>
            <a:graphicFrameLocks/>
          </p:cNvGraphicFramePr>
          <p:nvPr>
            <p:extLst>
              <p:ext uri="{D42A27DB-BD31-4B8C-83A1-F6EECF244321}">
                <p14:modId xmlns:p14="http://schemas.microsoft.com/office/powerpoint/2010/main" val="288804229"/>
              </p:ext>
            </p:extLst>
          </p:nvPr>
        </p:nvGraphicFramePr>
        <p:xfrm>
          <a:off x="2939508" y="2475571"/>
          <a:ext cx="2992895" cy="25224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1EF9CF86-22C2-F629-4912-C9BDC479F51B}"/>
              </a:ext>
            </a:extLst>
          </p:cNvPr>
          <p:cNvGraphicFramePr>
            <a:graphicFrameLocks/>
          </p:cNvGraphicFramePr>
          <p:nvPr>
            <p:extLst>
              <p:ext uri="{D42A27DB-BD31-4B8C-83A1-F6EECF244321}">
                <p14:modId xmlns:p14="http://schemas.microsoft.com/office/powerpoint/2010/main" val="534503345"/>
              </p:ext>
            </p:extLst>
          </p:nvPr>
        </p:nvGraphicFramePr>
        <p:xfrm>
          <a:off x="5226205" y="375276"/>
          <a:ext cx="3773912" cy="20110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4023AF92-95DA-CA54-2E4B-00C0D21E58BC}"/>
              </a:ext>
            </a:extLst>
          </p:cNvPr>
          <p:cNvGraphicFramePr>
            <a:graphicFrameLocks/>
          </p:cNvGraphicFramePr>
          <p:nvPr>
            <p:extLst>
              <p:ext uri="{D42A27DB-BD31-4B8C-83A1-F6EECF244321}">
                <p14:modId xmlns:p14="http://schemas.microsoft.com/office/powerpoint/2010/main" val="2645694722"/>
              </p:ext>
            </p:extLst>
          </p:nvPr>
        </p:nvGraphicFramePr>
        <p:xfrm>
          <a:off x="5990715" y="2475570"/>
          <a:ext cx="3009402" cy="25224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3D992E53-AD2C-0253-EB53-17860DB0928E}"/>
              </a:ext>
            </a:extLst>
          </p:cNvPr>
          <p:cNvGraphicFramePr>
            <a:graphicFrameLocks/>
          </p:cNvGraphicFramePr>
          <p:nvPr>
            <p:extLst>
              <p:ext uri="{D42A27DB-BD31-4B8C-83A1-F6EECF244321}">
                <p14:modId xmlns:p14="http://schemas.microsoft.com/office/powerpoint/2010/main" val="3827180881"/>
              </p:ext>
            </p:extLst>
          </p:nvPr>
        </p:nvGraphicFramePr>
        <p:xfrm>
          <a:off x="69973" y="2475570"/>
          <a:ext cx="2811223" cy="2522454"/>
        </p:xfrm>
        <a:graphic>
          <a:graphicData uri="http://schemas.openxmlformats.org/drawingml/2006/chart">
            <c:chart xmlns:c="http://schemas.openxmlformats.org/drawingml/2006/chart" xmlns:r="http://schemas.openxmlformats.org/officeDocument/2006/relationships" r:id="rId7"/>
          </a:graphicData>
        </a:graphic>
      </p:graphicFrame>
      <p:sp>
        <p:nvSpPr>
          <p:cNvPr id="13" name="Google Shape;2284;p30">
            <a:extLst>
              <a:ext uri="{FF2B5EF4-FFF2-40B4-BE49-F238E27FC236}">
                <a16:creationId xmlns:a16="http://schemas.microsoft.com/office/drawing/2014/main" id="{08BCC403-F777-AC73-3FEB-58E81E539012}"/>
              </a:ext>
            </a:extLst>
          </p:cNvPr>
          <p:cNvSpPr txBox="1">
            <a:spLocks/>
          </p:cNvSpPr>
          <p:nvPr/>
        </p:nvSpPr>
        <p:spPr>
          <a:xfrm>
            <a:off x="3702205" y="438753"/>
            <a:ext cx="1590907" cy="20110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Questrial"/>
              <a:buNone/>
              <a:defRPr sz="30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lvl="0">
              <a:lnSpc>
                <a:spcPct val="107000"/>
              </a:lnSpc>
            </a:pPr>
            <a:r>
              <a:rPr lang="en-US" sz="1300" dirty="0">
                <a:solidFill>
                  <a:schemeClr val="accent6"/>
                </a:solidFill>
                <a:latin typeface="Times New Roman" panose="02020603050405020304" pitchFamily="18" charset="0"/>
                <a:cs typeface="Times New Roman" panose="02020603050405020304" pitchFamily="18" charset="0"/>
              </a:rPr>
              <a:t>Factors that are significantly related to the number of web purchases are: - </a:t>
            </a:r>
          </a:p>
          <a:p>
            <a:pPr lvl="0">
              <a:lnSpc>
                <a:spcPct val="107000"/>
              </a:lnSpc>
            </a:pPr>
            <a:r>
              <a:rPr lang="en-US" sz="1300" dirty="0">
                <a:solidFill>
                  <a:srgbClr val="00B0F0"/>
                </a:solidFill>
                <a:latin typeface="Times New Roman" panose="02020603050405020304" pitchFamily="18" charset="0"/>
                <a:cs typeface="Times New Roman" panose="02020603050405020304" pitchFamily="18" charset="0"/>
                <a:sym typeface="Questrial"/>
              </a:rPr>
              <a:t>1.Education </a:t>
            </a:r>
          </a:p>
          <a:p>
            <a:pPr lvl="0">
              <a:lnSpc>
                <a:spcPct val="107000"/>
              </a:lnSpc>
            </a:pPr>
            <a:r>
              <a:rPr lang="en-US" sz="1300" dirty="0">
                <a:solidFill>
                  <a:srgbClr val="00B0F0"/>
                </a:solidFill>
                <a:latin typeface="Times New Roman" panose="02020603050405020304" pitchFamily="18" charset="0"/>
                <a:cs typeface="Times New Roman" panose="02020603050405020304" pitchFamily="18" charset="0"/>
              </a:rPr>
              <a:t>2.Country Origin</a:t>
            </a:r>
          </a:p>
          <a:p>
            <a:pPr lvl="0">
              <a:lnSpc>
                <a:spcPct val="107000"/>
              </a:lnSpc>
            </a:pPr>
            <a:r>
              <a:rPr lang="en-US" sz="1300" dirty="0">
                <a:solidFill>
                  <a:srgbClr val="00B0F0"/>
                </a:solidFill>
                <a:latin typeface="Times New Roman" panose="02020603050405020304" pitchFamily="18" charset="0"/>
                <a:cs typeface="Times New Roman" panose="02020603050405020304" pitchFamily="18" charset="0"/>
                <a:sym typeface="Questrial"/>
              </a:rPr>
              <a:t>3.Income</a:t>
            </a:r>
          </a:p>
          <a:p>
            <a:pPr lvl="0">
              <a:lnSpc>
                <a:spcPct val="107000"/>
              </a:lnSpc>
            </a:pPr>
            <a:r>
              <a:rPr lang="en-US" sz="1300" dirty="0">
                <a:solidFill>
                  <a:srgbClr val="00B0F0"/>
                </a:solidFill>
                <a:latin typeface="Times New Roman" panose="02020603050405020304" pitchFamily="18" charset="0"/>
                <a:cs typeface="Times New Roman" panose="02020603050405020304" pitchFamily="18" charset="0"/>
              </a:rPr>
              <a:t>4.Marital Status </a:t>
            </a:r>
          </a:p>
          <a:p>
            <a:pPr lvl="0">
              <a:lnSpc>
                <a:spcPct val="107000"/>
              </a:lnSpc>
            </a:pPr>
            <a:r>
              <a:rPr lang="en-US" sz="1300" dirty="0">
                <a:solidFill>
                  <a:srgbClr val="00B0F0"/>
                </a:solidFill>
                <a:latin typeface="Times New Roman" panose="02020603050405020304" pitchFamily="18" charset="0"/>
                <a:cs typeface="Times New Roman" panose="02020603050405020304" pitchFamily="18" charset="0"/>
                <a:sym typeface="Questrial"/>
              </a:rPr>
              <a:t>5.Birth Year </a:t>
            </a:r>
            <a:endParaRPr lang="en-AG" sz="1300" dirty="0">
              <a:solidFill>
                <a:srgbClr val="00B0F0"/>
              </a:solidFill>
              <a:latin typeface="Times New Roman" panose="02020603050405020304" pitchFamily="18" charset="0"/>
              <a:cs typeface="Times New Roman" panose="02020603050405020304" pitchFamily="18" charset="0"/>
              <a:sym typeface="Questrial"/>
            </a:endParaRPr>
          </a:p>
        </p:txBody>
      </p:sp>
    </p:spTree>
    <p:extLst>
      <p:ext uri="{BB962C8B-B14F-4D97-AF65-F5344CB8AC3E}">
        <p14:creationId xmlns:p14="http://schemas.microsoft.com/office/powerpoint/2010/main" val="375887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33"/>
          <p:cNvSpPr/>
          <p:nvPr/>
        </p:nvSpPr>
        <p:spPr>
          <a:xfrm>
            <a:off x="2032245" y="145476"/>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6" name="Google Shape;2284;p30">
            <a:extLst>
              <a:ext uri="{FF2B5EF4-FFF2-40B4-BE49-F238E27FC236}">
                <a16:creationId xmlns:a16="http://schemas.microsoft.com/office/drawing/2014/main" id="{1F280CCE-5CD7-09B3-FC43-374DE98EDD69}"/>
              </a:ext>
            </a:extLst>
          </p:cNvPr>
          <p:cNvSpPr txBox="1">
            <a:spLocks noGrp="1"/>
          </p:cNvSpPr>
          <p:nvPr>
            <p:ph type="title"/>
          </p:nvPr>
        </p:nvSpPr>
        <p:spPr>
          <a:xfrm>
            <a:off x="90139" y="77850"/>
            <a:ext cx="5922041" cy="297426"/>
          </a:xfrm>
          <a:prstGeom prst="rect">
            <a:avLst/>
          </a:prstGeom>
        </p:spPr>
        <p:txBody>
          <a:bodyPr spcFirstLastPara="1" wrap="square" lIns="91425" tIns="91425" rIns="91425" bIns="91425" anchor="ctr" anchorCtr="0">
            <a:noAutofit/>
          </a:bodyPr>
          <a:lstStyle/>
          <a:p>
            <a:pPr lvl="0">
              <a:lnSpc>
                <a:spcPct val="107000"/>
              </a:lnSpc>
            </a:pPr>
            <a:r>
              <a:rPr lang="en-AG" sz="20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Which marketing campaign was the most successful?</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F14D43B2-DF60-8FBC-D84A-2E50B40CA374}"/>
              </a:ext>
            </a:extLst>
          </p:cNvPr>
          <p:cNvGraphicFramePr>
            <a:graphicFrameLocks/>
          </p:cNvGraphicFramePr>
          <p:nvPr>
            <p:extLst>
              <p:ext uri="{D42A27DB-BD31-4B8C-83A1-F6EECF244321}">
                <p14:modId xmlns:p14="http://schemas.microsoft.com/office/powerpoint/2010/main" val="1536442720"/>
              </p:ext>
            </p:extLst>
          </p:nvPr>
        </p:nvGraphicFramePr>
        <p:xfrm>
          <a:off x="186690" y="426276"/>
          <a:ext cx="5440959" cy="227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Google Shape;2284;p30">
            <a:extLst>
              <a:ext uri="{FF2B5EF4-FFF2-40B4-BE49-F238E27FC236}">
                <a16:creationId xmlns:a16="http://schemas.microsoft.com/office/drawing/2014/main" id="{E1734576-EE2B-0E27-8340-15D1A1137791}"/>
              </a:ext>
            </a:extLst>
          </p:cNvPr>
          <p:cNvSpPr txBox="1">
            <a:spLocks/>
          </p:cNvSpPr>
          <p:nvPr/>
        </p:nvSpPr>
        <p:spPr>
          <a:xfrm>
            <a:off x="0" y="2903749"/>
            <a:ext cx="3962399" cy="36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Questrial"/>
              <a:buNone/>
              <a:defRPr sz="30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nSpc>
                <a:spcPct val="107000"/>
              </a:lnSpc>
            </a:pPr>
            <a:r>
              <a:rPr lang="en-AG" sz="20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Which products are performing best</a:t>
            </a:r>
            <a:r>
              <a:rPr lang="en-US" sz="20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151B065C-9594-0C6F-3DD3-95294566513B}"/>
              </a:ext>
            </a:extLst>
          </p:cNvPr>
          <p:cNvGraphicFramePr>
            <a:graphicFrameLocks/>
          </p:cNvGraphicFramePr>
          <p:nvPr>
            <p:extLst>
              <p:ext uri="{D42A27DB-BD31-4B8C-83A1-F6EECF244321}">
                <p14:modId xmlns:p14="http://schemas.microsoft.com/office/powerpoint/2010/main" val="3683045268"/>
              </p:ext>
            </p:extLst>
          </p:nvPr>
        </p:nvGraphicFramePr>
        <p:xfrm>
          <a:off x="3962399" y="2778018"/>
          <a:ext cx="5129561" cy="2365482"/>
        </p:xfrm>
        <a:graphic>
          <a:graphicData uri="http://schemas.openxmlformats.org/drawingml/2006/chart">
            <c:chart xmlns:c="http://schemas.openxmlformats.org/drawingml/2006/chart" xmlns:r="http://schemas.openxmlformats.org/officeDocument/2006/relationships" r:id="rId4"/>
          </a:graphicData>
        </a:graphic>
      </p:graphicFrame>
      <p:sp>
        <p:nvSpPr>
          <p:cNvPr id="5" name="Google Shape;2284;p30">
            <a:extLst>
              <a:ext uri="{FF2B5EF4-FFF2-40B4-BE49-F238E27FC236}">
                <a16:creationId xmlns:a16="http://schemas.microsoft.com/office/drawing/2014/main" id="{1FCAEEFB-1667-DF90-A0F4-5C607CC805D4}"/>
              </a:ext>
            </a:extLst>
          </p:cNvPr>
          <p:cNvSpPr txBox="1">
            <a:spLocks/>
          </p:cNvSpPr>
          <p:nvPr/>
        </p:nvSpPr>
        <p:spPr>
          <a:xfrm>
            <a:off x="5714071" y="455814"/>
            <a:ext cx="2575001" cy="21159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Questrial"/>
              <a:buNone/>
              <a:defRPr sz="30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nSpc>
                <a:spcPct val="107000"/>
              </a:lnSpc>
            </a:pPr>
            <a:r>
              <a:rPr lang="en-US" sz="20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From the Data it is clear that Campaign-4 was the most successful campaign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2284;p30">
            <a:extLst>
              <a:ext uri="{FF2B5EF4-FFF2-40B4-BE49-F238E27FC236}">
                <a16:creationId xmlns:a16="http://schemas.microsoft.com/office/drawing/2014/main" id="{A85D2746-3B80-6074-F6D2-01E516F78085}"/>
              </a:ext>
            </a:extLst>
          </p:cNvPr>
          <p:cNvSpPr txBox="1">
            <a:spLocks/>
          </p:cNvSpPr>
          <p:nvPr/>
        </p:nvSpPr>
        <p:spPr>
          <a:xfrm>
            <a:off x="186690" y="3389780"/>
            <a:ext cx="2575001" cy="11963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Questrial"/>
              <a:buNone/>
              <a:defRPr sz="3000" b="0"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nSpc>
                <a:spcPct val="107000"/>
              </a:lnSpc>
            </a:pPr>
            <a:r>
              <a:rPr lang="en-US" sz="1800" kern="0" dirty="0">
                <a:solidFill>
                  <a:srgbClr val="000000"/>
                </a:solidFill>
                <a:effectLst/>
                <a:latin typeface="Times New Roman" panose="02020603050405020304" pitchFamily="18" charset="0"/>
                <a:ea typeface="Times New Roman" panose="02020603050405020304" pitchFamily="18" charset="0"/>
              </a:rPr>
              <a:t>The best-performing </a:t>
            </a:r>
            <a:r>
              <a:rPr lang="en-US" sz="1800" b="1" kern="0" dirty="0">
                <a:solidFill>
                  <a:srgbClr val="4472C4"/>
                </a:solidFill>
                <a:effectLst/>
                <a:latin typeface="Times New Roman" panose="02020603050405020304" pitchFamily="18" charset="0"/>
                <a:ea typeface="Times New Roman" panose="02020603050405020304" pitchFamily="18" charset="0"/>
              </a:rPr>
              <a:t>product</a:t>
            </a:r>
            <a:r>
              <a:rPr lang="en-US" sz="1800" kern="0" dirty="0">
                <a:solidFill>
                  <a:srgbClr val="000000"/>
                </a:solidFill>
                <a:effectLst/>
                <a:latin typeface="Times New Roman" panose="02020603050405020304" pitchFamily="18" charset="0"/>
                <a:ea typeface="Times New Roman" panose="02020603050405020304" pitchFamily="18" charset="0"/>
              </a:rPr>
              <a:t> right now are </a:t>
            </a:r>
            <a:r>
              <a:rPr lang="en-US" sz="1800" b="1" kern="0" dirty="0">
                <a:solidFill>
                  <a:srgbClr val="4472C4"/>
                </a:solidFill>
                <a:effectLst/>
                <a:latin typeface="Times New Roman" panose="02020603050405020304" pitchFamily="18" charset="0"/>
                <a:ea typeface="Times New Roman" panose="02020603050405020304" pitchFamily="18" charset="0"/>
              </a:rPr>
              <a:t>Wines</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Google Shape;2461;p36">
            <a:extLst>
              <a:ext uri="{FF2B5EF4-FFF2-40B4-BE49-F238E27FC236}">
                <a16:creationId xmlns:a16="http://schemas.microsoft.com/office/drawing/2014/main" id="{C696D830-96F4-2CC0-0825-D6D081CC3958}"/>
              </a:ext>
            </a:extLst>
          </p:cNvPr>
          <p:cNvPicPr preferRelativeResize="0"/>
          <p:nvPr/>
        </p:nvPicPr>
        <p:blipFill>
          <a:blip r:embed="rId5">
            <a:alphaModFix/>
          </a:blip>
          <a:stretch>
            <a:fillRect/>
          </a:stretch>
        </p:blipFill>
        <p:spPr>
          <a:xfrm>
            <a:off x="2395444" y="3393766"/>
            <a:ext cx="1311430" cy="1318057"/>
          </a:xfrm>
          <a:prstGeom prst="rect">
            <a:avLst/>
          </a:prstGeom>
          <a:noFill/>
          <a:ln>
            <a:noFill/>
          </a:ln>
        </p:spPr>
      </p:pic>
    </p:spTree>
    <p:extLst>
      <p:ext uri="{BB962C8B-B14F-4D97-AF65-F5344CB8AC3E}">
        <p14:creationId xmlns:p14="http://schemas.microsoft.com/office/powerpoint/2010/main" val="192188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33"/>
          <p:cNvSpPr/>
          <p:nvPr/>
        </p:nvSpPr>
        <p:spPr>
          <a:xfrm>
            <a:off x="2032245" y="145476"/>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6" name="Google Shape;2284;p30">
            <a:extLst>
              <a:ext uri="{FF2B5EF4-FFF2-40B4-BE49-F238E27FC236}">
                <a16:creationId xmlns:a16="http://schemas.microsoft.com/office/drawing/2014/main" id="{1F280CCE-5CD7-09B3-FC43-374DE98EDD69}"/>
              </a:ext>
            </a:extLst>
          </p:cNvPr>
          <p:cNvSpPr txBox="1">
            <a:spLocks noGrp="1"/>
          </p:cNvSpPr>
          <p:nvPr>
            <p:ph type="title"/>
          </p:nvPr>
        </p:nvSpPr>
        <p:spPr>
          <a:xfrm>
            <a:off x="90139" y="77850"/>
            <a:ext cx="5416161" cy="297426"/>
          </a:xfrm>
          <a:prstGeom prst="rect">
            <a:avLst/>
          </a:prstGeom>
        </p:spPr>
        <p:txBody>
          <a:bodyPr spcFirstLastPara="1" wrap="square" lIns="91425" tIns="91425" rIns="91425" bIns="91425" anchor="ctr" anchorCtr="0">
            <a:noAutofit/>
          </a:bodyPr>
          <a:lstStyle/>
          <a:p>
            <a:pPr lvl="0">
              <a:lnSpc>
                <a:spcPct val="107000"/>
              </a:lnSpc>
            </a:pPr>
            <a:r>
              <a:rPr lang="en-AG" sz="20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What does the average customer look like?</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7926339E-32C8-4B5D-1F36-13F58A9987ED}"/>
              </a:ext>
            </a:extLst>
          </p:cNvPr>
          <p:cNvGraphicFramePr>
            <a:graphicFrameLocks/>
          </p:cNvGraphicFramePr>
          <p:nvPr>
            <p:extLst>
              <p:ext uri="{D42A27DB-BD31-4B8C-83A1-F6EECF244321}">
                <p14:modId xmlns:p14="http://schemas.microsoft.com/office/powerpoint/2010/main" val="1263875369"/>
              </p:ext>
            </p:extLst>
          </p:nvPr>
        </p:nvGraphicFramePr>
        <p:xfrm>
          <a:off x="0" y="3404839"/>
          <a:ext cx="5506451" cy="1735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4CCC77A5-7B2E-8DD1-18F9-CA220EC40883}"/>
              </a:ext>
            </a:extLst>
          </p:cNvPr>
          <p:cNvGraphicFramePr>
            <a:graphicFrameLocks/>
          </p:cNvGraphicFramePr>
          <p:nvPr>
            <p:extLst>
              <p:ext uri="{D42A27DB-BD31-4B8C-83A1-F6EECF244321}">
                <p14:modId xmlns:p14="http://schemas.microsoft.com/office/powerpoint/2010/main" val="680855661"/>
              </p:ext>
            </p:extLst>
          </p:nvPr>
        </p:nvGraphicFramePr>
        <p:xfrm>
          <a:off x="5596890" y="0"/>
          <a:ext cx="3524250" cy="18059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2695B6ED-E2C8-8FA1-1A45-143703B75173}"/>
              </a:ext>
            </a:extLst>
          </p:cNvPr>
          <p:cNvGraphicFramePr>
            <a:graphicFrameLocks/>
          </p:cNvGraphicFramePr>
          <p:nvPr>
            <p:extLst>
              <p:ext uri="{D42A27DB-BD31-4B8C-83A1-F6EECF244321}">
                <p14:modId xmlns:p14="http://schemas.microsoft.com/office/powerpoint/2010/main" val="2911859179"/>
              </p:ext>
            </p:extLst>
          </p:nvPr>
        </p:nvGraphicFramePr>
        <p:xfrm>
          <a:off x="5596890" y="1805941"/>
          <a:ext cx="3524400" cy="159889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85D04E76-2BDA-032F-574F-5D5BA397BDE1}"/>
              </a:ext>
            </a:extLst>
          </p:cNvPr>
          <p:cNvGraphicFramePr>
            <a:graphicFrameLocks/>
          </p:cNvGraphicFramePr>
          <p:nvPr>
            <p:extLst>
              <p:ext uri="{D42A27DB-BD31-4B8C-83A1-F6EECF244321}">
                <p14:modId xmlns:p14="http://schemas.microsoft.com/office/powerpoint/2010/main" val="2066718499"/>
              </p:ext>
            </p:extLst>
          </p:nvPr>
        </p:nvGraphicFramePr>
        <p:xfrm>
          <a:off x="-150" y="1598899"/>
          <a:ext cx="5506450" cy="18059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D50467E0-A760-684A-92D3-0C3C889371CC}"/>
              </a:ext>
            </a:extLst>
          </p:cNvPr>
          <p:cNvGraphicFramePr>
            <a:graphicFrameLocks/>
          </p:cNvGraphicFramePr>
          <p:nvPr>
            <p:extLst>
              <p:ext uri="{D42A27DB-BD31-4B8C-83A1-F6EECF244321}">
                <p14:modId xmlns:p14="http://schemas.microsoft.com/office/powerpoint/2010/main" val="1463363332"/>
              </p:ext>
            </p:extLst>
          </p:nvPr>
        </p:nvGraphicFramePr>
        <p:xfrm>
          <a:off x="5596740" y="3404839"/>
          <a:ext cx="3524400" cy="1738661"/>
        </p:xfrm>
        <a:graphic>
          <a:graphicData uri="http://schemas.openxmlformats.org/drawingml/2006/chart">
            <c:chart xmlns:c="http://schemas.openxmlformats.org/drawingml/2006/chart" xmlns:r="http://schemas.openxmlformats.org/officeDocument/2006/relationships" r:id="rId7"/>
          </a:graphicData>
        </a:graphic>
      </p:graphicFrame>
      <p:sp>
        <p:nvSpPr>
          <p:cNvPr id="15" name="TextBox 14">
            <a:extLst>
              <a:ext uri="{FF2B5EF4-FFF2-40B4-BE49-F238E27FC236}">
                <a16:creationId xmlns:a16="http://schemas.microsoft.com/office/drawing/2014/main" id="{053A3230-B3F8-5B70-5FE7-EA80DD48B6A4}"/>
              </a:ext>
            </a:extLst>
          </p:cNvPr>
          <p:cNvSpPr txBox="1"/>
          <p:nvPr/>
        </p:nvSpPr>
        <p:spPr>
          <a:xfrm>
            <a:off x="167269" y="533638"/>
            <a:ext cx="5032916" cy="738664"/>
          </a:xfrm>
          <a:prstGeom prst="rect">
            <a:avLst/>
          </a:prstGeom>
          <a:noFill/>
        </p:spPr>
        <p:txBody>
          <a:bodyPr wrap="square">
            <a:spAutoFit/>
          </a:bodyPr>
          <a:lstStyle/>
          <a:p>
            <a:r>
              <a:rPr lang="en-AG" dirty="0">
                <a:solidFill>
                  <a:schemeClr val="accent6"/>
                </a:solidFill>
                <a:latin typeface="Times New Roman" panose="02020603050405020304" pitchFamily="18" charset="0"/>
                <a:cs typeface="Times New Roman" panose="02020603050405020304" pitchFamily="18" charset="0"/>
              </a:rPr>
              <a:t>The average customer is a </a:t>
            </a:r>
            <a:r>
              <a:rPr lang="en-AG" b="1" dirty="0">
                <a:solidFill>
                  <a:srgbClr val="0070C0"/>
                </a:solidFill>
                <a:latin typeface="Times New Roman" panose="02020603050405020304" pitchFamily="18" charset="0"/>
                <a:cs typeface="Times New Roman" panose="02020603050405020304" pitchFamily="18" charset="0"/>
              </a:rPr>
              <a:t>married</a:t>
            </a:r>
            <a:r>
              <a:rPr lang="en-AG" dirty="0">
                <a:solidFill>
                  <a:schemeClr val="accent6"/>
                </a:solidFill>
                <a:latin typeface="Times New Roman" panose="02020603050405020304" pitchFamily="18" charset="0"/>
                <a:cs typeface="Times New Roman" panose="02020603050405020304" pitchFamily="18" charset="0"/>
              </a:rPr>
              <a:t> </a:t>
            </a:r>
            <a:r>
              <a:rPr lang="en-AG" b="1" dirty="0">
                <a:solidFill>
                  <a:srgbClr val="0070C0"/>
                </a:solidFill>
                <a:latin typeface="Times New Roman" panose="02020603050405020304" pitchFamily="18" charset="0"/>
                <a:cs typeface="Times New Roman" panose="02020603050405020304" pitchFamily="18" charset="0"/>
              </a:rPr>
              <a:t>Spanish</a:t>
            </a:r>
            <a:r>
              <a:rPr lang="en-AG" dirty="0">
                <a:solidFill>
                  <a:schemeClr val="accent6"/>
                </a:solidFill>
                <a:latin typeface="Times New Roman" panose="02020603050405020304" pitchFamily="18" charset="0"/>
                <a:cs typeface="Times New Roman" panose="02020603050405020304" pitchFamily="18" charset="0"/>
              </a:rPr>
              <a:t> citizen born between </a:t>
            </a:r>
            <a:r>
              <a:rPr lang="en-AG" b="1" dirty="0">
                <a:solidFill>
                  <a:srgbClr val="0070C0"/>
                </a:solidFill>
                <a:latin typeface="Times New Roman" panose="02020603050405020304" pitchFamily="18" charset="0"/>
                <a:cs typeface="Times New Roman" panose="02020603050405020304" pitchFamily="18" charset="0"/>
              </a:rPr>
              <a:t>1963 and 1982 </a:t>
            </a:r>
            <a:r>
              <a:rPr lang="en-AG" dirty="0">
                <a:solidFill>
                  <a:schemeClr val="accent6"/>
                </a:solidFill>
                <a:latin typeface="Times New Roman" panose="02020603050405020304" pitchFamily="18" charset="0"/>
                <a:cs typeface="Times New Roman" panose="02020603050405020304" pitchFamily="18" charset="0"/>
              </a:rPr>
              <a:t>with a </a:t>
            </a:r>
            <a:r>
              <a:rPr lang="en-AG" b="1" dirty="0">
                <a:solidFill>
                  <a:srgbClr val="0070C0"/>
                </a:solidFill>
                <a:latin typeface="Times New Roman" panose="02020603050405020304" pitchFamily="18" charset="0"/>
                <a:cs typeface="Times New Roman" panose="02020603050405020304" pitchFamily="18" charset="0"/>
              </a:rPr>
              <a:t>graduation</a:t>
            </a:r>
            <a:r>
              <a:rPr lang="en-AG" dirty="0">
                <a:solidFill>
                  <a:schemeClr val="accent6"/>
                </a:solidFill>
                <a:latin typeface="Times New Roman" panose="02020603050405020304" pitchFamily="18" charset="0"/>
                <a:cs typeface="Times New Roman" panose="02020603050405020304" pitchFamily="18" charset="0"/>
              </a:rPr>
              <a:t> degree and an income between </a:t>
            </a:r>
            <a:r>
              <a:rPr lang="en-AG" b="1" dirty="0">
                <a:solidFill>
                  <a:srgbClr val="0070C0"/>
                </a:solidFill>
                <a:latin typeface="Times New Roman" panose="02020603050405020304" pitchFamily="18" charset="0"/>
                <a:cs typeface="Times New Roman" panose="02020603050405020304" pitchFamily="18" charset="0"/>
              </a:rPr>
              <a:t>26,730 to 76,729</a:t>
            </a:r>
          </a:p>
        </p:txBody>
      </p:sp>
    </p:spTree>
    <p:extLst>
      <p:ext uri="{BB962C8B-B14F-4D97-AF65-F5344CB8AC3E}">
        <p14:creationId xmlns:p14="http://schemas.microsoft.com/office/powerpoint/2010/main" val="111972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9" name="Google Shape;2279;p30"/>
          <p:cNvSpPr/>
          <p:nvPr/>
        </p:nvSpPr>
        <p:spPr>
          <a:xfrm>
            <a:off x="2582475" y="670375"/>
            <a:ext cx="4044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84" name="Google Shape;2284;p30"/>
          <p:cNvSpPr txBox="1">
            <a:spLocks noGrp="1"/>
          </p:cNvSpPr>
          <p:nvPr>
            <p:ph type="title"/>
          </p:nvPr>
        </p:nvSpPr>
        <p:spPr>
          <a:xfrm>
            <a:off x="237893" y="561906"/>
            <a:ext cx="5042767" cy="347400"/>
          </a:xfrm>
          <a:prstGeom prst="rect">
            <a:avLst/>
          </a:prstGeom>
        </p:spPr>
        <p:txBody>
          <a:bodyPr spcFirstLastPara="1" wrap="square" lIns="91425" tIns="91425" rIns="91425" bIns="91425" anchor="ctr" anchorCtr="0">
            <a:noAutofit/>
          </a:bodyPr>
          <a:lstStyle/>
          <a:p>
            <a:pPr lvl="0">
              <a:lnSpc>
                <a:spcPct val="107000"/>
              </a:lnSpc>
            </a:pPr>
            <a:r>
              <a:rPr lang="en-AG" sz="2000" kern="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Which channels are underperforming?</a:t>
            </a:r>
            <a:endParaRPr lang="en-AG"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E02A9273-A14B-A3F5-7141-4427F65E2B26}"/>
              </a:ext>
            </a:extLst>
          </p:cNvPr>
          <p:cNvGraphicFramePr>
            <a:graphicFrameLocks/>
          </p:cNvGraphicFramePr>
          <p:nvPr>
            <p:extLst>
              <p:ext uri="{D42A27DB-BD31-4B8C-83A1-F6EECF244321}">
                <p14:modId xmlns:p14="http://schemas.microsoft.com/office/powerpoint/2010/main" val="2260724428"/>
              </p:ext>
            </p:extLst>
          </p:nvPr>
        </p:nvGraphicFramePr>
        <p:xfrm>
          <a:off x="419100" y="1146809"/>
          <a:ext cx="5699202" cy="264813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BA53731F-2755-FD39-6387-D0C0F78D4F3A}"/>
              </a:ext>
            </a:extLst>
          </p:cNvPr>
          <p:cNvSpPr txBox="1"/>
          <p:nvPr/>
        </p:nvSpPr>
        <p:spPr>
          <a:xfrm>
            <a:off x="6118302" y="1306831"/>
            <a:ext cx="2896529" cy="923330"/>
          </a:xfrm>
          <a:prstGeom prst="rect">
            <a:avLst/>
          </a:prstGeom>
          <a:noFill/>
        </p:spPr>
        <p:txBody>
          <a:bodyPr wrap="square">
            <a:spAutoFit/>
          </a:bodyPr>
          <a:lstStyle/>
          <a:p>
            <a:r>
              <a:rPr lang="en-AG" sz="1800" dirty="0">
                <a:latin typeface="Times New Roman" panose="02020603050405020304" pitchFamily="18" charset="0"/>
                <a:cs typeface="Times New Roman" panose="02020603050405020304" pitchFamily="18" charset="0"/>
              </a:rPr>
              <a:t>Among all Channels </a:t>
            </a:r>
            <a:r>
              <a:rPr lang="en-AG" sz="1800" b="1" dirty="0">
                <a:solidFill>
                  <a:srgbClr val="00B0F0"/>
                </a:solidFill>
                <a:latin typeface="Times New Roman" panose="02020603050405020304" pitchFamily="18" charset="0"/>
                <a:cs typeface="Times New Roman" panose="02020603050405020304" pitchFamily="18" charset="0"/>
              </a:rPr>
              <a:t>Store Purchase </a:t>
            </a:r>
            <a:r>
              <a:rPr lang="en-AG" sz="1800" dirty="0">
                <a:latin typeface="Times New Roman" panose="02020603050405020304" pitchFamily="18" charset="0"/>
                <a:cs typeface="Times New Roman" panose="02020603050405020304" pitchFamily="18" charset="0"/>
              </a:rPr>
              <a:t>Channel is performing best </a:t>
            </a:r>
          </a:p>
        </p:txBody>
      </p:sp>
      <p:pic>
        <p:nvPicPr>
          <p:cNvPr id="7" name="Google Shape;2298;p31">
            <a:extLst>
              <a:ext uri="{FF2B5EF4-FFF2-40B4-BE49-F238E27FC236}">
                <a16:creationId xmlns:a16="http://schemas.microsoft.com/office/drawing/2014/main" id="{6E8556AD-549E-006B-6696-D2CE59FE83A3}"/>
              </a:ext>
            </a:extLst>
          </p:cNvPr>
          <p:cNvPicPr preferRelativeResize="0"/>
          <p:nvPr/>
        </p:nvPicPr>
        <p:blipFill>
          <a:blip r:embed="rId4">
            <a:alphaModFix/>
          </a:blip>
          <a:stretch>
            <a:fillRect/>
          </a:stretch>
        </p:blipFill>
        <p:spPr>
          <a:xfrm>
            <a:off x="6876475" y="1887442"/>
            <a:ext cx="2267525" cy="3107375"/>
          </a:xfrm>
          <a:prstGeom prst="rect">
            <a:avLst/>
          </a:prstGeom>
          <a:noFill/>
          <a:ln>
            <a:noFill/>
          </a:ln>
        </p:spPr>
      </p:pic>
    </p:spTree>
    <p:extLst>
      <p:ext uri="{BB962C8B-B14F-4D97-AF65-F5344CB8AC3E}">
        <p14:creationId xmlns:p14="http://schemas.microsoft.com/office/powerpoint/2010/main" val="1696070995"/>
      </p:ext>
    </p:extLst>
  </p:cSld>
  <p:clrMapOvr>
    <a:masterClrMapping/>
  </p:clrMapOvr>
</p:sld>
</file>

<file path=ppt/theme/theme1.xml><?xml version="1.0" encoding="utf-8"?>
<a:theme xmlns:a="http://schemas.openxmlformats.org/drawingml/2006/main" name="Online Shopping MK Plan by Slidesgo">
  <a:themeElements>
    <a:clrScheme name="Simple Light">
      <a:dk1>
        <a:srgbClr val="000000"/>
      </a:dk1>
      <a:lt1>
        <a:srgbClr val="FFFFFF"/>
      </a:lt1>
      <a:dk2>
        <a:srgbClr val="686868"/>
      </a:dk2>
      <a:lt2>
        <a:srgbClr val="EFE4C8"/>
      </a:lt2>
      <a:accent1>
        <a:srgbClr val="EFEFEF"/>
      </a:accent1>
      <a:accent2>
        <a:srgbClr val="D7E7E7"/>
      </a:accent2>
      <a:accent3>
        <a:srgbClr val="A3D6D7"/>
      </a:accent3>
      <a:accent4>
        <a:srgbClr val="EBB7B0"/>
      </a:accent4>
      <a:accent5>
        <a:srgbClr val="F19082"/>
      </a:accent5>
      <a:accent6>
        <a:srgbClr val="CD4A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529</Words>
  <Application>Microsoft Office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Questrial</vt:lpstr>
      <vt:lpstr>Nunito Light</vt:lpstr>
      <vt:lpstr>Wingdings</vt:lpstr>
      <vt:lpstr>Arial</vt:lpstr>
      <vt:lpstr>Bebas Neue</vt:lpstr>
      <vt:lpstr>Times New Roman</vt:lpstr>
      <vt:lpstr>Abel</vt:lpstr>
      <vt:lpstr>Fira Sans Extra Condensed Medium</vt:lpstr>
      <vt:lpstr>Calibri</vt:lpstr>
      <vt:lpstr>Online Shopping MK Plan by Slidesgo</vt:lpstr>
      <vt:lpstr>MARKETING DATA ANALYSIS</vt:lpstr>
      <vt:lpstr>KPI-Objectives</vt:lpstr>
      <vt:lpstr>Introduction</vt:lpstr>
      <vt:lpstr>KPI-Objectives</vt:lpstr>
      <vt:lpstr>Are there any null values or outliers? How will you handle them?</vt:lpstr>
      <vt:lpstr>What factors are significantly related to the number of web purchases?</vt:lpstr>
      <vt:lpstr>Which marketing campaign was the most successful?</vt:lpstr>
      <vt:lpstr>What does the average customer look like?</vt:lpstr>
      <vt:lpstr>Which channels are underperforming?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DATA ANALYSIS</dc:title>
  <cp:lastModifiedBy>Ankit Raj</cp:lastModifiedBy>
  <cp:revision>23</cp:revision>
  <dcterms:modified xsi:type="dcterms:W3CDTF">2023-07-03T13:28:51Z</dcterms:modified>
</cp:coreProperties>
</file>