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1.xml" ContentType="application/vnd.ms-office.chartex+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62" r:id="rId4"/>
    <p:sldId id="265" r:id="rId5"/>
    <p:sldId id="266" r:id="rId6"/>
    <p:sldId id="268" r:id="rId7"/>
    <p:sldId id="264" r:id="rId8"/>
    <p:sldId id="267"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E9202"/>
    <a:srgbClr val="E39A39"/>
    <a:srgbClr val="6C1A00"/>
    <a:srgbClr val="1D3A00"/>
    <a:srgbClr val="007033"/>
    <a:srgbClr val="E7FF01"/>
    <a:srgbClr val="5EEC3C"/>
    <a:srgbClr val="990099"/>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54" y="5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1.%20Pizza%20Place%20Sales\New%20folder\Pizza%20Sales%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1.%20Pizza%20Place%20Sales\New%20folder\Pizza%20Sales%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1.%20Pizza%20Place%20Sales\New%20folder\Pizza%20Sales%20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1.%20Pizza%20Place%20Sales\New%20folder\Pizza%20Sales%20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1.%20Pizza%20Place%20Sales\New%20folder\Pizza%20Sales%20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1.%20Pizza%20Place%20Sales\New%20folder\Pizza%20Sales%20Dashboar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1.%20Pizza%20Place%20Sales\New%20folder\Pizza%20Sales%20Dashboar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ANKIT%20RAJ%20MISHRA\DATA%20ANALYST\Jobaaj%20Learnings\Ms-Excel%20Projects\1.%20Pizza%20Place%20Sales\New%20folder\Pizza%20Sales%20Dashboard.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ANKIT%20RAJ%20MISHRA\DATA%20ANALYST\Jobaaj%20Learnings\Ms-Excel%20Projects\1.%20Pizza%20Place%20Sales\New%20folder\Pizza%20Sales%20Dashboar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 Sales Dashboard.xlsx]Q1!PivotTable5</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latin typeface="Times New Roman" panose="02020603050405020304" pitchFamily="18" charset="0"/>
                <a:cs typeface="Times New Roman" panose="02020603050405020304" pitchFamily="18" charset="0"/>
              </a:rPr>
              <a:t>Peak Hours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A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'Q1'!$A$4:$A$19</c:f>
              <c:strCache>
                <c:ptCount val="15"/>
                <c:pt idx="0">
                  <c:v>9 am</c:v>
                </c:pt>
                <c:pt idx="1">
                  <c:v>10 am</c:v>
                </c:pt>
                <c:pt idx="2">
                  <c:v>11 am</c:v>
                </c:pt>
                <c:pt idx="3">
                  <c:v>12 pm</c:v>
                </c:pt>
                <c:pt idx="4">
                  <c:v>1 pm</c:v>
                </c:pt>
                <c:pt idx="5">
                  <c:v>2 pm</c:v>
                </c:pt>
                <c:pt idx="6">
                  <c:v>3 pm</c:v>
                </c:pt>
                <c:pt idx="7">
                  <c:v>4 pm</c:v>
                </c:pt>
                <c:pt idx="8">
                  <c:v>5 pm</c:v>
                </c:pt>
                <c:pt idx="9">
                  <c:v>6 pm</c:v>
                </c:pt>
                <c:pt idx="10">
                  <c:v>7 pm</c:v>
                </c:pt>
                <c:pt idx="11">
                  <c:v>8 pm</c:v>
                </c:pt>
                <c:pt idx="12">
                  <c:v>9 pm</c:v>
                </c:pt>
                <c:pt idx="13">
                  <c:v>10 pm</c:v>
                </c:pt>
                <c:pt idx="14">
                  <c:v>11 pm</c:v>
                </c:pt>
              </c:strCache>
            </c:strRef>
          </c:cat>
          <c:val>
            <c:numRef>
              <c:f>'Q1'!$B$4:$B$19</c:f>
              <c:numCache>
                <c:formatCode>General</c:formatCode>
                <c:ptCount val="15"/>
                <c:pt idx="0">
                  <c:v>4</c:v>
                </c:pt>
                <c:pt idx="1">
                  <c:v>17</c:v>
                </c:pt>
                <c:pt idx="2">
                  <c:v>2672</c:v>
                </c:pt>
                <c:pt idx="3">
                  <c:v>6543</c:v>
                </c:pt>
                <c:pt idx="4">
                  <c:v>6203</c:v>
                </c:pt>
                <c:pt idx="5">
                  <c:v>3521</c:v>
                </c:pt>
                <c:pt idx="6">
                  <c:v>3170</c:v>
                </c:pt>
                <c:pt idx="7">
                  <c:v>4185</c:v>
                </c:pt>
                <c:pt idx="8">
                  <c:v>5143</c:v>
                </c:pt>
                <c:pt idx="9">
                  <c:v>5359</c:v>
                </c:pt>
                <c:pt idx="10">
                  <c:v>4350</c:v>
                </c:pt>
                <c:pt idx="11">
                  <c:v>3487</c:v>
                </c:pt>
                <c:pt idx="12">
                  <c:v>2528</c:v>
                </c:pt>
                <c:pt idx="13">
                  <c:v>1370</c:v>
                </c:pt>
                <c:pt idx="14">
                  <c:v>68</c:v>
                </c:pt>
              </c:numCache>
            </c:numRef>
          </c:val>
          <c:extLst>
            <c:ext xmlns:c16="http://schemas.microsoft.com/office/drawing/2014/chart" uri="{C3380CC4-5D6E-409C-BE32-E72D297353CC}">
              <c16:uniqueId val="{00000000-84B1-406C-942B-E0C49F73B25B}"/>
            </c:ext>
          </c:extLst>
        </c:ser>
        <c:dLbls>
          <c:dLblPos val="inEnd"/>
          <c:showLegendKey val="0"/>
          <c:showVal val="1"/>
          <c:showCatName val="0"/>
          <c:showSerName val="0"/>
          <c:showPercent val="0"/>
          <c:showBubbleSize val="0"/>
        </c:dLbls>
        <c:gapWidth val="115"/>
        <c:overlap val="-20"/>
        <c:axId val="396168527"/>
        <c:axId val="396173807"/>
      </c:barChart>
      <c:catAx>
        <c:axId val="396168527"/>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time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AG"/>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396173807"/>
        <c:crosses val="autoZero"/>
        <c:auto val="1"/>
        <c:lblAlgn val="ctr"/>
        <c:lblOffset val="100"/>
        <c:noMultiLvlLbl val="0"/>
      </c:catAx>
      <c:valAx>
        <c:axId val="396173807"/>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orders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AG"/>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3961685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w="15875">
      <a:solidFill>
        <a:schemeClr val="accent2"/>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400">
                <a:latin typeface="Times New Roman" panose="02020603050405020304" pitchFamily="18" charset="0"/>
                <a:cs typeface="Times New Roman" panose="02020603050405020304" pitchFamily="18" charset="0"/>
              </a:rPr>
              <a:t>Average Customer Per Day</a:t>
            </a:r>
          </a:p>
        </c:rich>
      </c:tx>
      <c:layout>
        <c:manualLayout>
          <c:xMode val="edge"/>
          <c:yMode val="edge"/>
          <c:x val="4.5271699528124994E-2"/>
          <c:y val="3.627569528415961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AG"/>
        </a:p>
      </c:txPr>
    </c:title>
    <c:autoTitleDeleted val="0"/>
    <c:plotArea>
      <c:layout>
        <c:manualLayout>
          <c:layoutTarget val="inner"/>
          <c:xMode val="edge"/>
          <c:yMode val="edge"/>
          <c:x val="0.10897163797921486"/>
          <c:y val="0.14550584441757355"/>
          <c:w val="0.86085860729672947"/>
          <c:h val="0.56962711885923567"/>
        </c:manualLayout>
      </c:layout>
      <c:lineChart>
        <c:grouping val="standard"/>
        <c:varyColors val="0"/>
        <c:ser>
          <c:idx val="0"/>
          <c:order val="0"/>
          <c:tx>
            <c:strRef>
              <c:f>'Q1'!$I$27</c:f>
              <c:strCache>
                <c:ptCount val="1"/>
                <c:pt idx="0">
                  <c:v>Customer Per Day</c:v>
                </c:pt>
              </c:strCache>
            </c:strRef>
          </c:tx>
          <c:spPr>
            <a:ln w="22225" cap="rnd">
              <a:solidFill>
                <a:schemeClr val="accent1"/>
              </a:solidFill>
            </a:ln>
            <a:effectLst>
              <a:glow rad="139700">
                <a:schemeClr val="accent1">
                  <a:satMod val="175000"/>
                  <a:alpha val="14000"/>
                </a:schemeClr>
              </a:glow>
            </a:effectLst>
          </c:spPr>
          <c:marker>
            <c:symbol val="none"/>
          </c:marker>
          <c:cat>
            <c:numRef>
              <c:f>'Q1'!$H$28:$H$385</c:f>
              <c:numCache>
                <c:formatCode>m/d/yyyy</c:formatCode>
                <c:ptCount val="358"/>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42273</c:v>
                </c:pt>
                <c:pt idx="267">
                  <c:v>42274</c:v>
                </c:pt>
                <c:pt idx="268">
                  <c:v>42275</c:v>
                </c:pt>
                <c:pt idx="269">
                  <c:v>42276</c:v>
                </c:pt>
                <c:pt idx="270">
                  <c:v>42277</c:v>
                </c:pt>
                <c:pt idx="271">
                  <c:v>42278</c:v>
                </c:pt>
                <c:pt idx="272">
                  <c:v>42279</c:v>
                </c:pt>
                <c:pt idx="273">
                  <c:v>42280</c:v>
                </c:pt>
                <c:pt idx="274">
                  <c:v>42281</c:v>
                </c:pt>
                <c:pt idx="275">
                  <c:v>42283</c:v>
                </c:pt>
                <c:pt idx="276">
                  <c:v>42284</c:v>
                </c:pt>
                <c:pt idx="277">
                  <c:v>42285</c:v>
                </c:pt>
                <c:pt idx="278">
                  <c:v>42286</c:v>
                </c:pt>
                <c:pt idx="279">
                  <c:v>42287</c:v>
                </c:pt>
                <c:pt idx="280">
                  <c:v>42288</c:v>
                </c:pt>
                <c:pt idx="281">
                  <c:v>42290</c:v>
                </c:pt>
                <c:pt idx="282">
                  <c:v>42291</c:v>
                </c:pt>
                <c:pt idx="283">
                  <c:v>42292</c:v>
                </c:pt>
                <c:pt idx="284">
                  <c:v>42293</c:v>
                </c:pt>
                <c:pt idx="285">
                  <c:v>42294</c:v>
                </c:pt>
                <c:pt idx="286">
                  <c:v>42295</c:v>
                </c:pt>
                <c:pt idx="287">
                  <c:v>42297</c:v>
                </c:pt>
                <c:pt idx="288">
                  <c:v>42298</c:v>
                </c:pt>
                <c:pt idx="289">
                  <c:v>42299</c:v>
                </c:pt>
                <c:pt idx="290">
                  <c:v>42300</c:v>
                </c:pt>
                <c:pt idx="291">
                  <c:v>42301</c:v>
                </c:pt>
                <c:pt idx="292">
                  <c:v>42302</c:v>
                </c:pt>
                <c:pt idx="293">
                  <c:v>42304</c:v>
                </c:pt>
                <c:pt idx="294">
                  <c:v>42305</c:v>
                </c:pt>
                <c:pt idx="295">
                  <c:v>42306</c:v>
                </c:pt>
                <c:pt idx="296">
                  <c:v>42307</c:v>
                </c:pt>
                <c:pt idx="297">
                  <c:v>42308</c:v>
                </c:pt>
                <c:pt idx="298">
                  <c:v>42309</c:v>
                </c:pt>
                <c:pt idx="299">
                  <c:v>42310</c:v>
                </c:pt>
                <c:pt idx="300">
                  <c:v>42311</c:v>
                </c:pt>
                <c:pt idx="301">
                  <c:v>42312</c:v>
                </c:pt>
                <c:pt idx="302">
                  <c:v>42313</c:v>
                </c:pt>
                <c:pt idx="303">
                  <c:v>42314</c:v>
                </c:pt>
                <c:pt idx="304">
                  <c:v>42315</c:v>
                </c:pt>
                <c:pt idx="305">
                  <c:v>42316</c:v>
                </c:pt>
                <c:pt idx="306">
                  <c:v>42317</c:v>
                </c:pt>
                <c:pt idx="307">
                  <c:v>42318</c:v>
                </c:pt>
                <c:pt idx="308">
                  <c:v>42319</c:v>
                </c:pt>
                <c:pt idx="309">
                  <c:v>42320</c:v>
                </c:pt>
                <c:pt idx="310">
                  <c:v>42321</c:v>
                </c:pt>
                <c:pt idx="311">
                  <c:v>42322</c:v>
                </c:pt>
                <c:pt idx="312">
                  <c:v>42323</c:v>
                </c:pt>
                <c:pt idx="313">
                  <c:v>42324</c:v>
                </c:pt>
                <c:pt idx="314">
                  <c:v>42325</c:v>
                </c:pt>
                <c:pt idx="315">
                  <c:v>42326</c:v>
                </c:pt>
                <c:pt idx="316">
                  <c:v>42327</c:v>
                </c:pt>
                <c:pt idx="317">
                  <c:v>42328</c:v>
                </c:pt>
                <c:pt idx="318">
                  <c:v>42329</c:v>
                </c:pt>
                <c:pt idx="319">
                  <c:v>42330</c:v>
                </c:pt>
                <c:pt idx="320">
                  <c:v>42331</c:v>
                </c:pt>
                <c:pt idx="321">
                  <c:v>42332</c:v>
                </c:pt>
                <c:pt idx="322">
                  <c:v>42333</c:v>
                </c:pt>
                <c:pt idx="323">
                  <c:v>42334</c:v>
                </c:pt>
                <c:pt idx="324">
                  <c:v>42335</c:v>
                </c:pt>
                <c:pt idx="325">
                  <c:v>42336</c:v>
                </c:pt>
                <c:pt idx="326">
                  <c:v>42337</c:v>
                </c:pt>
                <c:pt idx="327">
                  <c:v>42338</c:v>
                </c:pt>
                <c:pt idx="328">
                  <c:v>42339</c:v>
                </c:pt>
                <c:pt idx="329">
                  <c:v>42340</c:v>
                </c:pt>
                <c:pt idx="330">
                  <c:v>42341</c:v>
                </c:pt>
                <c:pt idx="331">
                  <c:v>42342</c:v>
                </c:pt>
                <c:pt idx="332">
                  <c:v>42343</c:v>
                </c:pt>
                <c:pt idx="333">
                  <c:v>42344</c:v>
                </c:pt>
                <c:pt idx="334">
                  <c:v>42345</c:v>
                </c:pt>
                <c:pt idx="335">
                  <c:v>42346</c:v>
                </c:pt>
                <c:pt idx="336">
                  <c:v>42347</c:v>
                </c:pt>
                <c:pt idx="337">
                  <c:v>42348</c:v>
                </c:pt>
                <c:pt idx="338">
                  <c:v>42349</c:v>
                </c:pt>
                <c:pt idx="339">
                  <c:v>42350</c:v>
                </c:pt>
                <c:pt idx="340">
                  <c:v>42351</c:v>
                </c:pt>
                <c:pt idx="341">
                  <c:v>42352</c:v>
                </c:pt>
                <c:pt idx="342">
                  <c:v>42353</c:v>
                </c:pt>
                <c:pt idx="343">
                  <c:v>42354</c:v>
                </c:pt>
                <c:pt idx="344">
                  <c:v>42355</c:v>
                </c:pt>
                <c:pt idx="345">
                  <c:v>42356</c:v>
                </c:pt>
                <c:pt idx="346">
                  <c:v>42357</c:v>
                </c:pt>
                <c:pt idx="347">
                  <c:v>42358</c:v>
                </c:pt>
                <c:pt idx="348">
                  <c:v>42359</c:v>
                </c:pt>
                <c:pt idx="349">
                  <c:v>42360</c:v>
                </c:pt>
                <c:pt idx="350">
                  <c:v>42361</c:v>
                </c:pt>
                <c:pt idx="351">
                  <c:v>42362</c:v>
                </c:pt>
                <c:pt idx="352">
                  <c:v>42364</c:v>
                </c:pt>
                <c:pt idx="353">
                  <c:v>42365</c:v>
                </c:pt>
                <c:pt idx="354">
                  <c:v>42366</c:v>
                </c:pt>
                <c:pt idx="355">
                  <c:v>42367</c:v>
                </c:pt>
                <c:pt idx="356">
                  <c:v>42368</c:v>
                </c:pt>
                <c:pt idx="357">
                  <c:v>42369</c:v>
                </c:pt>
              </c:numCache>
            </c:numRef>
          </c:cat>
          <c:val>
            <c:numRef>
              <c:f>'Q1'!$I$28:$I$385</c:f>
              <c:numCache>
                <c:formatCode>General</c:formatCode>
                <c:ptCount val="358"/>
                <c:pt idx="0">
                  <c:v>161</c:v>
                </c:pt>
                <c:pt idx="1">
                  <c:v>160</c:v>
                </c:pt>
                <c:pt idx="2">
                  <c:v>154</c:v>
                </c:pt>
                <c:pt idx="3">
                  <c:v>106</c:v>
                </c:pt>
                <c:pt idx="4">
                  <c:v>121</c:v>
                </c:pt>
                <c:pt idx="5">
                  <c:v>144</c:v>
                </c:pt>
                <c:pt idx="6">
                  <c:v>133</c:v>
                </c:pt>
                <c:pt idx="7">
                  <c:v>171</c:v>
                </c:pt>
                <c:pt idx="8">
                  <c:v>123</c:v>
                </c:pt>
                <c:pt idx="9">
                  <c:v>145</c:v>
                </c:pt>
                <c:pt idx="10">
                  <c:v>114</c:v>
                </c:pt>
                <c:pt idx="11">
                  <c:v>118</c:v>
                </c:pt>
                <c:pt idx="12">
                  <c:v>117</c:v>
                </c:pt>
                <c:pt idx="13">
                  <c:v>144</c:v>
                </c:pt>
                <c:pt idx="14">
                  <c:v>123</c:v>
                </c:pt>
                <c:pt idx="15">
                  <c:v>155</c:v>
                </c:pt>
                <c:pt idx="16">
                  <c:v>122</c:v>
                </c:pt>
                <c:pt idx="17">
                  <c:v>119</c:v>
                </c:pt>
                <c:pt idx="18">
                  <c:v>139</c:v>
                </c:pt>
                <c:pt idx="19">
                  <c:v>139</c:v>
                </c:pt>
                <c:pt idx="20">
                  <c:v>127</c:v>
                </c:pt>
                <c:pt idx="21">
                  <c:v>155</c:v>
                </c:pt>
                <c:pt idx="22">
                  <c:v>149</c:v>
                </c:pt>
                <c:pt idx="23">
                  <c:v>142</c:v>
                </c:pt>
                <c:pt idx="24">
                  <c:v>101</c:v>
                </c:pt>
                <c:pt idx="25">
                  <c:v>113</c:v>
                </c:pt>
                <c:pt idx="26">
                  <c:v>149</c:v>
                </c:pt>
                <c:pt idx="27">
                  <c:v>116</c:v>
                </c:pt>
                <c:pt idx="28">
                  <c:v>115</c:v>
                </c:pt>
                <c:pt idx="29">
                  <c:v>138</c:v>
                </c:pt>
                <c:pt idx="30">
                  <c:v>143</c:v>
                </c:pt>
                <c:pt idx="31">
                  <c:v>188</c:v>
                </c:pt>
                <c:pt idx="32">
                  <c:v>143</c:v>
                </c:pt>
                <c:pt idx="33">
                  <c:v>153</c:v>
                </c:pt>
                <c:pt idx="34">
                  <c:v>135</c:v>
                </c:pt>
                <c:pt idx="35">
                  <c:v>132</c:v>
                </c:pt>
                <c:pt idx="36">
                  <c:v>152</c:v>
                </c:pt>
                <c:pt idx="37">
                  <c:v>135</c:v>
                </c:pt>
                <c:pt idx="38">
                  <c:v>122</c:v>
                </c:pt>
                <c:pt idx="39">
                  <c:v>134</c:v>
                </c:pt>
                <c:pt idx="40">
                  <c:v>122</c:v>
                </c:pt>
                <c:pt idx="41">
                  <c:v>152</c:v>
                </c:pt>
                <c:pt idx="42">
                  <c:v>127</c:v>
                </c:pt>
                <c:pt idx="43">
                  <c:v>160</c:v>
                </c:pt>
                <c:pt idx="44">
                  <c:v>137</c:v>
                </c:pt>
                <c:pt idx="45">
                  <c:v>128</c:v>
                </c:pt>
                <c:pt idx="46">
                  <c:v>118</c:v>
                </c:pt>
                <c:pt idx="47">
                  <c:v>128</c:v>
                </c:pt>
                <c:pt idx="48">
                  <c:v>160</c:v>
                </c:pt>
                <c:pt idx="49">
                  <c:v>122</c:v>
                </c:pt>
                <c:pt idx="50">
                  <c:v>169</c:v>
                </c:pt>
                <c:pt idx="51">
                  <c:v>124</c:v>
                </c:pt>
                <c:pt idx="52">
                  <c:v>93</c:v>
                </c:pt>
                <c:pt idx="53">
                  <c:v>125</c:v>
                </c:pt>
                <c:pt idx="54">
                  <c:v>132</c:v>
                </c:pt>
                <c:pt idx="55">
                  <c:v>141</c:v>
                </c:pt>
                <c:pt idx="56">
                  <c:v>136</c:v>
                </c:pt>
                <c:pt idx="57">
                  <c:v>171</c:v>
                </c:pt>
                <c:pt idx="58">
                  <c:v>153</c:v>
                </c:pt>
                <c:pt idx="59">
                  <c:v>99</c:v>
                </c:pt>
                <c:pt idx="60">
                  <c:v>138</c:v>
                </c:pt>
                <c:pt idx="61">
                  <c:v>133</c:v>
                </c:pt>
                <c:pt idx="62">
                  <c:v>144</c:v>
                </c:pt>
                <c:pt idx="63">
                  <c:v>140</c:v>
                </c:pt>
                <c:pt idx="64">
                  <c:v>145</c:v>
                </c:pt>
                <c:pt idx="65">
                  <c:v>139</c:v>
                </c:pt>
                <c:pt idx="66">
                  <c:v>132</c:v>
                </c:pt>
                <c:pt idx="67">
                  <c:v>136</c:v>
                </c:pt>
                <c:pt idx="68">
                  <c:v>142</c:v>
                </c:pt>
                <c:pt idx="69">
                  <c:v>132</c:v>
                </c:pt>
                <c:pt idx="70">
                  <c:v>115</c:v>
                </c:pt>
                <c:pt idx="71">
                  <c:v>173</c:v>
                </c:pt>
                <c:pt idx="72">
                  <c:v>122</c:v>
                </c:pt>
                <c:pt idx="73">
                  <c:v>124</c:v>
                </c:pt>
                <c:pt idx="74">
                  <c:v>140</c:v>
                </c:pt>
                <c:pt idx="75">
                  <c:v>176</c:v>
                </c:pt>
                <c:pt idx="76">
                  <c:v>119</c:v>
                </c:pt>
                <c:pt idx="77">
                  <c:v>143</c:v>
                </c:pt>
                <c:pt idx="78">
                  <c:v>148</c:v>
                </c:pt>
                <c:pt idx="79">
                  <c:v>134</c:v>
                </c:pt>
                <c:pt idx="80">
                  <c:v>76</c:v>
                </c:pt>
                <c:pt idx="81">
                  <c:v>131</c:v>
                </c:pt>
                <c:pt idx="82">
                  <c:v>128</c:v>
                </c:pt>
                <c:pt idx="83">
                  <c:v>115</c:v>
                </c:pt>
                <c:pt idx="84">
                  <c:v>136</c:v>
                </c:pt>
                <c:pt idx="85">
                  <c:v>167</c:v>
                </c:pt>
                <c:pt idx="86">
                  <c:v>138</c:v>
                </c:pt>
                <c:pt idx="87">
                  <c:v>129</c:v>
                </c:pt>
                <c:pt idx="88">
                  <c:v>133</c:v>
                </c:pt>
                <c:pt idx="89">
                  <c:v>159</c:v>
                </c:pt>
                <c:pt idx="90">
                  <c:v>133</c:v>
                </c:pt>
                <c:pt idx="91">
                  <c:v>144</c:v>
                </c:pt>
                <c:pt idx="92">
                  <c:v>154</c:v>
                </c:pt>
                <c:pt idx="93">
                  <c:v>162</c:v>
                </c:pt>
                <c:pt idx="94">
                  <c:v>116</c:v>
                </c:pt>
                <c:pt idx="95">
                  <c:v>153</c:v>
                </c:pt>
                <c:pt idx="96">
                  <c:v>136</c:v>
                </c:pt>
                <c:pt idx="97">
                  <c:v>131</c:v>
                </c:pt>
                <c:pt idx="98">
                  <c:v>121</c:v>
                </c:pt>
                <c:pt idx="99">
                  <c:v>142</c:v>
                </c:pt>
                <c:pt idx="100">
                  <c:v>150</c:v>
                </c:pt>
                <c:pt idx="101">
                  <c:v>116</c:v>
                </c:pt>
                <c:pt idx="102">
                  <c:v>143</c:v>
                </c:pt>
                <c:pt idx="103">
                  <c:v>141</c:v>
                </c:pt>
                <c:pt idx="104">
                  <c:v>155</c:v>
                </c:pt>
                <c:pt idx="105">
                  <c:v>125</c:v>
                </c:pt>
                <c:pt idx="106">
                  <c:v>161</c:v>
                </c:pt>
                <c:pt idx="107">
                  <c:v>135</c:v>
                </c:pt>
                <c:pt idx="108">
                  <c:v>92</c:v>
                </c:pt>
                <c:pt idx="109">
                  <c:v>148</c:v>
                </c:pt>
                <c:pt idx="110">
                  <c:v>130</c:v>
                </c:pt>
                <c:pt idx="111">
                  <c:v>132</c:v>
                </c:pt>
                <c:pt idx="112">
                  <c:v>137</c:v>
                </c:pt>
                <c:pt idx="113">
                  <c:v>171</c:v>
                </c:pt>
                <c:pt idx="114">
                  <c:v>125</c:v>
                </c:pt>
                <c:pt idx="115">
                  <c:v>110</c:v>
                </c:pt>
                <c:pt idx="116">
                  <c:v>133</c:v>
                </c:pt>
                <c:pt idx="117">
                  <c:v>101</c:v>
                </c:pt>
                <c:pt idx="118">
                  <c:v>107</c:v>
                </c:pt>
                <c:pt idx="119">
                  <c:v>163</c:v>
                </c:pt>
                <c:pt idx="120">
                  <c:v>152</c:v>
                </c:pt>
                <c:pt idx="121">
                  <c:v>149</c:v>
                </c:pt>
                <c:pt idx="122">
                  <c:v>113</c:v>
                </c:pt>
                <c:pt idx="123">
                  <c:v>138</c:v>
                </c:pt>
                <c:pt idx="124">
                  <c:v>105</c:v>
                </c:pt>
                <c:pt idx="125">
                  <c:v>138</c:v>
                </c:pt>
                <c:pt idx="126">
                  <c:v>125</c:v>
                </c:pt>
                <c:pt idx="127">
                  <c:v>177</c:v>
                </c:pt>
                <c:pt idx="128">
                  <c:v>140</c:v>
                </c:pt>
                <c:pt idx="129">
                  <c:v>140</c:v>
                </c:pt>
                <c:pt idx="130">
                  <c:v>141</c:v>
                </c:pt>
                <c:pt idx="131">
                  <c:v>140</c:v>
                </c:pt>
                <c:pt idx="132">
                  <c:v>137</c:v>
                </c:pt>
                <c:pt idx="133">
                  <c:v>157</c:v>
                </c:pt>
                <c:pt idx="134">
                  <c:v>205</c:v>
                </c:pt>
                <c:pt idx="135">
                  <c:v>141</c:v>
                </c:pt>
                <c:pt idx="136">
                  <c:v>106</c:v>
                </c:pt>
                <c:pt idx="137">
                  <c:v>132</c:v>
                </c:pt>
                <c:pt idx="138">
                  <c:v>114</c:v>
                </c:pt>
                <c:pt idx="139">
                  <c:v>137</c:v>
                </c:pt>
                <c:pt idx="140">
                  <c:v>122</c:v>
                </c:pt>
                <c:pt idx="141">
                  <c:v>150</c:v>
                </c:pt>
                <c:pt idx="142">
                  <c:v>141</c:v>
                </c:pt>
                <c:pt idx="143">
                  <c:v>130</c:v>
                </c:pt>
                <c:pt idx="144">
                  <c:v>122</c:v>
                </c:pt>
                <c:pt idx="145">
                  <c:v>114</c:v>
                </c:pt>
                <c:pt idx="146">
                  <c:v>123</c:v>
                </c:pt>
                <c:pt idx="147">
                  <c:v>118</c:v>
                </c:pt>
                <c:pt idx="148">
                  <c:v>180</c:v>
                </c:pt>
                <c:pt idx="149">
                  <c:v>144</c:v>
                </c:pt>
                <c:pt idx="150">
                  <c:v>108</c:v>
                </c:pt>
                <c:pt idx="151">
                  <c:v>180</c:v>
                </c:pt>
                <c:pt idx="152">
                  <c:v>146</c:v>
                </c:pt>
                <c:pt idx="153">
                  <c:v>112</c:v>
                </c:pt>
                <c:pt idx="154">
                  <c:v>137</c:v>
                </c:pt>
                <c:pt idx="155">
                  <c:v>158</c:v>
                </c:pt>
                <c:pt idx="156">
                  <c:v>133</c:v>
                </c:pt>
                <c:pt idx="157">
                  <c:v>117</c:v>
                </c:pt>
                <c:pt idx="158">
                  <c:v>129</c:v>
                </c:pt>
                <c:pt idx="159">
                  <c:v>145</c:v>
                </c:pt>
                <c:pt idx="160">
                  <c:v>116</c:v>
                </c:pt>
                <c:pt idx="161">
                  <c:v>152</c:v>
                </c:pt>
                <c:pt idx="162">
                  <c:v>129</c:v>
                </c:pt>
                <c:pt idx="163">
                  <c:v>150</c:v>
                </c:pt>
                <c:pt idx="164">
                  <c:v>110</c:v>
                </c:pt>
                <c:pt idx="165">
                  <c:v>150</c:v>
                </c:pt>
                <c:pt idx="166">
                  <c:v>113</c:v>
                </c:pt>
                <c:pt idx="167">
                  <c:v>124</c:v>
                </c:pt>
                <c:pt idx="168">
                  <c:v>114</c:v>
                </c:pt>
                <c:pt idx="169">
                  <c:v>167</c:v>
                </c:pt>
                <c:pt idx="170">
                  <c:v>124</c:v>
                </c:pt>
                <c:pt idx="171">
                  <c:v>114</c:v>
                </c:pt>
                <c:pt idx="172">
                  <c:v>137</c:v>
                </c:pt>
                <c:pt idx="173">
                  <c:v>123</c:v>
                </c:pt>
                <c:pt idx="174">
                  <c:v>136</c:v>
                </c:pt>
                <c:pt idx="175">
                  <c:v>144</c:v>
                </c:pt>
                <c:pt idx="176">
                  <c:v>161</c:v>
                </c:pt>
                <c:pt idx="177">
                  <c:v>167</c:v>
                </c:pt>
                <c:pt idx="178">
                  <c:v>93</c:v>
                </c:pt>
                <c:pt idx="179">
                  <c:v>118</c:v>
                </c:pt>
                <c:pt idx="180">
                  <c:v>126</c:v>
                </c:pt>
                <c:pt idx="181">
                  <c:v>134</c:v>
                </c:pt>
                <c:pt idx="182">
                  <c:v>135</c:v>
                </c:pt>
                <c:pt idx="183">
                  <c:v>207</c:v>
                </c:pt>
                <c:pt idx="184">
                  <c:v>233</c:v>
                </c:pt>
                <c:pt idx="185">
                  <c:v>95</c:v>
                </c:pt>
                <c:pt idx="186">
                  <c:v>128</c:v>
                </c:pt>
                <c:pt idx="187">
                  <c:v>136</c:v>
                </c:pt>
                <c:pt idx="188">
                  <c:v>139</c:v>
                </c:pt>
                <c:pt idx="189">
                  <c:v>133</c:v>
                </c:pt>
                <c:pt idx="190">
                  <c:v>144</c:v>
                </c:pt>
                <c:pt idx="191">
                  <c:v>124</c:v>
                </c:pt>
                <c:pt idx="192">
                  <c:v>128</c:v>
                </c:pt>
                <c:pt idx="193">
                  <c:v>122</c:v>
                </c:pt>
                <c:pt idx="194">
                  <c:v>117</c:v>
                </c:pt>
                <c:pt idx="195">
                  <c:v>152</c:v>
                </c:pt>
                <c:pt idx="196">
                  <c:v>141</c:v>
                </c:pt>
                <c:pt idx="197">
                  <c:v>185</c:v>
                </c:pt>
                <c:pt idx="198">
                  <c:v>128</c:v>
                </c:pt>
                <c:pt idx="199">
                  <c:v>118</c:v>
                </c:pt>
                <c:pt idx="200">
                  <c:v>144</c:v>
                </c:pt>
                <c:pt idx="201">
                  <c:v>117</c:v>
                </c:pt>
                <c:pt idx="202">
                  <c:v>133</c:v>
                </c:pt>
                <c:pt idx="203">
                  <c:v>133</c:v>
                </c:pt>
                <c:pt idx="204">
                  <c:v>188</c:v>
                </c:pt>
                <c:pt idx="205">
                  <c:v>134</c:v>
                </c:pt>
                <c:pt idx="206">
                  <c:v>108</c:v>
                </c:pt>
                <c:pt idx="207">
                  <c:v>126</c:v>
                </c:pt>
                <c:pt idx="208">
                  <c:v>130</c:v>
                </c:pt>
                <c:pt idx="209">
                  <c:v>115</c:v>
                </c:pt>
                <c:pt idx="210">
                  <c:v>143</c:v>
                </c:pt>
                <c:pt idx="211">
                  <c:v>131</c:v>
                </c:pt>
                <c:pt idx="212">
                  <c:v>150</c:v>
                </c:pt>
                <c:pt idx="213">
                  <c:v>110</c:v>
                </c:pt>
                <c:pt idx="214">
                  <c:v>114</c:v>
                </c:pt>
                <c:pt idx="215">
                  <c:v>121</c:v>
                </c:pt>
                <c:pt idx="216">
                  <c:v>127</c:v>
                </c:pt>
                <c:pt idx="217">
                  <c:v>132</c:v>
                </c:pt>
                <c:pt idx="218">
                  <c:v>155</c:v>
                </c:pt>
                <c:pt idx="219">
                  <c:v>165</c:v>
                </c:pt>
                <c:pt idx="220">
                  <c:v>124</c:v>
                </c:pt>
                <c:pt idx="221">
                  <c:v>124</c:v>
                </c:pt>
                <c:pt idx="222">
                  <c:v>134</c:v>
                </c:pt>
                <c:pt idx="223">
                  <c:v>143</c:v>
                </c:pt>
                <c:pt idx="224">
                  <c:v>130</c:v>
                </c:pt>
                <c:pt idx="225">
                  <c:v>185</c:v>
                </c:pt>
                <c:pt idx="226">
                  <c:v>139</c:v>
                </c:pt>
                <c:pt idx="227">
                  <c:v>126</c:v>
                </c:pt>
                <c:pt idx="228">
                  <c:v>156</c:v>
                </c:pt>
                <c:pt idx="229">
                  <c:v>127</c:v>
                </c:pt>
                <c:pt idx="230">
                  <c:v>133</c:v>
                </c:pt>
                <c:pt idx="231">
                  <c:v>115</c:v>
                </c:pt>
                <c:pt idx="232">
                  <c:v>161</c:v>
                </c:pt>
                <c:pt idx="233">
                  <c:v>145</c:v>
                </c:pt>
                <c:pt idx="234">
                  <c:v>101</c:v>
                </c:pt>
                <c:pt idx="235">
                  <c:v>105</c:v>
                </c:pt>
                <c:pt idx="236">
                  <c:v>112</c:v>
                </c:pt>
                <c:pt idx="237">
                  <c:v>133</c:v>
                </c:pt>
                <c:pt idx="238">
                  <c:v>125</c:v>
                </c:pt>
                <c:pt idx="239">
                  <c:v>161</c:v>
                </c:pt>
                <c:pt idx="240">
                  <c:v>122</c:v>
                </c:pt>
                <c:pt idx="241">
                  <c:v>94</c:v>
                </c:pt>
                <c:pt idx="242">
                  <c:v>125</c:v>
                </c:pt>
                <c:pt idx="243">
                  <c:v>143</c:v>
                </c:pt>
                <c:pt idx="244">
                  <c:v>110</c:v>
                </c:pt>
                <c:pt idx="245">
                  <c:v>133</c:v>
                </c:pt>
                <c:pt idx="246">
                  <c:v>178</c:v>
                </c:pt>
                <c:pt idx="247">
                  <c:v>151</c:v>
                </c:pt>
                <c:pt idx="248">
                  <c:v>91</c:v>
                </c:pt>
                <c:pt idx="249">
                  <c:v>138</c:v>
                </c:pt>
                <c:pt idx="250">
                  <c:v>131</c:v>
                </c:pt>
                <c:pt idx="251">
                  <c:v>154</c:v>
                </c:pt>
                <c:pt idx="252">
                  <c:v>146</c:v>
                </c:pt>
                <c:pt idx="253">
                  <c:v>165</c:v>
                </c:pt>
                <c:pt idx="254">
                  <c:v>155</c:v>
                </c:pt>
                <c:pt idx="255">
                  <c:v>105</c:v>
                </c:pt>
                <c:pt idx="256">
                  <c:v>128</c:v>
                </c:pt>
                <c:pt idx="257">
                  <c:v>155</c:v>
                </c:pt>
                <c:pt idx="258">
                  <c:v>134</c:v>
                </c:pt>
                <c:pt idx="259">
                  <c:v>135</c:v>
                </c:pt>
                <c:pt idx="260">
                  <c:v>160</c:v>
                </c:pt>
                <c:pt idx="261">
                  <c:v>136</c:v>
                </c:pt>
                <c:pt idx="262">
                  <c:v>105</c:v>
                </c:pt>
                <c:pt idx="263">
                  <c:v>127</c:v>
                </c:pt>
                <c:pt idx="264">
                  <c:v>127</c:v>
                </c:pt>
                <c:pt idx="265">
                  <c:v>129</c:v>
                </c:pt>
                <c:pt idx="266">
                  <c:v>137</c:v>
                </c:pt>
                <c:pt idx="267">
                  <c:v>138</c:v>
                </c:pt>
                <c:pt idx="268">
                  <c:v>119</c:v>
                </c:pt>
                <c:pt idx="269">
                  <c:v>160</c:v>
                </c:pt>
                <c:pt idx="270">
                  <c:v>129</c:v>
                </c:pt>
                <c:pt idx="271">
                  <c:v>190</c:v>
                </c:pt>
                <c:pt idx="272">
                  <c:v>121</c:v>
                </c:pt>
                <c:pt idx="273">
                  <c:v>142</c:v>
                </c:pt>
                <c:pt idx="274">
                  <c:v>125</c:v>
                </c:pt>
                <c:pt idx="275">
                  <c:v>132</c:v>
                </c:pt>
                <c:pt idx="276">
                  <c:v>130</c:v>
                </c:pt>
                <c:pt idx="277">
                  <c:v>115</c:v>
                </c:pt>
                <c:pt idx="278">
                  <c:v>144</c:v>
                </c:pt>
                <c:pt idx="279">
                  <c:v>140</c:v>
                </c:pt>
                <c:pt idx="280">
                  <c:v>114</c:v>
                </c:pt>
                <c:pt idx="281">
                  <c:v>141</c:v>
                </c:pt>
                <c:pt idx="282">
                  <c:v>131</c:v>
                </c:pt>
                <c:pt idx="283">
                  <c:v>258</c:v>
                </c:pt>
                <c:pt idx="284">
                  <c:v>148</c:v>
                </c:pt>
                <c:pt idx="285">
                  <c:v>133</c:v>
                </c:pt>
                <c:pt idx="286">
                  <c:v>100</c:v>
                </c:pt>
                <c:pt idx="287">
                  <c:v>152</c:v>
                </c:pt>
                <c:pt idx="288">
                  <c:v>147</c:v>
                </c:pt>
                <c:pt idx="289">
                  <c:v>143</c:v>
                </c:pt>
                <c:pt idx="290">
                  <c:v>154</c:v>
                </c:pt>
                <c:pt idx="291">
                  <c:v>156</c:v>
                </c:pt>
                <c:pt idx="292">
                  <c:v>110</c:v>
                </c:pt>
                <c:pt idx="293">
                  <c:v>118</c:v>
                </c:pt>
                <c:pt idx="294">
                  <c:v>103</c:v>
                </c:pt>
                <c:pt idx="295">
                  <c:v>127</c:v>
                </c:pt>
                <c:pt idx="296">
                  <c:v>164</c:v>
                </c:pt>
                <c:pt idx="297">
                  <c:v>159</c:v>
                </c:pt>
                <c:pt idx="298">
                  <c:v>123</c:v>
                </c:pt>
                <c:pt idx="299">
                  <c:v>137</c:v>
                </c:pt>
                <c:pt idx="300">
                  <c:v>112</c:v>
                </c:pt>
                <c:pt idx="301">
                  <c:v>121</c:v>
                </c:pt>
                <c:pt idx="302">
                  <c:v>124</c:v>
                </c:pt>
                <c:pt idx="303">
                  <c:v>185</c:v>
                </c:pt>
                <c:pt idx="304">
                  <c:v>156</c:v>
                </c:pt>
                <c:pt idx="305">
                  <c:v>125</c:v>
                </c:pt>
                <c:pt idx="306">
                  <c:v>146</c:v>
                </c:pt>
                <c:pt idx="307">
                  <c:v>122</c:v>
                </c:pt>
                <c:pt idx="308">
                  <c:v>116</c:v>
                </c:pt>
                <c:pt idx="309">
                  <c:v>147</c:v>
                </c:pt>
                <c:pt idx="310">
                  <c:v>139</c:v>
                </c:pt>
                <c:pt idx="311">
                  <c:v>140</c:v>
                </c:pt>
                <c:pt idx="312">
                  <c:v>113</c:v>
                </c:pt>
                <c:pt idx="313">
                  <c:v>135</c:v>
                </c:pt>
                <c:pt idx="314">
                  <c:v>113</c:v>
                </c:pt>
                <c:pt idx="315">
                  <c:v>121</c:v>
                </c:pt>
                <c:pt idx="316">
                  <c:v>161</c:v>
                </c:pt>
                <c:pt idx="317">
                  <c:v>147</c:v>
                </c:pt>
                <c:pt idx="318">
                  <c:v>129</c:v>
                </c:pt>
                <c:pt idx="319">
                  <c:v>82</c:v>
                </c:pt>
                <c:pt idx="320">
                  <c:v>142</c:v>
                </c:pt>
                <c:pt idx="321">
                  <c:v>129</c:v>
                </c:pt>
                <c:pt idx="322">
                  <c:v>141</c:v>
                </c:pt>
                <c:pt idx="323">
                  <c:v>261</c:v>
                </c:pt>
                <c:pt idx="324">
                  <c:v>259</c:v>
                </c:pt>
                <c:pt idx="325">
                  <c:v>116</c:v>
                </c:pt>
                <c:pt idx="326">
                  <c:v>111</c:v>
                </c:pt>
                <c:pt idx="327">
                  <c:v>132</c:v>
                </c:pt>
                <c:pt idx="328">
                  <c:v>129</c:v>
                </c:pt>
                <c:pt idx="329">
                  <c:v>131</c:v>
                </c:pt>
                <c:pt idx="330">
                  <c:v>133</c:v>
                </c:pt>
                <c:pt idx="331">
                  <c:v>173</c:v>
                </c:pt>
                <c:pt idx="332">
                  <c:v>158</c:v>
                </c:pt>
                <c:pt idx="333">
                  <c:v>140</c:v>
                </c:pt>
                <c:pt idx="334">
                  <c:v>147</c:v>
                </c:pt>
                <c:pt idx="335">
                  <c:v>109</c:v>
                </c:pt>
                <c:pt idx="336">
                  <c:v>156</c:v>
                </c:pt>
                <c:pt idx="337">
                  <c:v>118</c:v>
                </c:pt>
                <c:pt idx="338">
                  <c:v>161</c:v>
                </c:pt>
                <c:pt idx="339">
                  <c:v>125</c:v>
                </c:pt>
                <c:pt idx="340">
                  <c:v>126</c:v>
                </c:pt>
                <c:pt idx="341">
                  <c:v>131</c:v>
                </c:pt>
                <c:pt idx="342">
                  <c:v>142</c:v>
                </c:pt>
                <c:pt idx="343">
                  <c:v>133</c:v>
                </c:pt>
                <c:pt idx="344">
                  <c:v>110</c:v>
                </c:pt>
                <c:pt idx="345">
                  <c:v>174</c:v>
                </c:pt>
                <c:pt idx="346">
                  <c:v>138</c:v>
                </c:pt>
                <c:pt idx="347">
                  <c:v>122</c:v>
                </c:pt>
                <c:pt idx="348">
                  <c:v>128</c:v>
                </c:pt>
                <c:pt idx="349">
                  <c:v>111</c:v>
                </c:pt>
                <c:pt idx="350">
                  <c:v>130</c:v>
                </c:pt>
                <c:pt idx="351">
                  <c:v>129</c:v>
                </c:pt>
                <c:pt idx="352">
                  <c:v>95</c:v>
                </c:pt>
                <c:pt idx="353">
                  <c:v>87</c:v>
                </c:pt>
                <c:pt idx="354">
                  <c:v>102</c:v>
                </c:pt>
                <c:pt idx="355">
                  <c:v>77</c:v>
                </c:pt>
                <c:pt idx="356">
                  <c:v>73</c:v>
                </c:pt>
                <c:pt idx="357">
                  <c:v>171</c:v>
                </c:pt>
              </c:numCache>
            </c:numRef>
          </c:val>
          <c:smooth val="0"/>
          <c:extLst>
            <c:ext xmlns:c16="http://schemas.microsoft.com/office/drawing/2014/chart" uri="{C3380CC4-5D6E-409C-BE32-E72D297353CC}">
              <c16:uniqueId val="{00000000-59A3-4E38-B0AF-FF8DA4A3DD88}"/>
            </c:ext>
          </c:extLst>
        </c:ser>
        <c:ser>
          <c:idx val="1"/>
          <c:order val="1"/>
          <c:tx>
            <c:strRef>
              <c:f>'Q1'!$J$27</c:f>
              <c:strCache>
                <c:ptCount val="1"/>
                <c:pt idx="0">
                  <c:v>Average Customer Per day</c:v>
                </c:pt>
              </c:strCache>
            </c:strRef>
          </c:tx>
          <c:spPr>
            <a:ln w="22225" cap="rnd">
              <a:solidFill>
                <a:schemeClr val="accent2"/>
              </a:solidFill>
            </a:ln>
            <a:effectLst>
              <a:glow rad="139700">
                <a:schemeClr val="accent2">
                  <a:satMod val="175000"/>
                  <a:alpha val="14000"/>
                </a:schemeClr>
              </a:glow>
            </a:effectLst>
          </c:spPr>
          <c:marker>
            <c:symbol val="none"/>
          </c:marker>
          <c:cat>
            <c:numRef>
              <c:f>'Q1'!$H$28:$H$385</c:f>
              <c:numCache>
                <c:formatCode>m/d/yyyy</c:formatCode>
                <c:ptCount val="358"/>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42273</c:v>
                </c:pt>
                <c:pt idx="267">
                  <c:v>42274</c:v>
                </c:pt>
                <c:pt idx="268">
                  <c:v>42275</c:v>
                </c:pt>
                <c:pt idx="269">
                  <c:v>42276</c:v>
                </c:pt>
                <c:pt idx="270">
                  <c:v>42277</c:v>
                </c:pt>
                <c:pt idx="271">
                  <c:v>42278</c:v>
                </c:pt>
                <c:pt idx="272">
                  <c:v>42279</c:v>
                </c:pt>
                <c:pt idx="273">
                  <c:v>42280</c:v>
                </c:pt>
                <c:pt idx="274">
                  <c:v>42281</c:v>
                </c:pt>
                <c:pt idx="275">
                  <c:v>42283</c:v>
                </c:pt>
                <c:pt idx="276">
                  <c:v>42284</c:v>
                </c:pt>
                <c:pt idx="277">
                  <c:v>42285</c:v>
                </c:pt>
                <c:pt idx="278">
                  <c:v>42286</c:v>
                </c:pt>
                <c:pt idx="279">
                  <c:v>42287</c:v>
                </c:pt>
                <c:pt idx="280">
                  <c:v>42288</c:v>
                </c:pt>
                <c:pt idx="281">
                  <c:v>42290</c:v>
                </c:pt>
                <c:pt idx="282">
                  <c:v>42291</c:v>
                </c:pt>
                <c:pt idx="283">
                  <c:v>42292</c:v>
                </c:pt>
                <c:pt idx="284">
                  <c:v>42293</c:v>
                </c:pt>
                <c:pt idx="285">
                  <c:v>42294</c:v>
                </c:pt>
                <c:pt idx="286">
                  <c:v>42295</c:v>
                </c:pt>
                <c:pt idx="287">
                  <c:v>42297</c:v>
                </c:pt>
                <c:pt idx="288">
                  <c:v>42298</c:v>
                </c:pt>
                <c:pt idx="289">
                  <c:v>42299</c:v>
                </c:pt>
                <c:pt idx="290">
                  <c:v>42300</c:v>
                </c:pt>
                <c:pt idx="291">
                  <c:v>42301</c:v>
                </c:pt>
                <c:pt idx="292">
                  <c:v>42302</c:v>
                </c:pt>
                <c:pt idx="293">
                  <c:v>42304</c:v>
                </c:pt>
                <c:pt idx="294">
                  <c:v>42305</c:v>
                </c:pt>
                <c:pt idx="295">
                  <c:v>42306</c:v>
                </c:pt>
                <c:pt idx="296">
                  <c:v>42307</c:v>
                </c:pt>
                <c:pt idx="297">
                  <c:v>42308</c:v>
                </c:pt>
                <c:pt idx="298">
                  <c:v>42309</c:v>
                </c:pt>
                <c:pt idx="299">
                  <c:v>42310</c:v>
                </c:pt>
                <c:pt idx="300">
                  <c:v>42311</c:v>
                </c:pt>
                <c:pt idx="301">
                  <c:v>42312</c:v>
                </c:pt>
                <c:pt idx="302">
                  <c:v>42313</c:v>
                </c:pt>
                <c:pt idx="303">
                  <c:v>42314</c:v>
                </c:pt>
                <c:pt idx="304">
                  <c:v>42315</c:v>
                </c:pt>
                <c:pt idx="305">
                  <c:v>42316</c:v>
                </c:pt>
                <c:pt idx="306">
                  <c:v>42317</c:v>
                </c:pt>
                <c:pt idx="307">
                  <c:v>42318</c:v>
                </c:pt>
                <c:pt idx="308">
                  <c:v>42319</c:v>
                </c:pt>
                <c:pt idx="309">
                  <c:v>42320</c:v>
                </c:pt>
                <c:pt idx="310">
                  <c:v>42321</c:v>
                </c:pt>
                <c:pt idx="311">
                  <c:v>42322</c:v>
                </c:pt>
                <c:pt idx="312">
                  <c:v>42323</c:v>
                </c:pt>
                <c:pt idx="313">
                  <c:v>42324</c:v>
                </c:pt>
                <c:pt idx="314">
                  <c:v>42325</c:v>
                </c:pt>
                <c:pt idx="315">
                  <c:v>42326</c:v>
                </c:pt>
                <c:pt idx="316">
                  <c:v>42327</c:v>
                </c:pt>
                <c:pt idx="317">
                  <c:v>42328</c:v>
                </c:pt>
                <c:pt idx="318">
                  <c:v>42329</c:v>
                </c:pt>
                <c:pt idx="319">
                  <c:v>42330</c:v>
                </c:pt>
                <c:pt idx="320">
                  <c:v>42331</c:v>
                </c:pt>
                <c:pt idx="321">
                  <c:v>42332</c:v>
                </c:pt>
                <c:pt idx="322">
                  <c:v>42333</c:v>
                </c:pt>
                <c:pt idx="323">
                  <c:v>42334</c:v>
                </c:pt>
                <c:pt idx="324">
                  <c:v>42335</c:v>
                </c:pt>
                <c:pt idx="325">
                  <c:v>42336</c:v>
                </c:pt>
                <c:pt idx="326">
                  <c:v>42337</c:v>
                </c:pt>
                <c:pt idx="327">
                  <c:v>42338</c:v>
                </c:pt>
                <c:pt idx="328">
                  <c:v>42339</c:v>
                </c:pt>
                <c:pt idx="329">
                  <c:v>42340</c:v>
                </c:pt>
                <c:pt idx="330">
                  <c:v>42341</c:v>
                </c:pt>
                <c:pt idx="331">
                  <c:v>42342</c:v>
                </c:pt>
                <c:pt idx="332">
                  <c:v>42343</c:v>
                </c:pt>
                <c:pt idx="333">
                  <c:v>42344</c:v>
                </c:pt>
                <c:pt idx="334">
                  <c:v>42345</c:v>
                </c:pt>
                <c:pt idx="335">
                  <c:v>42346</c:v>
                </c:pt>
                <c:pt idx="336">
                  <c:v>42347</c:v>
                </c:pt>
                <c:pt idx="337">
                  <c:v>42348</c:v>
                </c:pt>
                <c:pt idx="338">
                  <c:v>42349</c:v>
                </c:pt>
                <c:pt idx="339">
                  <c:v>42350</c:v>
                </c:pt>
                <c:pt idx="340">
                  <c:v>42351</c:v>
                </c:pt>
                <c:pt idx="341">
                  <c:v>42352</c:v>
                </c:pt>
                <c:pt idx="342">
                  <c:v>42353</c:v>
                </c:pt>
                <c:pt idx="343">
                  <c:v>42354</c:v>
                </c:pt>
                <c:pt idx="344">
                  <c:v>42355</c:v>
                </c:pt>
                <c:pt idx="345">
                  <c:v>42356</c:v>
                </c:pt>
                <c:pt idx="346">
                  <c:v>42357</c:v>
                </c:pt>
                <c:pt idx="347">
                  <c:v>42358</c:v>
                </c:pt>
                <c:pt idx="348">
                  <c:v>42359</c:v>
                </c:pt>
                <c:pt idx="349">
                  <c:v>42360</c:v>
                </c:pt>
                <c:pt idx="350">
                  <c:v>42361</c:v>
                </c:pt>
                <c:pt idx="351">
                  <c:v>42362</c:v>
                </c:pt>
                <c:pt idx="352">
                  <c:v>42364</c:v>
                </c:pt>
                <c:pt idx="353">
                  <c:v>42365</c:v>
                </c:pt>
                <c:pt idx="354">
                  <c:v>42366</c:v>
                </c:pt>
                <c:pt idx="355">
                  <c:v>42367</c:v>
                </c:pt>
                <c:pt idx="356">
                  <c:v>42368</c:v>
                </c:pt>
                <c:pt idx="357">
                  <c:v>42369</c:v>
                </c:pt>
              </c:numCache>
            </c:numRef>
          </c:cat>
          <c:val>
            <c:numRef>
              <c:f>'Q1'!$J$28:$J$385</c:f>
              <c:numCache>
                <c:formatCode>General</c:formatCode>
                <c:ptCount val="358"/>
                <c:pt idx="0">
                  <c:v>136</c:v>
                </c:pt>
                <c:pt idx="1">
                  <c:v>136</c:v>
                </c:pt>
                <c:pt idx="2">
                  <c:v>136</c:v>
                </c:pt>
                <c:pt idx="3">
                  <c:v>136</c:v>
                </c:pt>
                <c:pt idx="4">
                  <c:v>136</c:v>
                </c:pt>
                <c:pt idx="5">
                  <c:v>136</c:v>
                </c:pt>
                <c:pt idx="6">
                  <c:v>136</c:v>
                </c:pt>
                <c:pt idx="7">
                  <c:v>136</c:v>
                </c:pt>
                <c:pt idx="8">
                  <c:v>136</c:v>
                </c:pt>
                <c:pt idx="9">
                  <c:v>136</c:v>
                </c:pt>
                <c:pt idx="10">
                  <c:v>136</c:v>
                </c:pt>
                <c:pt idx="11">
                  <c:v>136</c:v>
                </c:pt>
                <c:pt idx="12">
                  <c:v>136</c:v>
                </c:pt>
                <c:pt idx="13">
                  <c:v>136</c:v>
                </c:pt>
                <c:pt idx="14">
                  <c:v>136</c:v>
                </c:pt>
                <c:pt idx="15">
                  <c:v>136</c:v>
                </c:pt>
                <c:pt idx="16">
                  <c:v>136</c:v>
                </c:pt>
                <c:pt idx="17">
                  <c:v>136</c:v>
                </c:pt>
                <c:pt idx="18">
                  <c:v>136</c:v>
                </c:pt>
                <c:pt idx="19">
                  <c:v>136</c:v>
                </c:pt>
                <c:pt idx="20">
                  <c:v>136</c:v>
                </c:pt>
                <c:pt idx="21">
                  <c:v>136</c:v>
                </c:pt>
                <c:pt idx="22">
                  <c:v>136</c:v>
                </c:pt>
                <c:pt idx="23">
                  <c:v>136</c:v>
                </c:pt>
                <c:pt idx="24">
                  <c:v>136</c:v>
                </c:pt>
                <c:pt idx="25">
                  <c:v>136</c:v>
                </c:pt>
                <c:pt idx="26">
                  <c:v>136</c:v>
                </c:pt>
                <c:pt idx="27">
                  <c:v>136</c:v>
                </c:pt>
                <c:pt idx="28">
                  <c:v>136</c:v>
                </c:pt>
                <c:pt idx="29">
                  <c:v>136</c:v>
                </c:pt>
                <c:pt idx="30">
                  <c:v>136</c:v>
                </c:pt>
                <c:pt idx="31">
                  <c:v>136</c:v>
                </c:pt>
                <c:pt idx="32">
                  <c:v>136</c:v>
                </c:pt>
                <c:pt idx="33">
                  <c:v>136</c:v>
                </c:pt>
                <c:pt idx="34">
                  <c:v>136</c:v>
                </c:pt>
                <c:pt idx="35">
                  <c:v>136</c:v>
                </c:pt>
                <c:pt idx="36">
                  <c:v>136</c:v>
                </c:pt>
                <c:pt idx="37">
                  <c:v>136</c:v>
                </c:pt>
                <c:pt idx="38">
                  <c:v>136</c:v>
                </c:pt>
                <c:pt idx="39">
                  <c:v>136</c:v>
                </c:pt>
                <c:pt idx="40">
                  <c:v>136</c:v>
                </c:pt>
                <c:pt idx="41">
                  <c:v>136</c:v>
                </c:pt>
                <c:pt idx="42">
                  <c:v>136</c:v>
                </c:pt>
                <c:pt idx="43">
                  <c:v>136</c:v>
                </c:pt>
                <c:pt idx="44">
                  <c:v>136</c:v>
                </c:pt>
                <c:pt idx="45">
                  <c:v>136</c:v>
                </c:pt>
                <c:pt idx="46">
                  <c:v>136</c:v>
                </c:pt>
                <c:pt idx="47">
                  <c:v>136</c:v>
                </c:pt>
                <c:pt idx="48">
                  <c:v>136</c:v>
                </c:pt>
                <c:pt idx="49">
                  <c:v>136</c:v>
                </c:pt>
                <c:pt idx="50">
                  <c:v>136</c:v>
                </c:pt>
                <c:pt idx="51">
                  <c:v>136</c:v>
                </c:pt>
                <c:pt idx="52">
                  <c:v>136</c:v>
                </c:pt>
                <c:pt idx="53">
                  <c:v>136</c:v>
                </c:pt>
                <c:pt idx="54">
                  <c:v>136</c:v>
                </c:pt>
                <c:pt idx="55">
                  <c:v>136</c:v>
                </c:pt>
                <c:pt idx="56">
                  <c:v>136</c:v>
                </c:pt>
                <c:pt idx="57">
                  <c:v>136</c:v>
                </c:pt>
                <c:pt idx="58">
                  <c:v>136</c:v>
                </c:pt>
                <c:pt idx="59">
                  <c:v>136</c:v>
                </c:pt>
                <c:pt idx="60">
                  <c:v>136</c:v>
                </c:pt>
                <c:pt idx="61">
                  <c:v>136</c:v>
                </c:pt>
                <c:pt idx="62">
                  <c:v>136</c:v>
                </c:pt>
                <c:pt idx="63">
                  <c:v>136</c:v>
                </c:pt>
                <c:pt idx="64">
                  <c:v>136</c:v>
                </c:pt>
                <c:pt idx="65">
                  <c:v>136</c:v>
                </c:pt>
                <c:pt idx="66">
                  <c:v>136</c:v>
                </c:pt>
                <c:pt idx="67">
                  <c:v>136</c:v>
                </c:pt>
                <c:pt idx="68">
                  <c:v>136</c:v>
                </c:pt>
                <c:pt idx="69">
                  <c:v>136</c:v>
                </c:pt>
                <c:pt idx="70">
                  <c:v>136</c:v>
                </c:pt>
                <c:pt idx="71">
                  <c:v>136</c:v>
                </c:pt>
                <c:pt idx="72">
                  <c:v>136</c:v>
                </c:pt>
                <c:pt idx="73">
                  <c:v>136</c:v>
                </c:pt>
                <c:pt idx="74">
                  <c:v>136</c:v>
                </c:pt>
                <c:pt idx="75">
                  <c:v>136</c:v>
                </c:pt>
                <c:pt idx="76">
                  <c:v>136</c:v>
                </c:pt>
                <c:pt idx="77">
                  <c:v>136</c:v>
                </c:pt>
                <c:pt idx="78">
                  <c:v>136</c:v>
                </c:pt>
                <c:pt idx="79">
                  <c:v>136</c:v>
                </c:pt>
                <c:pt idx="80">
                  <c:v>136</c:v>
                </c:pt>
                <c:pt idx="81">
                  <c:v>136</c:v>
                </c:pt>
                <c:pt idx="82">
                  <c:v>136</c:v>
                </c:pt>
                <c:pt idx="83">
                  <c:v>136</c:v>
                </c:pt>
                <c:pt idx="84">
                  <c:v>136</c:v>
                </c:pt>
                <c:pt idx="85">
                  <c:v>136</c:v>
                </c:pt>
                <c:pt idx="86">
                  <c:v>136</c:v>
                </c:pt>
                <c:pt idx="87">
                  <c:v>136</c:v>
                </c:pt>
                <c:pt idx="88">
                  <c:v>136</c:v>
                </c:pt>
                <c:pt idx="89">
                  <c:v>136</c:v>
                </c:pt>
                <c:pt idx="90">
                  <c:v>136</c:v>
                </c:pt>
                <c:pt idx="91">
                  <c:v>136</c:v>
                </c:pt>
                <c:pt idx="92">
                  <c:v>136</c:v>
                </c:pt>
                <c:pt idx="93">
                  <c:v>136</c:v>
                </c:pt>
                <c:pt idx="94">
                  <c:v>136</c:v>
                </c:pt>
                <c:pt idx="95">
                  <c:v>136</c:v>
                </c:pt>
                <c:pt idx="96">
                  <c:v>136</c:v>
                </c:pt>
                <c:pt idx="97">
                  <c:v>136</c:v>
                </c:pt>
                <c:pt idx="98">
                  <c:v>136</c:v>
                </c:pt>
                <c:pt idx="99">
                  <c:v>136</c:v>
                </c:pt>
                <c:pt idx="100">
                  <c:v>136</c:v>
                </c:pt>
                <c:pt idx="101">
                  <c:v>136</c:v>
                </c:pt>
                <c:pt idx="102">
                  <c:v>136</c:v>
                </c:pt>
                <c:pt idx="103">
                  <c:v>136</c:v>
                </c:pt>
                <c:pt idx="104">
                  <c:v>136</c:v>
                </c:pt>
                <c:pt idx="105">
                  <c:v>136</c:v>
                </c:pt>
                <c:pt idx="106">
                  <c:v>136</c:v>
                </c:pt>
                <c:pt idx="107">
                  <c:v>136</c:v>
                </c:pt>
                <c:pt idx="108">
                  <c:v>136</c:v>
                </c:pt>
                <c:pt idx="109">
                  <c:v>136</c:v>
                </c:pt>
                <c:pt idx="110">
                  <c:v>136</c:v>
                </c:pt>
                <c:pt idx="111">
                  <c:v>136</c:v>
                </c:pt>
                <c:pt idx="112">
                  <c:v>136</c:v>
                </c:pt>
                <c:pt idx="113">
                  <c:v>136</c:v>
                </c:pt>
                <c:pt idx="114">
                  <c:v>136</c:v>
                </c:pt>
                <c:pt idx="115">
                  <c:v>136</c:v>
                </c:pt>
                <c:pt idx="116">
                  <c:v>136</c:v>
                </c:pt>
                <c:pt idx="117">
                  <c:v>136</c:v>
                </c:pt>
                <c:pt idx="118">
                  <c:v>136</c:v>
                </c:pt>
                <c:pt idx="119">
                  <c:v>136</c:v>
                </c:pt>
                <c:pt idx="120">
                  <c:v>136</c:v>
                </c:pt>
                <c:pt idx="121">
                  <c:v>136</c:v>
                </c:pt>
                <c:pt idx="122">
                  <c:v>136</c:v>
                </c:pt>
                <c:pt idx="123">
                  <c:v>136</c:v>
                </c:pt>
                <c:pt idx="124">
                  <c:v>136</c:v>
                </c:pt>
                <c:pt idx="125">
                  <c:v>136</c:v>
                </c:pt>
                <c:pt idx="126">
                  <c:v>136</c:v>
                </c:pt>
                <c:pt idx="127">
                  <c:v>136</c:v>
                </c:pt>
                <c:pt idx="128">
                  <c:v>136</c:v>
                </c:pt>
                <c:pt idx="129">
                  <c:v>136</c:v>
                </c:pt>
                <c:pt idx="130">
                  <c:v>136</c:v>
                </c:pt>
                <c:pt idx="131">
                  <c:v>136</c:v>
                </c:pt>
                <c:pt idx="132">
                  <c:v>136</c:v>
                </c:pt>
                <c:pt idx="133">
                  <c:v>136</c:v>
                </c:pt>
                <c:pt idx="134">
                  <c:v>136</c:v>
                </c:pt>
                <c:pt idx="135">
                  <c:v>136</c:v>
                </c:pt>
                <c:pt idx="136">
                  <c:v>136</c:v>
                </c:pt>
                <c:pt idx="137">
                  <c:v>136</c:v>
                </c:pt>
                <c:pt idx="138">
                  <c:v>136</c:v>
                </c:pt>
                <c:pt idx="139">
                  <c:v>136</c:v>
                </c:pt>
                <c:pt idx="140">
                  <c:v>136</c:v>
                </c:pt>
                <c:pt idx="141">
                  <c:v>136</c:v>
                </c:pt>
                <c:pt idx="142">
                  <c:v>136</c:v>
                </c:pt>
                <c:pt idx="143">
                  <c:v>136</c:v>
                </c:pt>
                <c:pt idx="144">
                  <c:v>136</c:v>
                </c:pt>
                <c:pt idx="145">
                  <c:v>136</c:v>
                </c:pt>
                <c:pt idx="146">
                  <c:v>136</c:v>
                </c:pt>
                <c:pt idx="147">
                  <c:v>136</c:v>
                </c:pt>
                <c:pt idx="148">
                  <c:v>136</c:v>
                </c:pt>
                <c:pt idx="149">
                  <c:v>136</c:v>
                </c:pt>
                <c:pt idx="150">
                  <c:v>136</c:v>
                </c:pt>
                <c:pt idx="151">
                  <c:v>136</c:v>
                </c:pt>
                <c:pt idx="152">
                  <c:v>136</c:v>
                </c:pt>
                <c:pt idx="153">
                  <c:v>136</c:v>
                </c:pt>
                <c:pt idx="154">
                  <c:v>136</c:v>
                </c:pt>
                <c:pt idx="155">
                  <c:v>136</c:v>
                </c:pt>
                <c:pt idx="156">
                  <c:v>136</c:v>
                </c:pt>
                <c:pt idx="157">
                  <c:v>136</c:v>
                </c:pt>
                <c:pt idx="158">
                  <c:v>136</c:v>
                </c:pt>
                <c:pt idx="159">
                  <c:v>136</c:v>
                </c:pt>
                <c:pt idx="160">
                  <c:v>136</c:v>
                </c:pt>
                <c:pt idx="161">
                  <c:v>136</c:v>
                </c:pt>
                <c:pt idx="162">
                  <c:v>136</c:v>
                </c:pt>
                <c:pt idx="163">
                  <c:v>136</c:v>
                </c:pt>
                <c:pt idx="164">
                  <c:v>136</c:v>
                </c:pt>
                <c:pt idx="165">
                  <c:v>136</c:v>
                </c:pt>
                <c:pt idx="166">
                  <c:v>136</c:v>
                </c:pt>
                <c:pt idx="167">
                  <c:v>136</c:v>
                </c:pt>
                <c:pt idx="168">
                  <c:v>136</c:v>
                </c:pt>
                <c:pt idx="169">
                  <c:v>136</c:v>
                </c:pt>
                <c:pt idx="170">
                  <c:v>136</c:v>
                </c:pt>
                <c:pt idx="171">
                  <c:v>136</c:v>
                </c:pt>
                <c:pt idx="172">
                  <c:v>136</c:v>
                </c:pt>
                <c:pt idx="173">
                  <c:v>136</c:v>
                </c:pt>
                <c:pt idx="174">
                  <c:v>136</c:v>
                </c:pt>
                <c:pt idx="175">
                  <c:v>136</c:v>
                </c:pt>
                <c:pt idx="176">
                  <c:v>136</c:v>
                </c:pt>
                <c:pt idx="177">
                  <c:v>136</c:v>
                </c:pt>
                <c:pt idx="178">
                  <c:v>136</c:v>
                </c:pt>
                <c:pt idx="179">
                  <c:v>136</c:v>
                </c:pt>
                <c:pt idx="180">
                  <c:v>136</c:v>
                </c:pt>
                <c:pt idx="181">
                  <c:v>136</c:v>
                </c:pt>
                <c:pt idx="182">
                  <c:v>136</c:v>
                </c:pt>
                <c:pt idx="183">
                  <c:v>136</c:v>
                </c:pt>
                <c:pt idx="184">
                  <c:v>136</c:v>
                </c:pt>
                <c:pt idx="185">
                  <c:v>136</c:v>
                </c:pt>
                <c:pt idx="186">
                  <c:v>136</c:v>
                </c:pt>
                <c:pt idx="187">
                  <c:v>136</c:v>
                </c:pt>
                <c:pt idx="188">
                  <c:v>136</c:v>
                </c:pt>
                <c:pt idx="189">
                  <c:v>136</c:v>
                </c:pt>
                <c:pt idx="190">
                  <c:v>136</c:v>
                </c:pt>
                <c:pt idx="191">
                  <c:v>136</c:v>
                </c:pt>
                <c:pt idx="192">
                  <c:v>136</c:v>
                </c:pt>
                <c:pt idx="193">
                  <c:v>136</c:v>
                </c:pt>
                <c:pt idx="194">
                  <c:v>136</c:v>
                </c:pt>
                <c:pt idx="195">
                  <c:v>136</c:v>
                </c:pt>
                <c:pt idx="196">
                  <c:v>136</c:v>
                </c:pt>
                <c:pt idx="197">
                  <c:v>136</c:v>
                </c:pt>
                <c:pt idx="198">
                  <c:v>136</c:v>
                </c:pt>
                <c:pt idx="199">
                  <c:v>136</c:v>
                </c:pt>
                <c:pt idx="200">
                  <c:v>136</c:v>
                </c:pt>
                <c:pt idx="201">
                  <c:v>136</c:v>
                </c:pt>
                <c:pt idx="202">
                  <c:v>136</c:v>
                </c:pt>
                <c:pt idx="203">
                  <c:v>136</c:v>
                </c:pt>
                <c:pt idx="204">
                  <c:v>136</c:v>
                </c:pt>
                <c:pt idx="205">
                  <c:v>136</c:v>
                </c:pt>
                <c:pt idx="206">
                  <c:v>136</c:v>
                </c:pt>
                <c:pt idx="207">
                  <c:v>136</c:v>
                </c:pt>
                <c:pt idx="208">
                  <c:v>136</c:v>
                </c:pt>
                <c:pt idx="209">
                  <c:v>136</c:v>
                </c:pt>
                <c:pt idx="210">
                  <c:v>136</c:v>
                </c:pt>
                <c:pt idx="211">
                  <c:v>136</c:v>
                </c:pt>
                <c:pt idx="212">
                  <c:v>136</c:v>
                </c:pt>
                <c:pt idx="213">
                  <c:v>136</c:v>
                </c:pt>
                <c:pt idx="214">
                  <c:v>136</c:v>
                </c:pt>
                <c:pt idx="215">
                  <c:v>136</c:v>
                </c:pt>
                <c:pt idx="216">
                  <c:v>136</c:v>
                </c:pt>
                <c:pt idx="217">
                  <c:v>136</c:v>
                </c:pt>
                <c:pt idx="218">
                  <c:v>136</c:v>
                </c:pt>
                <c:pt idx="219">
                  <c:v>136</c:v>
                </c:pt>
                <c:pt idx="220">
                  <c:v>136</c:v>
                </c:pt>
                <c:pt idx="221">
                  <c:v>136</c:v>
                </c:pt>
                <c:pt idx="222">
                  <c:v>136</c:v>
                </c:pt>
                <c:pt idx="223">
                  <c:v>136</c:v>
                </c:pt>
                <c:pt idx="224">
                  <c:v>136</c:v>
                </c:pt>
                <c:pt idx="225">
                  <c:v>136</c:v>
                </c:pt>
                <c:pt idx="226">
                  <c:v>136</c:v>
                </c:pt>
                <c:pt idx="227">
                  <c:v>136</c:v>
                </c:pt>
                <c:pt idx="228">
                  <c:v>136</c:v>
                </c:pt>
                <c:pt idx="229">
                  <c:v>136</c:v>
                </c:pt>
                <c:pt idx="230">
                  <c:v>136</c:v>
                </c:pt>
                <c:pt idx="231">
                  <c:v>136</c:v>
                </c:pt>
                <c:pt idx="232">
                  <c:v>136</c:v>
                </c:pt>
                <c:pt idx="233">
                  <c:v>136</c:v>
                </c:pt>
                <c:pt idx="234">
                  <c:v>136</c:v>
                </c:pt>
                <c:pt idx="235">
                  <c:v>136</c:v>
                </c:pt>
                <c:pt idx="236">
                  <c:v>136</c:v>
                </c:pt>
                <c:pt idx="237">
                  <c:v>136</c:v>
                </c:pt>
                <c:pt idx="238">
                  <c:v>136</c:v>
                </c:pt>
                <c:pt idx="239">
                  <c:v>136</c:v>
                </c:pt>
                <c:pt idx="240">
                  <c:v>136</c:v>
                </c:pt>
                <c:pt idx="241">
                  <c:v>136</c:v>
                </c:pt>
                <c:pt idx="242">
                  <c:v>136</c:v>
                </c:pt>
                <c:pt idx="243">
                  <c:v>136</c:v>
                </c:pt>
                <c:pt idx="244">
                  <c:v>136</c:v>
                </c:pt>
                <c:pt idx="245">
                  <c:v>136</c:v>
                </c:pt>
                <c:pt idx="246">
                  <c:v>136</c:v>
                </c:pt>
                <c:pt idx="247">
                  <c:v>136</c:v>
                </c:pt>
                <c:pt idx="248">
                  <c:v>136</c:v>
                </c:pt>
                <c:pt idx="249">
                  <c:v>136</c:v>
                </c:pt>
                <c:pt idx="250">
                  <c:v>136</c:v>
                </c:pt>
                <c:pt idx="251">
                  <c:v>136</c:v>
                </c:pt>
                <c:pt idx="252">
                  <c:v>136</c:v>
                </c:pt>
                <c:pt idx="253">
                  <c:v>136</c:v>
                </c:pt>
                <c:pt idx="254">
                  <c:v>136</c:v>
                </c:pt>
                <c:pt idx="255">
                  <c:v>136</c:v>
                </c:pt>
                <c:pt idx="256">
                  <c:v>136</c:v>
                </c:pt>
                <c:pt idx="257">
                  <c:v>136</c:v>
                </c:pt>
                <c:pt idx="258">
                  <c:v>136</c:v>
                </c:pt>
                <c:pt idx="259">
                  <c:v>136</c:v>
                </c:pt>
                <c:pt idx="260">
                  <c:v>136</c:v>
                </c:pt>
                <c:pt idx="261">
                  <c:v>136</c:v>
                </c:pt>
                <c:pt idx="262">
                  <c:v>136</c:v>
                </c:pt>
                <c:pt idx="263">
                  <c:v>136</c:v>
                </c:pt>
                <c:pt idx="264">
                  <c:v>136</c:v>
                </c:pt>
                <c:pt idx="265">
                  <c:v>136</c:v>
                </c:pt>
                <c:pt idx="266">
                  <c:v>136</c:v>
                </c:pt>
                <c:pt idx="267">
                  <c:v>136</c:v>
                </c:pt>
                <c:pt idx="268">
                  <c:v>136</c:v>
                </c:pt>
                <c:pt idx="269">
                  <c:v>136</c:v>
                </c:pt>
                <c:pt idx="270">
                  <c:v>136</c:v>
                </c:pt>
                <c:pt idx="271">
                  <c:v>136</c:v>
                </c:pt>
                <c:pt idx="272">
                  <c:v>136</c:v>
                </c:pt>
                <c:pt idx="273">
                  <c:v>136</c:v>
                </c:pt>
                <c:pt idx="274">
                  <c:v>136</c:v>
                </c:pt>
                <c:pt idx="275">
                  <c:v>136</c:v>
                </c:pt>
                <c:pt idx="276">
                  <c:v>136</c:v>
                </c:pt>
                <c:pt idx="277">
                  <c:v>136</c:v>
                </c:pt>
                <c:pt idx="278">
                  <c:v>136</c:v>
                </c:pt>
                <c:pt idx="279">
                  <c:v>136</c:v>
                </c:pt>
                <c:pt idx="280">
                  <c:v>136</c:v>
                </c:pt>
                <c:pt idx="281">
                  <c:v>136</c:v>
                </c:pt>
                <c:pt idx="282">
                  <c:v>136</c:v>
                </c:pt>
                <c:pt idx="283">
                  <c:v>136</c:v>
                </c:pt>
                <c:pt idx="284">
                  <c:v>136</c:v>
                </c:pt>
                <c:pt idx="285">
                  <c:v>136</c:v>
                </c:pt>
                <c:pt idx="286">
                  <c:v>136</c:v>
                </c:pt>
                <c:pt idx="287">
                  <c:v>136</c:v>
                </c:pt>
                <c:pt idx="288">
                  <c:v>136</c:v>
                </c:pt>
                <c:pt idx="289">
                  <c:v>136</c:v>
                </c:pt>
                <c:pt idx="290">
                  <c:v>136</c:v>
                </c:pt>
                <c:pt idx="291">
                  <c:v>136</c:v>
                </c:pt>
                <c:pt idx="292">
                  <c:v>136</c:v>
                </c:pt>
                <c:pt idx="293">
                  <c:v>136</c:v>
                </c:pt>
                <c:pt idx="294">
                  <c:v>136</c:v>
                </c:pt>
                <c:pt idx="295">
                  <c:v>136</c:v>
                </c:pt>
                <c:pt idx="296">
                  <c:v>136</c:v>
                </c:pt>
                <c:pt idx="297">
                  <c:v>136</c:v>
                </c:pt>
                <c:pt idx="298">
                  <c:v>136</c:v>
                </c:pt>
                <c:pt idx="299">
                  <c:v>136</c:v>
                </c:pt>
                <c:pt idx="300">
                  <c:v>136</c:v>
                </c:pt>
                <c:pt idx="301">
                  <c:v>136</c:v>
                </c:pt>
                <c:pt idx="302">
                  <c:v>136</c:v>
                </c:pt>
                <c:pt idx="303">
                  <c:v>136</c:v>
                </c:pt>
                <c:pt idx="304">
                  <c:v>136</c:v>
                </c:pt>
                <c:pt idx="305">
                  <c:v>136</c:v>
                </c:pt>
                <c:pt idx="306">
                  <c:v>136</c:v>
                </c:pt>
                <c:pt idx="307">
                  <c:v>136</c:v>
                </c:pt>
                <c:pt idx="308">
                  <c:v>136</c:v>
                </c:pt>
                <c:pt idx="309">
                  <c:v>136</c:v>
                </c:pt>
                <c:pt idx="310">
                  <c:v>136</c:v>
                </c:pt>
                <c:pt idx="311">
                  <c:v>136</c:v>
                </c:pt>
                <c:pt idx="312">
                  <c:v>136</c:v>
                </c:pt>
                <c:pt idx="313">
                  <c:v>136</c:v>
                </c:pt>
                <c:pt idx="314">
                  <c:v>136</c:v>
                </c:pt>
                <c:pt idx="315">
                  <c:v>136</c:v>
                </c:pt>
                <c:pt idx="316">
                  <c:v>136</c:v>
                </c:pt>
                <c:pt idx="317">
                  <c:v>136</c:v>
                </c:pt>
                <c:pt idx="318">
                  <c:v>136</c:v>
                </c:pt>
                <c:pt idx="319">
                  <c:v>136</c:v>
                </c:pt>
                <c:pt idx="320">
                  <c:v>136</c:v>
                </c:pt>
                <c:pt idx="321">
                  <c:v>136</c:v>
                </c:pt>
                <c:pt idx="322">
                  <c:v>136</c:v>
                </c:pt>
                <c:pt idx="323">
                  <c:v>136</c:v>
                </c:pt>
                <c:pt idx="324">
                  <c:v>136</c:v>
                </c:pt>
                <c:pt idx="325">
                  <c:v>136</c:v>
                </c:pt>
                <c:pt idx="326">
                  <c:v>136</c:v>
                </c:pt>
                <c:pt idx="327">
                  <c:v>136</c:v>
                </c:pt>
                <c:pt idx="328">
                  <c:v>136</c:v>
                </c:pt>
                <c:pt idx="329">
                  <c:v>136</c:v>
                </c:pt>
                <c:pt idx="330">
                  <c:v>136</c:v>
                </c:pt>
                <c:pt idx="331">
                  <c:v>136</c:v>
                </c:pt>
                <c:pt idx="332">
                  <c:v>136</c:v>
                </c:pt>
                <c:pt idx="333">
                  <c:v>136</c:v>
                </c:pt>
                <c:pt idx="334">
                  <c:v>136</c:v>
                </c:pt>
                <c:pt idx="335">
                  <c:v>136</c:v>
                </c:pt>
                <c:pt idx="336">
                  <c:v>136</c:v>
                </c:pt>
                <c:pt idx="337">
                  <c:v>136</c:v>
                </c:pt>
                <c:pt idx="338">
                  <c:v>136</c:v>
                </c:pt>
                <c:pt idx="339">
                  <c:v>136</c:v>
                </c:pt>
                <c:pt idx="340">
                  <c:v>136</c:v>
                </c:pt>
                <c:pt idx="341">
                  <c:v>136</c:v>
                </c:pt>
                <c:pt idx="342">
                  <c:v>136</c:v>
                </c:pt>
                <c:pt idx="343">
                  <c:v>136</c:v>
                </c:pt>
                <c:pt idx="344">
                  <c:v>136</c:v>
                </c:pt>
                <c:pt idx="345">
                  <c:v>136</c:v>
                </c:pt>
                <c:pt idx="346">
                  <c:v>136</c:v>
                </c:pt>
                <c:pt idx="347">
                  <c:v>136</c:v>
                </c:pt>
                <c:pt idx="348">
                  <c:v>136</c:v>
                </c:pt>
                <c:pt idx="349">
                  <c:v>136</c:v>
                </c:pt>
                <c:pt idx="350">
                  <c:v>136</c:v>
                </c:pt>
                <c:pt idx="351">
                  <c:v>136</c:v>
                </c:pt>
                <c:pt idx="352">
                  <c:v>136</c:v>
                </c:pt>
                <c:pt idx="353">
                  <c:v>136</c:v>
                </c:pt>
                <c:pt idx="354">
                  <c:v>136</c:v>
                </c:pt>
                <c:pt idx="355">
                  <c:v>136</c:v>
                </c:pt>
                <c:pt idx="356">
                  <c:v>136</c:v>
                </c:pt>
                <c:pt idx="357">
                  <c:v>136</c:v>
                </c:pt>
              </c:numCache>
            </c:numRef>
          </c:val>
          <c:smooth val="0"/>
          <c:extLst>
            <c:ext xmlns:c16="http://schemas.microsoft.com/office/drawing/2014/chart" uri="{C3380CC4-5D6E-409C-BE32-E72D297353CC}">
              <c16:uniqueId val="{00000001-59A3-4E38-B0AF-FF8DA4A3DD88}"/>
            </c:ext>
          </c:extLst>
        </c:ser>
        <c:dLbls>
          <c:showLegendKey val="0"/>
          <c:showVal val="0"/>
          <c:showCatName val="0"/>
          <c:showSerName val="0"/>
          <c:showPercent val="0"/>
          <c:showBubbleSize val="0"/>
        </c:dLbls>
        <c:smooth val="0"/>
        <c:axId val="62873919"/>
        <c:axId val="62874399"/>
      </c:lineChart>
      <c:dateAx>
        <c:axId val="62873919"/>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Dates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AG"/>
            </a:p>
          </c:txPr>
        </c:title>
        <c:numFmt formatCode="m/d/yyyy"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AG"/>
          </a:p>
        </c:txPr>
        <c:crossAx val="62874399"/>
        <c:crosses val="autoZero"/>
        <c:auto val="1"/>
        <c:lblOffset val="100"/>
        <c:baseTimeUnit val="days"/>
      </c:dateAx>
      <c:valAx>
        <c:axId val="62874399"/>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No. of Customers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AG"/>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AG"/>
          </a:p>
        </c:txPr>
        <c:crossAx val="62873919"/>
        <c:crosses val="autoZero"/>
        <c:crossBetween val="between"/>
      </c:valAx>
      <c:spPr>
        <a:noFill/>
        <a:ln>
          <a:noFill/>
        </a:ln>
        <a:effectLst/>
      </c:spPr>
    </c:plotArea>
    <c:legend>
      <c:legendPos val="r"/>
      <c:layout>
        <c:manualLayout>
          <c:xMode val="edge"/>
          <c:yMode val="edge"/>
          <c:x val="0.45860216765357159"/>
          <c:y val="2.7105529583892698E-2"/>
          <c:w val="0.50995129146592522"/>
          <c:h val="0.1360348094335850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A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12700" cap="flat" cmpd="sng" algn="ctr">
      <a:solidFill>
        <a:schemeClr val="accent2"/>
      </a:solidFill>
      <a:round/>
    </a:ln>
    <a:effectLst/>
  </c:spPr>
  <c:txPr>
    <a:bodyPr/>
    <a:lstStyle/>
    <a:p>
      <a:pPr>
        <a:defRPr/>
      </a:pPr>
      <a:endParaRPr lang="en-AG"/>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 Sales Dashboard.xlsx]Q4!PivotTable3</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latin typeface="Times New Roman" panose="02020603050405020304" pitchFamily="18" charset="0"/>
                <a:cs typeface="Times New Roman" panose="02020603050405020304" pitchFamily="18" charset="0"/>
              </a:rPr>
              <a:t>Top 5 Best Sellers by Total Pizzas Sold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A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'Q4'!$B$3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'Q4'!$A$4:$A$9</c:f>
              <c:strCache>
                <c:ptCount val="5"/>
                <c:pt idx="0">
                  <c:v>classic_dlx_m</c:v>
                </c:pt>
                <c:pt idx="1">
                  <c:v>four_cheese_l</c:v>
                </c:pt>
                <c:pt idx="2">
                  <c:v>five_cheese_l</c:v>
                </c:pt>
                <c:pt idx="3">
                  <c:v>thai_ckn_l</c:v>
                </c:pt>
                <c:pt idx="4">
                  <c:v>big_meat_s</c:v>
                </c:pt>
              </c:strCache>
            </c:strRef>
          </c:cat>
          <c:val>
            <c:numRef>
              <c:f>'Q4'!$B$4:$B$9</c:f>
              <c:numCache>
                <c:formatCode>General</c:formatCode>
                <c:ptCount val="5"/>
                <c:pt idx="0">
                  <c:v>1159</c:v>
                </c:pt>
                <c:pt idx="1">
                  <c:v>1273</c:v>
                </c:pt>
                <c:pt idx="2">
                  <c:v>1359</c:v>
                </c:pt>
                <c:pt idx="3">
                  <c:v>1365</c:v>
                </c:pt>
                <c:pt idx="4">
                  <c:v>1811</c:v>
                </c:pt>
              </c:numCache>
            </c:numRef>
          </c:val>
          <c:extLst>
            <c:ext xmlns:c16="http://schemas.microsoft.com/office/drawing/2014/chart" uri="{C3380CC4-5D6E-409C-BE32-E72D297353CC}">
              <c16:uniqueId val="{00000000-F98B-48CE-A123-127C9FE3D782}"/>
            </c:ext>
          </c:extLst>
        </c:ser>
        <c:dLbls>
          <c:dLblPos val="inEnd"/>
          <c:showLegendKey val="0"/>
          <c:showVal val="1"/>
          <c:showCatName val="0"/>
          <c:showSerName val="0"/>
          <c:showPercent val="0"/>
          <c:showBubbleSize val="0"/>
        </c:dLbls>
        <c:gapWidth val="115"/>
        <c:overlap val="-20"/>
        <c:axId val="2015221376"/>
        <c:axId val="2015203616"/>
      </c:barChart>
      <c:catAx>
        <c:axId val="201522137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2015203616"/>
        <c:crosses val="autoZero"/>
        <c:auto val="1"/>
        <c:lblAlgn val="ctr"/>
        <c:lblOffset val="100"/>
        <c:noMultiLvlLbl val="0"/>
      </c:catAx>
      <c:valAx>
        <c:axId val="20152036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20152213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w="15875">
      <a:solidFill>
        <a:schemeClr val="accent2"/>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 Sales Dashboard.xlsx]Q4!PivotTable4</c:name>
    <c:fmtId val="9"/>
  </c:pivotSource>
  <c:chart>
    <c:title>
      <c:tx>
        <c:rich>
          <a:bodyPr rot="0" spcFirstLastPara="1" vertOverflow="ellipsis" vert="horz" wrap="square" anchor="ctr" anchorCtr="1"/>
          <a:lstStyle/>
          <a:p>
            <a:pPr algn="ctr" rtl="0">
              <a:defRPr lang="en-US" sz="12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US" sz="12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rPr>
              <a:t>Bottom 5 Worst Sellers by Total Pizzas Sold</a:t>
            </a:r>
          </a:p>
        </c:rich>
      </c:tx>
      <c:overlay val="0"/>
      <c:spPr>
        <a:noFill/>
        <a:ln>
          <a:noFill/>
        </a:ln>
        <a:effectLst/>
      </c:spPr>
      <c:txPr>
        <a:bodyPr rot="0" spcFirstLastPara="1" vertOverflow="ellipsis" vert="horz" wrap="square" anchor="ctr" anchorCtr="1"/>
        <a:lstStyle/>
        <a:p>
          <a:pPr algn="ctr" rtl="0">
            <a:defRPr lang="en-US" sz="12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A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'Q4'!$B$17</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'Q4'!$A$18:$A$23</c:f>
              <c:strCache>
                <c:ptCount val="5"/>
                <c:pt idx="0">
                  <c:v>mexicana_s</c:v>
                </c:pt>
                <c:pt idx="1">
                  <c:v>calabrese_s</c:v>
                </c:pt>
                <c:pt idx="2">
                  <c:v>ckn_alfredo_s</c:v>
                </c:pt>
                <c:pt idx="3">
                  <c:v>green_garden_l</c:v>
                </c:pt>
                <c:pt idx="4">
                  <c:v>the_greek_xxl</c:v>
                </c:pt>
              </c:strCache>
            </c:strRef>
          </c:cat>
          <c:val>
            <c:numRef>
              <c:f>'Q4'!$B$18:$B$23</c:f>
              <c:numCache>
                <c:formatCode>General</c:formatCode>
                <c:ptCount val="5"/>
                <c:pt idx="0">
                  <c:v>160</c:v>
                </c:pt>
                <c:pt idx="1">
                  <c:v>99</c:v>
                </c:pt>
                <c:pt idx="2">
                  <c:v>96</c:v>
                </c:pt>
                <c:pt idx="3">
                  <c:v>94</c:v>
                </c:pt>
                <c:pt idx="4">
                  <c:v>28</c:v>
                </c:pt>
              </c:numCache>
            </c:numRef>
          </c:val>
          <c:extLst>
            <c:ext xmlns:c16="http://schemas.microsoft.com/office/drawing/2014/chart" uri="{C3380CC4-5D6E-409C-BE32-E72D297353CC}">
              <c16:uniqueId val="{00000000-036E-4114-BD2C-A6494FEA0471}"/>
            </c:ext>
          </c:extLst>
        </c:ser>
        <c:dLbls>
          <c:dLblPos val="inEnd"/>
          <c:showLegendKey val="0"/>
          <c:showVal val="1"/>
          <c:showCatName val="0"/>
          <c:showSerName val="0"/>
          <c:showPercent val="0"/>
          <c:showBubbleSize val="0"/>
        </c:dLbls>
        <c:gapWidth val="115"/>
        <c:overlap val="-20"/>
        <c:axId val="2015209376"/>
        <c:axId val="2015197376"/>
      </c:barChart>
      <c:catAx>
        <c:axId val="201520937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2015197376"/>
        <c:crosses val="autoZero"/>
        <c:auto val="1"/>
        <c:lblAlgn val="ctr"/>
        <c:lblOffset val="100"/>
        <c:noMultiLvlLbl val="0"/>
      </c:catAx>
      <c:valAx>
        <c:axId val="20151973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20152093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w="15875">
      <a:solidFill>
        <a:schemeClr val="accent2"/>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 Sales Dashboard.xlsx]Q4!PivotTable4</c:name>
    <c:fmtId val="6"/>
  </c:pivotSource>
  <c:chart>
    <c:title>
      <c:tx>
        <c:rich>
          <a:bodyPr rot="0" spcFirstLastPara="1" vertOverflow="ellipsis" vert="horz" wrap="square" anchor="ctr" anchorCtr="1"/>
          <a:lstStyle/>
          <a:p>
            <a:pPr algn="ctr" rtl="0">
              <a:defRPr lang="en-US" sz="12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US" sz="12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rPr>
              <a:t>Bottom 5 Worst Sellers by Total Pizzas Sold</a:t>
            </a:r>
          </a:p>
        </c:rich>
      </c:tx>
      <c:overlay val="0"/>
      <c:spPr>
        <a:noFill/>
        <a:ln>
          <a:noFill/>
        </a:ln>
        <a:effectLst/>
      </c:spPr>
      <c:txPr>
        <a:bodyPr rot="0" spcFirstLastPara="1" vertOverflow="ellipsis" vert="horz" wrap="square" anchor="ctr" anchorCtr="1"/>
        <a:lstStyle/>
        <a:p>
          <a:pPr algn="ctr" rtl="0">
            <a:defRPr lang="en-US" sz="12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A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'Q4'!$B$17</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'Q4'!$A$18:$A$23</c:f>
              <c:strCache>
                <c:ptCount val="5"/>
                <c:pt idx="0">
                  <c:v>mexicana_s</c:v>
                </c:pt>
                <c:pt idx="1">
                  <c:v>calabrese_s</c:v>
                </c:pt>
                <c:pt idx="2">
                  <c:v>ckn_alfredo_s</c:v>
                </c:pt>
                <c:pt idx="3">
                  <c:v>green_garden_l</c:v>
                </c:pt>
                <c:pt idx="4">
                  <c:v>the_greek_xxl</c:v>
                </c:pt>
              </c:strCache>
            </c:strRef>
          </c:cat>
          <c:val>
            <c:numRef>
              <c:f>'Q4'!$B$18:$B$23</c:f>
              <c:numCache>
                <c:formatCode>General</c:formatCode>
                <c:ptCount val="5"/>
                <c:pt idx="0">
                  <c:v>160</c:v>
                </c:pt>
                <c:pt idx="1">
                  <c:v>99</c:v>
                </c:pt>
                <c:pt idx="2">
                  <c:v>96</c:v>
                </c:pt>
                <c:pt idx="3">
                  <c:v>94</c:v>
                </c:pt>
                <c:pt idx="4">
                  <c:v>28</c:v>
                </c:pt>
              </c:numCache>
            </c:numRef>
          </c:val>
          <c:extLst>
            <c:ext xmlns:c16="http://schemas.microsoft.com/office/drawing/2014/chart" uri="{C3380CC4-5D6E-409C-BE32-E72D297353CC}">
              <c16:uniqueId val="{00000000-31D7-4CC8-A566-12C1307A89EA}"/>
            </c:ext>
          </c:extLst>
        </c:ser>
        <c:dLbls>
          <c:dLblPos val="inEnd"/>
          <c:showLegendKey val="0"/>
          <c:showVal val="1"/>
          <c:showCatName val="0"/>
          <c:showSerName val="0"/>
          <c:showPercent val="0"/>
          <c:showBubbleSize val="0"/>
        </c:dLbls>
        <c:gapWidth val="115"/>
        <c:overlap val="-20"/>
        <c:axId val="2015209376"/>
        <c:axId val="2015197376"/>
      </c:barChart>
      <c:catAx>
        <c:axId val="201520937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2015197376"/>
        <c:crosses val="autoZero"/>
        <c:auto val="1"/>
        <c:lblAlgn val="ctr"/>
        <c:lblOffset val="100"/>
        <c:noMultiLvlLbl val="0"/>
      </c:catAx>
      <c:valAx>
        <c:axId val="20151973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crossAx val="20152093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w="15875">
      <a:solidFill>
        <a:schemeClr val="accent2"/>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 Sales Dashboard.xlsx]cal!PivotTable5</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000">
                <a:latin typeface="Times New Roman" panose="02020603050405020304" pitchFamily="18" charset="0"/>
                <a:cs typeface="Times New Roman" panose="02020603050405020304" pitchFamily="18" charset="0"/>
              </a:rPr>
              <a:t>% of Sales by Pizza Category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A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014109347442681"/>
              <c:y val="-7.075471698113207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7.9365079365079361E-2"/>
              <c:y val="-0.1100628930817610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2345679012345678"/>
              <c:y val="3.14465408805031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7.0546737213403876E-2"/>
              <c:y val="0.1257861635220125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7.9365079365079361E-2"/>
              <c:y val="-0.1100628930817610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7.0546737213403876E-2"/>
              <c:y val="0.1257861635220125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2345679012345678"/>
              <c:y val="3.14465408805031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014109347442681"/>
              <c:y val="-7.075471698113207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7.9365079365079361E-2"/>
              <c:y val="-0.1100628930817610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7.0546737213403876E-2"/>
              <c:y val="0.1257861635220125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2345679012345678"/>
              <c:y val="3.14465408805031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014109347442681"/>
              <c:y val="-7.075471698113207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extLst>
            <c:ext xmlns:c15="http://schemas.microsoft.com/office/drawing/2012/chart" uri="{CE6537A1-D6FC-4f65-9D91-7224C49458BB}"/>
          </c:extLst>
        </c:dLbl>
      </c:pivotFmt>
    </c:pivotFmts>
    <c:plotArea>
      <c:layout/>
      <c:doughnutChart>
        <c:varyColors val="1"/>
        <c:ser>
          <c:idx val="0"/>
          <c:order val="0"/>
          <c:tx>
            <c:strRef>
              <c:f>cal!$B$3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ABC5-420B-B45F-9BF9B8F9CE0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ABC5-420B-B45F-9BF9B8F9CE0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ABC5-420B-B45F-9BF9B8F9CE0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ABC5-420B-B45F-9BF9B8F9CE0E}"/>
              </c:ext>
            </c:extLst>
          </c:dPt>
          <c:dLbls>
            <c:dLbl>
              <c:idx val="0"/>
              <c:layout>
                <c:manualLayout>
                  <c:x val="7.9365079365079361E-2"/>
                  <c:y val="-0.1100628930817610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BC5-420B-B45F-9BF9B8F9CE0E}"/>
                </c:ext>
              </c:extLst>
            </c:dLbl>
            <c:dLbl>
              <c:idx val="1"/>
              <c:layout>
                <c:manualLayout>
                  <c:x val="7.0546737213403876E-2"/>
                  <c:y val="0.1257861635220125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BC5-420B-B45F-9BF9B8F9CE0E}"/>
                </c:ext>
              </c:extLst>
            </c:dLbl>
            <c:dLbl>
              <c:idx val="2"/>
              <c:layout>
                <c:manualLayout>
                  <c:x val="-0.12345679012345678"/>
                  <c:y val="3.144654088050314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BC5-420B-B45F-9BF9B8F9CE0E}"/>
                </c:ext>
              </c:extLst>
            </c:dLbl>
            <c:dLbl>
              <c:idx val="3"/>
              <c:layout>
                <c:manualLayout>
                  <c:x val="-0.1014109347442681"/>
                  <c:y val="-7.075471698113207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BC5-420B-B45F-9BF9B8F9CE0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cal!$A$4:$A$8</c:f>
              <c:strCache>
                <c:ptCount val="4"/>
                <c:pt idx="0">
                  <c:v>Chicken</c:v>
                </c:pt>
                <c:pt idx="1">
                  <c:v>Classic</c:v>
                </c:pt>
                <c:pt idx="2">
                  <c:v>Supreme</c:v>
                </c:pt>
                <c:pt idx="3">
                  <c:v>Veggie</c:v>
                </c:pt>
              </c:strCache>
            </c:strRef>
          </c:cat>
          <c:val>
            <c:numRef>
              <c:f>cal!$B$4:$B$8</c:f>
              <c:numCache>
                <c:formatCode>0.00%</c:formatCode>
                <c:ptCount val="4"/>
                <c:pt idx="0">
                  <c:v>0.22243932538050185</c:v>
                </c:pt>
                <c:pt idx="1">
                  <c:v>0.29985602632661457</c:v>
                </c:pt>
                <c:pt idx="2">
                  <c:v>0.24222542163718636</c:v>
                </c:pt>
                <c:pt idx="3">
                  <c:v>0.23547922665569723</c:v>
                </c:pt>
              </c:numCache>
            </c:numRef>
          </c:val>
          <c:extLst>
            <c:ext xmlns:c16="http://schemas.microsoft.com/office/drawing/2014/chart" uri="{C3380CC4-5D6E-409C-BE32-E72D297353CC}">
              <c16:uniqueId val="{00000008-ABC5-420B-B45F-9BF9B8F9CE0E}"/>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61857904910914219"/>
          <c:y val="0.28322731717358868"/>
          <c:w val="0.21504221694510409"/>
          <c:h val="0.5306640915168623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w="12700">
      <a:solidFill>
        <a:schemeClr val="accent2"/>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 Sales Dashboard.xlsx]cal!PivotTable6</c:name>
    <c:fmtId val="6"/>
  </c:pivotSource>
  <c:chart>
    <c:title>
      <c:tx>
        <c:rich>
          <a:bodyPr rot="0" spcFirstLastPara="1" vertOverflow="ellipsis" vert="horz" wrap="square" anchor="ctr" anchorCtr="1"/>
          <a:lstStyle/>
          <a:p>
            <a:pPr algn="ctr" rtl="0">
              <a:defRPr lang="en-US" sz="10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r>
              <a:rPr lang="en-US" sz="10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rPr>
              <a:t>% of Sales by Pizza Size</a:t>
            </a:r>
          </a:p>
        </c:rich>
      </c:tx>
      <c:layout>
        <c:manualLayout>
          <c:xMode val="edge"/>
          <c:yMode val="edge"/>
          <c:x val="0.17227335369358512"/>
          <c:y val="4.7393364928909949E-2"/>
        </c:manualLayout>
      </c:layout>
      <c:overlay val="0"/>
      <c:spPr>
        <a:noFill/>
        <a:ln>
          <a:noFill/>
        </a:ln>
        <a:effectLst/>
      </c:spPr>
      <c:txPr>
        <a:bodyPr rot="0" spcFirstLastPara="1" vertOverflow="ellipsis" vert="horz" wrap="square" anchor="ctr" anchorCtr="1"/>
        <a:lstStyle/>
        <a:p>
          <a:pPr algn="ctr" rtl="0">
            <a:defRPr lang="en-US" sz="10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ea typeface="+mn-ea"/>
              <a:cs typeface="Times New Roman" panose="02020603050405020304" pitchFamily="18" charset="0"/>
            </a:defRPr>
          </a:pPr>
          <a:endParaRPr lang="en-AG"/>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4603135825205621"/>
              <c:y val="-5.2549761751884019E-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4800001879240035"/>
              <c:y val="1.032408502585245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4800001879240035"/>
              <c:y val="1.032408502585245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4603135825205621"/>
              <c:y val="-5.2549761751884019E-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4800001879240035"/>
              <c:y val="1.032408502585245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layout>
            <c:manualLayout>
              <c:x val="0.14603135825205621"/>
              <c:y val="-5.2549761751884019E-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bestFi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9491007836430943"/>
          <c:y val="0.27150372297883363"/>
          <c:w val="0.32771503204104258"/>
          <c:h val="0.58932445676050149"/>
        </c:manualLayout>
      </c:layout>
      <c:pieChart>
        <c:varyColors val="1"/>
        <c:ser>
          <c:idx val="0"/>
          <c:order val="0"/>
          <c:tx>
            <c:strRef>
              <c:f>cal!$B$14</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6C57-4A2A-A03D-16000869049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6C57-4A2A-A03D-16000869049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6C57-4A2A-A03D-16000869049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6C57-4A2A-A03D-16000869049A}"/>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6C57-4A2A-A03D-16000869049A}"/>
              </c:ext>
            </c:extLst>
          </c:dPt>
          <c:dLbls>
            <c:dLbl>
              <c:idx val="3"/>
              <c:layout>
                <c:manualLayout>
                  <c:x val="-0.14800001879240035"/>
                  <c:y val="1.0324085025852454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C57-4A2A-A03D-16000869049A}"/>
                </c:ext>
              </c:extLst>
            </c:dLbl>
            <c:dLbl>
              <c:idx val="4"/>
              <c:layout>
                <c:manualLayout>
                  <c:x val="0.14603135825205621"/>
                  <c:y val="-5.2549761751884019E-4"/>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C57-4A2A-A03D-16000869049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AG"/>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cal!$A$15:$A$20</c:f>
              <c:strCache>
                <c:ptCount val="5"/>
                <c:pt idx="0">
                  <c:v>L</c:v>
                </c:pt>
                <c:pt idx="1">
                  <c:v>M</c:v>
                </c:pt>
                <c:pt idx="2">
                  <c:v>S</c:v>
                </c:pt>
                <c:pt idx="3">
                  <c:v>XL</c:v>
                </c:pt>
                <c:pt idx="4">
                  <c:v>XXL</c:v>
                </c:pt>
              </c:strCache>
            </c:strRef>
          </c:cat>
          <c:val>
            <c:numRef>
              <c:f>cal!$B$15:$B$20</c:f>
              <c:numCache>
                <c:formatCode>0.00%</c:formatCode>
                <c:ptCount val="5"/>
                <c:pt idx="0">
                  <c:v>0.38103661044837517</c:v>
                </c:pt>
                <c:pt idx="1">
                  <c:v>0.31643356643356646</c:v>
                </c:pt>
                <c:pt idx="2">
                  <c:v>0.29076511723570547</c:v>
                </c:pt>
                <c:pt idx="3">
                  <c:v>1.1188811188811189E-2</c:v>
                </c:pt>
                <c:pt idx="4">
                  <c:v>5.7589469354175232E-4</c:v>
                </c:pt>
              </c:numCache>
            </c:numRef>
          </c:val>
          <c:extLst>
            <c:ext xmlns:c16="http://schemas.microsoft.com/office/drawing/2014/chart" uri="{C3380CC4-5D6E-409C-BE32-E72D297353CC}">
              <c16:uniqueId val="{0000000A-6C57-4A2A-A03D-16000869049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56119181403040608"/>
          <c:y val="0.26843860182713214"/>
          <c:w val="0.12690977604177431"/>
          <c:h val="0.6540743453579930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AG"/>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w="12700">
      <a:solidFill>
        <a:schemeClr val="accent2"/>
      </a:solidFill>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 Sales Dashboard.xlsx]Q1!PivotTable5</c:name>
    <c:fmtId val="9"/>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200">
                <a:latin typeface="Times New Roman" panose="02020603050405020304" pitchFamily="18" charset="0"/>
                <a:cs typeface="Times New Roman" panose="02020603050405020304" pitchFamily="18" charset="0"/>
              </a:rPr>
              <a:t>Hourly Trend for Total Orders</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AG"/>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'Q1'!$B$3</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AG"/>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'Q1'!$A$4:$A$19</c:f>
              <c:strCache>
                <c:ptCount val="15"/>
                <c:pt idx="0">
                  <c:v>9 am</c:v>
                </c:pt>
                <c:pt idx="1">
                  <c:v>10 am</c:v>
                </c:pt>
                <c:pt idx="2">
                  <c:v>11 am</c:v>
                </c:pt>
                <c:pt idx="3">
                  <c:v>12 pm</c:v>
                </c:pt>
                <c:pt idx="4">
                  <c:v>1 pm</c:v>
                </c:pt>
                <c:pt idx="5">
                  <c:v>2 pm</c:v>
                </c:pt>
                <c:pt idx="6">
                  <c:v>3 pm</c:v>
                </c:pt>
                <c:pt idx="7">
                  <c:v>4 pm</c:v>
                </c:pt>
                <c:pt idx="8">
                  <c:v>5 pm</c:v>
                </c:pt>
                <c:pt idx="9">
                  <c:v>6 pm</c:v>
                </c:pt>
                <c:pt idx="10">
                  <c:v>7 pm</c:v>
                </c:pt>
                <c:pt idx="11">
                  <c:v>8 pm</c:v>
                </c:pt>
                <c:pt idx="12">
                  <c:v>9 pm</c:v>
                </c:pt>
                <c:pt idx="13">
                  <c:v>10 pm</c:v>
                </c:pt>
                <c:pt idx="14">
                  <c:v>11 pm</c:v>
                </c:pt>
              </c:strCache>
            </c:strRef>
          </c:cat>
          <c:val>
            <c:numRef>
              <c:f>'Q1'!$B$4:$B$19</c:f>
              <c:numCache>
                <c:formatCode>General</c:formatCode>
                <c:ptCount val="15"/>
                <c:pt idx="0">
                  <c:v>4</c:v>
                </c:pt>
                <c:pt idx="1">
                  <c:v>17</c:v>
                </c:pt>
                <c:pt idx="2">
                  <c:v>2672</c:v>
                </c:pt>
                <c:pt idx="3">
                  <c:v>6543</c:v>
                </c:pt>
                <c:pt idx="4">
                  <c:v>6203</c:v>
                </c:pt>
                <c:pt idx="5">
                  <c:v>3521</c:v>
                </c:pt>
                <c:pt idx="6">
                  <c:v>3170</c:v>
                </c:pt>
                <c:pt idx="7">
                  <c:v>4185</c:v>
                </c:pt>
                <c:pt idx="8">
                  <c:v>5143</c:v>
                </c:pt>
                <c:pt idx="9">
                  <c:v>5359</c:v>
                </c:pt>
                <c:pt idx="10">
                  <c:v>4350</c:v>
                </c:pt>
                <c:pt idx="11">
                  <c:v>3487</c:v>
                </c:pt>
                <c:pt idx="12">
                  <c:v>2528</c:v>
                </c:pt>
                <c:pt idx="13">
                  <c:v>1370</c:v>
                </c:pt>
                <c:pt idx="14">
                  <c:v>68</c:v>
                </c:pt>
              </c:numCache>
            </c:numRef>
          </c:val>
          <c:smooth val="0"/>
          <c:extLst>
            <c:ext xmlns:c16="http://schemas.microsoft.com/office/drawing/2014/chart" uri="{C3380CC4-5D6E-409C-BE32-E72D297353CC}">
              <c16:uniqueId val="{00000000-42B0-47FD-8C4B-38C19D425946}"/>
            </c:ext>
          </c:extLst>
        </c:ser>
        <c:dLbls>
          <c:dLblPos val="t"/>
          <c:showLegendKey val="0"/>
          <c:showVal val="1"/>
          <c:showCatName val="0"/>
          <c:showSerName val="0"/>
          <c:showPercent val="0"/>
          <c:showBubbleSize val="0"/>
        </c:dLbls>
        <c:marker val="1"/>
        <c:smooth val="0"/>
        <c:axId val="193578064"/>
        <c:axId val="193578544"/>
      </c:lineChart>
      <c:catAx>
        <c:axId val="1935780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AG"/>
          </a:p>
        </c:txPr>
        <c:crossAx val="193578544"/>
        <c:crosses val="autoZero"/>
        <c:auto val="1"/>
        <c:lblAlgn val="ctr"/>
        <c:lblOffset val="100"/>
        <c:noMultiLvlLbl val="0"/>
      </c:catAx>
      <c:valAx>
        <c:axId val="1935785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AG"/>
          </a:p>
        </c:txPr>
        <c:crossAx val="193578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12700" cap="flat" cmpd="sng" algn="ctr">
      <a:solidFill>
        <a:schemeClr val="accent2"/>
      </a:solidFill>
      <a:round/>
    </a:ln>
    <a:effectLst/>
  </c:spPr>
  <c:txPr>
    <a:bodyPr/>
    <a:lstStyle/>
    <a:p>
      <a:pPr>
        <a:defRPr/>
      </a:pPr>
      <a:endParaRPr lang="en-A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cal!$D$27:$D$30</cx:f>
        <cx:lvl ptCount="4">
          <cx:pt idx="0">Classic</cx:pt>
          <cx:pt idx="1">Supreme</cx:pt>
          <cx:pt idx="2">Veggie</cx:pt>
          <cx:pt idx="3">Chicken</cx:pt>
        </cx:lvl>
      </cx:strDim>
      <cx:numDim type="val">
        <cx:f>cal!$E$27:$E$30</cx:f>
        <cx:lvl ptCount="4" formatCode="General">
          <cx:pt idx="0">14579</cx:pt>
          <cx:pt idx="1">11777</cx:pt>
          <cx:pt idx="2">11449</cx:pt>
          <cx:pt idx="3">10815</cx:pt>
        </cx:lvl>
      </cx:numDim>
    </cx:data>
  </cx:chartData>
  <cx:chart>
    <cx:title pos="t" align="ctr" overlay="0">
      <cx:tx>
        <cx:txData>
          <cx:v>Total Pizza Sold by Category</cx:v>
        </cx:txData>
      </cx:tx>
      <cx:txPr>
        <a:bodyPr spcFirstLastPara="1" vertOverflow="ellipsis" horzOverflow="overflow" wrap="square" lIns="0" tIns="0" rIns="0" bIns="0" anchor="ctr" anchorCtr="1"/>
        <a:lstStyle/>
        <a:p>
          <a:pPr algn="ctr" rtl="0">
            <a:defRPr/>
          </a:pPr>
          <a:r>
            <a:rPr lang="en-US" sz="10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Total Pizza Sold by Category</a:t>
          </a:r>
        </a:p>
      </cx:txPr>
    </cx:title>
    <cx:plotArea>
      <cx:plotAreaRegion>
        <cx:series layoutId="funnel" uniqueId="{24FDC959-1E63-4025-8D73-9DE25F356D6D}">
          <cx:spPr>
            <a:solidFill>
              <a:srgbClr val="FF7C80"/>
            </a:solidFill>
          </cx:spPr>
          <cx:dataLabels>
            <cx:spPr>
              <a:noFill/>
              <a:ln w="9525">
                <a:noFill/>
              </a:ln>
            </cx:spPr>
            <cx:txPr>
              <a:bodyPr spcFirstLastPara="1" vertOverflow="ellipsis" horzOverflow="overflow" wrap="square" lIns="0" tIns="0" rIns="0" bIns="0" anchor="ctr" anchorCtr="1"/>
              <a:lstStyle/>
              <a:p>
                <a:pPr algn="ctr" rtl="0">
                  <a:defRPr sz="12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sz="1200" b="1" i="0" u="none" strike="noStrike" baseline="0">
                  <a:solidFill>
                    <a:schemeClr val="tx1"/>
                  </a:solidFill>
                  <a:latin typeface="Times New Roman" panose="02020603050405020304" pitchFamily="18" charset="0"/>
                  <a:cs typeface="Times New Roman" panose="02020603050405020304" pitchFamily="18" charset="0"/>
                </a:endParaRPr>
              </a:p>
            </cx:txPr>
            <cx:visibility seriesName="0" categoryName="1" value="1"/>
            <cx:separator>, </cx:separator>
          </cx:dataLabels>
          <cx:dataId val="0"/>
        </cx:series>
      </cx:plotAreaRegion>
      <cx:axis id="0" hidden="1">
        <cx:valScaling/>
        <cx:tickLabels/>
      </cx:axis>
      <cx:axis id="1" hidden="1">
        <cx:catScaling gapWidth="0.5"/>
        <cx:tickLabels/>
      </cx:axis>
    </cx:plotArea>
  </cx:chart>
  <cx:spPr>
    <a:ln w="12700">
      <a:solidFill>
        <a:schemeClr val="accent2"/>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427">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1808225"/>
            <a:ext cx="7940660"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080" y="3640685"/>
            <a:ext cx="7940660" cy="763525"/>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bg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350110"/>
            <a:ext cx="8398775" cy="3512215"/>
          </a:xfrm>
        </p:spPr>
        <p:txBody>
          <a:bodyPr/>
          <a:lstStyle>
            <a:lvl1pPr algn="l">
              <a:defRPr sz="2800">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2245" y="281175"/>
            <a:ext cx="6108199" cy="725349"/>
          </a:xfrm>
        </p:spPr>
        <p:txBody>
          <a:bodyPr>
            <a:normAutofit/>
          </a:bodyPr>
          <a:lstStyle>
            <a:lvl1pPr algn="l">
              <a:defRPr sz="3600">
                <a:solidFill>
                  <a:schemeClr val="tx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892244" y="1197405"/>
            <a:ext cx="6108199" cy="3511061"/>
          </a:xfrm>
        </p:spPr>
        <p:txBody>
          <a:bodyPr/>
          <a:lstStyle>
            <a:lvl1pPr algn="l">
              <a:defRPr sz="2800">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bg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l">
              <a:defRPr sz="2400">
                <a:solidFill>
                  <a:schemeClr val="tx1">
                    <a:lumMod val="75000"/>
                    <a:lumOff val="25000"/>
                  </a:schemeClr>
                </a:solidFill>
              </a:defRPr>
            </a:lvl1pPr>
            <a:lvl2pPr algn="l">
              <a:defRPr sz="2000">
                <a:solidFill>
                  <a:schemeClr val="tx1">
                    <a:lumMod val="75000"/>
                    <a:lumOff val="25000"/>
                  </a:schemeClr>
                </a:solidFill>
              </a:defRPr>
            </a:lvl2pPr>
            <a:lvl3pPr algn="l">
              <a:defRPr sz="1800">
                <a:solidFill>
                  <a:schemeClr val="tx1">
                    <a:lumMod val="75000"/>
                    <a:lumOff val="25000"/>
                  </a:schemeClr>
                </a:solidFill>
              </a:defRPr>
            </a:lvl3pPr>
            <a:lvl4pPr algn="l">
              <a:defRPr sz="1600">
                <a:solidFill>
                  <a:schemeClr val="tx1">
                    <a:lumMod val="75000"/>
                    <a:lumOff val="25000"/>
                  </a:schemeClr>
                </a:solidFill>
              </a:defRPr>
            </a:lvl4pPr>
            <a:lvl5pPr algn="l">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l">
              <a:defRPr sz="2400">
                <a:solidFill>
                  <a:schemeClr val="tx1">
                    <a:lumMod val="75000"/>
                    <a:lumOff val="25000"/>
                  </a:schemeClr>
                </a:solidFill>
              </a:defRPr>
            </a:lvl1pPr>
            <a:lvl2pPr algn="l">
              <a:defRPr sz="2000">
                <a:solidFill>
                  <a:schemeClr val="tx1">
                    <a:lumMod val="75000"/>
                    <a:lumOff val="25000"/>
                  </a:schemeClr>
                </a:solidFill>
              </a:defRPr>
            </a:lvl2pPr>
            <a:lvl3pPr algn="l">
              <a:defRPr sz="1800">
                <a:solidFill>
                  <a:schemeClr val="tx1">
                    <a:lumMod val="75000"/>
                    <a:lumOff val="25000"/>
                  </a:schemeClr>
                </a:solidFill>
              </a:defRPr>
            </a:lvl3pPr>
            <a:lvl4pPr algn="l">
              <a:defRPr sz="1600">
                <a:solidFill>
                  <a:schemeClr val="tx1">
                    <a:lumMod val="75000"/>
                    <a:lumOff val="25000"/>
                  </a:schemeClr>
                </a:solidFill>
              </a:defRPr>
            </a:lvl4pPr>
            <a:lvl5pPr algn="l">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6/15/2023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image" Target="../media/image6.png"/><Relationship Id="rId4" Type="http://schemas.microsoft.com/office/2014/relationships/chartEx" Target="../charts/chartEx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8230" y="281176"/>
            <a:ext cx="3359510" cy="3970330"/>
          </a:xfrm>
        </p:spPr>
        <p:txBody>
          <a:bodyPr>
            <a:noAutofit/>
          </a:bodyPr>
          <a:lstStyle/>
          <a:p>
            <a:pPr algn="ctr"/>
            <a:r>
              <a:rPr lang="en-US" sz="5400" b="1" i="0" u="none" strike="noStrike" spc="50" dirty="0">
                <a:ln w="9525" cmpd="sng">
                  <a:solidFill>
                    <a:schemeClr val="accent1"/>
                  </a:solidFill>
                  <a:prstDash val="solid"/>
                </a:ln>
                <a:solidFill>
                  <a:srgbClr val="70AD47">
                    <a:tint val="1000"/>
                  </a:srgbClr>
                </a:solidFill>
                <a:effectLst>
                  <a:glow rad="228600">
                    <a:schemeClr val="accent6">
                      <a:satMod val="175000"/>
                      <a:alpha val="40000"/>
                    </a:schemeClr>
                  </a:glow>
                </a:effectLst>
                <a:latin typeface="Century Gothic" panose="020B0502020202020204" pitchFamily="34" charset="0"/>
              </a:rPr>
              <a:t>Pizza Sales Analysis</a:t>
            </a:r>
            <a:endParaRPr lang="en-US" sz="5400" b="1" spc="50" dirty="0">
              <a:ln w="9525" cmpd="sng">
                <a:solidFill>
                  <a:schemeClr val="accent1"/>
                </a:solidFill>
                <a:prstDash val="solid"/>
              </a:ln>
              <a:solidFill>
                <a:srgbClr val="70AD47">
                  <a:tint val="1000"/>
                </a:srgbClr>
              </a:solidFill>
              <a:effectLst>
                <a:glow rad="228600">
                  <a:schemeClr val="accent6">
                    <a:satMod val="175000"/>
                    <a:alpha val="40000"/>
                  </a:schemeClr>
                </a:glow>
              </a:effectLst>
            </a:endParaRPr>
          </a:p>
        </p:txBody>
      </p:sp>
      <p:sp>
        <p:nvSpPr>
          <p:cNvPr id="6" name="Title 1">
            <a:extLst>
              <a:ext uri="{FF2B5EF4-FFF2-40B4-BE49-F238E27FC236}">
                <a16:creationId xmlns:a16="http://schemas.microsoft.com/office/drawing/2014/main" id="{9E138AB6-0B8B-703E-076D-698F1D5A9E84}"/>
              </a:ext>
            </a:extLst>
          </p:cNvPr>
          <p:cNvSpPr txBox="1">
            <a:spLocks/>
          </p:cNvSpPr>
          <p:nvPr/>
        </p:nvSpPr>
        <p:spPr>
          <a:xfrm>
            <a:off x="5640935" y="4678285"/>
            <a:ext cx="3664919" cy="368078"/>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Autofit/>
          </a:bodyPr>
          <a:lstStyle>
            <a:lvl1pPr algn="r" defTabSz="914400" rtl="0" eaLnBrk="1" latinLnBrk="0" hangingPunct="1">
              <a:spcBef>
                <a:spcPct val="0"/>
              </a:spcBef>
              <a:buNone/>
              <a:defRPr sz="3600" kern="1200">
                <a:solidFill>
                  <a:schemeClr val="bg1"/>
                </a:solidFill>
                <a:latin typeface="+mj-lt"/>
                <a:ea typeface="+mj-ea"/>
                <a:cs typeface="+mj-cs"/>
              </a:defRPr>
            </a:lvl1pPr>
          </a:lstStyle>
          <a:p>
            <a:pPr algn="ctr"/>
            <a:r>
              <a:rPr lang="en-US" sz="1600"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rPr>
              <a:t>Project Owner: Ankit Raj Mishra</a:t>
            </a:r>
            <a:endParaRPr lang="en-US" sz="16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623" y="281175"/>
            <a:ext cx="8246070" cy="763525"/>
          </a:xfrm>
        </p:spPr>
        <p:txBody>
          <a:bodyPr>
            <a:normAutofit/>
          </a:bodyPr>
          <a:lstStyle/>
          <a:p>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glow rad="63500">
                    <a:schemeClr val="accent1">
                      <a:satMod val="175000"/>
                      <a:alpha val="40000"/>
                    </a:schemeClr>
                  </a:glow>
                  <a:outerShdw dist="38100" dir="2640000" algn="bl" rotWithShape="0">
                    <a:schemeClr val="tx2">
                      <a:lumMod val="75000"/>
                    </a:schemeClr>
                  </a:outerShdw>
                </a:effectLst>
              </a:rPr>
              <a:t>Objective</a:t>
            </a:r>
          </a:p>
        </p:txBody>
      </p:sp>
      <p:sp>
        <p:nvSpPr>
          <p:cNvPr id="3" name="Content Placeholder 2"/>
          <p:cNvSpPr>
            <a:spLocks noGrp="1"/>
          </p:cNvSpPr>
          <p:nvPr>
            <p:ph idx="1"/>
          </p:nvPr>
        </p:nvSpPr>
        <p:spPr>
          <a:xfrm>
            <a:off x="448965" y="1350110"/>
            <a:ext cx="8246070" cy="3359510"/>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Find out how many customers do we have each day? Are there any peak hours?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How many pizzas are typically in an order? Do we have any bestsellers?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How much money did we make this year? Can we identify any seasonality in the sales?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Are there any pizzas we should take off the menu, or any promotions we could leverage?</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55" y="88808"/>
            <a:ext cx="2290575" cy="1566712"/>
          </a:xfrm>
        </p:spPr>
        <p:txBody>
          <a:bodyPr>
            <a:normAutofit fontScale="90000"/>
          </a:bodyPr>
          <a:lstStyle/>
          <a:p>
            <a:r>
              <a:rPr lang="en-US" sz="1800" b="1" i="0" u="none" strike="noStrike" dirty="0">
                <a:solidFill>
                  <a:srgbClr val="CC0099"/>
                </a:solidFill>
                <a:effectLst/>
                <a:latin typeface="Times New Roman" panose="02020603050405020304" pitchFamily="18" charset="0"/>
                <a:cs typeface="Times New Roman" panose="02020603050405020304" pitchFamily="18" charset="0"/>
              </a:rPr>
              <a:t>On an average we have 136 customers per day &amp;there are two peak hours 12:00 PM to 1:00 PM &amp; 5:00 PM to 6:00 PM.</a:t>
            </a:r>
            <a:endParaRPr lang="en-US" dirty="0">
              <a:solidFill>
                <a:srgbClr val="CC0099"/>
              </a:solidFill>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741BD41C-608C-B751-0BEE-77E5E5B802F0}"/>
              </a:ext>
            </a:extLst>
          </p:cNvPr>
          <p:cNvGraphicFramePr>
            <a:graphicFrameLocks/>
          </p:cNvGraphicFramePr>
          <p:nvPr>
            <p:extLst>
              <p:ext uri="{D42A27DB-BD31-4B8C-83A1-F6EECF244321}">
                <p14:modId xmlns:p14="http://schemas.microsoft.com/office/powerpoint/2010/main" val="3409918188"/>
              </p:ext>
            </p:extLst>
          </p:nvPr>
        </p:nvGraphicFramePr>
        <p:xfrm>
          <a:off x="2586835" y="100772"/>
          <a:ext cx="6512630" cy="23182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4B8E6CBE-E250-2610-3151-5C25A39E67A1}"/>
              </a:ext>
            </a:extLst>
          </p:cNvPr>
          <p:cNvGraphicFramePr>
            <a:graphicFrameLocks/>
          </p:cNvGraphicFramePr>
          <p:nvPr>
            <p:extLst>
              <p:ext uri="{D42A27DB-BD31-4B8C-83A1-F6EECF244321}">
                <p14:modId xmlns:p14="http://schemas.microsoft.com/office/powerpoint/2010/main" val="527943139"/>
              </p:ext>
            </p:extLst>
          </p:nvPr>
        </p:nvGraphicFramePr>
        <p:xfrm>
          <a:off x="2586835" y="2461964"/>
          <a:ext cx="6512630" cy="25807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3401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8B1A7B-7771-22C8-4AB1-EE0AC2E3ACBB}"/>
              </a:ext>
            </a:extLst>
          </p:cNvPr>
          <p:cNvSpPr txBox="1">
            <a:spLocks/>
          </p:cNvSpPr>
          <p:nvPr/>
        </p:nvSpPr>
        <p:spPr>
          <a:xfrm>
            <a:off x="3044950" y="281175"/>
            <a:ext cx="5030115" cy="9162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tx2">
                    <a:lumMod val="50000"/>
                  </a:schemeClr>
                </a:solidFill>
                <a:effectLst>
                  <a:outerShdw blurRad="50800" dist="38100" dir="2700000" algn="tl" rotWithShape="0">
                    <a:prstClr val="black">
                      <a:alpha val="40000"/>
                    </a:prstClr>
                  </a:outerShdw>
                </a:effectLst>
                <a:latin typeface="+mj-lt"/>
                <a:ea typeface="+mj-ea"/>
                <a:cs typeface="+mj-cs"/>
              </a:defRPr>
            </a:lvl1p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How many pizzas are typically in an order? Do we have any bestsellers?</a:t>
            </a:r>
            <a:br>
              <a:rPr lang="en-US" sz="2400" dirty="0">
                <a:latin typeface="Times New Roman" panose="02020603050405020304" pitchFamily="18" charset="0"/>
                <a:cs typeface="Times New Roman" panose="02020603050405020304" pitchFamily="18" charset="0"/>
              </a:rPr>
            </a:br>
            <a:endParaRPr lang="en-AG" sz="2400" dirty="0"/>
          </a:p>
        </p:txBody>
      </p:sp>
      <p:sp>
        <p:nvSpPr>
          <p:cNvPr id="8" name="Content Placeholder 2">
            <a:extLst>
              <a:ext uri="{FF2B5EF4-FFF2-40B4-BE49-F238E27FC236}">
                <a16:creationId xmlns:a16="http://schemas.microsoft.com/office/drawing/2014/main" id="{2366E7C0-8825-EBAB-1B1A-38246B280C24}"/>
              </a:ext>
            </a:extLst>
          </p:cNvPr>
          <p:cNvSpPr>
            <a:spLocks noGrp="1"/>
          </p:cNvSpPr>
          <p:nvPr>
            <p:ph idx="1"/>
          </p:nvPr>
        </p:nvSpPr>
        <p:spPr>
          <a:xfrm>
            <a:off x="2892245" y="1197405"/>
            <a:ext cx="5955496" cy="916230"/>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have </a:t>
            </a:r>
            <a:r>
              <a:rPr lang="en-US" sz="2000" dirty="0">
                <a:solidFill>
                  <a:srgbClr val="CC0099"/>
                </a:solidFill>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pizza are typically in an order and </a:t>
            </a:r>
            <a:r>
              <a:rPr lang="en-US" sz="2000" dirty="0">
                <a:solidFill>
                  <a:srgbClr val="CC0099"/>
                </a:solidFill>
                <a:latin typeface="Times New Roman" panose="02020603050405020304" pitchFamily="18" charset="0"/>
                <a:cs typeface="Times New Roman" panose="02020603050405020304" pitchFamily="18" charset="0"/>
              </a:rPr>
              <a:t>big_meat_s </a:t>
            </a:r>
            <a:r>
              <a:rPr lang="en-US" sz="2000" dirty="0">
                <a:latin typeface="Times New Roman" panose="02020603050405020304" pitchFamily="18" charset="0"/>
                <a:cs typeface="Times New Roman" panose="02020603050405020304" pitchFamily="18" charset="0"/>
              </a:rPr>
              <a:t>is the bestseller</a:t>
            </a:r>
          </a:p>
        </p:txBody>
      </p:sp>
      <p:graphicFrame>
        <p:nvGraphicFramePr>
          <p:cNvPr id="9" name="Chart 8">
            <a:extLst>
              <a:ext uri="{FF2B5EF4-FFF2-40B4-BE49-F238E27FC236}">
                <a16:creationId xmlns:a16="http://schemas.microsoft.com/office/drawing/2014/main" id="{C005CAF5-6D51-5BDE-26F0-EDF6A3B12FAD}"/>
              </a:ext>
            </a:extLst>
          </p:cNvPr>
          <p:cNvGraphicFramePr>
            <a:graphicFrameLocks/>
          </p:cNvGraphicFramePr>
          <p:nvPr>
            <p:extLst>
              <p:ext uri="{D42A27DB-BD31-4B8C-83A1-F6EECF244321}">
                <p14:modId xmlns:p14="http://schemas.microsoft.com/office/powerpoint/2010/main" val="540756045"/>
              </p:ext>
            </p:extLst>
          </p:nvPr>
        </p:nvGraphicFramePr>
        <p:xfrm>
          <a:off x="2739539" y="2113634"/>
          <a:ext cx="5039265" cy="25959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8046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BAE19AA2-F640-58CD-759D-8462B2294FBD}"/>
              </a:ext>
            </a:extLst>
          </p:cNvPr>
          <p:cNvSpPr txBox="1">
            <a:spLocks/>
          </p:cNvSpPr>
          <p:nvPr/>
        </p:nvSpPr>
        <p:spPr>
          <a:xfrm>
            <a:off x="3044950" y="270894"/>
            <a:ext cx="5955495" cy="1537331"/>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tx2">
                    <a:lumMod val="50000"/>
                  </a:schemeClr>
                </a:solidFill>
                <a:effectLst>
                  <a:outerShdw blurRad="50800" dist="38100" dir="2700000" algn="tl" rotWithShape="0">
                    <a:prstClr val="black">
                      <a:alpha val="40000"/>
                    </a:prstClr>
                  </a:outerShdw>
                </a:effectLst>
                <a:latin typeface="+mj-lt"/>
                <a:ea typeface="+mj-ea"/>
                <a:cs typeface="+mj-cs"/>
              </a:defRPr>
            </a:lvl1p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How much money did we make this year? Can we identify any seasonality in the sales?</a:t>
            </a:r>
          </a:p>
          <a:p>
            <a:br>
              <a:rPr lang="en-US" sz="2400" dirty="0">
                <a:latin typeface="Times New Roman" panose="02020603050405020304" pitchFamily="18" charset="0"/>
                <a:cs typeface="Times New Roman" panose="02020603050405020304" pitchFamily="18" charset="0"/>
              </a:rPr>
            </a:br>
            <a:endParaRPr lang="en-AG" sz="2400" dirty="0"/>
          </a:p>
        </p:txBody>
      </p:sp>
      <p:pic>
        <p:nvPicPr>
          <p:cNvPr id="10" name="Picture 9">
            <a:extLst>
              <a:ext uri="{FF2B5EF4-FFF2-40B4-BE49-F238E27FC236}">
                <a16:creationId xmlns:a16="http://schemas.microsoft.com/office/drawing/2014/main" id="{B65CF7C4-783E-5A06-3250-336C40290AF6}"/>
              </a:ext>
            </a:extLst>
          </p:cNvPr>
          <p:cNvPicPr>
            <a:picLocks noChangeAspect="1"/>
          </p:cNvPicPr>
          <p:nvPr/>
        </p:nvPicPr>
        <p:blipFill>
          <a:blip r:embed="rId2"/>
          <a:stretch>
            <a:fillRect/>
          </a:stretch>
        </p:blipFill>
        <p:spPr>
          <a:xfrm>
            <a:off x="3350360" y="2266340"/>
            <a:ext cx="3787468" cy="2606266"/>
          </a:xfrm>
          <a:prstGeom prst="rect">
            <a:avLst/>
          </a:prstGeom>
          <a:ln w="28575" cap="sq" cmpd="thickThin">
            <a:solidFill>
              <a:srgbClr val="FE9202"/>
            </a:solidFill>
            <a:prstDash val="solid"/>
            <a:miter lim="800000"/>
          </a:ln>
          <a:effectLst>
            <a:glow rad="63500">
              <a:schemeClr val="accent3">
                <a:satMod val="175000"/>
                <a:alpha val="40000"/>
              </a:schemeClr>
            </a:glow>
            <a:innerShdw blurRad="76200">
              <a:srgbClr val="000000"/>
            </a:innerShdw>
          </a:effectLst>
        </p:spPr>
      </p:pic>
      <p:sp>
        <p:nvSpPr>
          <p:cNvPr id="11" name="Content Placeholder 2">
            <a:extLst>
              <a:ext uri="{FF2B5EF4-FFF2-40B4-BE49-F238E27FC236}">
                <a16:creationId xmlns:a16="http://schemas.microsoft.com/office/drawing/2014/main" id="{49C250AE-E693-1833-6F72-3FCADB234809}"/>
              </a:ext>
            </a:extLst>
          </p:cNvPr>
          <p:cNvSpPr>
            <a:spLocks noGrp="1"/>
          </p:cNvSpPr>
          <p:nvPr>
            <p:ph idx="1"/>
          </p:nvPr>
        </p:nvSpPr>
        <p:spPr>
          <a:xfrm>
            <a:off x="2892245" y="1502815"/>
            <a:ext cx="5955496" cy="457608"/>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made this year </a:t>
            </a:r>
            <a:r>
              <a:rPr lang="en-US" sz="2000" dirty="0">
                <a:solidFill>
                  <a:srgbClr val="CC0099"/>
                </a:solidFill>
                <a:latin typeface="Times New Roman" panose="02020603050405020304" pitchFamily="18" charset="0"/>
                <a:cs typeface="Times New Roman" panose="02020603050405020304" pitchFamily="18" charset="0"/>
              </a:rPr>
              <a:t>$ 801,994.70 </a:t>
            </a:r>
            <a:r>
              <a:rPr lang="en-US" sz="2000" dirty="0">
                <a:latin typeface="Times New Roman" panose="02020603050405020304" pitchFamily="18" charset="0"/>
                <a:cs typeface="Times New Roman" panose="02020603050405020304" pitchFamily="18" charset="0"/>
              </a:rPr>
              <a:t>amount of money.</a:t>
            </a:r>
          </a:p>
        </p:txBody>
      </p:sp>
    </p:spTree>
    <p:extLst>
      <p:ext uri="{BB962C8B-B14F-4D97-AF65-F5344CB8AC3E}">
        <p14:creationId xmlns:p14="http://schemas.microsoft.com/office/powerpoint/2010/main" val="160157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BAE19AA2-F640-58CD-759D-8462B2294FBD}"/>
              </a:ext>
            </a:extLst>
          </p:cNvPr>
          <p:cNvSpPr txBox="1">
            <a:spLocks/>
          </p:cNvSpPr>
          <p:nvPr/>
        </p:nvSpPr>
        <p:spPr>
          <a:xfrm>
            <a:off x="3044950" y="270894"/>
            <a:ext cx="5955495" cy="1537331"/>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tx2">
                    <a:lumMod val="50000"/>
                  </a:schemeClr>
                </a:solidFill>
                <a:effectLst>
                  <a:outerShdw blurRad="50800" dist="38100" dir="2700000" algn="tl" rotWithShape="0">
                    <a:prstClr val="black">
                      <a:alpha val="40000"/>
                    </a:prstClr>
                  </a:outerShdw>
                </a:effectLst>
                <a:latin typeface="+mj-lt"/>
                <a:ea typeface="+mj-ea"/>
                <a:cs typeface="+mj-cs"/>
              </a:defRPr>
            </a:lvl1p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Are there any pizzas we should take off the menu, or any promotions we could leverage?</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AG" sz="2400" dirty="0"/>
          </a:p>
        </p:txBody>
      </p:sp>
      <p:sp>
        <p:nvSpPr>
          <p:cNvPr id="11" name="Content Placeholder 2">
            <a:extLst>
              <a:ext uri="{FF2B5EF4-FFF2-40B4-BE49-F238E27FC236}">
                <a16:creationId xmlns:a16="http://schemas.microsoft.com/office/drawing/2014/main" id="{49C250AE-E693-1833-6F72-3FCADB234809}"/>
              </a:ext>
            </a:extLst>
          </p:cNvPr>
          <p:cNvSpPr>
            <a:spLocks noGrp="1"/>
          </p:cNvSpPr>
          <p:nvPr>
            <p:ph idx="1"/>
          </p:nvPr>
        </p:nvSpPr>
        <p:spPr>
          <a:xfrm>
            <a:off x="2739540" y="1212781"/>
            <a:ext cx="5955496" cy="1374345"/>
          </a:xfrm>
        </p:spPr>
        <p:txBody>
          <a:bodyPr>
            <a:noAutofit/>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can take off the pizza from the menu is : </a:t>
            </a:r>
            <a:r>
              <a:rPr lang="en-US" sz="1600" dirty="0">
                <a:solidFill>
                  <a:srgbClr val="CC0099"/>
                </a:solidFill>
                <a:latin typeface="Times New Roman" panose="02020603050405020304" pitchFamily="18" charset="0"/>
                <a:cs typeface="Times New Roman" panose="02020603050405020304" pitchFamily="18" charset="0"/>
              </a:rPr>
              <a:t>the_greek_xxl </a:t>
            </a:r>
            <a:r>
              <a:rPr lang="en-US" sz="1600" dirty="0">
                <a:latin typeface="Times New Roman" panose="02020603050405020304" pitchFamily="18" charset="0"/>
                <a:cs typeface="Times New Roman" panose="02020603050405020304" pitchFamily="18" charset="0"/>
              </a:rPr>
              <a:t>reason is simple it is lowest ordered pizza in that year and Since the Spring season already saw the largest pizza sales and the Fall season saw the lowest pizza sales, so we can provide a seasonal discount or special offers according to season.</a:t>
            </a:r>
          </a:p>
        </p:txBody>
      </p:sp>
      <p:graphicFrame>
        <p:nvGraphicFramePr>
          <p:cNvPr id="2" name="Chart 1">
            <a:extLst>
              <a:ext uri="{FF2B5EF4-FFF2-40B4-BE49-F238E27FC236}">
                <a16:creationId xmlns:a16="http://schemas.microsoft.com/office/drawing/2014/main" id="{EB061D55-5F6B-58C8-A16A-FEBF3CBFB7A7}"/>
              </a:ext>
            </a:extLst>
          </p:cNvPr>
          <p:cNvGraphicFramePr>
            <a:graphicFrameLocks/>
          </p:cNvGraphicFramePr>
          <p:nvPr>
            <p:extLst>
              <p:ext uri="{D42A27DB-BD31-4B8C-83A1-F6EECF244321}">
                <p14:modId xmlns:p14="http://schemas.microsoft.com/office/powerpoint/2010/main" val="1457275536"/>
              </p:ext>
            </p:extLst>
          </p:nvPr>
        </p:nvGraphicFramePr>
        <p:xfrm>
          <a:off x="3350360" y="2724455"/>
          <a:ext cx="4701540" cy="2324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68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3885" y="281175"/>
            <a:ext cx="5141513" cy="763526"/>
          </a:xfrm>
        </p:spPr>
        <p:txBody>
          <a:bodyPr>
            <a:noAutofit/>
          </a:bodyPr>
          <a:lstStyle/>
          <a:p>
            <a:pPr marL="342900" indent="-342900" algn="l">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Are there any pizzas we should take off the menu, or any promotions we could leverage?</a:t>
            </a:r>
            <a:br>
              <a:rPr lang="en-US" sz="2000" dirty="0">
                <a:latin typeface="Times New Roman" panose="02020603050405020304" pitchFamily="18" charset="0"/>
                <a:cs typeface="Times New Roman" panose="02020603050405020304" pitchFamily="18" charset="0"/>
              </a:rPr>
            </a:br>
            <a:endParaRPr lang="en-US" sz="2000" b="1" dirty="0">
              <a:ln w="12700">
                <a:solidFill>
                  <a:schemeClr val="tx2">
                    <a:lumMod val="75000"/>
                  </a:schemeClr>
                </a:solidFill>
                <a:prstDash val="solid"/>
              </a:ln>
              <a:pattFill prst="dkUpDiag">
                <a:fgClr>
                  <a:schemeClr val="tx2"/>
                </a:fgClr>
                <a:bgClr>
                  <a:schemeClr val="tx2">
                    <a:lumMod val="20000"/>
                    <a:lumOff val="80000"/>
                  </a:schemeClr>
                </a:bgClr>
              </a:pattFill>
              <a:effectLst>
                <a:glow rad="63500">
                  <a:schemeClr val="accent1">
                    <a:satMod val="175000"/>
                    <a:alpha val="40000"/>
                  </a:schemeClr>
                </a:glow>
                <a:outerShdw dist="38100" dir="2640000" algn="bl" rotWithShape="0">
                  <a:schemeClr val="tx2">
                    <a:lumMod val="75000"/>
                  </a:schemeClr>
                </a:outerShdw>
              </a:effectLst>
            </a:endParaRPr>
          </a:p>
        </p:txBody>
      </p:sp>
      <p:sp>
        <p:nvSpPr>
          <p:cNvPr id="3" name="Content Placeholder 2"/>
          <p:cNvSpPr>
            <a:spLocks noGrp="1"/>
          </p:cNvSpPr>
          <p:nvPr>
            <p:ph idx="1"/>
          </p:nvPr>
        </p:nvSpPr>
        <p:spPr>
          <a:xfrm>
            <a:off x="-9150" y="1197405"/>
            <a:ext cx="9153150" cy="916230"/>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can take off the pizza from the menu is : </a:t>
            </a:r>
            <a:r>
              <a:rPr lang="en-US" sz="2000" dirty="0">
                <a:solidFill>
                  <a:srgbClr val="CC0099"/>
                </a:solidFill>
                <a:latin typeface="Times New Roman" panose="02020603050405020304" pitchFamily="18" charset="0"/>
                <a:cs typeface="Times New Roman" panose="02020603050405020304" pitchFamily="18" charset="0"/>
              </a:rPr>
              <a:t>the_greek_xxl </a:t>
            </a:r>
            <a:r>
              <a:rPr lang="en-US" sz="2000" dirty="0">
                <a:latin typeface="Times New Roman" panose="02020603050405020304" pitchFamily="18" charset="0"/>
                <a:cs typeface="Times New Roman" panose="02020603050405020304" pitchFamily="18" charset="0"/>
              </a:rPr>
              <a:t>reason is simple it is lowest ordered pizza in that year and Since the Spring season already saw the largest pizza sales and the Fall season saw the lowest pizza sales, so we can provide a seasonal discount or special offers according to season.</a:t>
            </a:r>
          </a:p>
        </p:txBody>
      </p:sp>
      <p:graphicFrame>
        <p:nvGraphicFramePr>
          <p:cNvPr id="4" name="Chart 3">
            <a:extLst>
              <a:ext uri="{FF2B5EF4-FFF2-40B4-BE49-F238E27FC236}">
                <a16:creationId xmlns:a16="http://schemas.microsoft.com/office/drawing/2014/main" id="{99DEF3AF-9DE8-DD9A-D436-A9A90B2380AD}"/>
              </a:ext>
            </a:extLst>
          </p:cNvPr>
          <p:cNvGraphicFramePr>
            <a:graphicFrameLocks/>
          </p:cNvGraphicFramePr>
          <p:nvPr>
            <p:extLst>
              <p:ext uri="{D42A27DB-BD31-4B8C-83A1-F6EECF244321}">
                <p14:modId xmlns:p14="http://schemas.microsoft.com/office/powerpoint/2010/main" val="1413404288"/>
              </p:ext>
            </p:extLst>
          </p:nvPr>
        </p:nvGraphicFramePr>
        <p:xfrm>
          <a:off x="1763115" y="2571750"/>
          <a:ext cx="4701540" cy="2324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1404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E9A0-08CC-3B64-F849-62C06F6AB609}"/>
              </a:ext>
            </a:extLst>
          </p:cNvPr>
          <p:cNvSpPr>
            <a:spLocks noGrp="1"/>
          </p:cNvSpPr>
          <p:nvPr>
            <p:ph type="title"/>
          </p:nvPr>
        </p:nvSpPr>
        <p:spPr>
          <a:xfrm>
            <a:off x="768881" y="128470"/>
            <a:ext cx="8246070" cy="763525"/>
          </a:xfrm>
        </p:spPr>
        <p:txBody>
          <a:bodyPr>
            <a:normAutofit/>
          </a:bodyPr>
          <a:lstStyle/>
          <a:p>
            <a:r>
              <a:rPr lang="en-US" sz="4000" dirty="0">
                <a:latin typeface="Times New Roman" panose="02020603050405020304" pitchFamily="18" charset="0"/>
                <a:cs typeface="Times New Roman" panose="02020603050405020304" pitchFamily="18" charset="0"/>
              </a:rPr>
              <a:t>More Insights</a:t>
            </a:r>
            <a:endParaRPr lang="en-AG" sz="4000"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9F06F032-29AB-3187-E3D9-8A3AD12193EE}"/>
              </a:ext>
            </a:extLst>
          </p:cNvPr>
          <p:cNvGraphicFramePr>
            <a:graphicFrameLocks/>
          </p:cNvGraphicFramePr>
          <p:nvPr>
            <p:extLst>
              <p:ext uri="{D42A27DB-BD31-4B8C-83A1-F6EECF244321}">
                <p14:modId xmlns:p14="http://schemas.microsoft.com/office/powerpoint/2010/main" val="822790111"/>
              </p:ext>
            </p:extLst>
          </p:nvPr>
        </p:nvGraphicFramePr>
        <p:xfrm>
          <a:off x="143555" y="1350109"/>
          <a:ext cx="2880360" cy="19851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3339EAC-D940-51E5-448E-6436823B9C76}"/>
              </a:ext>
            </a:extLst>
          </p:cNvPr>
          <p:cNvGraphicFramePr>
            <a:graphicFrameLocks/>
          </p:cNvGraphicFramePr>
          <p:nvPr>
            <p:extLst>
              <p:ext uri="{D42A27DB-BD31-4B8C-83A1-F6EECF244321}">
                <p14:modId xmlns:p14="http://schemas.microsoft.com/office/powerpoint/2010/main" val="815317990"/>
              </p:ext>
            </p:extLst>
          </p:nvPr>
        </p:nvGraphicFramePr>
        <p:xfrm>
          <a:off x="158228" y="3403397"/>
          <a:ext cx="2903220" cy="1611631"/>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cx2="http://schemas.microsoft.com/office/drawing/2015/10/21/chartex" Requires="cx2">
          <p:graphicFrame>
            <p:nvGraphicFramePr>
              <p:cNvPr id="7" name="Chart 6">
                <a:extLst>
                  <a:ext uri="{FF2B5EF4-FFF2-40B4-BE49-F238E27FC236}">
                    <a16:creationId xmlns:a16="http://schemas.microsoft.com/office/drawing/2014/main" id="{F78CE84D-6024-4C57-207D-C7AB7E149E10}"/>
                  </a:ext>
                </a:extLst>
              </p:cNvPr>
              <p:cNvGraphicFramePr/>
              <p:nvPr>
                <p:extLst>
                  <p:ext uri="{D42A27DB-BD31-4B8C-83A1-F6EECF244321}">
                    <p14:modId xmlns:p14="http://schemas.microsoft.com/office/powerpoint/2010/main" val="1067611388"/>
                  </p:ext>
                </p:extLst>
              </p:nvPr>
            </p:nvGraphicFramePr>
            <p:xfrm>
              <a:off x="3959815" y="3403400"/>
              <a:ext cx="5052060" cy="1611630"/>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7" name="Chart 6">
                <a:extLst>
                  <a:ext uri="{FF2B5EF4-FFF2-40B4-BE49-F238E27FC236}">
                    <a16:creationId xmlns:a16="http://schemas.microsoft.com/office/drawing/2014/main" id="{F78CE84D-6024-4C57-207D-C7AB7E149E10}"/>
                  </a:ext>
                </a:extLst>
              </p:cNvPr>
              <p:cNvPicPr>
                <a:picLocks noGrp="1" noRot="1" noChangeAspect="1" noMove="1" noResize="1" noEditPoints="1" noAdjustHandles="1" noChangeArrowheads="1" noChangeShapeType="1"/>
              </p:cNvPicPr>
              <p:nvPr/>
            </p:nvPicPr>
            <p:blipFill>
              <a:blip r:embed="rId5"/>
              <a:stretch>
                <a:fillRect/>
              </a:stretch>
            </p:blipFill>
            <p:spPr>
              <a:xfrm>
                <a:off x="3959815" y="3403400"/>
                <a:ext cx="5052060" cy="1611630"/>
              </a:xfrm>
              <a:prstGeom prst="rect">
                <a:avLst/>
              </a:prstGeom>
            </p:spPr>
          </p:pic>
        </mc:Fallback>
      </mc:AlternateContent>
      <p:graphicFrame>
        <p:nvGraphicFramePr>
          <p:cNvPr id="8" name="Chart 7">
            <a:extLst>
              <a:ext uri="{FF2B5EF4-FFF2-40B4-BE49-F238E27FC236}">
                <a16:creationId xmlns:a16="http://schemas.microsoft.com/office/drawing/2014/main" id="{4ED41A33-3D02-5DD4-1933-A62F5BC820DE}"/>
              </a:ext>
            </a:extLst>
          </p:cNvPr>
          <p:cNvGraphicFramePr>
            <a:graphicFrameLocks/>
          </p:cNvGraphicFramePr>
          <p:nvPr>
            <p:extLst>
              <p:ext uri="{D42A27DB-BD31-4B8C-83A1-F6EECF244321}">
                <p14:modId xmlns:p14="http://schemas.microsoft.com/office/powerpoint/2010/main" val="783335220"/>
              </p:ext>
            </p:extLst>
          </p:nvPr>
        </p:nvGraphicFramePr>
        <p:xfrm>
          <a:off x="3962891" y="1218490"/>
          <a:ext cx="5052060" cy="211678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666039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Words>
  <Application>Microsoft Office PowerPoint</Application>
  <PresentationFormat>On-screen Show (16:9)</PresentationFormat>
  <Paragraphs>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Times New Roman</vt:lpstr>
      <vt:lpstr>Wingdings</vt:lpstr>
      <vt:lpstr>Office Theme</vt:lpstr>
      <vt:lpstr>Pizza Sales Analysis</vt:lpstr>
      <vt:lpstr>Objective</vt:lpstr>
      <vt:lpstr>On an average we have 136 customers per day &amp;there are two peak hours 12:00 PM to 1:00 PM &amp; 5:00 PM to 6:00 PM.</vt:lpstr>
      <vt:lpstr>PowerPoint Presentation</vt:lpstr>
      <vt:lpstr>PowerPoint Presentation</vt:lpstr>
      <vt:lpstr>PowerPoint Presentation</vt:lpstr>
      <vt:lpstr>Are there any pizzas we should take off the menu, or any promotions we could leverage? </vt:lpstr>
      <vt:lpstr>More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2023-06-15T07:14:50Z</dcterms:modified>
</cp:coreProperties>
</file>