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14"/>
  </p:notesMasterIdLst>
  <p:sldIdLst>
    <p:sldId id="256" r:id="rId2"/>
    <p:sldId id="257" r:id="rId3"/>
    <p:sldId id="258" r:id="rId4"/>
    <p:sldId id="284" r:id="rId5"/>
    <p:sldId id="283" r:id="rId6"/>
    <p:sldId id="285" r:id="rId7"/>
    <p:sldId id="286" r:id="rId8"/>
    <p:sldId id="287" r:id="rId9"/>
    <p:sldId id="289" r:id="rId10"/>
    <p:sldId id="288" r:id="rId11"/>
    <p:sldId id="290" r:id="rId12"/>
    <p:sldId id="281" r:id="rId13"/>
  </p:sldIdLst>
  <p:sldSz cx="12858750" cy="7232650"/>
  <p:notesSz cx="6858000" cy="9144000"/>
  <p:embeddedFontLst>
    <p:embeddedFont>
      <p:font typeface="Calibri" panose="020F0502020204030204" pitchFamily="34" charset="0"/>
      <p:regular r:id="rId15"/>
      <p:bold r:id="rId16"/>
      <p:italic r:id="rId17"/>
      <p:boldItalic r:id="rId18"/>
    </p:embeddedFont>
    <p:embeddedFont>
      <p:font typeface="Candara" panose="020E0502030303020204" pitchFamily="34" charset="0"/>
      <p:regular r:id="rId19"/>
      <p:bold r:id="rId20"/>
      <p:italic r:id="rId21"/>
      <p:boldItalic r:id="rId22"/>
    </p:embeddedFont>
    <p:embeddedFont>
      <p:font typeface="Microsoft Yahei" panose="020B0503020204020204" pitchFamily="34" charset="-122"/>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8">
          <p15:clr>
            <a:srgbClr val="A4A3A4"/>
          </p15:clr>
        </p15:guide>
        <p15:guide id="2" pos="4050">
          <p15:clr>
            <a:srgbClr val="A4A3A4"/>
          </p15:clr>
        </p15:guide>
        <p15:guide id="3" orient="horz" pos="4183">
          <p15:clr>
            <a:srgbClr val="A4A3A4"/>
          </p15:clr>
        </p15:guide>
        <p15:guide id="4" pos="7588">
          <p15:clr>
            <a:srgbClr val="A4A3A4"/>
          </p15:clr>
        </p15:guide>
        <p15:guide id="5" pos="13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854" y="91"/>
      </p:cViewPr>
      <p:guideLst>
        <p:guide orient="horz" pos="328"/>
        <p:guide pos="4050"/>
        <p:guide orient="horz" pos="4183"/>
        <p:guide pos="7588"/>
        <p:guide pos="135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4.%20Movie%20Ratings\Rotten%20Tomatoes%20Movies%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4.%20Movie%20Ratings\Rotten%20Tomatoes%20Movies%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4.%20Movie%20Ratings\Rotten%20Tomatoes%20Movies%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4.%20Movie%20Ratings\Rotten%20Tomatoes%20Movies%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4.%20Movie%20Ratings\Rotten%20Tomatoes%20Movies%20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4.%20Movie%20Ratings\Rotten%20Tomatoes%20Movies%20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4.%20Movie%20Ratings\Rotten%20Tomatoes%20Movies%202.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[Rotten Tomatoes Movies 2.xlsx]Q1!PivotTable2</c:name>
    <c:fmtId val="21"/>
  </c:pivotSource>
  <c:chart>
    <c:title>
      <c:tx>
        <c:rich>
          <a:bodyPr rot="0" spcFirstLastPara="1" vertOverflow="ellipsis" vert="horz" wrap="square" anchor="ctr" anchorCtr="1"/>
          <a:lstStyle/>
          <a:p>
            <a:pP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US" sz="1400">
                <a:latin typeface="Times New Roman" panose="02020603050405020304" pitchFamily="18" charset="0"/>
                <a:cs typeface="Times New Roman" panose="02020603050405020304" pitchFamily="18" charset="0"/>
              </a:rPr>
              <a:t> Distribution of films by Ratings</a:t>
            </a:r>
          </a:p>
        </c:rich>
      </c:tx>
      <c:overlay val="0"/>
      <c:spPr>
        <a:noFill/>
        <a:ln>
          <a:noFill/>
        </a:ln>
        <a:effectLst/>
      </c:spPr>
      <c:txPr>
        <a:bodyPr rot="0" spcFirstLastPara="1" vertOverflow="ellipsis" vert="horz" wrap="square" anchor="ctr" anchorCtr="1"/>
        <a:lstStyle/>
        <a:p>
          <a:pP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A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1817648731408574"/>
          <c:y val="0.19458880139982501"/>
          <c:w val="0.40288232720909889"/>
          <c:h val="0.67147054534849815"/>
        </c:manualLayout>
      </c:layout>
      <c:pieChart>
        <c:varyColors val="1"/>
        <c:ser>
          <c:idx val="0"/>
          <c:order val="0"/>
          <c:tx>
            <c:strRef>
              <c:f>'Q1'!$O$3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24F-43C3-871B-F8FEA52B480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24F-43C3-871B-F8FEA52B480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24F-43C3-871B-F8FEA52B480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24F-43C3-871B-F8FEA52B480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24F-43C3-871B-F8FEA52B4806}"/>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524F-43C3-871B-F8FEA52B480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AG"/>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'Q1'!$N$4:$N$10</c:f>
              <c:strCache>
                <c:ptCount val="6"/>
                <c:pt idx="0">
                  <c:v>R</c:v>
                </c:pt>
                <c:pt idx="1">
                  <c:v>NR</c:v>
                </c:pt>
                <c:pt idx="2">
                  <c:v>PG-13</c:v>
                </c:pt>
                <c:pt idx="3">
                  <c:v>PG</c:v>
                </c:pt>
                <c:pt idx="4">
                  <c:v>G</c:v>
                </c:pt>
                <c:pt idx="5">
                  <c:v>NC17</c:v>
                </c:pt>
              </c:strCache>
            </c:strRef>
          </c:cat>
          <c:val>
            <c:numRef>
              <c:f>'Q1'!$O$4:$O$10</c:f>
              <c:numCache>
                <c:formatCode>0.00%</c:formatCode>
                <c:ptCount val="6"/>
                <c:pt idx="0">
                  <c:v>0.36905120028879129</c:v>
                </c:pt>
                <c:pt idx="1">
                  <c:v>0.29204019012093135</c:v>
                </c:pt>
                <c:pt idx="2">
                  <c:v>0.17351543228445943</c:v>
                </c:pt>
                <c:pt idx="3">
                  <c:v>0.12393959448889959</c:v>
                </c:pt>
                <c:pt idx="4">
                  <c:v>3.9227483304253657E-2</c:v>
                </c:pt>
                <c:pt idx="5">
                  <c:v>2.2260995126647011E-3</c:v>
                </c:pt>
              </c:numCache>
            </c:numRef>
          </c:val>
          <c:extLst>
            <c:ext xmlns:c16="http://schemas.microsoft.com/office/drawing/2014/chart" uri="{C3380CC4-5D6E-409C-BE32-E72D297353CC}">
              <c16:uniqueId val="{0000000C-524F-43C3-871B-F8FEA52B480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1919006999125115"/>
          <c:y val="0.23113261883931174"/>
          <c:w val="0.12722636874799467"/>
          <c:h val="0.4687532808398950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a:solidFill>
        <a:schemeClr val="accent1"/>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[Rotten Tomatoes Movies 2.xlsx]Q1!PivotTable3</c:name>
    <c:fmtId val="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a:t>
            </a:r>
            <a:r>
              <a:rPr lang="en-US" baseline="0"/>
              <a:t> Movie Genre</a:t>
            </a:r>
            <a:endParaRPr lang="en-US"/>
          </a:p>
        </c:rich>
      </c:tx>
      <c:overlay val="0"/>
      <c:spPr>
        <a:noFill/>
        <a:ln>
          <a:solidFill>
            <a:schemeClr val="accent1"/>
          </a:solid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A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'Q1'!$C$3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rgbClr val="FFFF00"/>
                    </a:solidFill>
                    <a:latin typeface="+mn-lt"/>
                    <a:ea typeface="+mn-ea"/>
                    <a:cs typeface="+mn-cs"/>
                  </a:defRPr>
                </a:pPr>
                <a:endParaRPr lang="en-A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'Q1'!$B$4:$B$31</c:f>
              <c:strCache>
                <c:ptCount val="27"/>
                <c:pt idx="0">
                  <c:v>Comedy</c:v>
                </c:pt>
                <c:pt idx="1">
                  <c:v>Drama</c:v>
                </c:pt>
                <c:pt idx="2">
                  <c:v>Action &amp; Adventure</c:v>
                </c:pt>
                <c:pt idx="3">
                  <c:v>Art House &amp; International</c:v>
                </c:pt>
                <c:pt idx="4">
                  <c:v>Documentary</c:v>
                </c:pt>
                <c:pt idx="5">
                  <c:v>Classics</c:v>
                </c:pt>
                <c:pt idx="6">
                  <c:v>Horror</c:v>
                </c:pt>
                <c:pt idx="7">
                  <c:v>Animation</c:v>
                </c:pt>
                <c:pt idx="8">
                  <c:v>Mystery &amp; Suspense</c:v>
                </c:pt>
                <c:pt idx="9">
                  <c:v>Kids &amp; Family</c:v>
                </c:pt>
                <c:pt idx="10">
                  <c:v>Science Fiction &amp; Fantasy</c:v>
                </c:pt>
                <c:pt idx="11">
                  <c:v>Musical &amp; Performing Arts</c:v>
                </c:pt>
                <c:pt idx="12">
                  <c:v>Cult Movies</c:v>
                </c:pt>
                <c:pt idx="13">
                  <c:v>Romance</c:v>
                </c:pt>
                <c:pt idx="14">
                  <c:v>Western</c:v>
                </c:pt>
                <c:pt idx="15">
                  <c:v>Animated</c:v>
                </c:pt>
                <c:pt idx="16">
                  <c:v>Special Interest</c:v>
                </c:pt>
                <c:pt idx="17">
                  <c:v>Science fiction</c:v>
                </c:pt>
                <c:pt idx="18">
                  <c:v>Thriller</c:v>
                </c:pt>
                <c:pt idx="19">
                  <c:v>Action</c:v>
                </c:pt>
                <c:pt idx="20">
                  <c:v>Musical</c:v>
                </c:pt>
                <c:pt idx="21">
                  <c:v>Animated Superhero</c:v>
                </c:pt>
                <c:pt idx="22">
                  <c:v>War</c:v>
                </c:pt>
                <c:pt idx="23">
                  <c:v>Adventure</c:v>
                </c:pt>
                <c:pt idx="24">
                  <c:v>Superhero</c:v>
                </c:pt>
                <c:pt idx="25">
                  <c:v>Television</c:v>
                </c:pt>
                <c:pt idx="26">
                  <c:v>(blank)</c:v>
                </c:pt>
              </c:strCache>
            </c:strRef>
          </c:cat>
          <c:val>
            <c:numRef>
              <c:f>'Q1'!$C$4:$C$31</c:f>
              <c:numCache>
                <c:formatCode>General</c:formatCode>
                <c:ptCount val="27"/>
                <c:pt idx="0">
                  <c:v>3540</c:v>
                </c:pt>
                <c:pt idx="1">
                  <c:v>3511</c:v>
                </c:pt>
                <c:pt idx="2">
                  <c:v>3353</c:v>
                </c:pt>
                <c:pt idx="3">
                  <c:v>1956</c:v>
                </c:pt>
                <c:pt idx="4">
                  <c:v>1583</c:v>
                </c:pt>
                <c:pt idx="5">
                  <c:v>1066</c:v>
                </c:pt>
                <c:pt idx="6">
                  <c:v>857</c:v>
                </c:pt>
                <c:pt idx="7">
                  <c:v>344</c:v>
                </c:pt>
                <c:pt idx="8">
                  <c:v>261</c:v>
                </c:pt>
                <c:pt idx="9">
                  <c:v>44</c:v>
                </c:pt>
                <c:pt idx="10">
                  <c:v>37</c:v>
                </c:pt>
                <c:pt idx="11">
                  <c:v>24</c:v>
                </c:pt>
                <c:pt idx="12">
                  <c:v>20</c:v>
                </c:pt>
                <c:pt idx="13">
                  <c:v>15</c:v>
                </c:pt>
                <c:pt idx="14">
                  <c:v>8</c:v>
                </c:pt>
                <c:pt idx="15">
                  <c:v>4</c:v>
                </c:pt>
                <c:pt idx="16">
                  <c:v>3</c:v>
                </c:pt>
                <c:pt idx="17">
                  <c:v>3</c:v>
                </c:pt>
                <c:pt idx="18">
                  <c:v>2</c:v>
                </c:pt>
                <c:pt idx="19">
                  <c:v>1</c:v>
                </c:pt>
                <c:pt idx="20">
                  <c:v>1</c:v>
                </c:pt>
                <c:pt idx="21">
                  <c:v>1</c:v>
                </c:pt>
                <c:pt idx="22">
                  <c:v>1</c:v>
                </c:pt>
                <c:pt idx="23">
                  <c:v>1</c:v>
                </c:pt>
                <c:pt idx="24">
                  <c:v>1</c:v>
                </c:pt>
                <c:pt idx="25">
                  <c:v>1</c:v>
                </c:pt>
              </c:numCache>
            </c:numRef>
          </c:val>
          <c:extLst>
            <c:ext xmlns:c16="http://schemas.microsoft.com/office/drawing/2014/chart" uri="{C3380CC4-5D6E-409C-BE32-E72D297353CC}">
              <c16:uniqueId val="{00000000-2FD2-4301-ADD1-819BB2C1102A}"/>
            </c:ext>
          </c:extLst>
        </c:ser>
        <c:dLbls>
          <c:dLblPos val="inEnd"/>
          <c:showLegendKey val="0"/>
          <c:showVal val="1"/>
          <c:showCatName val="0"/>
          <c:showSerName val="0"/>
          <c:showPercent val="0"/>
          <c:showBubbleSize val="0"/>
        </c:dLbls>
        <c:gapWidth val="100"/>
        <c:overlap val="-24"/>
        <c:axId val="1268214560"/>
        <c:axId val="1268211200"/>
      </c:barChart>
      <c:catAx>
        <c:axId val="12682145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1268211200"/>
        <c:crosses val="autoZero"/>
        <c:auto val="1"/>
        <c:lblAlgn val="ctr"/>
        <c:lblOffset val="100"/>
        <c:noMultiLvlLbl val="0"/>
      </c:catAx>
      <c:valAx>
        <c:axId val="12682112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1268214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a:solidFill>
        <a:schemeClr val="accent1"/>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[Rotten Tomatoes Movies 2.xlsx]Q2!PivotTable4</c:name>
    <c:fmtId val="5"/>
  </c:pivotSource>
  <c:chart>
    <c:title>
      <c:tx>
        <c:rich>
          <a:bodyPr rot="0" spcFirstLastPara="1" vertOverflow="ellipsis" vert="horz" wrap="square" anchor="ctr" anchorCtr="1"/>
          <a:lstStyle/>
          <a:p>
            <a:pPr algn="ct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dirty="0">
                <a:solidFill>
                  <a:srgbClr val="FFFF00"/>
                </a:solidFill>
                <a:latin typeface="Times New Roman" panose="02020603050405020304" pitchFamily="18" charset="0"/>
                <a:cs typeface="Times New Roman" panose="02020603050405020304" pitchFamily="18" charset="0"/>
              </a:rPr>
              <a:t>Distribution of Films by </a:t>
            </a:r>
            <a:r>
              <a:rPr lang="en-US" sz="1400" dirty="0" err="1">
                <a:solidFill>
                  <a:srgbClr val="FFFF00"/>
                </a:solidFill>
                <a:latin typeface="Times New Roman" panose="02020603050405020304" pitchFamily="18" charset="0"/>
                <a:cs typeface="Times New Roman" panose="02020603050405020304" pitchFamily="18" charset="0"/>
              </a:rPr>
              <a:t>Tomatometer</a:t>
            </a:r>
            <a:r>
              <a:rPr lang="en-US" sz="1400" dirty="0">
                <a:solidFill>
                  <a:srgbClr val="FFFF00"/>
                </a:solidFill>
                <a:latin typeface="Times New Roman" panose="02020603050405020304" pitchFamily="18" charset="0"/>
                <a:cs typeface="Times New Roman" panose="02020603050405020304" pitchFamily="18" charset="0"/>
              </a:rPr>
              <a:t> Rating        </a:t>
            </a:r>
          </a:p>
          <a:p>
            <a:pPr algn="ctr">
              <a:defRPr/>
            </a:pPr>
            <a:endParaRPr lang="en-US" sz="1400" dirty="0">
              <a:solidFill>
                <a:srgbClr val="FFFF00"/>
              </a:solidFill>
              <a:latin typeface="Times New Roman" panose="02020603050405020304" pitchFamily="18" charset="0"/>
              <a:cs typeface="Times New Roman" panose="02020603050405020304" pitchFamily="18" charset="0"/>
            </a:endParaRPr>
          </a:p>
        </c:rich>
      </c:tx>
      <c:layout>
        <c:manualLayout>
          <c:xMode val="edge"/>
          <c:yMode val="edge"/>
          <c:x val="8.3808885607092098E-2"/>
          <c:y val="5.0987378616415328E-2"/>
        </c:manualLayout>
      </c:layout>
      <c:overlay val="0"/>
      <c:spPr>
        <a:noFill/>
        <a:ln>
          <a:solidFill>
            <a:schemeClr val="accent1"/>
          </a:solidFill>
        </a:ln>
        <a:effectLst/>
      </c:spPr>
      <c:txPr>
        <a:bodyPr rot="0" spcFirstLastPara="1" vertOverflow="ellipsis" vert="horz" wrap="square" anchor="ctr" anchorCtr="1"/>
        <a:lstStyle/>
        <a:p>
          <a:pPr algn="ct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A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12094321543140442"/>
          <c:y val="0.31123717489859221"/>
          <c:w val="0.43896477226061026"/>
          <c:h val="0.58661655929372469"/>
        </c:manualLayout>
      </c:layout>
      <c:doughnutChart>
        <c:varyColors val="1"/>
        <c:ser>
          <c:idx val="0"/>
          <c:order val="0"/>
          <c:tx>
            <c:strRef>
              <c:f>'Q2'!$B$3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8B0F-4619-8A14-DD5162FEA2C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8B0F-4619-8A14-DD5162FEA2C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8B0F-4619-8A14-DD5162FEA2CF}"/>
              </c:ext>
            </c:extLst>
          </c:dPt>
          <c:dLbls>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AG"/>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'Q2'!$A$4:$A$7</c:f>
              <c:strCache>
                <c:ptCount val="3"/>
                <c:pt idx="0">
                  <c:v>Certified Fresh</c:v>
                </c:pt>
                <c:pt idx="1">
                  <c:v>Fresh</c:v>
                </c:pt>
                <c:pt idx="2">
                  <c:v>Rotten</c:v>
                </c:pt>
              </c:strCache>
            </c:strRef>
          </c:cat>
          <c:val>
            <c:numRef>
              <c:f>'Q2'!$B$4:$B$7</c:f>
              <c:numCache>
                <c:formatCode>0.00%</c:formatCode>
                <c:ptCount val="3"/>
                <c:pt idx="0">
                  <c:v>0.17772568818367593</c:v>
                </c:pt>
                <c:pt idx="1">
                  <c:v>0.38754658011780263</c:v>
                </c:pt>
                <c:pt idx="2">
                  <c:v>0.43472773169852147</c:v>
                </c:pt>
              </c:numCache>
            </c:numRef>
          </c:val>
          <c:extLst>
            <c:ext xmlns:c16="http://schemas.microsoft.com/office/drawing/2014/chart" uri="{C3380CC4-5D6E-409C-BE32-E72D297353CC}">
              <c16:uniqueId val="{00000006-8B0F-4619-8A14-DD5162FEA2CF}"/>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61820341207349083"/>
          <c:y val="0.39077228982740791"/>
          <c:w val="0.27872136549304494"/>
          <c:h val="0.4520148211343353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a:solidFill>
        <a:schemeClr val="accent1"/>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[Rotten Tomatoes Movies 2.xlsx]Q3!PivotTable1</c:name>
    <c:fmtId val="13"/>
  </c:pivotSource>
  <c:chart>
    <c:title>
      <c:tx>
        <c:rich>
          <a:bodyPr rot="0" spcFirstLastPara="1" vertOverflow="ellipsis" vert="horz" wrap="square" anchor="t" anchorCtr="0"/>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atin typeface="Times New Roman" panose="02020603050405020304" pitchFamily="18" charset="0"/>
                <a:cs typeface="Times New Roman" panose="02020603050405020304" pitchFamily="18" charset="0"/>
              </a:rPr>
              <a:t>Volume of Movies Released</a:t>
            </a:r>
            <a:r>
              <a:rPr lang="en-US" baseline="0">
                <a:latin typeface="Times New Roman" panose="02020603050405020304" pitchFamily="18" charset="0"/>
                <a:cs typeface="Times New Roman" panose="02020603050405020304" pitchFamily="18" charset="0"/>
              </a:rPr>
              <a:t> per Month every year</a:t>
            </a:r>
            <a:endParaRPr lang="en-US">
              <a:latin typeface="Times New Roman" panose="02020603050405020304" pitchFamily="18" charset="0"/>
              <a:cs typeface="Times New Roman" panose="02020603050405020304" pitchFamily="18" charset="0"/>
            </a:endParaRPr>
          </a:p>
        </c:rich>
      </c:tx>
      <c:overlay val="0"/>
      <c:spPr>
        <a:noFill/>
        <a:ln>
          <a:solidFill>
            <a:schemeClr val="accent1"/>
          </a:solidFill>
        </a:ln>
        <a:effectLst/>
      </c:spPr>
      <c:txPr>
        <a:bodyPr rot="0" spcFirstLastPara="1" vertOverflow="ellipsis" vert="horz" wrap="square" anchor="t" anchorCtr="0"/>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A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'Q3'!$T$5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delete val="1"/>
          </c:dLbls>
          <c:cat>
            <c:strRef>
              <c:f>'Q3'!$S$6:$S$18</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'Q3'!$T$6:$T$18</c:f>
              <c:numCache>
                <c:formatCode>General</c:formatCode>
                <c:ptCount val="12"/>
                <c:pt idx="0">
                  <c:v>1759</c:v>
                </c:pt>
                <c:pt idx="1">
                  <c:v>1009</c:v>
                </c:pt>
                <c:pt idx="2">
                  <c:v>1285</c:v>
                </c:pt>
                <c:pt idx="3">
                  <c:v>1288</c:v>
                </c:pt>
                <c:pt idx="4">
                  <c:v>1161</c:v>
                </c:pt>
                <c:pt idx="5">
                  <c:v>1428</c:v>
                </c:pt>
                <c:pt idx="6">
                  <c:v>1062</c:v>
                </c:pt>
                <c:pt idx="7">
                  <c:v>1331</c:v>
                </c:pt>
                <c:pt idx="8">
                  <c:v>1422</c:v>
                </c:pt>
                <c:pt idx="9">
                  <c:v>1559</c:v>
                </c:pt>
                <c:pt idx="10">
                  <c:v>1202</c:v>
                </c:pt>
                <c:pt idx="11">
                  <c:v>1317</c:v>
                </c:pt>
              </c:numCache>
            </c:numRef>
          </c:val>
          <c:extLst>
            <c:ext xmlns:c16="http://schemas.microsoft.com/office/drawing/2014/chart" uri="{C3380CC4-5D6E-409C-BE32-E72D297353CC}">
              <c16:uniqueId val="{00000000-6719-4951-B5C4-55448F85947D}"/>
            </c:ext>
          </c:extLst>
        </c:ser>
        <c:dLbls>
          <c:showLegendKey val="0"/>
          <c:showVal val="1"/>
          <c:showCatName val="0"/>
          <c:showSerName val="0"/>
          <c:showPercent val="0"/>
          <c:showBubbleSize val="0"/>
        </c:dLbls>
        <c:gapWidth val="150"/>
        <c:overlap val="100"/>
        <c:axId val="885846672"/>
        <c:axId val="885847632"/>
      </c:barChart>
      <c:catAx>
        <c:axId val="8858466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885847632"/>
        <c:crosses val="autoZero"/>
        <c:auto val="1"/>
        <c:lblAlgn val="ctr"/>
        <c:lblOffset val="100"/>
        <c:noMultiLvlLbl val="0"/>
      </c:catAx>
      <c:valAx>
        <c:axId val="8858476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FFFF00"/>
                </a:solidFill>
                <a:latin typeface="+mn-lt"/>
                <a:ea typeface="+mn-ea"/>
                <a:cs typeface="+mn-cs"/>
              </a:defRPr>
            </a:pPr>
            <a:endParaRPr lang="en-AG"/>
          </a:p>
        </c:txPr>
        <c:crossAx val="885846672"/>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rgbClr val="FFFF00"/>
                </a:solidFill>
                <a:latin typeface="+mn-lt"/>
                <a:ea typeface="+mn-ea"/>
                <a:cs typeface="+mn-cs"/>
              </a:defRPr>
            </a:pPr>
            <a:endParaRPr lang="en-AG"/>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a:solidFill>
        <a:schemeClr val="accent1"/>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[Rotten Tomatoes Movies 2.xlsx]Q4!PivotTable4</c:name>
    <c:fmtId val="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atin typeface="Times New Roman" panose="02020603050405020304" pitchFamily="18" charset="0"/>
                <a:cs typeface="Times New Roman" panose="02020603050405020304" pitchFamily="18" charset="0"/>
              </a:rPr>
              <a:t>Studio Rating</a:t>
            </a:r>
          </a:p>
        </c:rich>
      </c:tx>
      <c:layout>
        <c:manualLayout>
          <c:xMode val="edge"/>
          <c:yMode val="edge"/>
          <c:x val="0.39396567450345304"/>
          <c:y val="5.8675516800069411E-2"/>
        </c:manualLayout>
      </c:layout>
      <c:overlay val="0"/>
      <c:spPr>
        <a:noFill/>
        <a:ln>
          <a:solidFill>
            <a:schemeClr val="accent1"/>
          </a:solid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A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'Q4'!$E$10</c:f>
              <c:strCache>
                <c:ptCount val="1"/>
                <c:pt idx="0">
                  <c:v>Average of tomatometer_rating</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'Q4'!$D$11:$D$21</c:f>
              <c:strCache>
                <c:ptCount val="10"/>
                <c:pt idx="0">
                  <c:v>20th Century Fox</c:v>
                </c:pt>
                <c:pt idx="1">
                  <c:v>Columbia Pictures</c:v>
                </c:pt>
                <c:pt idx="2">
                  <c:v>IFC Films</c:v>
                </c:pt>
                <c:pt idx="3">
                  <c:v>MGM</c:v>
                </c:pt>
                <c:pt idx="4">
                  <c:v>Paramount Pictures</c:v>
                </c:pt>
                <c:pt idx="5">
                  <c:v>Sony Pictures</c:v>
                </c:pt>
                <c:pt idx="6">
                  <c:v>Sony Pictures Home Entertainment</c:v>
                </c:pt>
                <c:pt idx="7">
                  <c:v>Universal Pictures</c:v>
                </c:pt>
                <c:pt idx="8">
                  <c:v>Warner Bros. Pictures</c:v>
                </c:pt>
                <c:pt idx="9">
                  <c:v>Warner Home Video</c:v>
                </c:pt>
              </c:strCache>
            </c:strRef>
          </c:cat>
          <c:val>
            <c:numRef>
              <c:f>'Q4'!$E$11:$E$21</c:f>
              <c:numCache>
                <c:formatCode>General</c:formatCode>
                <c:ptCount val="10"/>
                <c:pt idx="0">
                  <c:v>52.591787439613526</c:v>
                </c:pt>
                <c:pt idx="1">
                  <c:v>60.797297297297298</c:v>
                </c:pt>
                <c:pt idx="2">
                  <c:v>63.763819095477388</c:v>
                </c:pt>
                <c:pt idx="3">
                  <c:v>58.763358778625957</c:v>
                </c:pt>
                <c:pt idx="4">
                  <c:v>60.694164989939637</c:v>
                </c:pt>
                <c:pt idx="5">
                  <c:v>49.240437158469945</c:v>
                </c:pt>
                <c:pt idx="6">
                  <c:v>51.160949868073878</c:v>
                </c:pt>
                <c:pt idx="7">
                  <c:v>57.311300639658846</c:v>
                </c:pt>
                <c:pt idx="8">
                  <c:v>56.939024390243901</c:v>
                </c:pt>
                <c:pt idx="9">
                  <c:v>52.752089136490248</c:v>
                </c:pt>
              </c:numCache>
            </c:numRef>
          </c:val>
          <c:extLst>
            <c:ext xmlns:c16="http://schemas.microsoft.com/office/drawing/2014/chart" uri="{C3380CC4-5D6E-409C-BE32-E72D297353CC}">
              <c16:uniqueId val="{00000000-EEA3-438D-9056-761071662A40}"/>
            </c:ext>
          </c:extLst>
        </c:ser>
        <c:ser>
          <c:idx val="1"/>
          <c:order val="1"/>
          <c:tx>
            <c:strRef>
              <c:f>'Q4'!$F$10</c:f>
              <c:strCache>
                <c:ptCount val="1"/>
                <c:pt idx="0">
                  <c:v>Count of movie_title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'Q4'!$D$11:$D$21</c:f>
              <c:strCache>
                <c:ptCount val="10"/>
                <c:pt idx="0">
                  <c:v>20th Century Fox</c:v>
                </c:pt>
                <c:pt idx="1">
                  <c:v>Columbia Pictures</c:v>
                </c:pt>
                <c:pt idx="2">
                  <c:v>IFC Films</c:v>
                </c:pt>
                <c:pt idx="3">
                  <c:v>MGM</c:v>
                </c:pt>
                <c:pt idx="4">
                  <c:v>Paramount Pictures</c:v>
                </c:pt>
                <c:pt idx="5">
                  <c:v>Sony Pictures</c:v>
                </c:pt>
                <c:pt idx="6">
                  <c:v>Sony Pictures Home Entertainment</c:v>
                </c:pt>
                <c:pt idx="7">
                  <c:v>Universal Pictures</c:v>
                </c:pt>
                <c:pt idx="8">
                  <c:v>Warner Bros. Pictures</c:v>
                </c:pt>
                <c:pt idx="9">
                  <c:v>Warner Home Video</c:v>
                </c:pt>
              </c:strCache>
            </c:strRef>
          </c:cat>
          <c:val>
            <c:numRef>
              <c:f>'Q4'!$F$11:$F$21</c:f>
              <c:numCache>
                <c:formatCode>General</c:formatCode>
                <c:ptCount val="10"/>
                <c:pt idx="0">
                  <c:v>414</c:v>
                </c:pt>
                <c:pt idx="1">
                  <c:v>222</c:v>
                </c:pt>
                <c:pt idx="2">
                  <c:v>398</c:v>
                </c:pt>
                <c:pt idx="3">
                  <c:v>262</c:v>
                </c:pt>
                <c:pt idx="4">
                  <c:v>497</c:v>
                </c:pt>
                <c:pt idx="5">
                  <c:v>183</c:v>
                </c:pt>
                <c:pt idx="6">
                  <c:v>379</c:v>
                </c:pt>
                <c:pt idx="7">
                  <c:v>469</c:v>
                </c:pt>
                <c:pt idx="8">
                  <c:v>492</c:v>
                </c:pt>
                <c:pt idx="9">
                  <c:v>359</c:v>
                </c:pt>
              </c:numCache>
            </c:numRef>
          </c:val>
          <c:extLst>
            <c:ext xmlns:c16="http://schemas.microsoft.com/office/drawing/2014/chart" uri="{C3380CC4-5D6E-409C-BE32-E72D297353CC}">
              <c16:uniqueId val="{00000001-EEA3-438D-9056-761071662A40}"/>
            </c:ext>
          </c:extLst>
        </c:ser>
        <c:dLbls>
          <c:dLblPos val="outEnd"/>
          <c:showLegendKey val="0"/>
          <c:showVal val="1"/>
          <c:showCatName val="0"/>
          <c:showSerName val="0"/>
          <c:showPercent val="0"/>
          <c:showBubbleSize val="0"/>
        </c:dLbls>
        <c:gapWidth val="100"/>
        <c:overlap val="-24"/>
        <c:axId val="541056000"/>
        <c:axId val="1589797648"/>
      </c:barChart>
      <c:catAx>
        <c:axId val="54105600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1589797648"/>
        <c:crosses val="autoZero"/>
        <c:auto val="1"/>
        <c:lblAlgn val="ctr"/>
        <c:lblOffset val="100"/>
        <c:noMultiLvlLbl val="0"/>
      </c:catAx>
      <c:valAx>
        <c:axId val="15897976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541056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a:solidFill>
        <a:schemeClr val="accent1"/>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[Rotten Tomatoes Movies 2.xlsx]Q5!PivotTable6</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atin typeface="Times New Roman" panose="02020603050405020304" pitchFamily="18" charset="0"/>
                <a:cs typeface="Times New Roman" panose="02020603050405020304" pitchFamily="18" charset="0"/>
              </a:rPr>
              <a:t>Tomatometer Rating Vs Audience Rating</a:t>
            </a:r>
          </a:p>
        </c:rich>
      </c:tx>
      <c:layout>
        <c:manualLayout>
          <c:xMode val="edge"/>
          <c:yMode val="edge"/>
          <c:x val="0.16027245235649895"/>
          <c:y val="2.692913385826771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A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'Q5'!$B$3</c:f>
              <c:strCache>
                <c:ptCount val="1"/>
                <c:pt idx="0">
                  <c:v>Average of audience_rating</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00"/>
                    </a:solidFill>
                    <a:latin typeface="+mn-lt"/>
                    <a:ea typeface="+mn-ea"/>
                    <a:cs typeface="+mn-cs"/>
                  </a:defRPr>
                </a:pPr>
                <a:endParaRPr lang="en-A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'Q5'!$A$4:$A$14</c:f>
              <c:strCache>
                <c:ptCount val="10"/>
                <c:pt idx="0">
                  <c:v>John Mulaney: The Comeback Kid</c:v>
                </c:pt>
                <c:pt idx="1">
                  <c:v>Anthony Jeselnik: Thoughts and Prayers</c:v>
                </c:pt>
                <c:pt idx="2">
                  <c:v>Charm City</c:v>
                </c:pt>
                <c:pt idx="3">
                  <c:v>Ice People</c:v>
                </c:pt>
                <c:pt idx="4">
                  <c:v>Every Act of Life</c:v>
                </c:pt>
                <c:pt idx="5">
                  <c:v>Left on Purpose</c:v>
                </c:pt>
                <c:pt idx="6">
                  <c:v>La Ciudad (The City)</c:v>
                </c:pt>
                <c:pt idx="7">
                  <c:v>Been Rich All My Life</c:v>
                </c:pt>
                <c:pt idx="8">
                  <c:v>Calling All Earthlings</c:v>
                </c:pt>
                <c:pt idx="9">
                  <c:v>Love Free or Die</c:v>
                </c:pt>
              </c:strCache>
            </c:strRef>
          </c:cat>
          <c:val>
            <c:numRef>
              <c:f>'Q5'!$B$4:$B$14</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extLst>
            <c:ext xmlns:c16="http://schemas.microsoft.com/office/drawing/2014/chart" uri="{C3380CC4-5D6E-409C-BE32-E72D297353CC}">
              <c16:uniqueId val="{00000000-A2A2-482C-A3E2-D7F73242130A}"/>
            </c:ext>
          </c:extLst>
        </c:ser>
        <c:ser>
          <c:idx val="1"/>
          <c:order val="1"/>
          <c:tx>
            <c:strRef>
              <c:f>'Q5'!$C$3</c:f>
              <c:strCache>
                <c:ptCount val="1"/>
                <c:pt idx="0">
                  <c:v>Average of tomatometer_rating</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00"/>
                    </a:solidFill>
                    <a:latin typeface="+mn-lt"/>
                    <a:ea typeface="+mn-ea"/>
                    <a:cs typeface="+mn-cs"/>
                  </a:defRPr>
                </a:pPr>
                <a:endParaRPr lang="en-A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'Q5'!$A$4:$A$14</c:f>
              <c:strCache>
                <c:ptCount val="10"/>
                <c:pt idx="0">
                  <c:v>John Mulaney: The Comeback Kid</c:v>
                </c:pt>
                <c:pt idx="1">
                  <c:v>Anthony Jeselnik: Thoughts and Prayers</c:v>
                </c:pt>
                <c:pt idx="2">
                  <c:v>Charm City</c:v>
                </c:pt>
                <c:pt idx="3">
                  <c:v>Ice People</c:v>
                </c:pt>
                <c:pt idx="4">
                  <c:v>Every Act of Life</c:v>
                </c:pt>
                <c:pt idx="5">
                  <c:v>Left on Purpose</c:v>
                </c:pt>
                <c:pt idx="6">
                  <c:v>La Ciudad (The City)</c:v>
                </c:pt>
                <c:pt idx="7">
                  <c:v>Been Rich All My Life</c:v>
                </c:pt>
                <c:pt idx="8">
                  <c:v>Calling All Earthlings</c:v>
                </c:pt>
                <c:pt idx="9">
                  <c:v>Love Free or Die</c:v>
                </c:pt>
              </c:strCache>
            </c:strRef>
          </c:cat>
          <c:val>
            <c:numRef>
              <c:f>'Q5'!$C$4:$C$14</c:f>
              <c:numCache>
                <c:formatCode>General</c:formatCode>
                <c:ptCount val="10"/>
                <c:pt idx="0">
                  <c:v>100</c:v>
                </c:pt>
                <c:pt idx="1">
                  <c:v>100</c:v>
                </c:pt>
                <c:pt idx="2">
                  <c:v>100</c:v>
                </c:pt>
                <c:pt idx="3">
                  <c:v>89</c:v>
                </c:pt>
                <c:pt idx="4">
                  <c:v>89</c:v>
                </c:pt>
                <c:pt idx="5">
                  <c:v>88</c:v>
                </c:pt>
                <c:pt idx="6">
                  <c:v>83</c:v>
                </c:pt>
                <c:pt idx="7">
                  <c:v>80</c:v>
                </c:pt>
                <c:pt idx="8">
                  <c:v>58</c:v>
                </c:pt>
                <c:pt idx="9">
                  <c:v>57</c:v>
                </c:pt>
              </c:numCache>
            </c:numRef>
          </c:val>
          <c:extLst>
            <c:ext xmlns:c16="http://schemas.microsoft.com/office/drawing/2014/chart" uri="{C3380CC4-5D6E-409C-BE32-E72D297353CC}">
              <c16:uniqueId val="{00000001-A2A2-482C-A3E2-D7F73242130A}"/>
            </c:ext>
          </c:extLst>
        </c:ser>
        <c:dLbls>
          <c:dLblPos val="outEnd"/>
          <c:showLegendKey val="0"/>
          <c:showVal val="1"/>
          <c:showCatName val="0"/>
          <c:showSerName val="0"/>
          <c:showPercent val="0"/>
          <c:showBubbleSize val="0"/>
        </c:dLbls>
        <c:gapWidth val="100"/>
        <c:overlap val="-24"/>
        <c:axId val="476771040"/>
        <c:axId val="476793600"/>
      </c:barChart>
      <c:catAx>
        <c:axId val="47677104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rgbClr val="FFFF00"/>
                </a:solidFill>
                <a:latin typeface="+mn-lt"/>
                <a:ea typeface="+mn-ea"/>
                <a:cs typeface="+mn-cs"/>
              </a:defRPr>
            </a:pPr>
            <a:endParaRPr lang="en-AG"/>
          </a:p>
        </c:txPr>
        <c:crossAx val="476793600"/>
        <c:crosses val="autoZero"/>
        <c:auto val="1"/>
        <c:lblAlgn val="ctr"/>
        <c:lblOffset val="100"/>
        <c:noMultiLvlLbl val="0"/>
      </c:catAx>
      <c:valAx>
        <c:axId val="4767936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FFFF00"/>
                </a:solidFill>
                <a:latin typeface="+mn-lt"/>
                <a:ea typeface="+mn-ea"/>
                <a:cs typeface="+mn-cs"/>
              </a:defRPr>
            </a:pPr>
            <a:endParaRPr lang="en-AG"/>
          </a:p>
        </c:txPr>
        <c:crossAx val="476771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a:solidFill>
        <a:schemeClr val="accent1"/>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[Rotten Tomatoes Movies 2.xlsx]Q6!PivotTable1</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dirty="0">
                <a:latin typeface="Times New Roman" panose="02020603050405020304" pitchFamily="18" charset="0"/>
                <a:cs typeface="Times New Roman" panose="02020603050405020304" pitchFamily="18" charset="0"/>
              </a:rPr>
              <a:t>Critic </a:t>
            </a:r>
            <a:r>
              <a:rPr lang="en-US" sz="1600" dirty="0" err="1">
                <a:latin typeface="Times New Roman" panose="02020603050405020304" pitchFamily="18" charset="0"/>
                <a:cs typeface="Times New Roman" panose="02020603050405020304" pitchFamily="18" charset="0"/>
              </a:rPr>
              <a:t>Cinsensus</a:t>
            </a:r>
            <a:r>
              <a:rPr lang="en-US" sz="1600" dirty="0">
                <a:latin typeface="Times New Roman" panose="02020603050405020304" pitchFamily="18" charset="0"/>
                <a:cs typeface="Times New Roman" panose="02020603050405020304" pitchFamily="18" charset="0"/>
              </a:rPr>
              <a:t> Rating Percentage</a:t>
            </a:r>
          </a:p>
        </c:rich>
      </c:tx>
      <c:overlay val="0"/>
      <c:spPr>
        <a:noFill/>
        <a:ln>
          <a:solidFill>
            <a:schemeClr val="accent1"/>
          </a:solid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A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0033504819975603"/>
          <c:y val="0.2456471779093006"/>
          <c:w val="0.46677536225257732"/>
          <c:h val="0.71209449108008016"/>
        </c:manualLayout>
      </c:layout>
      <c:pieChart>
        <c:varyColors val="1"/>
        <c:ser>
          <c:idx val="0"/>
          <c:order val="0"/>
          <c:tx>
            <c:strRef>
              <c:f>'Q6'!$B$3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462A-428E-A8C6-4E7B781BA3B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462A-428E-A8C6-4E7B781BA3B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462A-428E-A8C6-4E7B781BA3BC}"/>
              </c:ext>
            </c:extLst>
          </c:dPt>
          <c:dLbls>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AG"/>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'Q6'!$A$4:$A$7</c:f>
              <c:strCache>
                <c:ptCount val="3"/>
                <c:pt idx="0">
                  <c:v>negative</c:v>
                </c:pt>
                <c:pt idx="1">
                  <c:v>neutral</c:v>
                </c:pt>
                <c:pt idx="2">
                  <c:v>positive</c:v>
                </c:pt>
              </c:strCache>
            </c:strRef>
          </c:cat>
          <c:val>
            <c:numRef>
              <c:f>'Q6'!$B$4:$B$7</c:f>
              <c:numCache>
                <c:formatCode>0.00%</c:formatCode>
                <c:ptCount val="3"/>
                <c:pt idx="0">
                  <c:v>9.6422168022858828E-2</c:v>
                </c:pt>
                <c:pt idx="1">
                  <c:v>0.14259415712406159</c:v>
                </c:pt>
                <c:pt idx="2">
                  <c:v>0.76098367485307961</c:v>
                </c:pt>
              </c:numCache>
            </c:numRef>
          </c:val>
          <c:extLst>
            <c:ext xmlns:c16="http://schemas.microsoft.com/office/drawing/2014/chart" uri="{C3380CC4-5D6E-409C-BE32-E72D297353CC}">
              <c16:uniqueId val="{00000006-462A-428E-A8C6-4E7B781BA3BC}"/>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5458140006986263"/>
          <c:y val="0.31598398401414668"/>
          <c:w val="0.21361517373309896"/>
          <c:h val="0.5378638674683029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a:solidFill>
        <a:schemeClr val="accent1"/>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1pPr>
            <a:lvl2pPr marL="914400" marR="0" lvl="1"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2pPr>
            <a:lvl3pPr marL="1371600" marR="0" lvl="2"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3pPr>
            <a:lvl4pPr marL="1828800" marR="0" lvl="3"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4pPr>
            <a:lvl5pPr marL="2286000" marR="0" lvl="4"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 name="Google Shape;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 name="Google Shape;3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9" name="Google Shape;7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762477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9" name="Google Shape;7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640208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1" name="Google Shape;1021;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2" name="Google Shape;1022;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997877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9" name="Google Shape;7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88405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9" name="Google Shape;7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290768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9" name="Google Shape;7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084688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9" name="Google Shape;7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768134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9" name="Google Shape;7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645159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3"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964406" y="2246811"/>
            <a:ext cx="10929938" cy="155033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ndara"/>
              <a:buNone/>
              <a:defRPr sz="4400" b="0" i="0" u="none" strike="noStrike" cap="none">
                <a:solidFill>
                  <a:schemeClr val="dk1"/>
                </a:solidFill>
                <a:latin typeface="Candara"/>
                <a:ea typeface="Candara"/>
                <a:cs typeface="Candara"/>
                <a:sym typeface="Candar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
          <p:cNvSpPr txBox="1">
            <a:spLocks noGrp="1"/>
          </p:cNvSpPr>
          <p:nvPr>
            <p:ph type="subTitle" idx="1"/>
          </p:nvPr>
        </p:nvSpPr>
        <p:spPr>
          <a:xfrm>
            <a:off x="1928813" y="4098502"/>
            <a:ext cx="9001125" cy="1848344"/>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1pPr>
            <a:lvl2pPr marR="0" lvl="1" algn="ctr" rtl="0">
              <a:lnSpc>
                <a:spcPct val="90000"/>
              </a:lnSpc>
              <a:spcBef>
                <a:spcPts val="50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2pPr>
            <a:lvl3pPr marR="0" lvl="2" algn="ctr"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3pPr>
            <a:lvl4pPr marR="0" lvl="3" algn="ctr"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ndara"/>
                <a:ea typeface="Candara"/>
                <a:cs typeface="Candara"/>
                <a:sym typeface="Candara"/>
              </a:defRPr>
            </a:lvl4pPr>
            <a:lvl5pPr marR="0" lvl="4" algn="ctr"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ndara"/>
                <a:ea typeface="Candara"/>
                <a:cs typeface="Candara"/>
                <a:sym typeface="Candara"/>
              </a:defRPr>
            </a:lvl5pPr>
            <a:lvl6pPr marR="0" lvl="5" algn="ctr"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ndara"/>
                <a:ea typeface="Candara"/>
                <a:cs typeface="Candara"/>
                <a:sym typeface="Candara"/>
              </a:defRPr>
            </a:lvl6pPr>
            <a:lvl7pPr marR="0" lvl="6" algn="ctr"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ndara"/>
                <a:ea typeface="Candara"/>
                <a:cs typeface="Candara"/>
                <a:sym typeface="Candara"/>
              </a:defRPr>
            </a:lvl7pPr>
            <a:lvl8pPr marR="0" lvl="7" algn="ctr"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ndara"/>
                <a:ea typeface="Candara"/>
                <a:cs typeface="Candara"/>
                <a:sym typeface="Candara"/>
              </a:defRPr>
            </a:lvl8pPr>
            <a:lvl9pPr marR="0" lvl="8" algn="ctr"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ndara"/>
                <a:ea typeface="Candara"/>
                <a:cs typeface="Candara"/>
                <a:sym typeface="Candara"/>
              </a:defRPr>
            </a:lvl9pPr>
          </a:lstStyle>
          <a:p>
            <a:endParaRPr/>
          </a:p>
        </p:txBody>
      </p:sp>
      <p:sp>
        <p:nvSpPr>
          <p:cNvPr id="13" name="Google Shape;13;p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2" type="blank">
  <p:cSld name="BLANK">
    <p:bg>
      <p:bgPr>
        <a:solidFill>
          <a:schemeClr val="lt1"/>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dt" idx="10"/>
          </p:nvPr>
        </p:nvSpPr>
        <p:spPr>
          <a:xfrm>
            <a:off x="884354" y="6704023"/>
            <a:ext cx="2892783" cy="3841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3"/>
          <p:cNvSpPr txBox="1">
            <a:spLocks noGrp="1"/>
          </p:cNvSpPr>
          <p:nvPr>
            <p:ph type="ftr" idx="11"/>
          </p:nvPr>
        </p:nvSpPr>
        <p:spPr>
          <a:xfrm>
            <a:off x="4259789" y="6704023"/>
            <a:ext cx="4339173" cy="3841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9081627" y="6704023"/>
            <a:ext cx="2892783" cy="38417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Calibri"/>
                <a:ea typeface="Calibri"/>
                <a:cs typeface="Calibri"/>
                <a:sym typeface="Calibri"/>
              </a:defRPr>
            </a:lvl1pPr>
            <a:lvl2pPr marL="0" marR="0" lvl="1" indent="0" algn="l" rtl="0">
              <a:spcBef>
                <a:spcPts val="0"/>
              </a:spcBef>
              <a:spcAft>
                <a:spcPts val="0"/>
              </a:spcAft>
              <a:buNone/>
              <a:defRPr sz="1800">
                <a:solidFill>
                  <a:schemeClr val="dk1"/>
                </a:solidFill>
                <a:latin typeface="Calibri"/>
                <a:ea typeface="Calibri"/>
                <a:cs typeface="Calibri"/>
                <a:sym typeface="Calibri"/>
              </a:defRPr>
            </a:lvl2pPr>
            <a:lvl3pPr marL="0" marR="0" lvl="2" indent="0" algn="l" rtl="0">
              <a:spcBef>
                <a:spcPts val="0"/>
              </a:spcBef>
              <a:spcAft>
                <a:spcPts val="0"/>
              </a:spcAft>
              <a:buNone/>
              <a:defRPr sz="1800">
                <a:solidFill>
                  <a:schemeClr val="dk1"/>
                </a:solidFill>
                <a:latin typeface="Calibri"/>
                <a:ea typeface="Calibri"/>
                <a:cs typeface="Calibri"/>
                <a:sym typeface="Calibri"/>
              </a:defRPr>
            </a:lvl3pPr>
            <a:lvl4pPr marL="0" marR="0" lvl="3" indent="0" algn="l" rtl="0">
              <a:spcBef>
                <a:spcPts val="0"/>
              </a:spcBef>
              <a:spcAft>
                <a:spcPts val="0"/>
              </a:spcAft>
              <a:buNone/>
              <a:defRPr sz="1800">
                <a:solidFill>
                  <a:schemeClr val="dk1"/>
                </a:solidFill>
                <a:latin typeface="Calibri"/>
                <a:ea typeface="Calibri"/>
                <a:cs typeface="Calibri"/>
                <a:sym typeface="Calibri"/>
              </a:defRPr>
            </a:lvl4pPr>
            <a:lvl5pPr marL="0" marR="0" lvl="4" indent="0" algn="l" rtl="0">
              <a:spcBef>
                <a:spcPts val="0"/>
              </a:spcBef>
              <a:spcAft>
                <a:spcPts val="0"/>
              </a:spcAft>
              <a:buNone/>
              <a:defRPr sz="1800">
                <a:solidFill>
                  <a:schemeClr val="dk1"/>
                </a:solidFill>
                <a:latin typeface="Calibri"/>
                <a:ea typeface="Calibri"/>
                <a:cs typeface="Calibri"/>
                <a:sym typeface="Calibri"/>
              </a:defRPr>
            </a:lvl5pPr>
            <a:lvl6pPr marL="0" marR="0" lvl="5" indent="0" algn="l" rtl="0">
              <a:spcBef>
                <a:spcPts val="0"/>
              </a:spcBef>
              <a:spcAft>
                <a:spcPts val="0"/>
              </a:spcAft>
              <a:buNone/>
              <a:defRPr sz="1800">
                <a:solidFill>
                  <a:schemeClr val="dk1"/>
                </a:solidFill>
                <a:latin typeface="Calibri"/>
                <a:ea typeface="Calibri"/>
                <a:cs typeface="Calibri"/>
                <a:sym typeface="Calibri"/>
              </a:defRPr>
            </a:lvl6pPr>
            <a:lvl7pPr marL="0" marR="0" lvl="6" indent="0" algn="l" rtl="0">
              <a:spcBef>
                <a:spcPts val="0"/>
              </a:spcBef>
              <a:spcAft>
                <a:spcPts val="0"/>
              </a:spcAft>
              <a:buNone/>
              <a:defRPr sz="1800">
                <a:solidFill>
                  <a:schemeClr val="dk1"/>
                </a:solidFill>
                <a:latin typeface="Calibri"/>
                <a:ea typeface="Calibri"/>
                <a:cs typeface="Calibri"/>
                <a:sym typeface="Calibri"/>
              </a:defRPr>
            </a:lvl7pPr>
            <a:lvl8pPr marL="0" marR="0" lvl="7" indent="0" algn="l" rtl="0">
              <a:spcBef>
                <a:spcPts val="0"/>
              </a:spcBef>
              <a:spcAft>
                <a:spcPts val="0"/>
              </a:spcAft>
              <a:buNone/>
              <a:defRPr sz="1800">
                <a:solidFill>
                  <a:schemeClr val="dk1"/>
                </a:solidFill>
                <a:latin typeface="Calibri"/>
                <a:ea typeface="Calibri"/>
                <a:cs typeface="Calibri"/>
                <a:sym typeface="Calibri"/>
              </a:defRPr>
            </a:lvl8pPr>
            <a:lvl9pPr marL="0" marR="0" lvl="8" indent="0" algn="l" rtl="0">
              <a:spcBef>
                <a:spcPts val="0"/>
              </a:spcBef>
              <a:spcAft>
                <a:spcPts val="0"/>
              </a:spcAft>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20" name="Google Shape;20;p3"/>
          <p:cNvSpPr/>
          <p:nvPr/>
        </p:nvSpPr>
        <p:spPr>
          <a:xfrm>
            <a:off x="0" y="916500"/>
            <a:ext cx="12858750" cy="36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21;p3"/>
          <p:cNvSpPr/>
          <p:nvPr/>
        </p:nvSpPr>
        <p:spPr>
          <a:xfrm>
            <a:off x="0" y="7131770"/>
            <a:ext cx="12858750" cy="36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1">
  <p:cSld name="Slide 1">
    <p:spTree>
      <p:nvGrpSpPr>
        <p:cNvPr id="1" name="Shape 22"/>
        <p:cNvGrpSpPr/>
        <p:nvPr/>
      </p:nvGrpSpPr>
      <p:grpSpPr>
        <a:xfrm>
          <a:off x="0" y="0"/>
          <a:ext cx="0" cy="0"/>
          <a:chOff x="0" y="0"/>
          <a:chExt cx="0" cy="0"/>
        </a:xfrm>
      </p:grpSpPr>
      <p:sp>
        <p:nvSpPr>
          <p:cNvPr id="23" name="Google Shape;23;p4"/>
          <p:cNvSpPr/>
          <p:nvPr/>
        </p:nvSpPr>
        <p:spPr>
          <a:xfrm>
            <a:off x="0" y="277331"/>
            <a:ext cx="452710" cy="486738"/>
          </a:xfrm>
          <a:prstGeom prst="homePlate">
            <a:avLst>
              <a:gd name="adj" fmla="val 32249"/>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ndara"/>
              <a:ea typeface="Candara"/>
              <a:cs typeface="Candara"/>
              <a:sym typeface="Candar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4">
  <p:cSld name="Slide 4">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42938" y="288925"/>
            <a:ext cx="11572875" cy="1206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ndara"/>
              <a:buNone/>
              <a:defRPr sz="4400" b="0" i="0" u="none" strike="noStrike" cap="none">
                <a:solidFill>
                  <a:schemeClr val="dk1"/>
                </a:solidFill>
                <a:latin typeface="Candara"/>
                <a:ea typeface="Candara"/>
                <a:cs typeface="Candara"/>
                <a:sym typeface="Candar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5"/>
          <p:cNvSpPr/>
          <p:nvPr/>
        </p:nvSpPr>
        <p:spPr>
          <a:xfrm>
            <a:off x="8325228" y="6545425"/>
            <a:ext cx="775136"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
                <a:solidFill>
                  <a:srgbClr val="FFFFFF"/>
                </a:solidFill>
                <a:latin typeface="Calibri"/>
                <a:ea typeface="Calibri"/>
                <a:cs typeface="Calibri"/>
                <a:sym typeface="Calibri"/>
              </a:rPr>
              <a:t>PPT模板下载：www.1ppt.com/moban/     行业PPT模板：www.1ppt.com/hangye/ </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节日PPT模板：www.1ppt.com/jieri/           PPT素材下载：www.1ppt.com/sucai/</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PPT背景图片：www.1ppt.com/beijing/      PPT图表下载：www.1ppt.com/tubiao/      </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优秀PPT下载：www.1ppt.com/xiazai/        PPT教程： www.1ppt.com/powerpoint/      </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Word教程： www.1ppt.com/word/              Excel教程：www.1ppt.com/excel/  </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资料下载：www.1ppt.com/ziliao/                PPT课件下载：www.1ppt.com/kejian/ </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范文下载：www.1ppt.com/fanwen/             试卷下载：www.1ppt.com/shiti/  </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教案下载：www.1ppt.com/jiaoan/        </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字体下载：www.1ppt.com/ziti/</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 </a:t>
            </a:r>
            <a:endParaRPr sz="100">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chart" Target="../charts/char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jp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peerlist.io/ankitrajmishra" TargetMode="External"/><Relationship Id="rId5" Type="http://schemas.openxmlformats.org/officeDocument/2006/relationships/hyperlink" Target="mailto:0111rajankt@gmail.com" TargetMode="External"/><Relationship Id="rId10" Type="http://schemas.openxmlformats.org/officeDocument/2006/relationships/image" Target="../media/image10.png"/><Relationship Id="rId4" Type="http://schemas.openxmlformats.org/officeDocument/2006/relationships/hyperlink" Target="https://www.linkedin.com/in/ankitrajmishra/" TargetMode="External"/><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chart" Target="../charts/char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chart" Target="../charts/char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6"/>
          <p:cNvSpPr/>
          <p:nvPr/>
        </p:nvSpPr>
        <p:spPr>
          <a:xfrm>
            <a:off x="0" y="-8938"/>
            <a:ext cx="12858397" cy="723265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2">
              <a:solidFill>
                <a:schemeClr val="lt1"/>
              </a:solidFill>
              <a:latin typeface="Candara"/>
              <a:ea typeface="Candara"/>
              <a:cs typeface="Candara"/>
              <a:sym typeface="Candara"/>
            </a:endParaRPr>
          </a:p>
        </p:txBody>
      </p:sp>
      <p:grpSp>
        <p:nvGrpSpPr>
          <p:cNvPr id="33" name="Google Shape;33;p6"/>
          <p:cNvGrpSpPr/>
          <p:nvPr/>
        </p:nvGrpSpPr>
        <p:grpSpPr>
          <a:xfrm rot="-2696874">
            <a:off x="4891924" y="1479217"/>
            <a:ext cx="3376066" cy="3376067"/>
            <a:chOff x="2162805" y="895524"/>
            <a:chExt cx="2547170" cy="2547171"/>
          </a:xfrm>
        </p:grpSpPr>
        <p:sp>
          <p:nvSpPr>
            <p:cNvPr id="34" name="Google Shape;34;p6"/>
            <p:cNvSpPr/>
            <p:nvPr/>
          </p:nvSpPr>
          <p:spPr>
            <a:xfrm>
              <a:off x="2162805" y="895524"/>
              <a:ext cx="2547170" cy="2547170"/>
            </a:xfrm>
            <a:prstGeom prst="rect">
              <a:avLst/>
            </a:prstGeom>
            <a:solidFill>
              <a:schemeClr val="dk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ndara"/>
                <a:ea typeface="Candara"/>
                <a:cs typeface="Candara"/>
                <a:sym typeface="Candara"/>
              </a:endParaRPr>
            </a:p>
          </p:txBody>
        </p:sp>
        <p:cxnSp>
          <p:nvCxnSpPr>
            <p:cNvPr id="35" name="Google Shape;35;p6"/>
            <p:cNvCxnSpPr/>
            <p:nvPr/>
          </p:nvCxnSpPr>
          <p:spPr>
            <a:xfrm>
              <a:off x="3436390" y="921981"/>
              <a:ext cx="1273585" cy="0"/>
            </a:xfrm>
            <a:prstGeom prst="straightConnector1">
              <a:avLst/>
            </a:prstGeom>
            <a:noFill/>
            <a:ln w="57150" cap="flat" cmpd="sng">
              <a:solidFill>
                <a:srgbClr val="5FEFCD"/>
              </a:solidFill>
              <a:prstDash val="solid"/>
              <a:miter lim="800000"/>
              <a:headEnd type="none" w="sm" len="sm"/>
              <a:tailEnd type="none" w="sm" len="sm"/>
            </a:ln>
          </p:spPr>
        </p:cxnSp>
        <p:cxnSp>
          <p:nvCxnSpPr>
            <p:cNvPr id="36" name="Google Shape;36;p6"/>
            <p:cNvCxnSpPr/>
            <p:nvPr/>
          </p:nvCxnSpPr>
          <p:spPr>
            <a:xfrm>
              <a:off x="2162805" y="3411335"/>
              <a:ext cx="1273585" cy="0"/>
            </a:xfrm>
            <a:prstGeom prst="straightConnector1">
              <a:avLst/>
            </a:prstGeom>
            <a:noFill/>
            <a:ln w="57150" cap="flat" cmpd="sng">
              <a:solidFill>
                <a:srgbClr val="5FEFCD"/>
              </a:solidFill>
              <a:prstDash val="solid"/>
              <a:miter lim="800000"/>
              <a:headEnd type="none" w="sm" len="sm"/>
              <a:tailEnd type="none" w="sm" len="sm"/>
            </a:ln>
          </p:spPr>
        </p:cxnSp>
        <p:cxnSp>
          <p:nvCxnSpPr>
            <p:cNvPr id="37" name="Google Shape;37;p6"/>
            <p:cNvCxnSpPr/>
            <p:nvPr/>
          </p:nvCxnSpPr>
          <p:spPr>
            <a:xfrm rot="5400000">
              <a:off x="1558633" y="1541136"/>
              <a:ext cx="1273585" cy="0"/>
            </a:xfrm>
            <a:prstGeom prst="straightConnector1">
              <a:avLst/>
            </a:prstGeom>
            <a:noFill/>
            <a:ln w="57150" cap="flat" cmpd="sng">
              <a:solidFill>
                <a:srgbClr val="5FEFCD"/>
              </a:solidFill>
              <a:prstDash val="solid"/>
              <a:miter lim="800000"/>
              <a:headEnd type="none" w="sm" len="sm"/>
              <a:tailEnd type="none" w="sm" len="sm"/>
            </a:ln>
          </p:spPr>
        </p:cxnSp>
        <p:cxnSp>
          <p:nvCxnSpPr>
            <p:cNvPr id="38" name="Google Shape;38;p6"/>
            <p:cNvCxnSpPr/>
            <p:nvPr/>
          </p:nvCxnSpPr>
          <p:spPr>
            <a:xfrm rot="5400000">
              <a:off x="4039645" y="2805902"/>
              <a:ext cx="1273585" cy="0"/>
            </a:xfrm>
            <a:prstGeom prst="straightConnector1">
              <a:avLst/>
            </a:prstGeom>
            <a:noFill/>
            <a:ln w="57150" cap="flat" cmpd="sng">
              <a:solidFill>
                <a:srgbClr val="5FEFCD"/>
              </a:solidFill>
              <a:prstDash val="solid"/>
              <a:miter lim="800000"/>
              <a:headEnd type="none" w="sm" len="sm"/>
              <a:tailEnd type="none" w="sm" len="sm"/>
            </a:ln>
          </p:spPr>
        </p:cxnSp>
      </p:grpSp>
      <p:grpSp>
        <p:nvGrpSpPr>
          <p:cNvPr id="42" name="Google Shape;42;p6"/>
          <p:cNvGrpSpPr/>
          <p:nvPr/>
        </p:nvGrpSpPr>
        <p:grpSpPr>
          <a:xfrm>
            <a:off x="8673981" y="4450717"/>
            <a:ext cx="6399567" cy="2802536"/>
            <a:chOff x="6327011" y="3165128"/>
            <a:chExt cx="4551053" cy="1993024"/>
          </a:xfrm>
        </p:grpSpPr>
        <p:grpSp>
          <p:nvGrpSpPr>
            <p:cNvPr id="43" name="Google Shape;43;p6"/>
            <p:cNvGrpSpPr/>
            <p:nvPr/>
          </p:nvGrpSpPr>
          <p:grpSpPr>
            <a:xfrm>
              <a:off x="7032601" y="3165128"/>
              <a:ext cx="3845463" cy="1993024"/>
              <a:chOff x="7032601" y="3165128"/>
              <a:chExt cx="3845463" cy="1993024"/>
            </a:xfrm>
          </p:grpSpPr>
          <p:sp>
            <p:nvSpPr>
              <p:cNvPr id="44" name="Google Shape;44;p6"/>
              <p:cNvSpPr/>
              <p:nvPr/>
            </p:nvSpPr>
            <p:spPr>
              <a:xfrm>
                <a:off x="7032601" y="3165128"/>
                <a:ext cx="3845463" cy="1993024"/>
              </a:xfrm>
              <a:prstGeom prst="triangle">
                <a:avLst>
                  <a:gd name="adj" fmla="val 50000"/>
                </a:avLst>
              </a:prstGeom>
              <a:solidFill>
                <a:srgbClr val="5FEFCD">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ndara"/>
                  <a:ea typeface="Candara"/>
                  <a:cs typeface="Candara"/>
                  <a:sym typeface="Candara"/>
                </a:endParaRPr>
              </a:p>
            </p:txBody>
          </p:sp>
          <p:cxnSp>
            <p:nvCxnSpPr>
              <p:cNvPr id="45" name="Google Shape;45;p6"/>
              <p:cNvCxnSpPr>
                <a:stCxn id="44" idx="0"/>
                <a:endCxn id="44" idx="2"/>
              </p:cNvCxnSpPr>
              <p:nvPr/>
            </p:nvCxnSpPr>
            <p:spPr>
              <a:xfrm flipH="1">
                <a:off x="7032632" y="3165128"/>
                <a:ext cx="1922700" cy="1992900"/>
              </a:xfrm>
              <a:prstGeom prst="straightConnector1">
                <a:avLst/>
              </a:prstGeom>
              <a:noFill/>
              <a:ln w="57150" cap="flat" cmpd="sng">
                <a:solidFill>
                  <a:srgbClr val="5FEFCD"/>
                </a:solidFill>
                <a:prstDash val="solid"/>
                <a:miter lim="800000"/>
                <a:headEnd type="none" w="sm" len="sm"/>
                <a:tailEnd type="none" w="sm" len="sm"/>
              </a:ln>
            </p:spPr>
          </p:cxnSp>
        </p:grpSp>
        <p:grpSp>
          <p:nvGrpSpPr>
            <p:cNvPr id="46" name="Google Shape;46;p6"/>
            <p:cNvGrpSpPr/>
            <p:nvPr/>
          </p:nvGrpSpPr>
          <p:grpSpPr>
            <a:xfrm>
              <a:off x="6327011" y="3971306"/>
              <a:ext cx="2289973" cy="1186846"/>
              <a:chOff x="7032601" y="3165128"/>
              <a:chExt cx="3845463" cy="1993024"/>
            </a:xfrm>
          </p:grpSpPr>
          <p:sp>
            <p:nvSpPr>
              <p:cNvPr id="47" name="Google Shape;47;p6"/>
              <p:cNvSpPr/>
              <p:nvPr/>
            </p:nvSpPr>
            <p:spPr>
              <a:xfrm>
                <a:off x="7032601" y="3165128"/>
                <a:ext cx="3845463" cy="1993024"/>
              </a:xfrm>
              <a:prstGeom prst="triangle">
                <a:avLst>
                  <a:gd name="adj" fmla="val 50000"/>
                </a:avLst>
              </a:prstGeom>
              <a:solidFill>
                <a:srgbClr val="5FEFCD">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ndara"/>
                  <a:ea typeface="Candara"/>
                  <a:cs typeface="Candara"/>
                  <a:sym typeface="Candara"/>
                </a:endParaRPr>
              </a:p>
            </p:txBody>
          </p:sp>
          <p:cxnSp>
            <p:nvCxnSpPr>
              <p:cNvPr id="48" name="Google Shape;48;p6"/>
              <p:cNvCxnSpPr>
                <a:stCxn id="47" idx="0"/>
                <a:endCxn id="47" idx="2"/>
              </p:cNvCxnSpPr>
              <p:nvPr/>
            </p:nvCxnSpPr>
            <p:spPr>
              <a:xfrm flipH="1">
                <a:off x="7032632" y="3165128"/>
                <a:ext cx="1922700" cy="1992900"/>
              </a:xfrm>
              <a:prstGeom prst="straightConnector1">
                <a:avLst/>
              </a:prstGeom>
              <a:noFill/>
              <a:ln w="57150" cap="flat" cmpd="sng">
                <a:solidFill>
                  <a:srgbClr val="5FEFCD"/>
                </a:solidFill>
                <a:prstDash val="solid"/>
                <a:miter lim="800000"/>
                <a:headEnd type="none" w="sm" len="sm"/>
                <a:tailEnd type="none" w="sm" len="sm"/>
              </a:ln>
            </p:spPr>
          </p:cxnSp>
        </p:grpSp>
      </p:grpSp>
      <p:grpSp>
        <p:nvGrpSpPr>
          <p:cNvPr id="49" name="Google Shape;49;p6"/>
          <p:cNvGrpSpPr/>
          <p:nvPr/>
        </p:nvGrpSpPr>
        <p:grpSpPr>
          <a:xfrm rot="10800000">
            <a:off x="-2215000" y="-24802"/>
            <a:ext cx="6399568" cy="2802536"/>
            <a:chOff x="402521" y="707196"/>
            <a:chExt cx="4551053" cy="1993024"/>
          </a:xfrm>
        </p:grpSpPr>
        <p:grpSp>
          <p:nvGrpSpPr>
            <p:cNvPr id="50" name="Google Shape;50;p6"/>
            <p:cNvGrpSpPr/>
            <p:nvPr/>
          </p:nvGrpSpPr>
          <p:grpSpPr>
            <a:xfrm>
              <a:off x="1108111" y="707196"/>
              <a:ext cx="3845463" cy="1993024"/>
              <a:chOff x="7032601" y="3165128"/>
              <a:chExt cx="3845463" cy="1993024"/>
            </a:xfrm>
          </p:grpSpPr>
          <p:sp>
            <p:nvSpPr>
              <p:cNvPr id="51" name="Google Shape;51;p6"/>
              <p:cNvSpPr/>
              <p:nvPr/>
            </p:nvSpPr>
            <p:spPr>
              <a:xfrm>
                <a:off x="7032601" y="3165128"/>
                <a:ext cx="3845463" cy="1993024"/>
              </a:xfrm>
              <a:prstGeom prst="triangle">
                <a:avLst>
                  <a:gd name="adj" fmla="val 50000"/>
                </a:avLst>
              </a:prstGeom>
              <a:solidFill>
                <a:srgbClr val="5FEFCD">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ndara"/>
                  <a:ea typeface="Candara"/>
                  <a:cs typeface="Candara"/>
                  <a:sym typeface="Candara"/>
                </a:endParaRPr>
              </a:p>
            </p:txBody>
          </p:sp>
          <p:cxnSp>
            <p:nvCxnSpPr>
              <p:cNvPr id="52" name="Google Shape;52;p6"/>
              <p:cNvCxnSpPr>
                <a:stCxn id="51" idx="0"/>
                <a:endCxn id="51" idx="2"/>
              </p:cNvCxnSpPr>
              <p:nvPr/>
            </p:nvCxnSpPr>
            <p:spPr>
              <a:xfrm flipH="1">
                <a:off x="7032632" y="3165128"/>
                <a:ext cx="1922700" cy="1992900"/>
              </a:xfrm>
              <a:prstGeom prst="straightConnector1">
                <a:avLst/>
              </a:prstGeom>
              <a:noFill/>
              <a:ln w="57150" cap="flat" cmpd="sng">
                <a:solidFill>
                  <a:srgbClr val="5FEFCD"/>
                </a:solidFill>
                <a:prstDash val="solid"/>
                <a:miter lim="800000"/>
                <a:headEnd type="none" w="sm" len="sm"/>
                <a:tailEnd type="none" w="sm" len="sm"/>
              </a:ln>
            </p:spPr>
          </p:cxnSp>
        </p:grpSp>
        <p:grpSp>
          <p:nvGrpSpPr>
            <p:cNvPr id="53" name="Google Shape;53;p6"/>
            <p:cNvGrpSpPr/>
            <p:nvPr/>
          </p:nvGrpSpPr>
          <p:grpSpPr>
            <a:xfrm>
              <a:off x="402521" y="1513374"/>
              <a:ext cx="2289973" cy="1186846"/>
              <a:chOff x="7032601" y="3165128"/>
              <a:chExt cx="3845463" cy="1993024"/>
            </a:xfrm>
          </p:grpSpPr>
          <p:sp>
            <p:nvSpPr>
              <p:cNvPr id="54" name="Google Shape;54;p6"/>
              <p:cNvSpPr/>
              <p:nvPr/>
            </p:nvSpPr>
            <p:spPr>
              <a:xfrm>
                <a:off x="7032601" y="3165128"/>
                <a:ext cx="3845463" cy="1993024"/>
              </a:xfrm>
              <a:prstGeom prst="triangle">
                <a:avLst>
                  <a:gd name="adj" fmla="val 50000"/>
                </a:avLst>
              </a:prstGeom>
              <a:solidFill>
                <a:srgbClr val="5FEFCD">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ndara"/>
                  <a:ea typeface="Candara"/>
                  <a:cs typeface="Candara"/>
                  <a:sym typeface="Candara"/>
                </a:endParaRPr>
              </a:p>
            </p:txBody>
          </p:sp>
          <p:cxnSp>
            <p:nvCxnSpPr>
              <p:cNvPr id="55" name="Google Shape;55;p6"/>
              <p:cNvCxnSpPr>
                <a:stCxn id="54" idx="0"/>
                <a:endCxn id="54" idx="2"/>
              </p:cNvCxnSpPr>
              <p:nvPr/>
            </p:nvCxnSpPr>
            <p:spPr>
              <a:xfrm flipH="1">
                <a:off x="7032632" y="3165128"/>
                <a:ext cx="1922700" cy="1992900"/>
              </a:xfrm>
              <a:prstGeom prst="straightConnector1">
                <a:avLst/>
              </a:prstGeom>
              <a:noFill/>
              <a:ln w="57150" cap="flat" cmpd="sng">
                <a:solidFill>
                  <a:srgbClr val="5FEFCD"/>
                </a:solidFill>
                <a:prstDash val="solid"/>
                <a:miter lim="800000"/>
                <a:headEnd type="none" w="sm" len="sm"/>
                <a:tailEnd type="none" w="sm" len="sm"/>
              </a:ln>
            </p:spPr>
          </p:cxnSp>
        </p:grpSp>
      </p:grpSp>
      <p:sp>
        <p:nvSpPr>
          <p:cNvPr id="56" name="Google Shape;56;p6"/>
          <p:cNvSpPr/>
          <p:nvPr/>
        </p:nvSpPr>
        <p:spPr>
          <a:xfrm>
            <a:off x="1921416" y="1594194"/>
            <a:ext cx="9317081" cy="3146112"/>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lt1"/>
              </a:buClr>
              <a:buSzPts val="6600"/>
              <a:buFont typeface="Arial"/>
              <a:buNone/>
            </a:pPr>
            <a:r>
              <a:rPr lang="en-US" sz="6600" b="1" dirty="0">
                <a:solidFill>
                  <a:srgbClr val="FF0000"/>
                </a:solidFill>
                <a:latin typeface="Candara"/>
                <a:ea typeface="Candara"/>
                <a:cs typeface="Candara"/>
                <a:sym typeface="Candara"/>
              </a:rPr>
              <a:t>Rotten Tomatoes Movies Analysis</a:t>
            </a:r>
            <a:endParaRPr sz="6600" b="1" dirty="0">
              <a:solidFill>
                <a:srgbClr val="FF0000"/>
              </a:solidFill>
              <a:latin typeface="Candara"/>
              <a:ea typeface="Candara"/>
              <a:cs typeface="Candara"/>
              <a:sym typeface="Candara"/>
            </a:endParaRPr>
          </a:p>
        </p:txBody>
      </p:sp>
      <p:sp>
        <p:nvSpPr>
          <p:cNvPr id="57" name="Google Shape;57;p6"/>
          <p:cNvSpPr/>
          <p:nvPr/>
        </p:nvSpPr>
        <p:spPr>
          <a:xfrm>
            <a:off x="4690914" y="6332490"/>
            <a:ext cx="8552564" cy="648586"/>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lt1"/>
              </a:buClr>
              <a:buSzPts val="4400"/>
              <a:buFont typeface="Arial"/>
              <a:buNone/>
            </a:pPr>
            <a:r>
              <a:rPr lang="en-US" sz="4400" dirty="0">
                <a:solidFill>
                  <a:schemeClr val="lt1"/>
                </a:solidFill>
                <a:latin typeface="Candara"/>
                <a:ea typeface="Candara"/>
                <a:cs typeface="Candara"/>
                <a:sym typeface="Candara"/>
              </a:rPr>
              <a:t>Project Owner:- Ankit Raj Mishra</a:t>
            </a:r>
            <a:endParaRPr sz="4400" dirty="0">
              <a:solidFill>
                <a:schemeClr val="lt1"/>
              </a:solidFill>
              <a:latin typeface="Candara"/>
              <a:ea typeface="Candara"/>
              <a:cs typeface="Candara"/>
              <a:sym typeface="Candara"/>
            </a:endParaRPr>
          </a:p>
        </p:txBody>
      </p:sp>
    </p:spTree>
  </p:cSld>
  <p:clrMapOvr>
    <a:masterClrMapping/>
  </p:clrMapOvr>
  <mc:AlternateContent xmlns:mc="http://schemas.openxmlformats.org/markup-compatibility/2006" xmlns:p14="http://schemas.microsoft.com/office/powerpoint/2010/main">
    <mc:Choice Requires="p14">
      <p:transition spd="slow" p14:dur="1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p:tgtEl>
                                          <p:spTgt spid="32"/>
                                        </p:tgtEl>
                                        <p:attrNameLst>
                                          <p:attrName>ppt_x</p:attrName>
                                        </p:attrNameLst>
                                      </p:cBhvr>
                                      <p:tavLst>
                                        <p:tav tm="0">
                                          <p:val>
                                            <p:strVal val="#ppt_x-1"/>
                                          </p:val>
                                        </p:tav>
                                        <p:tav tm="100000">
                                          <p:val>
                                            <p:strVal val="#ppt_x"/>
                                          </p:val>
                                        </p:tav>
                                      </p:tavLst>
                                    </p:anim>
                                  </p:childTnLst>
                                </p:cTn>
                              </p:par>
                            </p:childTnLst>
                          </p:cTn>
                        </p:par>
                        <p:par>
                          <p:cTn id="8" fill="hold">
                            <p:stCondLst>
                              <p:cond delay="750"/>
                            </p:stCondLst>
                            <p:childTnLst>
                              <p:par>
                                <p:cTn id="9" presetID="2" presetClass="entr" presetSubtype="1"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ppt_y</p:attrName>
                                        </p:attrNameLst>
                                      </p:cBhvr>
                                      <p:tavLst>
                                        <p:tav tm="0">
                                          <p:val>
                                            <p:strVal val="#ppt_y-1"/>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p:tgtEl>
                                          <p:spTgt spid="42"/>
                                        </p:tgtEl>
                                        <p:attrNameLst>
                                          <p:attrName>ppt_y</p:attrName>
                                        </p:attrNameLst>
                                      </p:cBhvr>
                                      <p:tavLst>
                                        <p:tav tm="0">
                                          <p:val>
                                            <p:strVal val="#ppt_y+1"/>
                                          </p:val>
                                        </p:tav>
                                        <p:tav tm="100000">
                                          <p:val>
                                            <p:strVal val="#ppt_y"/>
                                          </p:val>
                                        </p:tav>
                                      </p:tavLst>
                                    </p:anim>
                                  </p:childTnLst>
                                </p:cTn>
                              </p:par>
                            </p:childTnLst>
                          </p:cTn>
                        </p:par>
                        <p:par>
                          <p:cTn id="15" fill="hold">
                            <p:stCondLst>
                              <p:cond delay="1250"/>
                            </p:stCondLst>
                            <p:childTnLst>
                              <p:par>
                                <p:cTn id="16" presetID="23" presetClass="entr" presetSubtype="16" fill="hold"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p:tgtEl>
                                          <p:spTgt spid="33"/>
                                        </p:tgtEl>
                                        <p:attrNameLst>
                                          <p:attrName>ppt_w</p:attrName>
                                        </p:attrNameLst>
                                      </p:cBhvr>
                                      <p:tavLst>
                                        <p:tav tm="0">
                                          <p:val>
                                            <p:strVal val="0"/>
                                          </p:val>
                                        </p:tav>
                                        <p:tav tm="100000">
                                          <p:val>
                                            <p:strVal val="#ppt_w"/>
                                          </p:val>
                                        </p:tav>
                                      </p:tavLst>
                                    </p:anim>
                                    <p:anim calcmode="lin" valueType="num">
                                      <p:cBhvr additive="base">
                                        <p:cTn id="19" dur="500"/>
                                        <p:tgtEl>
                                          <p:spTgt spid="33"/>
                                        </p:tgtEl>
                                        <p:attrNameLst>
                                          <p:attrName>ppt_h</p:attrName>
                                        </p:attrNameLst>
                                      </p:cBhvr>
                                      <p:tavLst>
                                        <p:tav tm="0">
                                          <p:val>
                                            <p:strVal val="0"/>
                                          </p:val>
                                        </p:tav>
                                        <p:tav tm="100000">
                                          <p:val>
                                            <p:strVal val="#ppt_h"/>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 name="Picture 7">
            <a:extLst>
              <a:ext uri="{FF2B5EF4-FFF2-40B4-BE49-F238E27FC236}">
                <a16:creationId xmlns:a16="http://schemas.microsoft.com/office/drawing/2014/main" id="{AFA2F456-FB09-402D-F8E3-7643CAE559E5}"/>
              </a:ext>
            </a:extLst>
          </p:cNvPr>
          <p:cNvPicPr>
            <a:picLocks noChangeAspect="1"/>
          </p:cNvPicPr>
          <p:nvPr/>
        </p:nvPicPr>
        <p:blipFill>
          <a:blip r:embed="rId3"/>
          <a:stretch>
            <a:fillRect/>
          </a:stretch>
        </p:blipFill>
        <p:spPr>
          <a:xfrm>
            <a:off x="0" y="-18706"/>
            <a:ext cx="12858044" cy="7232650"/>
          </a:xfrm>
          <a:prstGeom prst="rect">
            <a:avLst/>
          </a:prstGeom>
          <a:ln>
            <a:solidFill>
              <a:schemeClr val="accent1"/>
            </a:solidFill>
          </a:ln>
        </p:spPr>
      </p:pic>
      <p:sp>
        <p:nvSpPr>
          <p:cNvPr id="83" name="Google Shape;83;p8"/>
          <p:cNvSpPr/>
          <p:nvPr/>
        </p:nvSpPr>
        <p:spPr>
          <a:xfrm>
            <a:off x="583840" y="71634"/>
            <a:ext cx="1704109" cy="1683252"/>
          </a:xfrm>
          <a:prstGeom prst="ellipse">
            <a:avLst/>
          </a:prstGeom>
          <a:solidFill>
            <a:schemeClr val="accen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 name="Google Shape;84;p8"/>
          <p:cNvSpPr txBox="1"/>
          <p:nvPr/>
        </p:nvSpPr>
        <p:spPr>
          <a:xfrm>
            <a:off x="708529" y="206715"/>
            <a:ext cx="1704109" cy="12054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9000" dirty="0">
                <a:solidFill>
                  <a:schemeClr val="lt1"/>
                </a:solidFill>
                <a:latin typeface="Microsoft Yahei"/>
                <a:ea typeface="Microsoft Yahei"/>
                <a:cs typeface="Microsoft Yahei"/>
                <a:sym typeface="Microsoft Yahei"/>
              </a:rPr>
              <a:t>03</a:t>
            </a:r>
            <a:endParaRPr sz="9000" dirty="0">
              <a:solidFill>
                <a:schemeClr val="lt1"/>
              </a:solidFill>
              <a:latin typeface="Microsoft Yahei"/>
              <a:ea typeface="Microsoft Yahei"/>
              <a:cs typeface="Microsoft Yahei"/>
              <a:sym typeface="Microsoft Yahei"/>
            </a:endParaRPr>
          </a:p>
        </p:txBody>
      </p:sp>
      <p:sp>
        <p:nvSpPr>
          <p:cNvPr id="85" name="Google Shape;85;p8"/>
          <p:cNvSpPr/>
          <p:nvPr/>
        </p:nvSpPr>
        <p:spPr>
          <a:xfrm>
            <a:off x="583840" y="81949"/>
            <a:ext cx="1704110" cy="1683249"/>
          </a:xfrm>
          <a:prstGeom prst="ellipse">
            <a:avLst/>
          </a:prstGeom>
          <a:no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Title 2">
            <a:extLst>
              <a:ext uri="{FF2B5EF4-FFF2-40B4-BE49-F238E27FC236}">
                <a16:creationId xmlns:a16="http://schemas.microsoft.com/office/drawing/2014/main" id="{FE732CF1-C988-1A51-9EBE-DF7F3E50B4C8}"/>
              </a:ext>
            </a:extLst>
          </p:cNvPr>
          <p:cNvSpPr>
            <a:spLocks noGrp="1"/>
          </p:cNvSpPr>
          <p:nvPr>
            <p:ph type="ctrTitle"/>
          </p:nvPr>
        </p:nvSpPr>
        <p:spPr>
          <a:xfrm>
            <a:off x="2662968" y="143266"/>
            <a:ext cx="4246692" cy="1205419"/>
          </a:xfrm>
        </p:spPr>
        <p:txBody>
          <a:bodyPr/>
          <a:lstStyle/>
          <a:p>
            <a:r>
              <a:rPr lang="en-US" sz="7200" dirty="0">
                <a:solidFill>
                  <a:schemeClr val="bg1"/>
                </a:solidFill>
              </a:rPr>
              <a:t>Insights</a:t>
            </a:r>
            <a:endParaRPr lang="en-AG" sz="7200" dirty="0">
              <a:solidFill>
                <a:schemeClr val="bg1"/>
              </a:solidFill>
            </a:endParaRPr>
          </a:p>
        </p:txBody>
      </p:sp>
      <p:sp>
        <p:nvSpPr>
          <p:cNvPr id="4" name="Subtitle 3">
            <a:extLst>
              <a:ext uri="{FF2B5EF4-FFF2-40B4-BE49-F238E27FC236}">
                <a16:creationId xmlns:a16="http://schemas.microsoft.com/office/drawing/2014/main" id="{FF614945-F3FF-E6C2-62C4-D657C0715DD6}"/>
              </a:ext>
            </a:extLst>
          </p:cNvPr>
          <p:cNvSpPr>
            <a:spLocks noGrp="1"/>
          </p:cNvSpPr>
          <p:nvPr>
            <p:ph type="subTitle" idx="1"/>
          </p:nvPr>
        </p:nvSpPr>
        <p:spPr>
          <a:xfrm>
            <a:off x="0" y="1660964"/>
            <a:ext cx="12531437" cy="474376"/>
          </a:xfrm>
        </p:spPr>
        <p:txBody>
          <a:bodyPr/>
          <a:lstStyle/>
          <a:p>
            <a:pPr marL="285750" indent="-285750" algn="l">
              <a:lnSpc>
                <a:spcPct val="107000"/>
              </a:lnSpc>
              <a:buFont typeface="Wingdings" panose="05000000000000000000" pitchFamily="2" charset="2"/>
              <a:buChar char="Ø"/>
            </a:pPr>
            <a:r>
              <a:rPr lang="en-AG"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Explore the critic's consensus rating: what language is used most often?</a:t>
            </a:r>
            <a:endParaRPr lang="en-AG" sz="18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EAE3E93-25B9-8E5D-0B2F-129D368F3F63}"/>
              </a:ext>
            </a:extLst>
          </p:cNvPr>
          <p:cNvPicPr>
            <a:picLocks noChangeAspect="1"/>
          </p:cNvPicPr>
          <p:nvPr/>
        </p:nvPicPr>
        <p:blipFill>
          <a:blip r:embed="rId4"/>
          <a:stretch>
            <a:fillRect/>
          </a:stretch>
        </p:blipFill>
        <p:spPr>
          <a:xfrm>
            <a:off x="8072437" y="86715"/>
            <a:ext cx="4785607" cy="1261970"/>
          </a:xfrm>
          <a:prstGeom prst="rect">
            <a:avLst/>
          </a:prstGeom>
        </p:spPr>
      </p:pic>
      <p:graphicFrame>
        <p:nvGraphicFramePr>
          <p:cNvPr id="2" name="Chart 1">
            <a:extLst>
              <a:ext uri="{FF2B5EF4-FFF2-40B4-BE49-F238E27FC236}">
                <a16:creationId xmlns:a16="http://schemas.microsoft.com/office/drawing/2014/main" id="{747CC0DB-D9D7-B6C2-BE42-6B2C78743FC4}"/>
              </a:ext>
            </a:extLst>
          </p:cNvPr>
          <p:cNvGraphicFramePr>
            <a:graphicFrameLocks/>
          </p:cNvGraphicFramePr>
          <p:nvPr>
            <p:extLst>
              <p:ext uri="{D42A27DB-BD31-4B8C-83A1-F6EECF244321}">
                <p14:modId xmlns:p14="http://schemas.microsoft.com/office/powerpoint/2010/main" val="3142052105"/>
              </p:ext>
            </p:extLst>
          </p:nvPr>
        </p:nvGraphicFramePr>
        <p:xfrm>
          <a:off x="1047230" y="2432167"/>
          <a:ext cx="5467870" cy="3584169"/>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320F904F-18F2-AD1F-D9F7-8E2A97A7F67B}"/>
              </a:ext>
            </a:extLst>
          </p:cNvPr>
          <p:cNvSpPr txBox="1"/>
          <p:nvPr/>
        </p:nvSpPr>
        <p:spPr>
          <a:xfrm>
            <a:off x="8167255" y="2764602"/>
            <a:ext cx="3332538" cy="2246769"/>
          </a:xfrm>
          <a:prstGeom prst="rect">
            <a:avLst/>
          </a:prstGeom>
          <a:noFill/>
          <a:ln>
            <a:solidFill>
              <a:schemeClr val="accent1"/>
            </a:solidFill>
          </a:ln>
        </p:spPr>
        <p:txBody>
          <a:bodyPr wrap="square">
            <a:spAutoFit/>
          </a:bodyPr>
          <a:lstStyle/>
          <a:p>
            <a:r>
              <a:rPr lang="en-AG" sz="2800" dirty="0">
                <a:solidFill>
                  <a:schemeClr val="bg1"/>
                </a:solidFill>
                <a:latin typeface="Times New Roman" panose="02020603050405020304" pitchFamily="18" charset="0"/>
                <a:cs typeface="Times New Roman" panose="02020603050405020304" pitchFamily="18" charset="0"/>
              </a:rPr>
              <a:t>76.10% of critics' overall assessments are positive, 14.26% are neutral, and 9.64% are negative.</a:t>
            </a:r>
          </a:p>
        </p:txBody>
      </p:sp>
    </p:spTree>
    <p:extLst>
      <p:ext uri="{BB962C8B-B14F-4D97-AF65-F5344CB8AC3E}">
        <p14:creationId xmlns:p14="http://schemas.microsoft.com/office/powerpoint/2010/main" val="17226302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1000"/>
                                        <p:tgtEl>
                                          <p:spTgt spid="85"/>
                                        </p:tgtEl>
                                      </p:cBhvr>
                                    </p:animEffect>
                                  </p:childTnLst>
                                </p:cTn>
                              </p:par>
                            </p:childTnLst>
                          </p:cTn>
                        </p:par>
                        <p:par>
                          <p:cTn id="12" fill="hold">
                            <p:stCondLst>
                              <p:cond delay="2000"/>
                            </p:stCondLst>
                            <p:childTnLst>
                              <p:par>
                                <p:cTn id="13" presetID="23" presetClass="entr" presetSubtype="16" fill="hold" nodeType="afterEffect">
                                  <p:stCondLst>
                                    <p:cond delay="0"/>
                                  </p:stCondLst>
                                  <p:childTnLst>
                                    <p:set>
                                      <p:cBhvr>
                                        <p:cTn id="14" dur="1" fill="hold">
                                          <p:stCondLst>
                                            <p:cond delay="0"/>
                                          </p:stCondLst>
                                        </p:cTn>
                                        <p:tgtEl>
                                          <p:spTgt spid="84">
                                            <p:txEl>
                                              <p:pRg st="0" end="0"/>
                                            </p:txEl>
                                          </p:spTgt>
                                        </p:tgtEl>
                                        <p:attrNameLst>
                                          <p:attrName>style.visibility</p:attrName>
                                        </p:attrNameLst>
                                      </p:cBhvr>
                                      <p:to>
                                        <p:strVal val="visible"/>
                                      </p:to>
                                    </p:set>
                                    <p:anim calcmode="lin" valueType="num">
                                      <p:cBhvr additive="base">
                                        <p:cTn id="15" dur="500"/>
                                        <p:tgtEl>
                                          <p:spTgt spid="84">
                                            <p:txEl>
                                              <p:pRg st="0" end="0"/>
                                            </p:txEl>
                                          </p:spTgt>
                                        </p:tgtEl>
                                        <p:attrNameLst>
                                          <p:attrName>ppt_w</p:attrName>
                                        </p:attrNameLst>
                                      </p:cBhvr>
                                      <p:tavLst>
                                        <p:tav tm="0">
                                          <p:val>
                                            <p:strVal val="0"/>
                                          </p:val>
                                        </p:tav>
                                        <p:tav tm="100000">
                                          <p:val>
                                            <p:strVal val="#ppt_w"/>
                                          </p:val>
                                        </p:tav>
                                      </p:tavLst>
                                    </p:anim>
                                    <p:anim calcmode="lin" valueType="num">
                                      <p:cBhvr additive="base">
                                        <p:cTn id="16" dur="500"/>
                                        <p:tgtEl>
                                          <p:spTgt spid="84">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 name="Picture 7">
            <a:extLst>
              <a:ext uri="{FF2B5EF4-FFF2-40B4-BE49-F238E27FC236}">
                <a16:creationId xmlns:a16="http://schemas.microsoft.com/office/drawing/2014/main" id="{AFA2F456-FB09-402D-F8E3-7643CAE559E5}"/>
              </a:ext>
            </a:extLst>
          </p:cNvPr>
          <p:cNvPicPr>
            <a:picLocks noChangeAspect="1"/>
          </p:cNvPicPr>
          <p:nvPr/>
        </p:nvPicPr>
        <p:blipFill>
          <a:blip r:embed="rId3"/>
          <a:stretch>
            <a:fillRect/>
          </a:stretch>
        </p:blipFill>
        <p:spPr>
          <a:xfrm>
            <a:off x="0" y="-18706"/>
            <a:ext cx="12858044" cy="7232650"/>
          </a:xfrm>
          <a:prstGeom prst="rect">
            <a:avLst/>
          </a:prstGeom>
          <a:ln>
            <a:solidFill>
              <a:schemeClr val="accent1"/>
            </a:solidFill>
          </a:ln>
        </p:spPr>
      </p:pic>
      <p:sp>
        <p:nvSpPr>
          <p:cNvPr id="83" name="Google Shape;83;p8"/>
          <p:cNvSpPr/>
          <p:nvPr/>
        </p:nvSpPr>
        <p:spPr>
          <a:xfrm>
            <a:off x="583840" y="71634"/>
            <a:ext cx="1704109" cy="1683252"/>
          </a:xfrm>
          <a:prstGeom prst="ellipse">
            <a:avLst/>
          </a:prstGeom>
          <a:solidFill>
            <a:schemeClr val="accen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 name="Google Shape;84;p8"/>
          <p:cNvSpPr txBox="1"/>
          <p:nvPr/>
        </p:nvSpPr>
        <p:spPr>
          <a:xfrm>
            <a:off x="708529" y="206715"/>
            <a:ext cx="1704109" cy="12054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9000" dirty="0">
                <a:solidFill>
                  <a:schemeClr val="lt1"/>
                </a:solidFill>
                <a:latin typeface="Microsoft Yahei"/>
                <a:ea typeface="Microsoft Yahei"/>
                <a:cs typeface="Microsoft Yahei"/>
                <a:sym typeface="Microsoft Yahei"/>
              </a:rPr>
              <a:t>04</a:t>
            </a:r>
            <a:endParaRPr sz="9000" dirty="0">
              <a:solidFill>
                <a:schemeClr val="lt1"/>
              </a:solidFill>
              <a:latin typeface="Microsoft Yahei"/>
              <a:ea typeface="Microsoft Yahei"/>
              <a:cs typeface="Microsoft Yahei"/>
              <a:sym typeface="Microsoft Yahei"/>
            </a:endParaRPr>
          </a:p>
        </p:txBody>
      </p:sp>
      <p:sp>
        <p:nvSpPr>
          <p:cNvPr id="85" name="Google Shape;85;p8"/>
          <p:cNvSpPr/>
          <p:nvPr/>
        </p:nvSpPr>
        <p:spPr>
          <a:xfrm>
            <a:off x="583840" y="81949"/>
            <a:ext cx="1704110" cy="1683249"/>
          </a:xfrm>
          <a:prstGeom prst="ellipse">
            <a:avLst/>
          </a:prstGeom>
          <a:no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Title 2">
            <a:extLst>
              <a:ext uri="{FF2B5EF4-FFF2-40B4-BE49-F238E27FC236}">
                <a16:creationId xmlns:a16="http://schemas.microsoft.com/office/drawing/2014/main" id="{FE732CF1-C988-1A51-9EBE-DF7F3E50B4C8}"/>
              </a:ext>
            </a:extLst>
          </p:cNvPr>
          <p:cNvSpPr>
            <a:spLocks noGrp="1"/>
          </p:cNvSpPr>
          <p:nvPr>
            <p:ph type="ctrTitle"/>
          </p:nvPr>
        </p:nvSpPr>
        <p:spPr>
          <a:xfrm>
            <a:off x="2662968" y="143266"/>
            <a:ext cx="5088650" cy="1205419"/>
          </a:xfrm>
        </p:spPr>
        <p:txBody>
          <a:bodyPr/>
          <a:lstStyle/>
          <a:p>
            <a:r>
              <a:rPr lang="en-US" sz="7200" dirty="0">
                <a:solidFill>
                  <a:schemeClr val="bg1"/>
                </a:solidFill>
              </a:rPr>
              <a:t>Conclusion</a:t>
            </a:r>
            <a:endParaRPr lang="en-AG" sz="7200" dirty="0">
              <a:solidFill>
                <a:schemeClr val="bg1"/>
              </a:solidFill>
            </a:endParaRPr>
          </a:p>
        </p:txBody>
      </p:sp>
      <p:pic>
        <p:nvPicPr>
          <p:cNvPr id="6" name="Picture 5">
            <a:extLst>
              <a:ext uri="{FF2B5EF4-FFF2-40B4-BE49-F238E27FC236}">
                <a16:creationId xmlns:a16="http://schemas.microsoft.com/office/drawing/2014/main" id="{BEAE3E93-25B9-8E5D-0B2F-129D368F3F63}"/>
              </a:ext>
            </a:extLst>
          </p:cNvPr>
          <p:cNvPicPr>
            <a:picLocks noChangeAspect="1"/>
          </p:cNvPicPr>
          <p:nvPr/>
        </p:nvPicPr>
        <p:blipFill>
          <a:blip r:embed="rId4"/>
          <a:stretch>
            <a:fillRect/>
          </a:stretch>
        </p:blipFill>
        <p:spPr>
          <a:xfrm>
            <a:off x="8072437" y="86715"/>
            <a:ext cx="4785607" cy="1261970"/>
          </a:xfrm>
          <a:prstGeom prst="rect">
            <a:avLst/>
          </a:prstGeom>
        </p:spPr>
      </p:pic>
      <p:sp>
        <p:nvSpPr>
          <p:cNvPr id="9" name="Subtitle 8">
            <a:extLst>
              <a:ext uri="{FF2B5EF4-FFF2-40B4-BE49-F238E27FC236}">
                <a16:creationId xmlns:a16="http://schemas.microsoft.com/office/drawing/2014/main" id="{F867EF8F-DFC0-E35F-00D2-EB9B0BD940AB}"/>
              </a:ext>
            </a:extLst>
          </p:cNvPr>
          <p:cNvSpPr>
            <a:spLocks noGrp="1"/>
          </p:cNvSpPr>
          <p:nvPr>
            <p:ph type="subTitle" idx="1"/>
          </p:nvPr>
        </p:nvSpPr>
        <p:spPr>
          <a:xfrm>
            <a:off x="900113" y="2074085"/>
            <a:ext cx="10270114" cy="3931860"/>
          </a:xfrm>
        </p:spPr>
        <p:txBody>
          <a:bodyPr/>
          <a:lstStyle/>
          <a:p>
            <a:r>
              <a:rPr lang="en-AG"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Excel was utilised in the study to find patterns and trends in the data, including the comedy genre's highest rating count and differences between Tomato</a:t>
            </a:r>
            <a:r>
              <a:rPr lang="en-US"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AG"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meter and audience ratings for select films. The data also revealed the studios with the lowest and greatest ratings, providing studios with a benchmark against which to measure their success and raise their ratings. The analysis helps studios improve their performance and have more success in the film industry by offering insightful information about the elements that lead to high Tomato</a:t>
            </a:r>
            <a:r>
              <a:rPr lang="en-US"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AG"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meter scores for films with a "R" classification.</a:t>
            </a:r>
            <a:endParaRPr lang="en-A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AG"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4101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1000"/>
                                        <p:tgtEl>
                                          <p:spTgt spid="85"/>
                                        </p:tgtEl>
                                      </p:cBhvr>
                                    </p:animEffect>
                                  </p:childTnLst>
                                </p:cTn>
                              </p:par>
                            </p:childTnLst>
                          </p:cTn>
                        </p:par>
                        <p:par>
                          <p:cTn id="12" fill="hold">
                            <p:stCondLst>
                              <p:cond delay="2000"/>
                            </p:stCondLst>
                            <p:childTnLst>
                              <p:par>
                                <p:cTn id="13" presetID="23" presetClass="entr" presetSubtype="16" fill="hold" nodeType="afterEffect">
                                  <p:stCondLst>
                                    <p:cond delay="0"/>
                                  </p:stCondLst>
                                  <p:childTnLst>
                                    <p:set>
                                      <p:cBhvr>
                                        <p:cTn id="14" dur="1" fill="hold">
                                          <p:stCondLst>
                                            <p:cond delay="0"/>
                                          </p:stCondLst>
                                        </p:cTn>
                                        <p:tgtEl>
                                          <p:spTgt spid="84">
                                            <p:txEl>
                                              <p:pRg st="0" end="0"/>
                                            </p:txEl>
                                          </p:spTgt>
                                        </p:tgtEl>
                                        <p:attrNameLst>
                                          <p:attrName>style.visibility</p:attrName>
                                        </p:attrNameLst>
                                      </p:cBhvr>
                                      <p:to>
                                        <p:strVal val="visible"/>
                                      </p:to>
                                    </p:set>
                                    <p:anim calcmode="lin" valueType="num">
                                      <p:cBhvr additive="base">
                                        <p:cTn id="15" dur="500"/>
                                        <p:tgtEl>
                                          <p:spTgt spid="84">
                                            <p:txEl>
                                              <p:pRg st="0" end="0"/>
                                            </p:txEl>
                                          </p:spTgt>
                                        </p:tgtEl>
                                        <p:attrNameLst>
                                          <p:attrName>ppt_w</p:attrName>
                                        </p:attrNameLst>
                                      </p:cBhvr>
                                      <p:tavLst>
                                        <p:tav tm="0">
                                          <p:val>
                                            <p:strVal val="0"/>
                                          </p:val>
                                        </p:tav>
                                        <p:tav tm="100000">
                                          <p:val>
                                            <p:strVal val="#ppt_w"/>
                                          </p:val>
                                        </p:tav>
                                      </p:tavLst>
                                    </p:anim>
                                    <p:anim calcmode="lin" valueType="num">
                                      <p:cBhvr additive="base">
                                        <p:cTn id="16" dur="500"/>
                                        <p:tgtEl>
                                          <p:spTgt spid="84">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pic>
        <p:nvPicPr>
          <p:cNvPr id="7" name="Picture 6">
            <a:extLst>
              <a:ext uri="{FF2B5EF4-FFF2-40B4-BE49-F238E27FC236}">
                <a16:creationId xmlns:a16="http://schemas.microsoft.com/office/drawing/2014/main" id="{5D072E35-7503-9695-C416-01F83512EE03}"/>
              </a:ext>
            </a:extLst>
          </p:cNvPr>
          <p:cNvPicPr>
            <a:picLocks noChangeAspect="1"/>
          </p:cNvPicPr>
          <p:nvPr/>
        </p:nvPicPr>
        <p:blipFill>
          <a:blip r:embed="rId3"/>
          <a:stretch>
            <a:fillRect/>
          </a:stretch>
        </p:blipFill>
        <p:spPr>
          <a:xfrm>
            <a:off x="-31182" y="20429"/>
            <a:ext cx="12858044" cy="7232650"/>
          </a:xfrm>
          <a:prstGeom prst="rect">
            <a:avLst/>
          </a:prstGeom>
          <a:ln>
            <a:solidFill>
              <a:schemeClr val="accent1"/>
            </a:solidFill>
          </a:ln>
        </p:spPr>
      </p:pic>
      <p:grpSp>
        <p:nvGrpSpPr>
          <p:cNvPr id="1025" name="Google Shape;1025;p31"/>
          <p:cNvGrpSpPr/>
          <p:nvPr/>
        </p:nvGrpSpPr>
        <p:grpSpPr>
          <a:xfrm rot="-2696874">
            <a:off x="4741342" y="1337290"/>
            <a:ext cx="3376066" cy="3376067"/>
            <a:chOff x="2162805" y="895524"/>
            <a:chExt cx="2547170" cy="2547171"/>
          </a:xfrm>
        </p:grpSpPr>
        <p:sp>
          <p:nvSpPr>
            <p:cNvPr id="1026" name="Google Shape;1026;p31"/>
            <p:cNvSpPr/>
            <p:nvPr/>
          </p:nvSpPr>
          <p:spPr>
            <a:xfrm>
              <a:off x="2162805" y="895524"/>
              <a:ext cx="2547170" cy="2547170"/>
            </a:xfrm>
            <a:prstGeom prst="rect">
              <a:avLst/>
            </a:prstGeom>
            <a:solidFill>
              <a:schemeClr val="dk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ndara"/>
                <a:ea typeface="Candara"/>
                <a:cs typeface="Candara"/>
                <a:sym typeface="Candara"/>
              </a:endParaRPr>
            </a:p>
          </p:txBody>
        </p:sp>
        <p:cxnSp>
          <p:nvCxnSpPr>
            <p:cNvPr id="1027" name="Google Shape;1027;p31"/>
            <p:cNvCxnSpPr/>
            <p:nvPr/>
          </p:nvCxnSpPr>
          <p:spPr>
            <a:xfrm>
              <a:off x="3436390" y="921981"/>
              <a:ext cx="1273585" cy="0"/>
            </a:xfrm>
            <a:prstGeom prst="straightConnector1">
              <a:avLst/>
            </a:prstGeom>
            <a:noFill/>
            <a:ln w="57150" cap="flat" cmpd="sng">
              <a:solidFill>
                <a:srgbClr val="5FEFCD"/>
              </a:solidFill>
              <a:prstDash val="solid"/>
              <a:miter lim="800000"/>
              <a:headEnd type="none" w="sm" len="sm"/>
              <a:tailEnd type="none" w="sm" len="sm"/>
            </a:ln>
          </p:spPr>
        </p:cxnSp>
        <p:cxnSp>
          <p:nvCxnSpPr>
            <p:cNvPr id="1028" name="Google Shape;1028;p31"/>
            <p:cNvCxnSpPr/>
            <p:nvPr/>
          </p:nvCxnSpPr>
          <p:spPr>
            <a:xfrm>
              <a:off x="2162805" y="3411335"/>
              <a:ext cx="1273585" cy="0"/>
            </a:xfrm>
            <a:prstGeom prst="straightConnector1">
              <a:avLst/>
            </a:prstGeom>
            <a:noFill/>
            <a:ln w="57150" cap="flat" cmpd="sng">
              <a:solidFill>
                <a:srgbClr val="5FEFCD"/>
              </a:solidFill>
              <a:prstDash val="solid"/>
              <a:miter lim="800000"/>
              <a:headEnd type="none" w="sm" len="sm"/>
              <a:tailEnd type="none" w="sm" len="sm"/>
            </a:ln>
          </p:spPr>
        </p:cxnSp>
        <p:cxnSp>
          <p:nvCxnSpPr>
            <p:cNvPr id="1029" name="Google Shape;1029;p31"/>
            <p:cNvCxnSpPr/>
            <p:nvPr/>
          </p:nvCxnSpPr>
          <p:spPr>
            <a:xfrm rot="5400000">
              <a:off x="1558633" y="1541136"/>
              <a:ext cx="1273585" cy="0"/>
            </a:xfrm>
            <a:prstGeom prst="straightConnector1">
              <a:avLst/>
            </a:prstGeom>
            <a:noFill/>
            <a:ln w="57150" cap="flat" cmpd="sng">
              <a:solidFill>
                <a:srgbClr val="5FEFCD"/>
              </a:solidFill>
              <a:prstDash val="solid"/>
              <a:miter lim="800000"/>
              <a:headEnd type="none" w="sm" len="sm"/>
              <a:tailEnd type="none" w="sm" len="sm"/>
            </a:ln>
          </p:spPr>
        </p:cxnSp>
        <p:cxnSp>
          <p:nvCxnSpPr>
            <p:cNvPr id="1030" name="Google Shape;1030;p31"/>
            <p:cNvCxnSpPr/>
            <p:nvPr/>
          </p:nvCxnSpPr>
          <p:spPr>
            <a:xfrm rot="5400000">
              <a:off x="4039645" y="2805902"/>
              <a:ext cx="1273585" cy="0"/>
            </a:xfrm>
            <a:prstGeom prst="straightConnector1">
              <a:avLst/>
            </a:prstGeom>
            <a:noFill/>
            <a:ln w="57150" cap="flat" cmpd="sng">
              <a:solidFill>
                <a:srgbClr val="5FEFCD"/>
              </a:solidFill>
              <a:prstDash val="solid"/>
              <a:miter lim="800000"/>
              <a:headEnd type="none" w="sm" len="sm"/>
              <a:tailEnd type="none" w="sm" len="sm"/>
            </a:ln>
          </p:spPr>
        </p:cxnSp>
      </p:grpSp>
      <p:grpSp>
        <p:nvGrpSpPr>
          <p:cNvPr id="1034" name="Google Shape;1034;p31"/>
          <p:cNvGrpSpPr/>
          <p:nvPr/>
        </p:nvGrpSpPr>
        <p:grpSpPr>
          <a:xfrm>
            <a:off x="8673981" y="4450717"/>
            <a:ext cx="6399567" cy="2802536"/>
            <a:chOff x="6327011" y="3165128"/>
            <a:chExt cx="4551053" cy="1993024"/>
          </a:xfrm>
        </p:grpSpPr>
        <p:grpSp>
          <p:nvGrpSpPr>
            <p:cNvPr id="1035" name="Google Shape;1035;p31"/>
            <p:cNvGrpSpPr/>
            <p:nvPr/>
          </p:nvGrpSpPr>
          <p:grpSpPr>
            <a:xfrm>
              <a:off x="7032601" y="3165128"/>
              <a:ext cx="3845463" cy="1993024"/>
              <a:chOff x="7032601" y="3165128"/>
              <a:chExt cx="3845463" cy="1993024"/>
            </a:xfrm>
          </p:grpSpPr>
          <p:sp>
            <p:nvSpPr>
              <p:cNvPr id="1036" name="Google Shape;1036;p31"/>
              <p:cNvSpPr/>
              <p:nvPr/>
            </p:nvSpPr>
            <p:spPr>
              <a:xfrm>
                <a:off x="7032601" y="3165128"/>
                <a:ext cx="3845463" cy="1993024"/>
              </a:xfrm>
              <a:prstGeom prst="triangle">
                <a:avLst>
                  <a:gd name="adj" fmla="val 50000"/>
                </a:avLst>
              </a:prstGeom>
              <a:solidFill>
                <a:srgbClr val="5FEFCD">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ndara"/>
                  <a:ea typeface="Candara"/>
                  <a:cs typeface="Candara"/>
                  <a:sym typeface="Candara"/>
                </a:endParaRPr>
              </a:p>
            </p:txBody>
          </p:sp>
          <p:cxnSp>
            <p:nvCxnSpPr>
              <p:cNvPr id="1037" name="Google Shape;1037;p31"/>
              <p:cNvCxnSpPr>
                <a:cxnSpLocks/>
                <a:stCxn id="1036" idx="0"/>
                <a:endCxn id="1036" idx="2"/>
              </p:cNvCxnSpPr>
              <p:nvPr/>
            </p:nvCxnSpPr>
            <p:spPr>
              <a:xfrm flipH="1">
                <a:off x="7032632" y="3165128"/>
                <a:ext cx="1922700" cy="1992900"/>
              </a:xfrm>
              <a:prstGeom prst="straightConnector1">
                <a:avLst/>
              </a:prstGeom>
              <a:noFill/>
              <a:ln w="57150" cap="flat" cmpd="sng">
                <a:solidFill>
                  <a:srgbClr val="5FEFCD"/>
                </a:solidFill>
                <a:prstDash val="solid"/>
                <a:miter lim="800000"/>
                <a:headEnd type="none" w="sm" len="sm"/>
                <a:tailEnd type="none" w="sm" len="sm"/>
              </a:ln>
            </p:spPr>
          </p:cxnSp>
        </p:grpSp>
        <p:grpSp>
          <p:nvGrpSpPr>
            <p:cNvPr id="1038" name="Google Shape;1038;p31"/>
            <p:cNvGrpSpPr/>
            <p:nvPr/>
          </p:nvGrpSpPr>
          <p:grpSpPr>
            <a:xfrm>
              <a:off x="6327011" y="3971306"/>
              <a:ext cx="2289973" cy="1186846"/>
              <a:chOff x="7032601" y="3165128"/>
              <a:chExt cx="3845463" cy="1993024"/>
            </a:xfrm>
          </p:grpSpPr>
          <p:sp>
            <p:nvSpPr>
              <p:cNvPr id="1039" name="Google Shape;1039;p31"/>
              <p:cNvSpPr/>
              <p:nvPr/>
            </p:nvSpPr>
            <p:spPr>
              <a:xfrm>
                <a:off x="7032601" y="3165128"/>
                <a:ext cx="3845463" cy="1993024"/>
              </a:xfrm>
              <a:prstGeom prst="triangle">
                <a:avLst>
                  <a:gd name="adj" fmla="val 50000"/>
                </a:avLst>
              </a:prstGeom>
              <a:solidFill>
                <a:srgbClr val="5FEFCD">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ndara"/>
                  <a:ea typeface="Candara"/>
                  <a:cs typeface="Candara"/>
                  <a:sym typeface="Candara"/>
                </a:endParaRPr>
              </a:p>
            </p:txBody>
          </p:sp>
          <p:cxnSp>
            <p:nvCxnSpPr>
              <p:cNvPr id="1040" name="Google Shape;1040;p31"/>
              <p:cNvCxnSpPr>
                <a:cxnSpLocks/>
                <a:stCxn id="1039" idx="0"/>
                <a:endCxn id="1039" idx="2"/>
              </p:cNvCxnSpPr>
              <p:nvPr/>
            </p:nvCxnSpPr>
            <p:spPr>
              <a:xfrm flipH="1">
                <a:off x="7032632" y="3165128"/>
                <a:ext cx="1922700" cy="1992900"/>
              </a:xfrm>
              <a:prstGeom prst="straightConnector1">
                <a:avLst/>
              </a:prstGeom>
              <a:noFill/>
              <a:ln w="57150" cap="flat" cmpd="sng">
                <a:solidFill>
                  <a:srgbClr val="5FEFCD"/>
                </a:solidFill>
                <a:prstDash val="solid"/>
                <a:miter lim="800000"/>
                <a:headEnd type="none" w="sm" len="sm"/>
                <a:tailEnd type="none" w="sm" len="sm"/>
              </a:ln>
            </p:spPr>
          </p:cxnSp>
        </p:grpSp>
      </p:grpSp>
      <p:grpSp>
        <p:nvGrpSpPr>
          <p:cNvPr id="1041" name="Google Shape;1041;p31"/>
          <p:cNvGrpSpPr/>
          <p:nvPr/>
        </p:nvGrpSpPr>
        <p:grpSpPr>
          <a:xfrm rot="10800000">
            <a:off x="-2215000" y="-24802"/>
            <a:ext cx="6399568" cy="2802536"/>
            <a:chOff x="402521" y="707196"/>
            <a:chExt cx="4551053" cy="1993024"/>
          </a:xfrm>
        </p:grpSpPr>
        <p:grpSp>
          <p:nvGrpSpPr>
            <p:cNvPr id="1042" name="Google Shape;1042;p31"/>
            <p:cNvGrpSpPr/>
            <p:nvPr/>
          </p:nvGrpSpPr>
          <p:grpSpPr>
            <a:xfrm>
              <a:off x="1108111" y="707196"/>
              <a:ext cx="3845463" cy="1993024"/>
              <a:chOff x="7032601" y="3165128"/>
              <a:chExt cx="3845463" cy="1993024"/>
            </a:xfrm>
          </p:grpSpPr>
          <p:sp>
            <p:nvSpPr>
              <p:cNvPr id="1043" name="Google Shape;1043;p31"/>
              <p:cNvSpPr/>
              <p:nvPr/>
            </p:nvSpPr>
            <p:spPr>
              <a:xfrm>
                <a:off x="7032601" y="3165128"/>
                <a:ext cx="3845463" cy="1993024"/>
              </a:xfrm>
              <a:prstGeom prst="triangle">
                <a:avLst>
                  <a:gd name="adj" fmla="val 50000"/>
                </a:avLst>
              </a:prstGeom>
              <a:solidFill>
                <a:srgbClr val="5FEFCD">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ndara"/>
                  <a:ea typeface="Candara"/>
                  <a:cs typeface="Candara"/>
                  <a:sym typeface="Candara"/>
                </a:endParaRPr>
              </a:p>
            </p:txBody>
          </p:sp>
          <p:cxnSp>
            <p:nvCxnSpPr>
              <p:cNvPr id="1044" name="Google Shape;1044;p31"/>
              <p:cNvCxnSpPr>
                <a:stCxn id="1043" idx="0"/>
                <a:endCxn id="1043" idx="2"/>
              </p:cNvCxnSpPr>
              <p:nvPr/>
            </p:nvCxnSpPr>
            <p:spPr>
              <a:xfrm flipH="1">
                <a:off x="7032632" y="3165128"/>
                <a:ext cx="1922700" cy="1992900"/>
              </a:xfrm>
              <a:prstGeom prst="straightConnector1">
                <a:avLst/>
              </a:prstGeom>
              <a:noFill/>
              <a:ln w="57150" cap="flat" cmpd="sng">
                <a:solidFill>
                  <a:srgbClr val="5FEFCD"/>
                </a:solidFill>
                <a:prstDash val="solid"/>
                <a:miter lim="800000"/>
                <a:headEnd type="none" w="sm" len="sm"/>
                <a:tailEnd type="none" w="sm" len="sm"/>
              </a:ln>
            </p:spPr>
          </p:cxnSp>
        </p:grpSp>
        <p:grpSp>
          <p:nvGrpSpPr>
            <p:cNvPr id="1045" name="Google Shape;1045;p31"/>
            <p:cNvGrpSpPr/>
            <p:nvPr/>
          </p:nvGrpSpPr>
          <p:grpSpPr>
            <a:xfrm>
              <a:off x="402521" y="1513374"/>
              <a:ext cx="2289973" cy="1186846"/>
              <a:chOff x="7032601" y="3165128"/>
              <a:chExt cx="3845463" cy="1993024"/>
            </a:xfrm>
          </p:grpSpPr>
          <p:sp>
            <p:nvSpPr>
              <p:cNvPr id="1046" name="Google Shape;1046;p31"/>
              <p:cNvSpPr/>
              <p:nvPr/>
            </p:nvSpPr>
            <p:spPr>
              <a:xfrm>
                <a:off x="7032601" y="3165128"/>
                <a:ext cx="3845463" cy="1993024"/>
              </a:xfrm>
              <a:prstGeom prst="triangle">
                <a:avLst>
                  <a:gd name="adj" fmla="val 50000"/>
                </a:avLst>
              </a:prstGeom>
              <a:solidFill>
                <a:srgbClr val="5FEFCD">
                  <a:alpha val="3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ndara"/>
                  <a:ea typeface="Candara"/>
                  <a:cs typeface="Candara"/>
                  <a:sym typeface="Candara"/>
                </a:endParaRPr>
              </a:p>
            </p:txBody>
          </p:sp>
          <p:cxnSp>
            <p:nvCxnSpPr>
              <p:cNvPr id="1047" name="Google Shape;1047;p31"/>
              <p:cNvCxnSpPr>
                <a:stCxn id="1046" idx="0"/>
                <a:endCxn id="1046" idx="2"/>
              </p:cNvCxnSpPr>
              <p:nvPr/>
            </p:nvCxnSpPr>
            <p:spPr>
              <a:xfrm flipH="1">
                <a:off x="7032632" y="3165128"/>
                <a:ext cx="1922700" cy="1992900"/>
              </a:xfrm>
              <a:prstGeom prst="straightConnector1">
                <a:avLst/>
              </a:prstGeom>
              <a:noFill/>
              <a:ln w="57150" cap="flat" cmpd="sng">
                <a:solidFill>
                  <a:srgbClr val="5FEFCD"/>
                </a:solidFill>
                <a:prstDash val="solid"/>
                <a:miter lim="800000"/>
                <a:headEnd type="none" w="sm" len="sm"/>
                <a:tailEnd type="none" w="sm" len="sm"/>
              </a:ln>
            </p:spPr>
          </p:cxnSp>
        </p:grpSp>
      </p:grpSp>
      <p:sp>
        <p:nvSpPr>
          <p:cNvPr id="1048" name="Google Shape;1048;p31"/>
          <p:cNvSpPr/>
          <p:nvPr/>
        </p:nvSpPr>
        <p:spPr>
          <a:xfrm>
            <a:off x="2866436" y="1593288"/>
            <a:ext cx="7417594" cy="1458413"/>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lt1"/>
              </a:buClr>
              <a:buSzPts val="6600"/>
              <a:buFont typeface="Arial"/>
              <a:buNone/>
            </a:pPr>
            <a:r>
              <a:rPr lang="en-US" sz="6600" b="1" dirty="0">
                <a:solidFill>
                  <a:schemeClr val="lt1"/>
                </a:solidFill>
                <a:latin typeface="Candara"/>
                <a:ea typeface="Candara"/>
                <a:cs typeface="Candara"/>
                <a:sym typeface="Candara"/>
              </a:rPr>
              <a:t>THANK YOU !</a:t>
            </a:r>
            <a:endParaRPr sz="6600" b="1" dirty="0">
              <a:solidFill>
                <a:schemeClr val="lt1"/>
              </a:solidFill>
              <a:latin typeface="Candara"/>
              <a:ea typeface="Candara"/>
              <a:cs typeface="Candara"/>
              <a:sym typeface="Candara"/>
            </a:endParaRPr>
          </a:p>
        </p:txBody>
      </p:sp>
      <p:sp>
        <p:nvSpPr>
          <p:cNvPr id="2" name="Google Shape;4284;p57">
            <a:extLst>
              <a:ext uri="{FF2B5EF4-FFF2-40B4-BE49-F238E27FC236}">
                <a16:creationId xmlns:a16="http://schemas.microsoft.com/office/drawing/2014/main" id="{8FA35BF4-E614-8A23-AB5A-5F2CB31F8C47}"/>
              </a:ext>
            </a:extLst>
          </p:cNvPr>
          <p:cNvSpPr txBox="1">
            <a:spLocks/>
          </p:cNvSpPr>
          <p:nvPr/>
        </p:nvSpPr>
        <p:spPr>
          <a:xfrm>
            <a:off x="6123077" y="3191188"/>
            <a:ext cx="8079470" cy="342297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US" sz="2000" dirty="0">
                <a:solidFill>
                  <a:schemeClr val="bg1"/>
                </a:solidFill>
                <a:latin typeface="Times New Roman" panose="02020603050405020304" pitchFamily="18" charset="0"/>
                <a:cs typeface="Times New Roman" panose="02020603050405020304" pitchFamily="18" charset="0"/>
              </a:rPr>
              <a:t>Do you have any questions?</a:t>
            </a:r>
          </a:p>
          <a:p>
            <a:pPr algn="ctr">
              <a:buClr>
                <a:schemeClr val="dk1"/>
              </a:buClr>
              <a:buSzPts val="1100"/>
            </a:pPr>
            <a:endParaRPr lang="en-US" sz="2000" dirty="0">
              <a:solidFill>
                <a:schemeClr val="bg1"/>
              </a:solidFill>
              <a:latin typeface="Times New Roman" panose="02020603050405020304" pitchFamily="18" charset="0"/>
              <a:cs typeface="Times New Roman" panose="02020603050405020304" pitchFamily="18" charset="0"/>
            </a:endParaRPr>
          </a:p>
          <a:p>
            <a:pPr algn="ctr"/>
            <a:r>
              <a:rPr lang="en-US" sz="200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https://www.linkedin.com/in/ankitrajmishra/</a:t>
            </a:r>
            <a:endParaRPr lang="en-US" sz="2000" dirty="0">
              <a:solidFill>
                <a:schemeClr val="bg1"/>
              </a:solidFill>
              <a:latin typeface="Times New Roman" panose="02020603050405020304" pitchFamily="18" charset="0"/>
              <a:cs typeface="Times New Roman" panose="02020603050405020304" pitchFamily="18" charset="0"/>
            </a:endParaRPr>
          </a:p>
          <a:p>
            <a:pPr algn="ctr"/>
            <a:endParaRPr lang="en-US" sz="2000" dirty="0">
              <a:solidFill>
                <a:schemeClr val="bg1"/>
              </a:solidFill>
              <a:latin typeface="Times New Roman" panose="02020603050405020304" pitchFamily="18" charset="0"/>
              <a:cs typeface="Times New Roman" panose="02020603050405020304" pitchFamily="18" charset="0"/>
            </a:endParaRPr>
          </a:p>
          <a:p>
            <a:pPr algn="ctr"/>
            <a:r>
              <a:rPr lang="en-US" sz="2000" dirty="0">
                <a:solidFill>
                  <a:schemeClr val="bg1"/>
                </a:solidFill>
                <a:latin typeface="Times New Roman" panose="02020603050405020304" pitchFamily="18" charset="0"/>
                <a:cs typeface="Times New Roman" panose="02020603050405020304" pitchFamily="18" charset="0"/>
              </a:rPr>
              <a:t>Lucifer2459</a:t>
            </a:r>
          </a:p>
          <a:p>
            <a:pPr algn="ctr"/>
            <a:endParaRPr lang="en-US" sz="2000" dirty="0">
              <a:solidFill>
                <a:schemeClr val="bg1"/>
              </a:solidFill>
              <a:latin typeface="Times New Roman" panose="02020603050405020304" pitchFamily="18" charset="0"/>
              <a:cs typeface="Times New Roman" panose="02020603050405020304" pitchFamily="18" charset="0"/>
            </a:endParaRPr>
          </a:p>
          <a:p>
            <a:pPr algn="ctr"/>
            <a:r>
              <a:rPr lang="en-US" sz="2000" dirty="0">
                <a:solidFill>
                  <a:schemeClr val="bg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0111rajankt@gmail.com</a:t>
            </a:r>
            <a:endParaRPr lang="en-US" sz="2000" dirty="0">
              <a:solidFill>
                <a:schemeClr val="bg1"/>
              </a:solidFill>
              <a:latin typeface="Times New Roman" panose="02020603050405020304" pitchFamily="18" charset="0"/>
              <a:cs typeface="Times New Roman" panose="02020603050405020304" pitchFamily="18" charset="0"/>
            </a:endParaRPr>
          </a:p>
          <a:p>
            <a:pPr algn="ctr"/>
            <a:endParaRPr lang="en-US" sz="2000" dirty="0">
              <a:solidFill>
                <a:schemeClr val="bg1"/>
              </a:solidFill>
              <a:latin typeface="Times New Roman" panose="02020603050405020304" pitchFamily="18" charset="0"/>
              <a:cs typeface="Times New Roman" panose="02020603050405020304" pitchFamily="18" charset="0"/>
            </a:endParaRPr>
          </a:p>
          <a:p>
            <a:pPr algn="ctr"/>
            <a:r>
              <a:rPr lang="en-US" sz="2000" dirty="0">
                <a:solidFill>
                  <a:schemeClr val="bg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https://peerlist.io/ankitrajmishra</a:t>
            </a:r>
            <a:endParaRPr lang="en-US" sz="2000" dirty="0">
              <a:solidFill>
                <a:schemeClr val="bg1"/>
              </a:solidFill>
              <a:latin typeface="Times New Roman" panose="02020603050405020304" pitchFamily="18" charset="0"/>
              <a:cs typeface="Times New Roman" panose="02020603050405020304" pitchFamily="18" charset="0"/>
            </a:endParaRPr>
          </a:p>
          <a:p>
            <a:pPr algn="ctr"/>
            <a:endParaRPr lang="en-US" dirty="0"/>
          </a:p>
          <a:p>
            <a:pPr algn="ctr"/>
            <a:endParaRPr lang="en-US" dirty="0"/>
          </a:p>
        </p:txBody>
      </p:sp>
      <p:pic>
        <p:nvPicPr>
          <p:cNvPr id="3" name="Picture 2">
            <a:extLst>
              <a:ext uri="{FF2B5EF4-FFF2-40B4-BE49-F238E27FC236}">
                <a16:creationId xmlns:a16="http://schemas.microsoft.com/office/drawing/2014/main" id="{CF7BBE4E-25FD-642C-17F5-EB95C1128E7E}"/>
              </a:ext>
            </a:extLst>
          </p:cNvPr>
          <p:cNvPicPr>
            <a:picLocks noChangeAspect="1"/>
          </p:cNvPicPr>
          <p:nvPr/>
        </p:nvPicPr>
        <p:blipFill>
          <a:blip r:embed="rId7"/>
          <a:stretch>
            <a:fillRect/>
          </a:stretch>
        </p:blipFill>
        <p:spPr>
          <a:xfrm>
            <a:off x="6905092" y="5774960"/>
            <a:ext cx="1409677" cy="319257"/>
          </a:xfrm>
          <a:prstGeom prst="rect">
            <a:avLst/>
          </a:prstGeom>
        </p:spPr>
      </p:pic>
      <p:pic>
        <p:nvPicPr>
          <p:cNvPr id="5" name="Picture 4">
            <a:extLst>
              <a:ext uri="{FF2B5EF4-FFF2-40B4-BE49-F238E27FC236}">
                <a16:creationId xmlns:a16="http://schemas.microsoft.com/office/drawing/2014/main" id="{4CF28F60-9265-77EF-5A13-572ECDB21FC6}"/>
              </a:ext>
            </a:extLst>
          </p:cNvPr>
          <p:cNvPicPr>
            <a:picLocks noChangeAspect="1"/>
          </p:cNvPicPr>
          <p:nvPr/>
        </p:nvPicPr>
        <p:blipFill>
          <a:blip r:embed="rId8"/>
          <a:stretch>
            <a:fillRect/>
          </a:stretch>
        </p:blipFill>
        <p:spPr>
          <a:xfrm>
            <a:off x="6112274" y="3689308"/>
            <a:ext cx="1675612" cy="830969"/>
          </a:xfrm>
          <a:prstGeom prst="rect">
            <a:avLst/>
          </a:prstGeom>
        </p:spPr>
      </p:pic>
      <p:pic>
        <p:nvPicPr>
          <p:cNvPr id="6" name="Picture 5">
            <a:extLst>
              <a:ext uri="{FF2B5EF4-FFF2-40B4-BE49-F238E27FC236}">
                <a16:creationId xmlns:a16="http://schemas.microsoft.com/office/drawing/2014/main" id="{947B4268-824E-5428-AAB3-E4706F2FE500}"/>
              </a:ext>
            </a:extLst>
          </p:cNvPr>
          <p:cNvPicPr>
            <a:picLocks noChangeAspect="1"/>
          </p:cNvPicPr>
          <p:nvPr/>
        </p:nvPicPr>
        <p:blipFill>
          <a:blip r:embed="rId9"/>
          <a:stretch>
            <a:fillRect/>
          </a:stretch>
        </p:blipFill>
        <p:spPr>
          <a:xfrm>
            <a:off x="7716281" y="4349078"/>
            <a:ext cx="1557143" cy="772218"/>
          </a:xfrm>
          <a:prstGeom prst="rect">
            <a:avLst/>
          </a:prstGeom>
        </p:spPr>
      </p:pic>
      <p:sp>
        <p:nvSpPr>
          <p:cNvPr id="8" name="Google Shape;1048;p31">
            <a:extLst>
              <a:ext uri="{FF2B5EF4-FFF2-40B4-BE49-F238E27FC236}">
                <a16:creationId xmlns:a16="http://schemas.microsoft.com/office/drawing/2014/main" id="{41AA80B4-D3C2-D0E4-4E44-8F3468FDF965}"/>
              </a:ext>
            </a:extLst>
          </p:cNvPr>
          <p:cNvSpPr/>
          <p:nvPr/>
        </p:nvSpPr>
        <p:spPr>
          <a:xfrm>
            <a:off x="6456319" y="6481968"/>
            <a:ext cx="6142040" cy="45165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lt1"/>
              </a:buClr>
              <a:buSzPts val="6600"/>
              <a:buFont typeface="Arial"/>
              <a:buNone/>
            </a:pPr>
            <a:r>
              <a:rPr lang="en-US" sz="2400" b="1" dirty="0">
                <a:solidFill>
                  <a:srgbClr val="FFFF00"/>
                </a:solidFill>
                <a:latin typeface="Times New Roman" panose="02020603050405020304" pitchFamily="18" charset="0"/>
                <a:ea typeface="Candara"/>
                <a:cs typeface="Times New Roman" panose="02020603050405020304" pitchFamily="18" charset="0"/>
                <a:sym typeface="Candara"/>
              </a:rPr>
              <a:t>Project Owner:- Ankit Raj Mishra</a:t>
            </a:r>
            <a:endParaRPr sz="2400" b="1" dirty="0">
              <a:solidFill>
                <a:srgbClr val="FFFF00"/>
              </a:solidFill>
              <a:latin typeface="Times New Roman" panose="02020603050405020304" pitchFamily="18" charset="0"/>
              <a:ea typeface="Candara"/>
              <a:cs typeface="Times New Roman" panose="02020603050405020304" pitchFamily="18" charset="0"/>
              <a:sym typeface="Candara"/>
            </a:endParaRPr>
          </a:p>
        </p:txBody>
      </p:sp>
      <p:pic>
        <p:nvPicPr>
          <p:cNvPr id="10" name="Picture 9">
            <a:extLst>
              <a:ext uri="{FF2B5EF4-FFF2-40B4-BE49-F238E27FC236}">
                <a16:creationId xmlns:a16="http://schemas.microsoft.com/office/drawing/2014/main" id="{F6335E73-074F-6D5D-A12D-A63295EE8BA8}"/>
              </a:ext>
            </a:extLst>
          </p:cNvPr>
          <p:cNvPicPr>
            <a:picLocks noChangeAspect="1"/>
          </p:cNvPicPr>
          <p:nvPr/>
        </p:nvPicPr>
        <p:blipFill>
          <a:blip r:embed="rId10"/>
          <a:stretch>
            <a:fillRect/>
          </a:stretch>
        </p:blipFill>
        <p:spPr>
          <a:xfrm>
            <a:off x="8219003" y="5090739"/>
            <a:ext cx="576158" cy="4321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41"/>
                                        </p:tgtEl>
                                        <p:attrNameLst>
                                          <p:attrName>style.visibility</p:attrName>
                                        </p:attrNameLst>
                                      </p:cBhvr>
                                      <p:to>
                                        <p:strVal val="visible"/>
                                      </p:to>
                                    </p:set>
                                    <p:anim calcmode="lin" valueType="num">
                                      <p:cBhvr additive="base">
                                        <p:cTn id="7" dur="500"/>
                                        <p:tgtEl>
                                          <p:spTgt spid="1041"/>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034"/>
                                        </p:tgtEl>
                                        <p:attrNameLst>
                                          <p:attrName>style.visibility</p:attrName>
                                        </p:attrNameLst>
                                      </p:cBhvr>
                                      <p:to>
                                        <p:strVal val="visible"/>
                                      </p:to>
                                    </p:set>
                                    <p:anim calcmode="lin" valueType="num">
                                      <p:cBhvr additive="base">
                                        <p:cTn id="10" dur="500"/>
                                        <p:tgtEl>
                                          <p:spTgt spid="1034"/>
                                        </p:tgtEl>
                                        <p:attrNameLst>
                                          <p:attrName>ppt_y</p:attrName>
                                        </p:attrNameLst>
                                      </p:cBhvr>
                                      <p:tavLst>
                                        <p:tav tm="0">
                                          <p:val>
                                            <p:strVal val="#ppt_y+1"/>
                                          </p:val>
                                        </p:tav>
                                        <p:tav tm="100000">
                                          <p:val>
                                            <p:strVal val="#ppt_y"/>
                                          </p:val>
                                        </p:tav>
                                      </p:tavLst>
                                    </p:anim>
                                  </p:childTnLst>
                                </p:cTn>
                              </p:par>
                            </p:childTnLst>
                          </p:cTn>
                        </p:par>
                        <p:par>
                          <p:cTn id="11" fill="hold">
                            <p:stCondLst>
                              <p:cond delay="500"/>
                            </p:stCondLst>
                            <p:childTnLst>
                              <p:par>
                                <p:cTn id="12" presetID="23" presetClass="entr" presetSubtype="16" fill="hold" nodeType="afterEffect">
                                  <p:stCondLst>
                                    <p:cond delay="0"/>
                                  </p:stCondLst>
                                  <p:childTnLst>
                                    <p:set>
                                      <p:cBhvr>
                                        <p:cTn id="13" dur="1" fill="hold">
                                          <p:stCondLst>
                                            <p:cond delay="0"/>
                                          </p:stCondLst>
                                        </p:cTn>
                                        <p:tgtEl>
                                          <p:spTgt spid="1025"/>
                                        </p:tgtEl>
                                        <p:attrNameLst>
                                          <p:attrName>style.visibility</p:attrName>
                                        </p:attrNameLst>
                                      </p:cBhvr>
                                      <p:to>
                                        <p:strVal val="visible"/>
                                      </p:to>
                                    </p:set>
                                    <p:anim calcmode="lin" valueType="num">
                                      <p:cBhvr additive="base">
                                        <p:cTn id="14" dur="500"/>
                                        <p:tgtEl>
                                          <p:spTgt spid="1025"/>
                                        </p:tgtEl>
                                        <p:attrNameLst>
                                          <p:attrName>ppt_w</p:attrName>
                                        </p:attrNameLst>
                                      </p:cBhvr>
                                      <p:tavLst>
                                        <p:tav tm="0">
                                          <p:val>
                                            <p:strVal val="0"/>
                                          </p:val>
                                        </p:tav>
                                        <p:tav tm="100000">
                                          <p:val>
                                            <p:strVal val="#ppt_w"/>
                                          </p:val>
                                        </p:tav>
                                      </p:tavLst>
                                    </p:anim>
                                    <p:anim calcmode="lin" valueType="num">
                                      <p:cBhvr additive="base">
                                        <p:cTn id="15" dur="500"/>
                                        <p:tgtEl>
                                          <p:spTgt spid="1025"/>
                                        </p:tgtEl>
                                        <p:attrNameLst>
                                          <p:attrName>ppt_h</p:attrName>
                                        </p:attrNameLst>
                                      </p:cBhvr>
                                      <p:tavLst>
                                        <p:tav tm="0">
                                          <p:val>
                                            <p:strVal val="0"/>
                                          </p:val>
                                        </p:tav>
                                        <p:tav tm="100000">
                                          <p:val>
                                            <p:strVal val="#ppt_h"/>
                                          </p:val>
                                        </p:tav>
                                      </p:tavLst>
                                    </p:anim>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048"/>
                                        </p:tgtEl>
                                        <p:attrNameLst>
                                          <p:attrName>style.visibility</p:attrName>
                                        </p:attrNameLst>
                                      </p:cBhvr>
                                      <p:to>
                                        <p:strVal val="visible"/>
                                      </p:to>
                                    </p:set>
                                    <p:animEffect transition="in" filter="fade">
                                      <p:cBhvr>
                                        <p:cTn id="19" dur="500"/>
                                        <p:tgtEl>
                                          <p:spTgt spid="1048"/>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7"/>
          <p:cNvSpPr/>
          <p:nvPr/>
        </p:nvSpPr>
        <p:spPr>
          <a:xfrm>
            <a:off x="352" y="0"/>
            <a:ext cx="12858397" cy="723265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2">
              <a:solidFill>
                <a:schemeClr val="lt1"/>
              </a:solidFill>
              <a:latin typeface="Candara"/>
              <a:ea typeface="Candara"/>
              <a:cs typeface="Candara"/>
              <a:sym typeface="Candara"/>
            </a:endParaRPr>
          </a:p>
        </p:txBody>
      </p:sp>
      <p:sp>
        <p:nvSpPr>
          <p:cNvPr id="64" name="Google Shape;64;p7"/>
          <p:cNvSpPr/>
          <p:nvPr/>
        </p:nvSpPr>
        <p:spPr>
          <a:xfrm>
            <a:off x="710224" y="-2102826"/>
            <a:ext cx="11438302" cy="11438302"/>
          </a:xfrm>
          <a:prstGeom prst="ellipse">
            <a:avLst/>
          </a:prstGeom>
          <a:solidFill>
            <a:schemeClr val="dk1">
              <a:alpha val="60000"/>
            </a:schemeClr>
          </a:solidFill>
          <a:ln w="12700" cap="flat" cmpd="sng">
            <a:solidFill>
              <a:srgbClr val="4192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ndara"/>
              <a:ea typeface="Candara"/>
              <a:cs typeface="Candara"/>
              <a:sym typeface="Candara"/>
            </a:endParaRPr>
          </a:p>
        </p:txBody>
      </p:sp>
      <p:sp>
        <p:nvSpPr>
          <p:cNvPr id="65" name="Google Shape;65;p7"/>
          <p:cNvSpPr/>
          <p:nvPr/>
        </p:nvSpPr>
        <p:spPr>
          <a:xfrm>
            <a:off x="6178896" y="2336762"/>
            <a:ext cx="4007440" cy="527954"/>
          </a:xfrm>
          <a:custGeom>
            <a:avLst/>
            <a:gdLst/>
            <a:ahLst/>
            <a:cxnLst/>
            <a:rect l="l" t="t" r="r" b="b"/>
            <a:pathLst>
              <a:path w="3376894" h="444884" extrusionOk="0">
                <a:moveTo>
                  <a:pt x="3322894" y="336884"/>
                </a:moveTo>
                <a:cubicBezTo>
                  <a:pt x="3352717" y="336884"/>
                  <a:pt x="3376894" y="361061"/>
                  <a:pt x="3376894" y="390884"/>
                </a:cubicBezTo>
                <a:cubicBezTo>
                  <a:pt x="3376894" y="420707"/>
                  <a:pt x="3352717" y="444884"/>
                  <a:pt x="3322894" y="444884"/>
                </a:cubicBezTo>
                <a:cubicBezTo>
                  <a:pt x="3307983" y="444884"/>
                  <a:pt x="3294483" y="438840"/>
                  <a:pt x="3284711" y="429068"/>
                </a:cubicBezTo>
                <a:lnTo>
                  <a:pt x="3277511" y="411686"/>
                </a:lnTo>
                <a:lnTo>
                  <a:pt x="423171" y="411686"/>
                </a:lnTo>
                <a:lnTo>
                  <a:pt x="423171" y="382886"/>
                </a:lnTo>
                <a:lnTo>
                  <a:pt x="3272207" y="382886"/>
                </a:lnTo>
                <a:lnTo>
                  <a:pt x="3284711" y="352700"/>
                </a:lnTo>
                <a:cubicBezTo>
                  <a:pt x="3294483" y="342928"/>
                  <a:pt x="3307983" y="336884"/>
                  <a:pt x="3322894" y="336884"/>
                </a:cubicBezTo>
                <a:close/>
                <a:moveTo>
                  <a:pt x="220963" y="0"/>
                </a:moveTo>
                <a:cubicBezTo>
                  <a:pt x="342997" y="0"/>
                  <a:pt x="441926" y="98929"/>
                  <a:pt x="441926" y="220963"/>
                </a:cubicBezTo>
                <a:cubicBezTo>
                  <a:pt x="441926" y="342997"/>
                  <a:pt x="342997" y="441926"/>
                  <a:pt x="220963" y="441926"/>
                </a:cubicBezTo>
                <a:cubicBezTo>
                  <a:pt x="98929" y="441926"/>
                  <a:pt x="0" y="342997"/>
                  <a:pt x="0" y="220963"/>
                </a:cubicBezTo>
                <a:cubicBezTo>
                  <a:pt x="0" y="98929"/>
                  <a:pt x="98929" y="0"/>
                  <a:pt x="220963" y="0"/>
                </a:cubicBezTo>
                <a:close/>
              </a:path>
            </a:pathLst>
          </a:custGeom>
          <a:solidFill>
            <a:schemeClr val="accent1"/>
          </a:solidFill>
          <a:ln>
            <a:noFill/>
          </a:ln>
        </p:spPr>
        <p:txBody>
          <a:bodyPr spcFirstLastPara="1" wrap="square" lIns="0" tIns="0" rIns="0" bIns="75925" anchor="ctr" anchorCtr="0">
            <a:noAutofit/>
          </a:bodyPr>
          <a:lstStyle/>
          <a:p>
            <a:pPr marL="0" marR="0" lvl="0" indent="0" algn="ctr" rtl="0">
              <a:lnSpc>
                <a:spcPct val="90000"/>
              </a:lnSpc>
              <a:spcBef>
                <a:spcPts val="0"/>
              </a:spcBef>
              <a:spcAft>
                <a:spcPts val="0"/>
              </a:spcAft>
              <a:buNone/>
            </a:pPr>
            <a:r>
              <a:rPr lang="en-US" sz="3200" b="1" dirty="0">
                <a:solidFill>
                  <a:schemeClr val="accent1"/>
                </a:solidFill>
                <a:latin typeface="Candara"/>
                <a:ea typeface="Candara"/>
                <a:cs typeface="Candara"/>
                <a:sym typeface="Candara"/>
              </a:rPr>
              <a:t>Introduction</a:t>
            </a:r>
            <a:endParaRPr sz="3200" b="1" dirty="0">
              <a:solidFill>
                <a:schemeClr val="accent1"/>
              </a:solidFill>
              <a:latin typeface="Candara"/>
              <a:ea typeface="Candara"/>
              <a:cs typeface="Candara"/>
              <a:sym typeface="Candara"/>
            </a:endParaRPr>
          </a:p>
        </p:txBody>
      </p:sp>
      <p:sp>
        <p:nvSpPr>
          <p:cNvPr id="66" name="Google Shape;66;p7"/>
          <p:cNvSpPr/>
          <p:nvPr/>
        </p:nvSpPr>
        <p:spPr>
          <a:xfrm flipH="1">
            <a:off x="2716784" y="3228656"/>
            <a:ext cx="4007440" cy="527954"/>
          </a:xfrm>
          <a:custGeom>
            <a:avLst/>
            <a:gdLst/>
            <a:ahLst/>
            <a:cxnLst/>
            <a:rect l="l" t="t" r="r" b="b"/>
            <a:pathLst>
              <a:path w="3376894" h="444884" extrusionOk="0">
                <a:moveTo>
                  <a:pt x="3322894" y="336884"/>
                </a:moveTo>
                <a:cubicBezTo>
                  <a:pt x="3352717" y="336884"/>
                  <a:pt x="3376894" y="361061"/>
                  <a:pt x="3376894" y="390884"/>
                </a:cubicBezTo>
                <a:cubicBezTo>
                  <a:pt x="3376894" y="420707"/>
                  <a:pt x="3352717" y="444884"/>
                  <a:pt x="3322894" y="444884"/>
                </a:cubicBezTo>
                <a:cubicBezTo>
                  <a:pt x="3307983" y="444884"/>
                  <a:pt x="3294483" y="438840"/>
                  <a:pt x="3284711" y="429068"/>
                </a:cubicBezTo>
                <a:lnTo>
                  <a:pt x="3277511" y="411686"/>
                </a:lnTo>
                <a:lnTo>
                  <a:pt x="423171" y="411686"/>
                </a:lnTo>
                <a:lnTo>
                  <a:pt x="423171" y="382886"/>
                </a:lnTo>
                <a:lnTo>
                  <a:pt x="3272207" y="382886"/>
                </a:lnTo>
                <a:lnTo>
                  <a:pt x="3284711" y="352700"/>
                </a:lnTo>
                <a:cubicBezTo>
                  <a:pt x="3294483" y="342928"/>
                  <a:pt x="3307983" y="336884"/>
                  <a:pt x="3322894" y="336884"/>
                </a:cubicBezTo>
                <a:close/>
                <a:moveTo>
                  <a:pt x="220963" y="0"/>
                </a:moveTo>
                <a:cubicBezTo>
                  <a:pt x="342997" y="0"/>
                  <a:pt x="441926" y="98929"/>
                  <a:pt x="441926" y="220963"/>
                </a:cubicBezTo>
                <a:cubicBezTo>
                  <a:pt x="441926" y="342997"/>
                  <a:pt x="342997" y="441926"/>
                  <a:pt x="220963" y="441926"/>
                </a:cubicBezTo>
                <a:cubicBezTo>
                  <a:pt x="98929" y="441926"/>
                  <a:pt x="0" y="342997"/>
                  <a:pt x="0" y="220963"/>
                </a:cubicBezTo>
                <a:cubicBezTo>
                  <a:pt x="0" y="98929"/>
                  <a:pt x="98929" y="0"/>
                  <a:pt x="220963" y="0"/>
                </a:cubicBezTo>
                <a:close/>
              </a:path>
            </a:pathLst>
          </a:custGeom>
          <a:solidFill>
            <a:schemeClr val="accent2"/>
          </a:solidFill>
          <a:ln>
            <a:noFill/>
          </a:ln>
        </p:spPr>
        <p:txBody>
          <a:bodyPr spcFirstLastPara="1" wrap="square" lIns="0" tIns="0" rIns="113900" bIns="75925" anchor="ctr" anchorCtr="0">
            <a:noAutofit/>
          </a:bodyPr>
          <a:lstStyle/>
          <a:p>
            <a:pPr marL="0" marR="0" lvl="0" indent="0" algn="ctr" rtl="0">
              <a:lnSpc>
                <a:spcPct val="90000"/>
              </a:lnSpc>
              <a:spcBef>
                <a:spcPts val="0"/>
              </a:spcBef>
              <a:spcAft>
                <a:spcPts val="0"/>
              </a:spcAft>
              <a:buNone/>
            </a:pPr>
            <a:r>
              <a:rPr lang="en-US" sz="3200" b="1" dirty="0">
                <a:solidFill>
                  <a:schemeClr val="accent1"/>
                </a:solidFill>
                <a:latin typeface="Candara"/>
                <a:ea typeface="Candara"/>
                <a:cs typeface="Candara"/>
                <a:sym typeface="Candara"/>
              </a:rPr>
              <a:t>KPI/Objectives</a:t>
            </a:r>
            <a:endParaRPr sz="3200" b="1" dirty="0">
              <a:solidFill>
                <a:schemeClr val="accent1"/>
              </a:solidFill>
              <a:latin typeface="Candara"/>
              <a:ea typeface="Candara"/>
              <a:cs typeface="Candara"/>
              <a:sym typeface="Candara"/>
            </a:endParaRPr>
          </a:p>
        </p:txBody>
      </p:sp>
      <p:sp>
        <p:nvSpPr>
          <p:cNvPr id="67" name="Google Shape;67;p7"/>
          <p:cNvSpPr/>
          <p:nvPr/>
        </p:nvSpPr>
        <p:spPr>
          <a:xfrm>
            <a:off x="6178896" y="4120550"/>
            <a:ext cx="4007440" cy="527954"/>
          </a:xfrm>
          <a:custGeom>
            <a:avLst/>
            <a:gdLst/>
            <a:ahLst/>
            <a:cxnLst/>
            <a:rect l="l" t="t" r="r" b="b"/>
            <a:pathLst>
              <a:path w="3376894" h="444884" extrusionOk="0">
                <a:moveTo>
                  <a:pt x="3322894" y="336884"/>
                </a:moveTo>
                <a:cubicBezTo>
                  <a:pt x="3352717" y="336884"/>
                  <a:pt x="3376894" y="361061"/>
                  <a:pt x="3376894" y="390884"/>
                </a:cubicBezTo>
                <a:cubicBezTo>
                  <a:pt x="3376894" y="420707"/>
                  <a:pt x="3352717" y="444884"/>
                  <a:pt x="3322894" y="444884"/>
                </a:cubicBezTo>
                <a:cubicBezTo>
                  <a:pt x="3307983" y="444884"/>
                  <a:pt x="3294483" y="438840"/>
                  <a:pt x="3284711" y="429068"/>
                </a:cubicBezTo>
                <a:lnTo>
                  <a:pt x="3277511" y="411686"/>
                </a:lnTo>
                <a:lnTo>
                  <a:pt x="423171" y="411686"/>
                </a:lnTo>
                <a:lnTo>
                  <a:pt x="423171" y="382886"/>
                </a:lnTo>
                <a:lnTo>
                  <a:pt x="3272207" y="382886"/>
                </a:lnTo>
                <a:lnTo>
                  <a:pt x="3284711" y="352700"/>
                </a:lnTo>
                <a:cubicBezTo>
                  <a:pt x="3294483" y="342928"/>
                  <a:pt x="3307983" y="336884"/>
                  <a:pt x="3322894" y="336884"/>
                </a:cubicBezTo>
                <a:close/>
                <a:moveTo>
                  <a:pt x="220963" y="0"/>
                </a:moveTo>
                <a:cubicBezTo>
                  <a:pt x="342997" y="0"/>
                  <a:pt x="441926" y="98929"/>
                  <a:pt x="441926" y="220963"/>
                </a:cubicBezTo>
                <a:cubicBezTo>
                  <a:pt x="441926" y="342997"/>
                  <a:pt x="342997" y="441926"/>
                  <a:pt x="220963" y="441926"/>
                </a:cubicBezTo>
                <a:cubicBezTo>
                  <a:pt x="98929" y="441926"/>
                  <a:pt x="0" y="342997"/>
                  <a:pt x="0" y="220963"/>
                </a:cubicBezTo>
                <a:cubicBezTo>
                  <a:pt x="0" y="98929"/>
                  <a:pt x="98929" y="0"/>
                  <a:pt x="220963" y="0"/>
                </a:cubicBezTo>
                <a:close/>
              </a:path>
            </a:pathLst>
          </a:custGeom>
          <a:solidFill>
            <a:schemeClr val="accent1"/>
          </a:solidFill>
          <a:ln>
            <a:noFill/>
          </a:ln>
        </p:spPr>
        <p:txBody>
          <a:bodyPr spcFirstLastPara="1" wrap="square" lIns="0" tIns="0" rIns="0" bIns="75925" anchor="ctr" anchorCtr="0">
            <a:noAutofit/>
          </a:bodyPr>
          <a:lstStyle/>
          <a:p>
            <a:pPr marL="0" marR="0" lvl="0" indent="0" algn="ctr" rtl="0">
              <a:lnSpc>
                <a:spcPct val="90000"/>
              </a:lnSpc>
              <a:spcBef>
                <a:spcPts val="0"/>
              </a:spcBef>
              <a:spcAft>
                <a:spcPts val="0"/>
              </a:spcAft>
              <a:buNone/>
            </a:pPr>
            <a:r>
              <a:rPr lang="en-US" sz="3200" b="1" dirty="0">
                <a:solidFill>
                  <a:schemeClr val="accent1"/>
                </a:solidFill>
                <a:latin typeface="Candara"/>
                <a:ea typeface="Candara"/>
                <a:cs typeface="Candara"/>
                <a:sym typeface="Candara"/>
              </a:rPr>
              <a:t>Insights</a:t>
            </a:r>
            <a:endParaRPr sz="3200" b="1" dirty="0">
              <a:solidFill>
                <a:schemeClr val="accent1"/>
              </a:solidFill>
              <a:latin typeface="Candara"/>
              <a:ea typeface="Candara"/>
              <a:cs typeface="Candara"/>
              <a:sym typeface="Candara"/>
            </a:endParaRPr>
          </a:p>
        </p:txBody>
      </p:sp>
      <p:sp>
        <p:nvSpPr>
          <p:cNvPr id="68" name="Google Shape;68;p7"/>
          <p:cNvSpPr/>
          <p:nvPr/>
        </p:nvSpPr>
        <p:spPr>
          <a:xfrm flipH="1">
            <a:off x="2716784" y="5012444"/>
            <a:ext cx="4007440" cy="527954"/>
          </a:xfrm>
          <a:custGeom>
            <a:avLst/>
            <a:gdLst/>
            <a:ahLst/>
            <a:cxnLst/>
            <a:rect l="l" t="t" r="r" b="b"/>
            <a:pathLst>
              <a:path w="3376894" h="444884" extrusionOk="0">
                <a:moveTo>
                  <a:pt x="3322894" y="336884"/>
                </a:moveTo>
                <a:cubicBezTo>
                  <a:pt x="3352717" y="336884"/>
                  <a:pt x="3376894" y="361061"/>
                  <a:pt x="3376894" y="390884"/>
                </a:cubicBezTo>
                <a:cubicBezTo>
                  <a:pt x="3376894" y="420707"/>
                  <a:pt x="3352717" y="444884"/>
                  <a:pt x="3322894" y="444884"/>
                </a:cubicBezTo>
                <a:cubicBezTo>
                  <a:pt x="3307983" y="444884"/>
                  <a:pt x="3294483" y="438840"/>
                  <a:pt x="3284711" y="429068"/>
                </a:cubicBezTo>
                <a:lnTo>
                  <a:pt x="3277511" y="411686"/>
                </a:lnTo>
                <a:lnTo>
                  <a:pt x="423171" y="411686"/>
                </a:lnTo>
                <a:lnTo>
                  <a:pt x="423171" y="382886"/>
                </a:lnTo>
                <a:lnTo>
                  <a:pt x="3272207" y="382886"/>
                </a:lnTo>
                <a:lnTo>
                  <a:pt x="3284711" y="352700"/>
                </a:lnTo>
                <a:cubicBezTo>
                  <a:pt x="3294483" y="342928"/>
                  <a:pt x="3307983" y="336884"/>
                  <a:pt x="3322894" y="336884"/>
                </a:cubicBezTo>
                <a:close/>
                <a:moveTo>
                  <a:pt x="220963" y="0"/>
                </a:moveTo>
                <a:cubicBezTo>
                  <a:pt x="342997" y="0"/>
                  <a:pt x="441926" y="98929"/>
                  <a:pt x="441926" y="220963"/>
                </a:cubicBezTo>
                <a:cubicBezTo>
                  <a:pt x="441926" y="342997"/>
                  <a:pt x="342997" y="441926"/>
                  <a:pt x="220963" y="441926"/>
                </a:cubicBezTo>
                <a:cubicBezTo>
                  <a:pt x="98929" y="441926"/>
                  <a:pt x="0" y="342997"/>
                  <a:pt x="0" y="220963"/>
                </a:cubicBezTo>
                <a:cubicBezTo>
                  <a:pt x="0" y="98929"/>
                  <a:pt x="98929" y="0"/>
                  <a:pt x="220963" y="0"/>
                </a:cubicBezTo>
                <a:close/>
              </a:path>
            </a:pathLst>
          </a:custGeom>
          <a:solidFill>
            <a:schemeClr val="accent2"/>
          </a:solidFill>
          <a:ln>
            <a:noFill/>
          </a:ln>
        </p:spPr>
        <p:txBody>
          <a:bodyPr spcFirstLastPara="1" wrap="square" lIns="0" tIns="0" rIns="113900" bIns="75925" anchor="ctr" anchorCtr="0">
            <a:noAutofit/>
          </a:bodyPr>
          <a:lstStyle/>
          <a:p>
            <a:pPr marL="0" marR="0" lvl="0" indent="0" algn="ctr" rtl="0">
              <a:spcBef>
                <a:spcPts val="0"/>
              </a:spcBef>
              <a:spcAft>
                <a:spcPts val="0"/>
              </a:spcAft>
              <a:buNone/>
            </a:pPr>
            <a:r>
              <a:rPr lang="en-US" sz="3200" b="1" dirty="0">
                <a:solidFill>
                  <a:schemeClr val="accent1"/>
                </a:solidFill>
                <a:latin typeface="Candara"/>
                <a:ea typeface="Candara"/>
                <a:cs typeface="Candara"/>
                <a:sym typeface="Candara"/>
              </a:rPr>
              <a:t>Conclusion</a:t>
            </a:r>
            <a:endParaRPr sz="3200" b="1" dirty="0">
              <a:solidFill>
                <a:schemeClr val="accent1"/>
              </a:solidFill>
              <a:latin typeface="Candara"/>
              <a:ea typeface="Candara"/>
              <a:cs typeface="Candara"/>
              <a:sym typeface="Candara"/>
            </a:endParaRPr>
          </a:p>
        </p:txBody>
      </p:sp>
      <p:sp>
        <p:nvSpPr>
          <p:cNvPr id="69" name="Google Shape;69;p7"/>
          <p:cNvSpPr txBox="1"/>
          <p:nvPr/>
        </p:nvSpPr>
        <p:spPr>
          <a:xfrm>
            <a:off x="6165440" y="2353986"/>
            <a:ext cx="545329" cy="4805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02">
                <a:solidFill>
                  <a:schemeClr val="lt1"/>
                </a:solidFill>
                <a:latin typeface="Candara"/>
                <a:ea typeface="Candara"/>
                <a:cs typeface="Candara"/>
                <a:sym typeface="Candara"/>
              </a:rPr>
              <a:t>01</a:t>
            </a:r>
            <a:endParaRPr sz="2002">
              <a:solidFill>
                <a:schemeClr val="lt1"/>
              </a:solidFill>
              <a:latin typeface="Candara"/>
              <a:ea typeface="Candara"/>
              <a:cs typeface="Candara"/>
              <a:sym typeface="Candara"/>
            </a:endParaRPr>
          </a:p>
        </p:txBody>
      </p:sp>
      <p:sp>
        <p:nvSpPr>
          <p:cNvPr id="70" name="Google Shape;70;p7"/>
          <p:cNvSpPr txBox="1"/>
          <p:nvPr/>
        </p:nvSpPr>
        <p:spPr>
          <a:xfrm>
            <a:off x="6165440" y="3246709"/>
            <a:ext cx="545329" cy="4805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02">
                <a:solidFill>
                  <a:schemeClr val="lt1"/>
                </a:solidFill>
                <a:latin typeface="Candara"/>
                <a:ea typeface="Candara"/>
                <a:cs typeface="Candara"/>
                <a:sym typeface="Candara"/>
              </a:rPr>
              <a:t>02</a:t>
            </a:r>
            <a:endParaRPr sz="2002">
              <a:solidFill>
                <a:schemeClr val="lt1"/>
              </a:solidFill>
              <a:latin typeface="Candara"/>
              <a:ea typeface="Candara"/>
              <a:cs typeface="Candara"/>
              <a:sym typeface="Candara"/>
            </a:endParaRPr>
          </a:p>
        </p:txBody>
      </p:sp>
      <p:sp>
        <p:nvSpPr>
          <p:cNvPr id="71" name="Google Shape;71;p7"/>
          <p:cNvSpPr txBox="1"/>
          <p:nvPr/>
        </p:nvSpPr>
        <p:spPr>
          <a:xfrm>
            <a:off x="6165440" y="4139432"/>
            <a:ext cx="545329" cy="4805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02">
                <a:solidFill>
                  <a:schemeClr val="lt1"/>
                </a:solidFill>
                <a:latin typeface="Candara"/>
                <a:ea typeface="Candara"/>
                <a:cs typeface="Candara"/>
                <a:sym typeface="Candara"/>
              </a:rPr>
              <a:t>03</a:t>
            </a:r>
            <a:endParaRPr sz="2002">
              <a:solidFill>
                <a:schemeClr val="lt1"/>
              </a:solidFill>
              <a:latin typeface="Candara"/>
              <a:ea typeface="Candara"/>
              <a:cs typeface="Candara"/>
              <a:sym typeface="Candara"/>
            </a:endParaRPr>
          </a:p>
        </p:txBody>
      </p:sp>
      <p:sp>
        <p:nvSpPr>
          <p:cNvPr id="72" name="Google Shape;72;p7"/>
          <p:cNvSpPr txBox="1"/>
          <p:nvPr/>
        </p:nvSpPr>
        <p:spPr>
          <a:xfrm>
            <a:off x="6165440" y="5032155"/>
            <a:ext cx="545329" cy="4805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02">
                <a:solidFill>
                  <a:schemeClr val="lt1"/>
                </a:solidFill>
                <a:latin typeface="Candara"/>
                <a:ea typeface="Candara"/>
                <a:cs typeface="Candara"/>
                <a:sym typeface="Candara"/>
              </a:rPr>
              <a:t>04</a:t>
            </a:r>
            <a:endParaRPr sz="2002">
              <a:solidFill>
                <a:schemeClr val="lt1"/>
              </a:solidFill>
              <a:latin typeface="Candara"/>
              <a:ea typeface="Candara"/>
              <a:cs typeface="Candara"/>
              <a:sym typeface="Candara"/>
            </a:endParaRPr>
          </a:p>
        </p:txBody>
      </p:sp>
      <p:sp>
        <p:nvSpPr>
          <p:cNvPr id="73" name="Google Shape;73;p7"/>
          <p:cNvSpPr/>
          <p:nvPr/>
        </p:nvSpPr>
        <p:spPr>
          <a:xfrm>
            <a:off x="129746" y="395366"/>
            <a:ext cx="611278" cy="1157052"/>
          </a:xfrm>
          <a:custGeom>
            <a:avLst/>
            <a:gdLst/>
            <a:ahLst/>
            <a:cxnLst/>
            <a:rect l="l" t="t" r="r" b="b"/>
            <a:pathLst>
              <a:path w="776515" h="1553028" extrusionOk="0">
                <a:moveTo>
                  <a:pt x="1" y="0"/>
                </a:moveTo>
                <a:cubicBezTo>
                  <a:pt x="428858" y="0"/>
                  <a:pt x="776515" y="347657"/>
                  <a:pt x="776515" y="776514"/>
                </a:cubicBezTo>
                <a:cubicBezTo>
                  <a:pt x="776515" y="1205371"/>
                  <a:pt x="428858" y="1553028"/>
                  <a:pt x="1" y="1553028"/>
                </a:cubicBezTo>
                <a:lnTo>
                  <a:pt x="0" y="155302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2">
              <a:solidFill>
                <a:schemeClr val="lt1"/>
              </a:solidFill>
              <a:latin typeface="Candara"/>
              <a:ea typeface="Candara"/>
              <a:cs typeface="Candara"/>
              <a:sym typeface="Candara"/>
            </a:endParaRPr>
          </a:p>
        </p:txBody>
      </p:sp>
      <p:sp>
        <p:nvSpPr>
          <p:cNvPr id="74" name="Google Shape;74;p7"/>
          <p:cNvSpPr txBox="1"/>
          <p:nvPr/>
        </p:nvSpPr>
        <p:spPr>
          <a:xfrm>
            <a:off x="1793265" y="395367"/>
            <a:ext cx="2547877" cy="1158832"/>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3600" b="1">
                <a:solidFill>
                  <a:srgbClr val="AEF2F5"/>
                </a:solidFill>
                <a:latin typeface="Candara"/>
                <a:ea typeface="Candara"/>
                <a:cs typeface="Candara"/>
                <a:sym typeface="Candara"/>
              </a:rPr>
              <a:t>CONTENTS</a:t>
            </a:r>
            <a:endParaRPr sz="1100" b="1">
              <a:solidFill>
                <a:srgbClr val="AEF2F5"/>
              </a:solidFill>
              <a:latin typeface="Candara"/>
              <a:ea typeface="Candara"/>
              <a:cs typeface="Candara"/>
              <a:sym typeface="Candara"/>
            </a:endParaRPr>
          </a:p>
        </p:txBody>
      </p:sp>
      <p:sp>
        <p:nvSpPr>
          <p:cNvPr id="75" name="Google Shape;75;p7"/>
          <p:cNvSpPr/>
          <p:nvPr/>
        </p:nvSpPr>
        <p:spPr>
          <a:xfrm>
            <a:off x="352" y="395366"/>
            <a:ext cx="90071" cy="1157052"/>
          </a:xfrm>
          <a:custGeom>
            <a:avLst/>
            <a:gdLst/>
            <a:ahLst/>
            <a:cxnLst/>
            <a:rect l="l" t="t" r="r" b="b"/>
            <a:pathLst>
              <a:path w="63524" h="816033" extrusionOk="0">
                <a:moveTo>
                  <a:pt x="0" y="0"/>
                </a:moveTo>
                <a:lnTo>
                  <a:pt x="1" y="0"/>
                </a:lnTo>
                <a:lnTo>
                  <a:pt x="63524" y="6061"/>
                </a:lnTo>
                <a:lnTo>
                  <a:pt x="63524" y="809972"/>
                </a:lnTo>
                <a:lnTo>
                  <a:pt x="1" y="816033"/>
                </a:lnTo>
                <a:lnTo>
                  <a:pt x="0" y="8160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2">
              <a:solidFill>
                <a:schemeClr val="lt1"/>
              </a:solidFill>
              <a:latin typeface="Candara"/>
              <a:ea typeface="Candara"/>
              <a:cs typeface="Candara"/>
              <a:sym typeface="Candara"/>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750"/>
                                        <p:tgtEl>
                                          <p:spTgt spid="6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500"/>
                                        <p:tgtEl>
                                          <p:spTgt spid="73"/>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500"/>
                                        <p:tgtEl>
                                          <p:spTgt spid="75"/>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 calcmode="lin" valueType="num">
                                      <p:cBhvr additive="base">
                                        <p:cTn id="27" dur="500"/>
                                        <p:tgtEl>
                                          <p:spTgt spid="65"/>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500"/>
                                        <p:tgtEl>
                                          <p:spTgt spid="69"/>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p:tgtEl>
                                          <p:spTgt spid="66"/>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p:tgtEl>
                                          <p:spTgt spid="67"/>
                                        </p:tgtEl>
                                        <p:attrNameLst>
                                          <p:attrName>ppt_x</p:attrName>
                                        </p:attrNameLst>
                                      </p:cBhvr>
                                      <p:tavLst>
                                        <p:tav tm="0">
                                          <p:val>
                                            <p:strVal val="#ppt_x+1"/>
                                          </p:val>
                                        </p:tav>
                                        <p:tav tm="100000">
                                          <p:val>
                                            <p:strVal val="#ppt_x"/>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500"/>
                                        <p:tgtEl>
                                          <p:spTgt spid="71"/>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additive="base">
                                        <p:cTn id="57" dur="500"/>
                                        <p:tgtEl>
                                          <p:spTgt spid="68"/>
                                        </p:tgtEl>
                                        <p:attrNameLst>
                                          <p:attrName>ppt_x</p:attrName>
                                        </p:attrNameLst>
                                      </p:cBhvr>
                                      <p:tavLst>
                                        <p:tav tm="0">
                                          <p:val>
                                            <p:strVal val="#ppt_x-1"/>
                                          </p:val>
                                        </p:tav>
                                        <p:tav tm="100000">
                                          <p:val>
                                            <p:strVal val="#ppt_x"/>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2"/>
                                        </p:tgtEl>
                                        <p:attrNameLst>
                                          <p:attrName>style.visibility</p:attrName>
                                        </p:attrNameLst>
                                      </p:cBhvr>
                                      <p:to>
                                        <p:strVal val="visible"/>
                                      </p:to>
                                    </p:set>
                                    <p:animEffect transition="in" filter="fade">
                                      <p:cBhvr>
                                        <p:cTn id="6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p:nvPr/>
        </p:nvSpPr>
        <p:spPr>
          <a:xfrm>
            <a:off x="706" y="0"/>
            <a:ext cx="12858044" cy="723265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83" name="Google Shape;83;p8"/>
          <p:cNvSpPr/>
          <p:nvPr/>
        </p:nvSpPr>
        <p:spPr>
          <a:xfrm>
            <a:off x="779318" y="249455"/>
            <a:ext cx="1704109" cy="1683252"/>
          </a:xfrm>
          <a:prstGeom prst="ellipse">
            <a:avLst/>
          </a:prstGeom>
          <a:solidFill>
            <a:schemeClr val="accen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 name="Google Shape;84;p8"/>
          <p:cNvSpPr txBox="1"/>
          <p:nvPr/>
        </p:nvSpPr>
        <p:spPr>
          <a:xfrm>
            <a:off x="904007" y="384536"/>
            <a:ext cx="1704109" cy="12054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9000" dirty="0">
                <a:solidFill>
                  <a:schemeClr val="lt1"/>
                </a:solidFill>
                <a:latin typeface="Microsoft Yahei"/>
                <a:ea typeface="Microsoft Yahei"/>
                <a:cs typeface="Microsoft Yahei"/>
                <a:sym typeface="Microsoft Yahei"/>
              </a:rPr>
              <a:t>01</a:t>
            </a:r>
            <a:endParaRPr sz="9000" dirty="0">
              <a:solidFill>
                <a:schemeClr val="lt1"/>
              </a:solidFill>
              <a:latin typeface="Microsoft Yahei"/>
              <a:ea typeface="Microsoft Yahei"/>
              <a:cs typeface="Microsoft Yahei"/>
              <a:sym typeface="Microsoft Yahei"/>
            </a:endParaRPr>
          </a:p>
        </p:txBody>
      </p:sp>
      <p:sp>
        <p:nvSpPr>
          <p:cNvPr id="85" name="Google Shape;85;p8"/>
          <p:cNvSpPr/>
          <p:nvPr/>
        </p:nvSpPr>
        <p:spPr>
          <a:xfrm>
            <a:off x="779318" y="259770"/>
            <a:ext cx="1704110" cy="1683249"/>
          </a:xfrm>
          <a:prstGeom prst="ellipse">
            <a:avLst/>
          </a:prstGeom>
          <a:no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Title 2">
            <a:extLst>
              <a:ext uri="{FF2B5EF4-FFF2-40B4-BE49-F238E27FC236}">
                <a16:creationId xmlns:a16="http://schemas.microsoft.com/office/drawing/2014/main" id="{FE732CF1-C988-1A51-9EBE-DF7F3E50B4C8}"/>
              </a:ext>
            </a:extLst>
          </p:cNvPr>
          <p:cNvSpPr>
            <a:spLocks noGrp="1"/>
          </p:cNvSpPr>
          <p:nvPr>
            <p:ph type="ctrTitle"/>
          </p:nvPr>
        </p:nvSpPr>
        <p:spPr>
          <a:xfrm>
            <a:off x="2995772" y="576840"/>
            <a:ext cx="3433603" cy="820809"/>
          </a:xfrm>
        </p:spPr>
        <p:txBody>
          <a:bodyPr/>
          <a:lstStyle/>
          <a:p>
            <a:r>
              <a:rPr lang="en-US" dirty="0">
                <a:solidFill>
                  <a:schemeClr val="bg1"/>
                </a:solidFill>
              </a:rPr>
              <a:t>Introduction</a:t>
            </a:r>
            <a:endParaRPr lang="en-AG" dirty="0">
              <a:solidFill>
                <a:schemeClr val="bg1"/>
              </a:solidFill>
            </a:endParaRPr>
          </a:p>
        </p:txBody>
      </p:sp>
      <p:sp>
        <p:nvSpPr>
          <p:cNvPr id="4" name="Subtitle 3">
            <a:extLst>
              <a:ext uri="{FF2B5EF4-FFF2-40B4-BE49-F238E27FC236}">
                <a16:creationId xmlns:a16="http://schemas.microsoft.com/office/drawing/2014/main" id="{FF614945-F3FF-E6C2-62C4-D657C0715DD6}"/>
              </a:ext>
            </a:extLst>
          </p:cNvPr>
          <p:cNvSpPr>
            <a:spLocks noGrp="1"/>
          </p:cNvSpPr>
          <p:nvPr>
            <p:ph type="subTitle" idx="1"/>
          </p:nvPr>
        </p:nvSpPr>
        <p:spPr>
          <a:xfrm>
            <a:off x="342900" y="2312111"/>
            <a:ext cx="6431972" cy="3920969"/>
          </a:xfrm>
        </p:spPr>
        <p:txBody>
          <a:bodyPr/>
          <a:lstStyle/>
          <a:p>
            <a:r>
              <a:rPr lang="en-US"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While information on films may be found on many well-known websites, Rotten Tomatoes is the best source for critic reviews. This website enables users to compare the ratings offered by frequent users (audience score) and the scores provided by critics (Tomato-meter) who are officially accredited members of various literary guilds or film critic groups.</a:t>
            </a:r>
            <a:endParaRPr lang="en-A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AG" dirty="0">
              <a:solidFill>
                <a:schemeClr val="bg1"/>
              </a:solidFill>
            </a:endParaRPr>
          </a:p>
        </p:txBody>
      </p:sp>
      <p:pic>
        <p:nvPicPr>
          <p:cNvPr id="6" name="Picture 5">
            <a:extLst>
              <a:ext uri="{FF2B5EF4-FFF2-40B4-BE49-F238E27FC236}">
                <a16:creationId xmlns:a16="http://schemas.microsoft.com/office/drawing/2014/main" id="{BEAE3E93-25B9-8E5D-0B2F-129D368F3F63}"/>
              </a:ext>
            </a:extLst>
          </p:cNvPr>
          <p:cNvPicPr>
            <a:picLocks noChangeAspect="1"/>
          </p:cNvPicPr>
          <p:nvPr/>
        </p:nvPicPr>
        <p:blipFill>
          <a:blip r:embed="rId4"/>
          <a:stretch>
            <a:fillRect/>
          </a:stretch>
        </p:blipFill>
        <p:spPr>
          <a:xfrm>
            <a:off x="7076803" y="384536"/>
            <a:ext cx="5398077" cy="1563789"/>
          </a:xfrm>
          <a:prstGeom prst="rect">
            <a:avLst/>
          </a:prstGeom>
        </p:spPr>
      </p:pic>
      <p:pic>
        <p:nvPicPr>
          <p:cNvPr id="8" name="Picture 7">
            <a:extLst>
              <a:ext uri="{FF2B5EF4-FFF2-40B4-BE49-F238E27FC236}">
                <a16:creationId xmlns:a16="http://schemas.microsoft.com/office/drawing/2014/main" id="{8AB3C43E-843D-B944-25DB-C5971089B992}"/>
              </a:ext>
            </a:extLst>
          </p:cNvPr>
          <p:cNvPicPr>
            <a:picLocks noChangeAspect="1"/>
          </p:cNvPicPr>
          <p:nvPr/>
        </p:nvPicPr>
        <p:blipFill>
          <a:blip r:embed="rId5">
            <a:alphaModFix amt="70000"/>
          </a:blip>
          <a:stretch>
            <a:fillRect/>
          </a:stretch>
        </p:blipFill>
        <p:spPr>
          <a:xfrm>
            <a:off x="6774872" y="2510011"/>
            <a:ext cx="5870864" cy="4338103"/>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fade">
                                      <p:cBhvr>
                                        <p:cTn id="11" dur="1000"/>
                                        <p:tgtEl>
                                          <p:spTgt spid="8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1000"/>
                                        <p:tgtEl>
                                          <p:spTgt spid="85"/>
                                        </p:tgtEl>
                                      </p:cBhvr>
                                    </p:animEffect>
                                  </p:childTnLst>
                                </p:cTn>
                              </p:par>
                            </p:childTnLst>
                          </p:cTn>
                        </p:par>
                        <p:par>
                          <p:cTn id="16" fill="hold">
                            <p:stCondLst>
                              <p:cond delay="2500"/>
                            </p:stCondLst>
                            <p:childTnLst>
                              <p:par>
                                <p:cTn id="17" presetID="23" presetClass="entr" presetSubtype="16" fill="hold" nodeType="afterEffect">
                                  <p:stCondLst>
                                    <p:cond delay="0"/>
                                  </p:stCondLst>
                                  <p:childTnLst>
                                    <p:set>
                                      <p:cBhvr>
                                        <p:cTn id="18" dur="1" fill="hold">
                                          <p:stCondLst>
                                            <p:cond delay="0"/>
                                          </p:stCondLst>
                                        </p:cTn>
                                        <p:tgtEl>
                                          <p:spTgt spid="84">
                                            <p:txEl>
                                              <p:pRg st="0" end="0"/>
                                            </p:txEl>
                                          </p:spTgt>
                                        </p:tgtEl>
                                        <p:attrNameLst>
                                          <p:attrName>style.visibility</p:attrName>
                                        </p:attrNameLst>
                                      </p:cBhvr>
                                      <p:to>
                                        <p:strVal val="visible"/>
                                      </p:to>
                                    </p:set>
                                    <p:anim calcmode="lin" valueType="num">
                                      <p:cBhvr additive="base">
                                        <p:cTn id="19" dur="500"/>
                                        <p:tgtEl>
                                          <p:spTgt spid="84">
                                            <p:txEl>
                                              <p:pRg st="0" end="0"/>
                                            </p:txEl>
                                          </p:spTgt>
                                        </p:tgtEl>
                                        <p:attrNameLst>
                                          <p:attrName>ppt_w</p:attrName>
                                        </p:attrNameLst>
                                      </p:cBhvr>
                                      <p:tavLst>
                                        <p:tav tm="0">
                                          <p:val>
                                            <p:strVal val="0"/>
                                          </p:val>
                                        </p:tav>
                                        <p:tav tm="100000">
                                          <p:val>
                                            <p:strVal val="#ppt_w"/>
                                          </p:val>
                                        </p:tav>
                                      </p:tavLst>
                                    </p:anim>
                                    <p:anim calcmode="lin" valueType="num">
                                      <p:cBhvr additive="base">
                                        <p:cTn id="20" dur="500"/>
                                        <p:tgtEl>
                                          <p:spTgt spid="84">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3" name="Picture 2">
            <a:extLst>
              <a:ext uri="{FF2B5EF4-FFF2-40B4-BE49-F238E27FC236}">
                <a16:creationId xmlns:a16="http://schemas.microsoft.com/office/drawing/2014/main" id="{38ADEF0B-49F9-1B1A-57EC-EBCD8DF5126F}"/>
              </a:ext>
            </a:extLst>
          </p:cNvPr>
          <p:cNvPicPr>
            <a:picLocks noChangeAspect="1"/>
          </p:cNvPicPr>
          <p:nvPr/>
        </p:nvPicPr>
        <p:blipFill>
          <a:blip r:embed="rId3"/>
          <a:stretch>
            <a:fillRect/>
          </a:stretch>
        </p:blipFill>
        <p:spPr>
          <a:xfrm>
            <a:off x="0" y="0"/>
            <a:ext cx="12858044" cy="7232650"/>
          </a:xfrm>
          <a:prstGeom prst="rect">
            <a:avLst/>
          </a:prstGeom>
        </p:spPr>
      </p:pic>
      <p:sp>
        <p:nvSpPr>
          <p:cNvPr id="4" name="Google Shape;83;p8">
            <a:extLst>
              <a:ext uri="{FF2B5EF4-FFF2-40B4-BE49-F238E27FC236}">
                <a16:creationId xmlns:a16="http://schemas.microsoft.com/office/drawing/2014/main" id="{E8B83CC4-330B-6F4C-E8A0-087EB67AC2A2}"/>
              </a:ext>
            </a:extLst>
          </p:cNvPr>
          <p:cNvSpPr/>
          <p:nvPr/>
        </p:nvSpPr>
        <p:spPr>
          <a:xfrm>
            <a:off x="779318" y="249455"/>
            <a:ext cx="1704109" cy="1683252"/>
          </a:xfrm>
          <a:prstGeom prst="ellipse">
            <a:avLst/>
          </a:prstGeom>
          <a:solidFill>
            <a:schemeClr val="accen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84;p8">
            <a:extLst>
              <a:ext uri="{FF2B5EF4-FFF2-40B4-BE49-F238E27FC236}">
                <a16:creationId xmlns:a16="http://schemas.microsoft.com/office/drawing/2014/main" id="{845C4909-FBB2-8273-F4F2-0AE204BEF35A}"/>
              </a:ext>
            </a:extLst>
          </p:cNvPr>
          <p:cNvSpPr txBox="1"/>
          <p:nvPr/>
        </p:nvSpPr>
        <p:spPr>
          <a:xfrm>
            <a:off x="904007" y="384536"/>
            <a:ext cx="1704109" cy="12054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9000" dirty="0">
                <a:solidFill>
                  <a:schemeClr val="lt1"/>
                </a:solidFill>
                <a:latin typeface="Microsoft Yahei"/>
                <a:ea typeface="Microsoft Yahei"/>
                <a:cs typeface="Microsoft Yahei"/>
                <a:sym typeface="Microsoft Yahei"/>
              </a:rPr>
              <a:t>02</a:t>
            </a:r>
            <a:endParaRPr sz="9000" dirty="0">
              <a:solidFill>
                <a:schemeClr val="lt1"/>
              </a:solidFill>
              <a:latin typeface="Microsoft Yahei"/>
              <a:ea typeface="Microsoft Yahei"/>
              <a:cs typeface="Microsoft Yahei"/>
              <a:sym typeface="Microsoft Yahei"/>
            </a:endParaRPr>
          </a:p>
        </p:txBody>
      </p:sp>
      <p:sp>
        <p:nvSpPr>
          <p:cNvPr id="6" name="Google Shape;85;p8">
            <a:extLst>
              <a:ext uri="{FF2B5EF4-FFF2-40B4-BE49-F238E27FC236}">
                <a16:creationId xmlns:a16="http://schemas.microsoft.com/office/drawing/2014/main" id="{0DCB6F98-D243-D10F-CFD7-3301F90C100C}"/>
              </a:ext>
            </a:extLst>
          </p:cNvPr>
          <p:cNvSpPr/>
          <p:nvPr/>
        </p:nvSpPr>
        <p:spPr>
          <a:xfrm>
            <a:off x="779318" y="259770"/>
            <a:ext cx="1704110" cy="1683249"/>
          </a:xfrm>
          <a:prstGeom prst="ellipse">
            <a:avLst/>
          </a:prstGeom>
          <a:no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Title 2">
            <a:extLst>
              <a:ext uri="{FF2B5EF4-FFF2-40B4-BE49-F238E27FC236}">
                <a16:creationId xmlns:a16="http://schemas.microsoft.com/office/drawing/2014/main" id="{7F72CFBC-B712-B487-2B7A-0864D3290481}"/>
              </a:ext>
            </a:extLst>
          </p:cNvPr>
          <p:cNvSpPr txBox="1">
            <a:spLocks/>
          </p:cNvSpPr>
          <p:nvPr/>
        </p:nvSpPr>
        <p:spPr>
          <a:xfrm>
            <a:off x="2995772" y="576840"/>
            <a:ext cx="3956342" cy="82080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dirty="0">
                <a:solidFill>
                  <a:schemeClr val="bg1"/>
                </a:solidFill>
                <a:latin typeface="Candara" panose="020E0502030303020204" pitchFamily="34" charset="0"/>
              </a:rPr>
              <a:t>Objectives-KPI</a:t>
            </a:r>
            <a:endParaRPr lang="en-AG" sz="4400" dirty="0">
              <a:solidFill>
                <a:schemeClr val="bg1"/>
              </a:solidFill>
              <a:latin typeface="Candara" panose="020E0502030303020204" pitchFamily="34" charset="0"/>
            </a:endParaRPr>
          </a:p>
        </p:txBody>
      </p:sp>
      <p:sp>
        <p:nvSpPr>
          <p:cNvPr id="8" name="Subtitle 3">
            <a:extLst>
              <a:ext uri="{FF2B5EF4-FFF2-40B4-BE49-F238E27FC236}">
                <a16:creationId xmlns:a16="http://schemas.microsoft.com/office/drawing/2014/main" id="{212DB659-4CB7-9517-DCE6-27DA12A268B5}"/>
              </a:ext>
            </a:extLst>
          </p:cNvPr>
          <p:cNvSpPr txBox="1">
            <a:spLocks/>
          </p:cNvSpPr>
          <p:nvPr/>
        </p:nvSpPr>
        <p:spPr>
          <a:xfrm>
            <a:off x="280553" y="2008056"/>
            <a:ext cx="11835246" cy="52245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07000"/>
              </a:lnSpc>
              <a:buFont typeface="Wingdings" panose="05000000000000000000" pitchFamily="2" charset="2"/>
              <a:buChar char="Ø"/>
            </a:pPr>
            <a:r>
              <a:rPr lang="en-AG"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What does the distribution of films look like by rating? My primary genre? (Hint: use the first genre listed)</a:t>
            </a:r>
            <a:endParaRPr lang="en-US" sz="24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Wingdings" panose="05000000000000000000" pitchFamily="2" charset="2"/>
              <a:buChar char="Ø"/>
            </a:pPr>
            <a:r>
              <a:rPr lang="en-AG"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What % of films received a Certified Fresh Tomato</a:t>
            </a: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en-AG"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meter rating? What about Rotten? </a:t>
            </a:r>
            <a:endParaRPr lang="en-US" sz="24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Wingdings" panose="05000000000000000000" pitchFamily="2" charset="2"/>
              <a:buChar char="Ø"/>
            </a:pPr>
            <a:r>
              <a:rPr lang="en-AG"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Explore new film releases over time. How has the volume of releases by month trended over time? What year/month were the newest films released</a:t>
            </a: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Wingdings" panose="05000000000000000000" pitchFamily="2" charset="2"/>
              <a:buChar char="Ø"/>
            </a:pPr>
            <a:r>
              <a:rPr lang="en-AG"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Compare average Tomato</a:t>
            </a: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en-AG"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meter ratings by Studio. Which studios produce the highest-rated films, on average? The lowest?</a:t>
            </a:r>
            <a:endParaRPr lang="en-US" sz="24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Wingdings" panose="05000000000000000000" pitchFamily="2" charset="2"/>
              <a:buChar char="Ø"/>
            </a:pPr>
            <a:r>
              <a:rPr lang="en-AG"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Compare the Tomato</a:t>
            </a: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en-AG"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meter ratings against audience ratings. Which films showed the largest discrepancies between audiences and critics??</a:t>
            </a:r>
            <a:endParaRPr lang="en-US" sz="24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Wingdings" panose="05000000000000000000" pitchFamily="2" charset="2"/>
              <a:buChar char="Ø"/>
            </a:pPr>
            <a:r>
              <a:rPr lang="en-AG"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Explore the critic's consensus rating: what language is used most often?</a:t>
            </a:r>
            <a:endParaRPr lang="en-AG" sz="24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endParaRPr lang="en-AG" sz="1200" dirty="0">
              <a:solidFill>
                <a:schemeClr val="bg1"/>
              </a:solidFill>
            </a:endParaRPr>
          </a:p>
        </p:txBody>
      </p:sp>
      <p:pic>
        <p:nvPicPr>
          <p:cNvPr id="9" name="Picture 8">
            <a:extLst>
              <a:ext uri="{FF2B5EF4-FFF2-40B4-BE49-F238E27FC236}">
                <a16:creationId xmlns:a16="http://schemas.microsoft.com/office/drawing/2014/main" id="{16FD2EDF-01C1-5DBE-E71D-1C4623A14037}"/>
              </a:ext>
            </a:extLst>
          </p:cNvPr>
          <p:cNvPicPr>
            <a:picLocks noChangeAspect="1"/>
          </p:cNvPicPr>
          <p:nvPr/>
        </p:nvPicPr>
        <p:blipFill>
          <a:blip r:embed="rId4"/>
          <a:stretch>
            <a:fillRect/>
          </a:stretch>
        </p:blipFill>
        <p:spPr>
          <a:xfrm>
            <a:off x="7339770" y="309186"/>
            <a:ext cx="5398077" cy="1563789"/>
          </a:xfrm>
          <a:prstGeom prst="rect">
            <a:avLst/>
          </a:prstGeom>
        </p:spPr>
      </p:pic>
    </p:spTree>
    <p:extLst>
      <p:ext uri="{BB962C8B-B14F-4D97-AF65-F5344CB8AC3E}">
        <p14:creationId xmlns:p14="http://schemas.microsoft.com/office/powerpoint/2010/main" val="15038038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23" presetClass="entr" presetSubtype="16" fill="hold"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p:tgtEl>
                                          <p:spTgt spid="5">
                                            <p:txEl>
                                              <p:pRg st="0" end="0"/>
                                            </p:txEl>
                                          </p:spTgt>
                                        </p:tgtEl>
                                        <p:attrNameLst>
                                          <p:attrName>ppt_w</p:attrName>
                                        </p:attrNameLst>
                                      </p:cBhvr>
                                      <p:tavLst>
                                        <p:tav tm="0">
                                          <p:val>
                                            <p:strVal val="0"/>
                                          </p:val>
                                        </p:tav>
                                        <p:tav tm="100000">
                                          <p:val>
                                            <p:strVal val="#ppt_w"/>
                                          </p:val>
                                        </p:tav>
                                      </p:tavLst>
                                    </p:anim>
                                    <p:anim calcmode="lin" valueType="num">
                                      <p:cBhvr additive="base">
                                        <p:cTn id="16" dur="500"/>
                                        <p:tgtEl>
                                          <p:spTgt spid="5">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 name="Picture 7">
            <a:extLst>
              <a:ext uri="{FF2B5EF4-FFF2-40B4-BE49-F238E27FC236}">
                <a16:creationId xmlns:a16="http://schemas.microsoft.com/office/drawing/2014/main" id="{AFA2F456-FB09-402D-F8E3-7643CAE559E5}"/>
              </a:ext>
            </a:extLst>
          </p:cNvPr>
          <p:cNvPicPr>
            <a:picLocks noChangeAspect="1"/>
          </p:cNvPicPr>
          <p:nvPr/>
        </p:nvPicPr>
        <p:blipFill>
          <a:blip r:embed="rId3"/>
          <a:stretch>
            <a:fillRect/>
          </a:stretch>
        </p:blipFill>
        <p:spPr>
          <a:xfrm>
            <a:off x="706" y="0"/>
            <a:ext cx="12858044" cy="7232650"/>
          </a:xfrm>
          <a:prstGeom prst="rect">
            <a:avLst/>
          </a:prstGeom>
        </p:spPr>
      </p:pic>
      <p:sp>
        <p:nvSpPr>
          <p:cNvPr id="83" name="Google Shape;83;p8"/>
          <p:cNvSpPr/>
          <p:nvPr/>
        </p:nvSpPr>
        <p:spPr>
          <a:xfrm>
            <a:off x="583840" y="71634"/>
            <a:ext cx="1704109" cy="1683252"/>
          </a:xfrm>
          <a:prstGeom prst="ellipse">
            <a:avLst/>
          </a:prstGeom>
          <a:solidFill>
            <a:schemeClr val="accen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 name="Google Shape;84;p8"/>
          <p:cNvSpPr txBox="1"/>
          <p:nvPr/>
        </p:nvSpPr>
        <p:spPr>
          <a:xfrm>
            <a:off x="708529" y="206715"/>
            <a:ext cx="1704109" cy="12054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9000" dirty="0">
                <a:solidFill>
                  <a:schemeClr val="lt1"/>
                </a:solidFill>
                <a:latin typeface="Microsoft Yahei"/>
                <a:ea typeface="Microsoft Yahei"/>
                <a:cs typeface="Microsoft Yahei"/>
                <a:sym typeface="Microsoft Yahei"/>
              </a:rPr>
              <a:t>03</a:t>
            </a:r>
            <a:endParaRPr sz="9000" dirty="0">
              <a:solidFill>
                <a:schemeClr val="lt1"/>
              </a:solidFill>
              <a:latin typeface="Microsoft Yahei"/>
              <a:ea typeface="Microsoft Yahei"/>
              <a:cs typeface="Microsoft Yahei"/>
              <a:sym typeface="Microsoft Yahei"/>
            </a:endParaRPr>
          </a:p>
        </p:txBody>
      </p:sp>
      <p:sp>
        <p:nvSpPr>
          <p:cNvPr id="85" name="Google Shape;85;p8"/>
          <p:cNvSpPr/>
          <p:nvPr/>
        </p:nvSpPr>
        <p:spPr>
          <a:xfrm>
            <a:off x="583840" y="81949"/>
            <a:ext cx="1704110" cy="1683249"/>
          </a:xfrm>
          <a:prstGeom prst="ellipse">
            <a:avLst/>
          </a:prstGeom>
          <a:no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Title 2">
            <a:extLst>
              <a:ext uri="{FF2B5EF4-FFF2-40B4-BE49-F238E27FC236}">
                <a16:creationId xmlns:a16="http://schemas.microsoft.com/office/drawing/2014/main" id="{FE732CF1-C988-1A51-9EBE-DF7F3E50B4C8}"/>
              </a:ext>
            </a:extLst>
          </p:cNvPr>
          <p:cNvSpPr>
            <a:spLocks noGrp="1"/>
          </p:cNvSpPr>
          <p:nvPr>
            <p:ph type="ctrTitle"/>
          </p:nvPr>
        </p:nvSpPr>
        <p:spPr>
          <a:xfrm>
            <a:off x="2662968" y="143266"/>
            <a:ext cx="4246692" cy="1205419"/>
          </a:xfrm>
        </p:spPr>
        <p:txBody>
          <a:bodyPr/>
          <a:lstStyle/>
          <a:p>
            <a:r>
              <a:rPr lang="en-US" sz="7200" dirty="0">
                <a:solidFill>
                  <a:schemeClr val="bg1"/>
                </a:solidFill>
              </a:rPr>
              <a:t>Insights</a:t>
            </a:r>
            <a:endParaRPr lang="en-AG" sz="7200" dirty="0">
              <a:solidFill>
                <a:schemeClr val="bg1"/>
              </a:solidFill>
            </a:endParaRPr>
          </a:p>
        </p:txBody>
      </p:sp>
      <p:sp>
        <p:nvSpPr>
          <p:cNvPr id="4" name="Subtitle 3">
            <a:extLst>
              <a:ext uri="{FF2B5EF4-FFF2-40B4-BE49-F238E27FC236}">
                <a16:creationId xmlns:a16="http://schemas.microsoft.com/office/drawing/2014/main" id="{FF614945-F3FF-E6C2-62C4-D657C0715DD6}"/>
              </a:ext>
            </a:extLst>
          </p:cNvPr>
          <p:cNvSpPr>
            <a:spLocks noGrp="1"/>
          </p:cNvSpPr>
          <p:nvPr>
            <p:ph type="subTitle" idx="1"/>
          </p:nvPr>
        </p:nvSpPr>
        <p:spPr>
          <a:xfrm>
            <a:off x="0" y="1660964"/>
            <a:ext cx="12531437" cy="474376"/>
          </a:xfrm>
        </p:spPr>
        <p:txBody>
          <a:bodyPr/>
          <a:lstStyle/>
          <a:p>
            <a:pPr marL="285750" lvl="0" indent="-285750" algn="l">
              <a:lnSpc>
                <a:spcPct val="107000"/>
              </a:lnSpc>
              <a:buFont typeface="Wingdings" panose="05000000000000000000" pitchFamily="2" charset="2"/>
              <a:buChar char="Ø"/>
            </a:pPr>
            <a:r>
              <a:rPr lang="en-AG" sz="18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What does the distribution of films look like by rating? My primary genre? (Hint: use the first genre listed)</a:t>
            </a:r>
            <a:endParaRPr lang="en-US" sz="18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endParaRPr lang="en-AG" dirty="0">
              <a:solidFill>
                <a:schemeClr val="bg1"/>
              </a:solidFill>
            </a:endParaRPr>
          </a:p>
        </p:txBody>
      </p:sp>
      <p:pic>
        <p:nvPicPr>
          <p:cNvPr id="6" name="Picture 5">
            <a:extLst>
              <a:ext uri="{FF2B5EF4-FFF2-40B4-BE49-F238E27FC236}">
                <a16:creationId xmlns:a16="http://schemas.microsoft.com/office/drawing/2014/main" id="{BEAE3E93-25B9-8E5D-0B2F-129D368F3F63}"/>
              </a:ext>
            </a:extLst>
          </p:cNvPr>
          <p:cNvPicPr>
            <a:picLocks noChangeAspect="1"/>
          </p:cNvPicPr>
          <p:nvPr/>
        </p:nvPicPr>
        <p:blipFill>
          <a:blip r:embed="rId4"/>
          <a:stretch>
            <a:fillRect/>
          </a:stretch>
        </p:blipFill>
        <p:spPr>
          <a:xfrm>
            <a:off x="8072437" y="86715"/>
            <a:ext cx="4785607" cy="1261970"/>
          </a:xfrm>
          <a:prstGeom prst="rect">
            <a:avLst/>
          </a:prstGeom>
        </p:spPr>
      </p:pic>
      <p:graphicFrame>
        <p:nvGraphicFramePr>
          <p:cNvPr id="9" name="Chart 8">
            <a:extLst>
              <a:ext uri="{FF2B5EF4-FFF2-40B4-BE49-F238E27FC236}">
                <a16:creationId xmlns:a16="http://schemas.microsoft.com/office/drawing/2014/main" id="{DD3EC27B-FC16-0997-497E-A7F5DC9928CE}"/>
              </a:ext>
            </a:extLst>
          </p:cNvPr>
          <p:cNvGraphicFramePr>
            <a:graphicFrameLocks/>
          </p:cNvGraphicFramePr>
          <p:nvPr>
            <p:extLst>
              <p:ext uri="{D42A27DB-BD31-4B8C-83A1-F6EECF244321}">
                <p14:modId xmlns:p14="http://schemas.microsoft.com/office/powerpoint/2010/main" val="3774975220"/>
              </p:ext>
            </p:extLst>
          </p:nvPr>
        </p:nvGraphicFramePr>
        <p:xfrm>
          <a:off x="213013" y="2212340"/>
          <a:ext cx="5533691" cy="303234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2F72539C-94CB-82AC-ED3C-A1D7FC5588CB}"/>
              </a:ext>
            </a:extLst>
          </p:cNvPr>
          <p:cNvGraphicFramePr>
            <a:graphicFrameLocks/>
          </p:cNvGraphicFramePr>
          <p:nvPr>
            <p:extLst>
              <p:ext uri="{D42A27DB-BD31-4B8C-83A1-F6EECF244321}">
                <p14:modId xmlns:p14="http://schemas.microsoft.com/office/powerpoint/2010/main" val="1335886851"/>
              </p:ext>
            </p:extLst>
          </p:nvPr>
        </p:nvGraphicFramePr>
        <p:xfrm>
          <a:off x="6187611" y="2208499"/>
          <a:ext cx="6343826" cy="3032341"/>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E98FEA69-FA07-CAC4-D56A-7B443BAAF282}"/>
              </a:ext>
            </a:extLst>
          </p:cNvPr>
          <p:cNvSpPr txBox="1"/>
          <p:nvPr/>
        </p:nvSpPr>
        <p:spPr>
          <a:xfrm>
            <a:off x="213013" y="5388618"/>
            <a:ext cx="12318424" cy="1790170"/>
          </a:xfrm>
          <a:prstGeom prst="rect">
            <a:avLst/>
          </a:prstGeom>
          <a:noFill/>
          <a:ln w="25400">
            <a:solidFill>
              <a:schemeClr val="accent1"/>
            </a:solidFill>
          </a:ln>
        </p:spPr>
        <p:txBody>
          <a:bodyPr wrap="square">
            <a:spAutoFit/>
          </a:bodyPr>
          <a:lstStyle/>
          <a:p>
            <a:pPr marL="285750" lvl="0" indent="-285750">
              <a:lnSpc>
                <a:spcPct val="107000"/>
              </a:lnSpc>
              <a:buFont typeface="Wingdings" panose="05000000000000000000" pitchFamily="2" charset="2"/>
              <a:buChar char="q"/>
            </a:pPr>
            <a:r>
              <a:rPr lang="en-US" sz="13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Movies are released based on one of 6 rating categories: R, NR, PG-13, PG, G, and NC17. The movie's primary genre is comedy, followed by drama, action &amp; adventure, and so forth.</a:t>
            </a:r>
            <a:endParaRPr lang="en-AG" sz="13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Clr>
                <a:srgbClr val="7030A0"/>
              </a:buClr>
              <a:buFont typeface="Symbol" panose="05050102010706020507" pitchFamily="18" charset="2"/>
              <a:buChar char=""/>
            </a:pPr>
            <a:r>
              <a:rPr lang="en-US" sz="13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R: -Restricted – Under 17 requires accompanying parent or adult guardian.</a:t>
            </a:r>
            <a:endParaRPr lang="en-AG" sz="13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Clr>
                <a:srgbClr val="7030A0"/>
              </a:buClr>
              <a:buFont typeface="Symbol" panose="05050102010706020507" pitchFamily="18" charset="2"/>
              <a:buChar char=""/>
            </a:pPr>
            <a:r>
              <a:rPr lang="en-US" sz="13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NR: -</a:t>
            </a:r>
            <a:r>
              <a:rPr lang="en-US" sz="13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If a film has not been submitted for a rating or is an uncut version of a film that was submitted, the labels Not Rated (NR) or Unrated (UR) are often used.</a:t>
            </a:r>
            <a:endParaRPr lang="en-AG" sz="13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Clr>
                <a:srgbClr val="7030A0"/>
              </a:buClr>
              <a:buFont typeface="Symbol" panose="05050102010706020507" pitchFamily="18" charset="2"/>
              <a:buChar char=""/>
            </a:pPr>
            <a:r>
              <a:rPr lang="en-US" sz="13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PG13: -</a:t>
            </a:r>
            <a:r>
              <a:rPr lang="en-US" sz="13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Parents strongly cautioned under age 13</a:t>
            </a:r>
            <a:endParaRPr lang="en-AG" sz="13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Clr>
                <a:srgbClr val="7030A0"/>
              </a:buClr>
              <a:buFont typeface="Symbol" panose="05050102010706020507" pitchFamily="18" charset="2"/>
              <a:buChar char=""/>
            </a:pPr>
            <a:r>
              <a:rPr lang="en-US" sz="13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PG: -Parental guidance suggested</a:t>
            </a:r>
            <a:endParaRPr lang="en-AG" sz="13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Clr>
                <a:srgbClr val="7030A0"/>
              </a:buClr>
              <a:buFont typeface="Symbol" panose="05050102010706020507" pitchFamily="18" charset="2"/>
              <a:buChar char=""/>
            </a:pPr>
            <a:r>
              <a:rPr lang="en-US" sz="13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G: -</a:t>
            </a:r>
            <a:r>
              <a:rPr lang="en-US" sz="13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General audiences-All ages admitted</a:t>
            </a:r>
            <a:endParaRPr lang="en-AG" sz="13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Clr>
                <a:srgbClr val="7030A0"/>
              </a:buClr>
              <a:buFont typeface="Symbol" panose="05050102010706020507" pitchFamily="18" charset="2"/>
              <a:buChar char=""/>
            </a:pPr>
            <a:r>
              <a:rPr lang="en-US" sz="13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NC17: - No children under 17 admitted.</a:t>
            </a:r>
            <a:endParaRPr lang="en-AG" sz="13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83789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1000"/>
                                        <p:tgtEl>
                                          <p:spTgt spid="85"/>
                                        </p:tgtEl>
                                      </p:cBhvr>
                                    </p:animEffect>
                                  </p:childTnLst>
                                </p:cTn>
                              </p:par>
                            </p:childTnLst>
                          </p:cTn>
                        </p:par>
                        <p:par>
                          <p:cTn id="12" fill="hold">
                            <p:stCondLst>
                              <p:cond delay="2000"/>
                            </p:stCondLst>
                            <p:childTnLst>
                              <p:par>
                                <p:cTn id="13" presetID="23" presetClass="entr" presetSubtype="16" fill="hold" nodeType="afterEffect">
                                  <p:stCondLst>
                                    <p:cond delay="0"/>
                                  </p:stCondLst>
                                  <p:childTnLst>
                                    <p:set>
                                      <p:cBhvr>
                                        <p:cTn id="14" dur="1" fill="hold">
                                          <p:stCondLst>
                                            <p:cond delay="0"/>
                                          </p:stCondLst>
                                        </p:cTn>
                                        <p:tgtEl>
                                          <p:spTgt spid="84">
                                            <p:txEl>
                                              <p:pRg st="0" end="0"/>
                                            </p:txEl>
                                          </p:spTgt>
                                        </p:tgtEl>
                                        <p:attrNameLst>
                                          <p:attrName>style.visibility</p:attrName>
                                        </p:attrNameLst>
                                      </p:cBhvr>
                                      <p:to>
                                        <p:strVal val="visible"/>
                                      </p:to>
                                    </p:set>
                                    <p:anim calcmode="lin" valueType="num">
                                      <p:cBhvr additive="base">
                                        <p:cTn id="15" dur="500"/>
                                        <p:tgtEl>
                                          <p:spTgt spid="84">
                                            <p:txEl>
                                              <p:pRg st="0" end="0"/>
                                            </p:txEl>
                                          </p:spTgt>
                                        </p:tgtEl>
                                        <p:attrNameLst>
                                          <p:attrName>ppt_w</p:attrName>
                                        </p:attrNameLst>
                                      </p:cBhvr>
                                      <p:tavLst>
                                        <p:tav tm="0">
                                          <p:val>
                                            <p:strVal val="0"/>
                                          </p:val>
                                        </p:tav>
                                        <p:tav tm="100000">
                                          <p:val>
                                            <p:strVal val="#ppt_w"/>
                                          </p:val>
                                        </p:tav>
                                      </p:tavLst>
                                    </p:anim>
                                    <p:anim calcmode="lin" valueType="num">
                                      <p:cBhvr additive="base">
                                        <p:cTn id="16" dur="500"/>
                                        <p:tgtEl>
                                          <p:spTgt spid="84">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 name="Picture 7">
            <a:extLst>
              <a:ext uri="{FF2B5EF4-FFF2-40B4-BE49-F238E27FC236}">
                <a16:creationId xmlns:a16="http://schemas.microsoft.com/office/drawing/2014/main" id="{AFA2F456-FB09-402D-F8E3-7643CAE559E5}"/>
              </a:ext>
            </a:extLst>
          </p:cNvPr>
          <p:cNvPicPr>
            <a:picLocks noChangeAspect="1"/>
          </p:cNvPicPr>
          <p:nvPr/>
        </p:nvPicPr>
        <p:blipFill>
          <a:blip r:embed="rId3"/>
          <a:stretch>
            <a:fillRect/>
          </a:stretch>
        </p:blipFill>
        <p:spPr>
          <a:xfrm>
            <a:off x="706" y="0"/>
            <a:ext cx="12858044" cy="7232650"/>
          </a:xfrm>
          <a:prstGeom prst="rect">
            <a:avLst/>
          </a:prstGeom>
          <a:ln>
            <a:solidFill>
              <a:schemeClr val="accent1"/>
            </a:solidFill>
          </a:ln>
        </p:spPr>
      </p:pic>
      <p:sp>
        <p:nvSpPr>
          <p:cNvPr id="83" name="Google Shape;83;p8"/>
          <p:cNvSpPr/>
          <p:nvPr/>
        </p:nvSpPr>
        <p:spPr>
          <a:xfrm>
            <a:off x="583840" y="71634"/>
            <a:ext cx="1704109" cy="1683252"/>
          </a:xfrm>
          <a:prstGeom prst="ellipse">
            <a:avLst/>
          </a:prstGeom>
          <a:solidFill>
            <a:schemeClr val="accen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 name="Google Shape;84;p8"/>
          <p:cNvSpPr txBox="1"/>
          <p:nvPr/>
        </p:nvSpPr>
        <p:spPr>
          <a:xfrm>
            <a:off x="708529" y="206715"/>
            <a:ext cx="1704109" cy="12054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9000" dirty="0">
                <a:solidFill>
                  <a:schemeClr val="lt1"/>
                </a:solidFill>
                <a:latin typeface="Microsoft Yahei"/>
                <a:ea typeface="Microsoft Yahei"/>
                <a:cs typeface="Microsoft Yahei"/>
                <a:sym typeface="Microsoft Yahei"/>
              </a:rPr>
              <a:t>03</a:t>
            </a:r>
            <a:endParaRPr sz="9000" dirty="0">
              <a:solidFill>
                <a:schemeClr val="lt1"/>
              </a:solidFill>
              <a:latin typeface="Microsoft Yahei"/>
              <a:ea typeface="Microsoft Yahei"/>
              <a:cs typeface="Microsoft Yahei"/>
              <a:sym typeface="Microsoft Yahei"/>
            </a:endParaRPr>
          </a:p>
        </p:txBody>
      </p:sp>
      <p:sp>
        <p:nvSpPr>
          <p:cNvPr id="85" name="Google Shape;85;p8"/>
          <p:cNvSpPr/>
          <p:nvPr/>
        </p:nvSpPr>
        <p:spPr>
          <a:xfrm>
            <a:off x="583840" y="81949"/>
            <a:ext cx="1704110" cy="1683249"/>
          </a:xfrm>
          <a:prstGeom prst="ellipse">
            <a:avLst/>
          </a:prstGeom>
          <a:no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Title 2">
            <a:extLst>
              <a:ext uri="{FF2B5EF4-FFF2-40B4-BE49-F238E27FC236}">
                <a16:creationId xmlns:a16="http://schemas.microsoft.com/office/drawing/2014/main" id="{FE732CF1-C988-1A51-9EBE-DF7F3E50B4C8}"/>
              </a:ext>
            </a:extLst>
          </p:cNvPr>
          <p:cNvSpPr>
            <a:spLocks noGrp="1"/>
          </p:cNvSpPr>
          <p:nvPr>
            <p:ph type="ctrTitle"/>
          </p:nvPr>
        </p:nvSpPr>
        <p:spPr>
          <a:xfrm>
            <a:off x="2662968" y="143266"/>
            <a:ext cx="4246692" cy="1205419"/>
          </a:xfrm>
        </p:spPr>
        <p:txBody>
          <a:bodyPr/>
          <a:lstStyle/>
          <a:p>
            <a:r>
              <a:rPr lang="en-US" sz="7200" dirty="0">
                <a:solidFill>
                  <a:schemeClr val="bg1"/>
                </a:solidFill>
              </a:rPr>
              <a:t>Insights</a:t>
            </a:r>
            <a:endParaRPr lang="en-AG" sz="7200" dirty="0">
              <a:solidFill>
                <a:schemeClr val="bg1"/>
              </a:solidFill>
            </a:endParaRPr>
          </a:p>
        </p:txBody>
      </p:sp>
      <p:sp>
        <p:nvSpPr>
          <p:cNvPr id="4" name="Subtitle 3">
            <a:extLst>
              <a:ext uri="{FF2B5EF4-FFF2-40B4-BE49-F238E27FC236}">
                <a16:creationId xmlns:a16="http://schemas.microsoft.com/office/drawing/2014/main" id="{FF614945-F3FF-E6C2-62C4-D657C0715DD6}"/>
              </a:ext>
            </a:extLst>
          </p:cNvPr>
          <p:cNvSpPr>
            <a:spLocks noGrp="1"/>
          </p:cNvSpPr>
          <p:nvPr>
            <p:ph type="subTitle" idx="1"/>
          </p:nvPr>
        </p:nvSpPr>
        <p:spPr>
          <a:xfrm>
            <a:off x="0" y="1660964"/>
            <a:ext cx="12531437" cy="474376"/>
          </a:xfrm>
        </p:spPr>
        <p:txBody>
          <a:bodyPr/>
          <a:lstStyle/>
          <a:p>
            <a:pPr marL="285750" indent="-285750" algn="l">
              <a:lnSpc>
                <a:spcPct val="107000"/>
              </a:lnSpc>
              <a:buFont typeface="Wingdings" panose="05000000000000000000" pitchFamily="2" charset="2"/>
              <a:buChar char="Ø"/>
            </a:pPr>
            <a:r>
              <a:rPr lang="en-AG"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What % of films received a Certified Fresh Tomato</a:t>
            </a:r>
            <a:r>
              <a:rPr lang="en-US"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en-AG"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meter rating? What about Rotten? </a:t>
            </a:r>
            <a:endParaRPr lang="en-US" sz="18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endParaRPr lang="en-AG" dirty="0">
              <a:solidFill>
                <a:schemeClr val="bg1"/>
              </a:solidFill>
            </a:endParaRPr>
          </a:p>
        </p:txBody>
      </p:sp>
      <p:pic>
        <p:nvPicPr>
          <p:cNvPr id="6" name="Picture 5">
            <a:extLst>
              <a:ext uri="{FF2B5EF4-FFF2-40B4-BE49-F238E27FC236}">
                <a16:creationId xmlns:a16="http://schemas.microsoft.com/office/drawing/2014/main" id="{BEAE3E93-25B9-8E5D-0B2F-129D368F3F63}"/>
              </a:ext>
            </a:extLst>
          </p:cNvPr>
          <p:cNvPicPr>
            <a:picLocks noChangeAspect="1"/>
          </p:cNvPicPr>
          <p:nvPr/>
        </p:nvPicPr>
        <p:blipFill>
          <a:blip r:embed="rId4"/>
          <a:stretch>
            <a:fillRect/>
          </a:stretch>
        </p:blipFill>
        <p:spPr>
          <a:xfrm>
            <a:off x="8072437" y="86715"/>
            <a:ext cx="4785607" cy="1261970"/>
          </a:xfrm>
          <a:prstGeom prst="rect">
            <a:avLst/>
          </a:prstGeom>
        </p:spPr>
      </p:pic>
      <p:graphicFrame>
        <p:nvGraphicFramePr>
          <p:cNvPr id="2" name="Chart 1">
            <a:extLst>
              <a:ext uri="{FF2B5EF4-FFF2-40B4-BE49-F238E27FC236}">
                <a16:creationId xmlns:a16="http://schemas.microsoft.com/office/drawing/2014/main" id="{901C820F-C0A2-C60B-0C2E-8AED538B642A}"/>
              </a:ext>
            </a:extLst>
          </p:cNvPr>
          <p:cNvGraphicFramePr>
            <a:graphicFrameLocks/>
          </p:cNvGraphicFramePr>
          <p:nvPr>
            <p:extLst>
              <p:ext uri="{D42A27DB-BD31-4B8C-83A1-F6EECF244321}">
                <p14:modId xmlns:p14="http://schemas.microsoft.com/office/powerpoint/2010/main" val="1531816087"/>
              </p:ext>
            </p:extLst>
          </p:nvPr>
        </p:nvGraphicFramePr>
        <p:xfrm>
          <a:off x="862966" y="2582711"/>
          <a:ext cx="4685780" cy="2988975"/>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E6B1D76F-9C1F-940A-BCE1-AA5DAE10ABBA}"/>
              </a:ext>
            </a:extLst>
          </p:cNvPr>
          <p:cNvSpPr txBox="1"/>
          <p:nvPr/>
        </p:nvSpPr>
        <p:spPr>
          <a:xfrm>
            <a:off x="8072437" y="4518292"/>
            <a:ext cx="4603172" cy="1913665"/>
          </a:xfrm>
          <a:prstGeom prst="rect">
            <a:avLst/>
          </a:prstGeom>
          <a:noFill/>
          <a:ln>
            <a:solidFill>
              <a:schemeClr val="accent1"/>
            </a:solidFill>
          </a:ln>
        </p:spPr>
        <p:txBody>
          <a:bodyPr wrap="square">
            <a:spAutoFit/>
          </a:bodyPr>
          <a:lstStyle/>
          <a:p>
            <a:pPr marL="342900" lvl="0" indent="-342900">
              <a:lnSpc>
                <a:spcPct val="107000"/>
              </a:lnSpc>
              <a:spcAft>
                <a:spcPts val="800"/>
              </a:spcAft>
              <a:buFont typeface="Wingdings" panose="05000000000000000000" pitchFamily="2" charset="2"/>
              <a:buChar char=""/>
            </a:pPr>
            <a:r>
              <a:rPr lang="en-US" sz="28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17.77%</a:t>
            </a:r>
            <a:r>
              <a:rPr lang="en-US" sz="2800"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of Movies received </a:t>
            </a:r>
            <a:r>
              <a:rPr lang="en-US" sz="28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Certified Fresh</a:t>
            </a:r>
            <a:r>
              <a:rPr lang="en-US" sz="2800"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38.75%</a:t>
            </a:r>
            <a:r>
              <a:rPr lang="en-US" sz="2800"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received </a:t>
            </a:r>
            <a:r>
              <a:rPr lang="en-US" sz="28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Fresh</a:t>
            </a:r>
            <a:r>
              <a:rPr lang="en-US" sz="2800"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8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43.47%</a:t>
            </a:r>
            <a:r>
              <a:rPr lang="en-US" sz="2800"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received </a:t>
            </a:r>
            <a:r>
              <a:rPr lang="en-US" sz="2800" b="1" kern="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Rotten Ratings.</a:t>
            </a:r>
            <a:endParaRPr lang="en-AG"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90457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1000"/>
                                        <p:tgtEl>
                                          <p:spTgt spid="85"/>
                                        </p:tgtEl>
                                      </p:cBhvr>
                                    </p:animEffect>
                                  </p:childTnLst>
                                </p:cTn>
                              </p:par>
                            </p:childTnLst>
                          </p:cTn>
                        </p:par>
                        <p:par>
                          <p:cTn id="12" fill="hold">
                            <p:stCondLst>
                              <p:cond delay="2000"/>
                            </p:stCondLst>
                            <p:childTnLst>
                              <p:par>
                                <p:cTn id="13" presetID="23" presetClass="entr" presetSubtype="16" fill="hold" nodeType="afterEffect">
                                  <p:stCondLst>
                                    <p:cond delay="0"/>
                                  </p:stCondLst>
                                  <p:childTnLst>
                                    <p:set>
                                      <p:cBhvr>
                                        <p:cTn id="14" dur="1" fill="hold">
                                          <p:stCondLst>
                                            <p:cond delay="0"/>
                                          </p:stCondLst>
                                        </p:cTn>
                                        <p:tgtEl>
                                          <p:spTgt spid="84">
                                            <p:txEl>
                                              <p:pRg st="0" end="0"/>
                                            </p:txEl>
                                          </p:spTgt>
                                        </p:tgtEl>
                                        <p:attrNameLst>
                                          <p:attrName>style.visibility</p:attrName>
                                        </p:attrNameLst>
                                      </p:cBhvr>
                                      <p:to>
                                        <p:strVal val="visible"/>
                                      </p:to>
                                    </p:set>
                                    <p:anim calcmode="lin" valueType="num">
                                      <p:cBhvr additive="base">
                                        <p:cTn id="15" dur="500"/>
                                        <p:tgtEl>
                                          <p:spTgt spid="84">
                                            <p:txEl>
                                              <p:pRg st="0" end="0"/>
                                            </p:txEl>
                                          </p:spTgt>
                                        </p:tgtEl>
                                        <p:attrNameLst>
                                          <p:attrName>ppt_w</p:attrName>
                                        </p:attrNameLst>
                                      </p:cBhvr>
                                      <p:tavLst>
                                        <p:tav tm="0">
                                          <p:val>
                                            <p:strVal val="0"/>
                                          </p:val>
                                        </p:tav>
                                        <p:tav tm="100000">
                                          <p:val>
                                            <p:strVal val="#ppt_w"/>
                                          </p:val>
                                        </p:tav>
                                      </p:tavLst>
                                    </p:anim>
                                    <p:anim calcmode="lin" valueType="num">
                                      <p:cBhvr additive="base">
                                        <p:cTn id="16" dur="500"/>
                                        <p:tgtEl>
                                          <p:spTgt spid="84">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 name="Picture 7">
            <a:extLst>
              <a:ext uri="{FF2B5EF4-FFF2-40B4-BE49-F238E27FC236}">
                <a16:creationId xmlns:a16="http://schemas.microsoft.com/office/drawing/2014/main" id="{AFA2F456-FB09-402D-F8E3-7643CAE559E5}"/>
              </a:ext>
            </a:extLst>
          </p:cNvPr>
          <p:cNvPicPr>
            <a:picLocks noChangeAspect="1"/>
          </p:cNvPicPr>
          <p:nvPr/>
        </p:nvPicPr>
        <p:blipFill>
          <a:blip r:embed="rId3"/>
          <a:stretch>
            <a:fillRect/>
          </a:stretch>
        </p:blipFill>
        <p:spPr>
          <a:xfrm>
            <a:off x="0" y="-18706"/>
            <a:ext cx="12858044" cy="7232650"/>
          </a:xfrm>
          <a:prstGeom prst="rect">
            <a:avLst/>
          </a:prstGeom>
          <a:ln>
            <a:solidFill>
              <a:schemeClr val="accent1"/>
            </a:solidFill>
          </a:ln>
        </p:spPr>
      </p:pic>
      <p:sp>
        <p:nvSpPr>
          <p:cNvPr id="83" name="Google Shape;83;p8"/>
          <p:cNvSpPr/>
          <p:nvPr/>
        </p:nvSpPr>
        <p:spPr>
          <a:xfrm>
            <a:off x="583840" y="71634"/>
            <a:ext cx="1704109" cy="1683252"/>
          </a:xfrm>
          <a:prstGeom prst="ellipse">
            <a:avLst/>
          </a:prstGeom>
          <a:solidFill>
            <a:schemeClr val="accen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 name="Google Shape;84;p8"/>
          <p:cNvSpPr txBox="1"/>
          <p:nvPr/>
        </p:nvSpPr>
        <p:spPr>
          <a:xfrm>
            <a:off x="708529" y="206715"/>
            <a:ext cx="1704109" cy="12054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9000" dirty="0">
                <a:solidFill>
                  <a:schemeClr val="lt1"/>
                </a:solidFill>
                <a:latin typeface="Microsoft Yahei"/>
                <a:ea typeface="Microsoft Yahei"/>
                <a:cs typeface="Microsoft Yahei"/>
                <a:sym typeface="Microsoft Yahei"/>
              </a:rPr>
              <a:t>03</a:t>
            </a:r>
            <a:endParaRPr sz="9000" dirty="0">
              <a:solidFill>
                <a:schemeClr val="lt1"/>
              </a:solidFill>
              <a:latin typeface="Microsoft Yahei"/>
              <a:ea typeface="Microsoft Yahei"/>
              <a:cs typeface="Microsoft Yahei"/>
              <a:sym typeface="Microsoft Yahei"/>
            </a:endParaRPr>
          </a:p>
        </p:txBody>
      </p:sp>
      <p:sp>
        <p:nvSpPr>
          <p:cNvPr id="85" name="Google Shape;85;p8"/>
          <p:cNvSpPr/>
          <p:nvPr/>
        </p:nvSpPr>
        <p:spPr>
          <a:xfrm>
            <a:off x="583840" y="81949"/>
            <a:ext cx="1704110" cy="1683249"/>
          </a:xfrm>
          <a:prstGeom prst="ellipse">
            <a:avLst/>
          </a:prstGeom>
          <a:no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Title 2">
            <a:extLst>
              <a:ext uri="{FF2B5EF4-FFF2-40B4-BE49-F238E27FC236}">
                <a16:creationId xmlns:a16="http://schemas.microsoft.com/office/drawing/2014/main" id="{FE732CF1-C988-1A51-9EBE-DF7F3E50B4C8}"/>
              </a:ext>
            </a:extLst>
          </p:cNvPr>
          <p:cNvSpPr>
            <a:spLocks noGrp="1"/>
          </p:cNvSpPr>
          <p:nvPr>
            <p:ph type="ctrTitle"/>
          </p:nvPr>
        </p:nvSpPr>
        <p:spPr>
          <a:xfrm>
            <a:off x="2662968" y="143266"/>
            <a:ext cx="4246692" cy="1205419"/>
          </a:xfrm>
        </p:spPr>
        <p:txBody>
          <a:bodyPr/>
          <a:lstStyle/>
          <a:p>
            <a:r>
              <a:rPr lang="en-US" sz="7200" dirty="0">
                <a:solidFill>
                  <a:schemeClr val="bg1"/>
                </a:solidFill>
              </a:rPr>
              <a:t>Insights</a:t>
            </a:r>
            <a:endParaRPr lang="en-AG" sz="7200" dirty="0">
              <a:solidFill>
                <a:schemeClr val="bg1"/>
              </a:solidFill>
            </a:endParaRPr>
          </a:p>
        </p:txBody>
      </p:sp>
      <p:sp>
        <p:nvSpPr>
          <p:cNvPr id="4" name="Subtitle 3">
            <a:extLst>
              <a:ext uri="{FF2B5EF4-FFF2-40B4-BE49-F238E27FC236}">
                <a16:creationId xmlns:a16="http://schemas.microsoft.com/office/drawing/2014/main" id="{FF614945-F3FF-E6C2-62C4-D657C0715DD6}"/>
              </a:ext>
            </a:extLst>
          </p:cNvPr>
          <p:cNvSpPr>
            <a:spLocks noGrp="1"/>
          </p:cNvSpPr>
          <p:nvPr>
            <p:ph type="subTitle" idx="1"/>
          </p:nvPr>
        </p:nvSpPr>
        <p:spPr>
          <a:xfrm>
            <a:off x="0" y="1660964"/>
            <a:ext cx="12531437" cy="474376"/>
          </a:xfrm>
        </p:spPr>
        <p:txBody>
          <a:bodyPr/>
          <a:lstStyle/>
          <a:p>
            <a:pPr marL="285750" indent="-285750">
              <a:lnSpc>
                <a:spcPct val="107000"/>
              </a:lnSpc>
              <a:buFont typeface="Wingdings" panose="05000000000000000000" pitchFamily="2" charset="2"/>
              <a:buChar char="Ø"/>
            </a:pPr>
            <a:r>
              <a:rPr lang="en-AG"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Explore new film releases over time. How has the volume of releases by month trended over time? What year/month were the newest films released</a:t>
            </a:r>
            <a:r>
              <a:rPr lang="en-US"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endParaRPr lang="en-AG" dirty="0">
              <a:solidFill>
                <a:schemeClr val="bg1"/>
              </a:solidFill>
            </a:endParaRPr>
          </a:p>
        </p:txBody>
      </p:sp>
      <p:pic>
        <p:nvPicPr>
          <p:cNvPr id="6" name="Picture 5">
            <a:extLst>
              <a:ext uri="{FF2B5EF4-FFF2-40B4-BE49-F238E27FC236}">
                <a16:creationId xmlns:a16="http://schemas.microsoft.com/office/drawing/2014/main" id="{BEAE3E93-25B9-8E5D-0B2F-129D368F3F63}"/>
              </a:ext>
            </a:extLst>
          </p:cNvPr>
          <p:cNvPicPr>
            <a:picLocks noChangeAspect="1"/>
          </p:cNvPicPr>
          <p:nvPr/>
        </p:nvPicPr>
        <p:blipFill>
          <a:blip r:embed="rId4"/>
          <a:stretch>
            <a:fillRect/>
          </a:stretch>
        </p:blipFill>
        <p:spPr>
          <a:xfrm>
            <a:off x="8072437" y="86715"/>
            <a:ext cx="4785607" cy="1261970"/>
          </a:xfrm>
          <a:prstGeom prst="rect">
            <a:avLst/>
          </a:prstGeom>
        </p:spPr>
      </p:pic>
      <p:graphicFrame>
        <p:nvGraphicFramePr>
          <p:cNvPr id="5" name="Chart 4">
            <a:extLst>
              <a:ext uri="{FF2B5EF4-FFF2-40B4-BE49-F238E27FC236}">
                <a16:creationId xmlns:a16="http://schemas.microsoft.com/office/drawing/2014/main" id="{DFBA407F-94F7-33C5-48B8-77652A5EBB83}"/>
              </a:ext>
            </a:extLst>
          </p:cNvPr>
          <p:cNvGraphicFramePr>
            <a:graphicFrameLocks/>
          </p:cNvGraphicFramePr>
          <p:nvPr>
            <p:extLst>
              <p:ext uri="{D42A27DB-BD31-4B8C-83A1-F6EECF244321}">
                <p14:modId xmlns:p14="http://schemas.microsoft.com/office/powerpoint/2010/main" val="1162420662"/>
              </p:ext>
            </p:extLst>
          </p:nvPr>
        </p:nvGraphicFramePr>
        <p:xfrm>
          <a:off x="708529" y="2828485"/>
          <a:ext cx="6857827" cy="3395669"/>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a:extLst>
              <a:ext uri="{FF2B5EF4-FFF2-40B4-BE49-F238E27FC236}">
                <a16:creationId xmlns:a16="http://schemas.microsoft.com/office/drawing/2014/main" id="{3A40ABD4-8FB9-2168-D46C-FC4456DF28DB}"/>
              </a:ext>
            </a:extLst>
          </p:cNvPr>
          <p:cNvSpPr txBox="1"/>
          <p:nvPr/>
        </p:nvSpPr>
        <p:spPr>
          <a:xfrm>
            <a:off x="8274179" y="2812789"/>
            <a:ext cx="3675429" cy="1569660"/>
          </a:xfrm>
          <a:prstGeom prst="rect">
            <a:avLst/>
          </a:prstGeom>
          <a:noFill/>
          <a:ln>
            <a:solidFill>
              <a:schemeClr val="accent1"/>
            </a:solidFill>
          </a:ln>
        </p:spPr>
        <p:txBody>
          <a:bodyPr wrap="square">
            <a:spAutoFit/>
          </a:bodyPr>
          <a:lstStyle/>
          <a:p>
            <a:r>
              <a:rPr lang="en-US" sz="3200" b="1" kern="0" dirty="0">
                <a:solidFill>
                  <a:srgbClr val="4472C4"/>
                </a:solidFill>
                <a:effectLst/>
                <a:latin typeface="Times New Roman" panose="02020603050405020304" pitchFamily="18" charset="0"/>
                <a:ea typeface="Times New Roman" panose="02020603050405020304" pitchFamily="18" charset="0"/>
              </a:rPr>
              <a:t>1319</a:t>
            </a:r>
            <a:r>
              <a:rPr lang="en-US" sz="3200" kern="0" dirty="0">
                <a:solidFill>
                  <a:srgbClr val="000000"/>
                </a:solidFill>
                <a:effectLst/>
                <a:latin typeface="Times New Roman" panose="02020603050405020304" pitchFamily="18" charset="0"/>
                <a:ea typeface="Times New Roman" panose="02020603050405020304" pitchFamily="18" charset="0"/>
              </a:rPr>
              <a:t> Movies released per </a:t>
            </a:r>
            <a:r>
              <a:rPr lang="en-US" sz="3200" b="1" kern="0" dirty="0">
                <a:solidFill>
                  <a:srgbClr val="4472C4"/>
                </a:solidFill>
                <a:effectLst/>
                <a:latin typeface="Times New Roman" panose="02020603050405020304" pitchFamily="18" charset="0"/>
                <a:ea typeface="Times New Roman" panose="02020603050405020304" pitchFamily="18" charset="0"/>
              </a:rPr>
              <a:t>month</a:t>
            </a:r>
            <a:r>
              <a:rPr lang="en-US" sz="3200" kern="0" dirty="0">
                <a:solidFill>
                  <a:srgbClr val="000000"/>
                </a:solidFill>
                <a:effectLst/>
                <a:latin typeface="Times New Roman" panose="02020603050405020304" pitchFamily="18" charset="0"/>
                <a:ea typeface="Times New Roman" panose="02020603050405020304" pitchFamily="18" charset="0"/>
              </a:rPr>
              <a:t> every year.</a:t>
            </a:r>
            <a:endParaRPr lang="en-AG" sz="3200" dirty="0"/>
          </a:p>
        </p:txBody>
      </p:sp>
    </p:spTree>
    <p:extLst>
      <p:ext uri="{BB962C8B-B14F-4D97-AF65-F5344CB8AC3E}">
        <p14:creationId xmlns:p14="http://schemas.microsoft.com/office/powerpoint/2010/main" val="35135502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1000"/>
                                        <p:tgtEl>
                                          <p:spTgt spid="85"/>
                                        </p:tgtEl>
                                      </p:cBhvr>
                                    </p:animEffect>
                                  </p:childTnLst>
                                </p:cTn>
                              </p:par>
                            </p:childTnLst>
                          </p:cTn>
                        </p:par>
                        <p:par>
                          <p:cTn id="12" fill="hold">
                            <p:stCondLst>
                              <p:cond delay="2000"/>
                            </p:stCondLst>
                            <p:childTnLst>
                              <p:par>
                                <p:cTn id="13" presetID="23" presetClass="entr" presetSubtype="16" fill="hold" nodeType="afterEffect">
                                  <p:stCondLst>
                                    <p:cond delay="0"/>
                                  </p:stCondLst>
                                  <p:childTnLst>
                                    <p:set>
                                      <p:cBhvr>
                                        <p:cTn id="14" dur="1" fill="hold">
                                          <p:stCondLst>
                                            <p:cond delay="0"/>
                                          </p:stCondLst>
                                        </p:cTn>
                                        <p:tgtEl>
                                          <p:spTgt spid="84">
                                            <p:txEl>
                                              <p:pRg st="0" end="0"/>
                                            </p:txEl>
                                          </p:spTgt>
                                        </p:tgtEl>
                                        <p:attrNameLst>
                                          <p:attrName>style.visibility</p:attrName>
                                        </p:attrNameLst>
                                      </p:cBhvr>
                                      <p:to>
                                        <p:strVal val="visible"/>
                                      </p:to>
                                    </p:set>
                                    <p:anim calcmode="lin" valueType="num">
                                      <p:cBhvr additive="base">
                                        <p:cTn id="15" dur="500"/>
                                        <p:tgtEl>
                                          <p:spTgt spid="84">
                                            <p:txEl>
                                              <p:pRg st="0" end="0"/>
                                            </p:txEl>
                                          </p:spTgt>
                                        </p:tgtEl>
                                        <p:attrNameLst>
                                          <p:attrName>ppt_w</p:attrName>
                                        </p:attrNameLst>
                                      </p:cBhvr>
                                      <p:tavLst>
                                        <p:tav tm="0">
                                          <p:val>
                                            <p:strVal val="0"/>
                                          </p:val>
                                        </p:tav>
                                        <p:tav tm="100000">
                                          <p:val>
                                            <p:strVal val="#ppt_w"/>
                                          </p:val>
                                        </p:tav>
                                      </p:tavLst>
                                    </p:anim>
                                    <p:anim calcmode="lin" valueType="num">
                                      <p:cBhvr additive="base">
                                        <p:cTn id="16" dur="500"/>
                                        <p:tgtEl>
                                          <p:spTgt spid="84">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 name="Picture 7">
            <a:extLst>
              <a:ext uri="{FF2B5EF4-FFF2-40B4-BE49-F238E27FC236}">
                <a16:creationId xmlns:a16="http://schemas.microsoft.com/office/drawing/2014/main" id="{AFA2F456-FB09-402D-F8E3-7643CAE559E5}"/>
              </a:ext>
            </a:extLst>
          </p:cNvPr>
          <p:cNvPicPr>
            <a:picLocks noChangeAspect="1"/>
          </p:cNvPicPr>
          <p:nvPr/>
        </p:nvPicPr>
        <p:blipFill>
          <a:blip r:embed="rId3"/>
          <a:stretch>
            <a:fillRect/>
          </a:stretch>
        </p:blipFill>
        <p:spPr>
          <a:xfrm>
            <a:off x="0" y="-18706"/>
            <a:ext cx="12858044" cy="7232650"/>
          </a:xfrm>
          <a:prstGeom prst="rect">
            <a:avLst/>
          </a:prstGeom>
          <a:ln>
            <a:solidFill>
              <a:schemeClr val="accent1"/>
            </a:solidFill>
          </a:ln>
        </p:spPr>
      </p:pic>
      <p:sp>
        <p:nvSpPr>
          <p:cNvPr id="83" name="Google Shape;83;p8"/>
          <p:cNvSpPr/>
          <p:nvPr/>
        </p:nvSpPr>
        <p:spPr>
          <a:xfrm>
            <a:off x="583840" y="71634"/>
            <a:ext cx="1704109" cy="1683252"/>
          </a:xfrm>
          <a:prstGeom prst="ellipse">
            <a:avLst/>
          </a:prstGeom>
          <a:solidFill>
            <a:schemeClr val="accen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 name="Google Shape;84;p8"/>
          <p:cNvSpPr txBox="1"/>
          <p:nvPr/>
        </p:nvSpPr>
        <p:spPr>
          <a:xfrm>
            <a:off x="708529" y="206715"/>
            <a:ext cx="1704109" cy="12054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9000" dirty="0">
                <a:solidFill>
                  <a:schemeClr val="lt1"/>
                </a:solidFill>
                <a:latin typeface="Microsoft Yahei"/>
                <a:ea typeface="Microsoft Yahei"/>
                <a:cs typeface="Microsoft Yahei"/>
                <a:sym typeface="Microsoft Yahei"/>
              </a:rPr>
              <a:t>03</a:t>
            </a:r>
            <a:endParaRPr sz="9000" dirty="0">
              <a:solidFill>
                <a:schemeClr val="lt1"/>
              </a:solidFill>
              <a:latin typeface="Microsoft Yahei"/>
              <a:ea typeface="Microsoft Yahei"/>
              <a:cs typeface="Microsoft Yahei"/>
              <a:sym typeface="Microsoft Yahei"/>
            </a:endParaRPr>
          </a:p>
        </p:txBody>
      </p:sp>
      <p:sp>
        <p:nvSpPr>
          <p:cNvPr id="85" name="Google Shape;85;p8"/>
          <p:cNvSpPr/>
          <p:nvPr/>
        </p:nvSpPr>
        <p:spPr>
          <a:xfrm>
            <a:off x="583840" y="81949"/>
            <a:ext cx="1704110" cy="1683249"/>
          </a:xfrm>
          <a:prstGeom prst="ellipse">
            <a:avLst/>
          </a:prstGeom>
          <a:no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Title 2">
            <a:extLst>
              <a:ext uri="{FF2B5EF4-FFF2-40B4-BE49-F238E27FC236}">
                <a16:creationId xmlns:a16="http://schemas.microsoft.com/office/drawing/2014/main" id="{FE732CF1-C988-1A51-9EBE-DF7F3E50B4C8}"/>
              </a:ext>
            </a:extLst>
          </p:cNvPr>
          <p:cNvSpPr>
            <a:spLocks noGrp="1"/>
          </p:cNvSpPr>
          <p:nvPr>
            <p:ph type="ctrTitle"/>
          </p:nvPr>
        </p:nvSpPr>
        <p:spPr>
          <a:xfrm>
            <a:off x="2662968" y="143266"/>
            <a:ext cx="4246692" cy="1205419"/>
          </a:xfrm>
        </p:spPr>
        <p:txBody>
          <a:bodyPr/>
          <a:lstStyle/>
          <a:p>
            <a:r>
              <a:rPr lang="en-US" sz="7200" dirty="0">
                <a:solidFill>
                  <a:schemeClr val="bg1"/>
                </a:solidFill>
              </a:rPr>
              <a:t>Insights</a:t>
            </a:r>
            <a:endParaRPr lang="en-AG" sz="7200" dirty="0">
              <a:solidFill>
                <a:schemeClr val="bg1"/>
              </a:solidFill>
            </a:endParaRPr>
          </a:p>
        </p:txBody>
      </p:sp>
      <p:sp>
        <p:nvSpPr>
          <p:cNvPr id="4" name="Subtitle 3">
            <a:extLst>
              <a:ext uri="{FF2B5EF4-FFF2-40B4-BE49-F238E27FC236}">
                <a16:creationId xmlns:a16="http://schemas.microsoft.com/office/drawing/2014/main" id="{FF614945-F3FF-E6C2-62C4-D657C0715DD6}"/>
              </a:ext>
            </a:extLst>
          </p:cNvPr>
          <p:cNvSpPr>
            <a:spLocks noGrp="1"/>
          </p:cNvSpPr>
          <p:nvPr>
            <p:ph type="subTitle" idx="1"/>
          </p:nvPr>
        </p:nvSpPr>
        <p:spPr>
          <a:xfrm>
            <a:off x="0" y="1660964"/>
            <a:ext cx="12531437" cy="474376"/>
          </a:xfrm>
        </p:spPr>
        <p:txBody>
          <a:bodyPr/>
          <a:lstStyle/>
          <a:p>
            <a:pPr marL="285750" indent="-285750">
              <a:lnSpc>
                <a:spcPct val="107000"/>
              </a:lnSpc>
              <a:buFont typeface="Wingdings" panose="05000000000000000000" pitchFamily="2" charset="2"/>
              <a:buChar char="Ø"/>
            </a:pPr>
            <a:r>
              <a:rPr lang="en-AG"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Compare average Tomato</a:t>
            </a:r>
            <a:r>
              <a:rPr lang="en-US"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en-AG"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meter ratings by Studio. Which studios produce the highest-rated films, on average? The lowest?</a:t>
            </a:r>
            <a:endParaRPr lang="en-US" sz="18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EAE3E93-25B9-8E5D-0B2F-129D368F3F63}"/>
              </a:ext>
            </a:extLst>
          </p:cNvPr>
          <p:cNvPicPr>
            <a:picLocks noChangeAspect="1"/>
          </p:cNvPicPr>
          <p:nvPr/>
        </p:nvPicPr>
        <p:blipFill>
          <a:blip r:embed="rId4"/>
          <a:stretch>
            <a:fillRect/>
          </a:stretch>
        </p:blipFill>
        <p:spPr>
          <a:xfrm>
            <a:off x="8072437" y="86715"/>
            <a:ext cx="4785607" cy="1261970"/>
          </a:xfrm>
          <a:prstGeom prst="rect">
            <a:avLst/>
          </a:prstGeom>
        </p:spPr>
      </p:pic>
      <p:sp>
        <p:nvSpPr>
          <p:cNvPr id="9" name="TextBox 8">
            <a:extLst>
              <a:ext uri="{FF2B5EF4-FFF2-40B4-BE49-F238E27FC236}">
                <a16:creationId xmlns:a16="http://schemas.microsoft.com/office/drawing/2014/main" id="{48209FE2-BAE7-2473-E936-65029E863CDF}"/>
              </a:ext>
            </a:extLst>
          </p:cNvPr>
          <p:cNvSpPr txBox="1"/>
          <p:nvPr/>
        </p:nvSpPr>
        <p:spPr>
          <a:xfrm>
            <a:off x="353289" y="6001588"/>
            <a:ext cx="11533909" cy="1069395"/>
          </a:xfrm>
          <a:prstGeom prst="rect">
            <a:avLst/>
          </a:prstGeom>
          <a:noFill/>
          <a:ln>
            <a:solidFill>
              <a:schemeClr val="accent1"/>
            </a:solidFill>
          </a:ln>
        </p:spPr>
        <p:txBody>
          <a:bodyPr wrap="square">
            <a:spAutoFit/>
          </a:bodyPr>
          <a:lstStyle/>
          <a:p>
            <a:pPr marL="342900" lvl="0" indent="-342900">
              <a:lnSpc>
                <a:spcPct val="107000"/>
              </a:lnSpc>
              <a:spcAft>
                <a:spcPts val="800"/>
              </a:spcAft>
              <a:buFont typeface="Wingdings" panose="05000000000000000000" pitchFamily="2" charset="2"/>
              <a:buChar char=""/>
            </a:pPr>
            <a:r>
              <a:rPr lang="en-US" sz="18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Comparison is provided between Studio and Tomatomer Average Rating. </a:t>
            </a:r>
          </a:p>
          <a:p>
            <a:pPr marL="342900" lvl="0" indent="-342900">
              <a:lnSpc>
                <a:spcPct val="107000"/>
              </a:lnSpc>
              <a:spcAft>
                <a:spcPts val="800"/>
              </a:spcAft>
              <a:buFont typeface="Wingdings" panose="05000000000000000000" pitchFamily="2" charset="2"/>
              <a:buChar char=""/>
            </a:pPr>
            <a:r>
              <a:rPr lang="en-US" sz="18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IFC </a:t>
            </a:r>
            <a:r>
              <a:rPr lang="en-US" sz="18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Flims</a:t>
            </a:r>
            <a:r>
              <a:rPr lang="en-US" sz="18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has produce highest Rated Films and Movie Count is 398 and lowest rated Studio are many which got  0 Rating from Tomatomer Criteria Ratings.</a:t>
            </a:r>
            <a:endParaRPr lang="en-AG"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640D1980-0680-7491-E4D7-9F40648775E5}"/>
              </a:ext>
            </a:extLst>
          </p:cNvPr>
          <p:cNvGraphicFramePr>
            <a:graphicFrameLocks/>
          </p:cNvGraphicFramePr>
          <p:nvPr>
            <p:extLst>
              <p:ext uri="{D42A27DB-BD31-4B8C-83A1-F6EECF244321}">
                <p14:modId xmlns:p14="http://schemas.microsoft.com/office/powerpoint/2010/main" val="2764633425"/>
              </p:ext>
            </p:extLst>
          </p:nvPr>
        </p:nvGraphicFramePr>
        <p:xfrm>
          <a:off x="231718" y="2898284"/>
          <a:ext cx="11655481" cy="276606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4327552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1000"/>
                                        <p:tgtEl>
                                          <p:spTgt spid="85"/>
                                        </p:tgtEl>
                                      </p:cBhvr>
                                    </p:animEffect>
                                  </p:childTnLst>
                                </p:cTn>
                              </p:par>
                            </p:childTnLst>
                          </p:cTn>
                        </p:par>
                        <p:par>
                          <p:cTn id="12" fill="hold">
                            <p:stCondLst>
                              <p:cond delay="2000"/>
                            </p:stCondLst>
                            <p:childTnLst>
                              <p:par>
                                <p:cTn id="13" presetID="23" presetClass="entr" presetSubtype="16" fill="hold" nodeType="afterEffect">
                                  <p:stCondLst>
                                    <p:cond delay="0"/>
                                  </p:stCondLst>
                                  <p:childTnLst>
                                    <p:set>
                                      <p:cBhvr>
                                        <p:cTn id="14" dur="1" fill="hold">
                                          <p:stCondLst>
                                            <p:cond delay="0"/>
                                          </p:stCondLst>
                                        </p:cTn>
                                        <p:tgtEl>
                                          <p:spTgt spid="84">
                                            <p:txEl>
                                              <p:pRg st="0" end="0"/>
                                            </p:txEl>
                                          </p:spTgt>
                                        </p:tgtEl>
                                        <p:attrNameLst>
                                          <p:attrName>style.visibility</p:attrName>
                                        </p:attrNameLst>
                                      </p:cBhvr>
                                      <p:to>
                                        <p:strVal val="visible"/>
                                      </p:to>
                                    </p:set>
                                    <p:anim calcmode="lin" valueType="num">
                                      <p:cBhvr additive="base">
                                        <p:cTn id="15" dur="500"/>
                                        <p:tgtEl>
                                          <p:spTgt spid="84">
                                            <p:txEl>
                                              <p:pRg st="0" end="0"/>
                                            </p:txEl>
                                          </p:spTgt>
                                        </p:tgtEl>
                                        <p:attrNameLst>
                                          <p:attrName>ppt_w</p:attrName>
                                        </p:attrNameLst>
                                      </p:cBhvr>
                                      <p:tavLst>
                                        <p:tav tm="0">
                                          <p:val>
                                            <p:strVal val="0"/>
                                          </p:val>
                                        </p:tav>
                                        <p:tav tm="100000">
                                          <p:val>
                                            <p:strVal val="#ppt_w"/>
                                          </p:val>
                                        </p:tav>
                                      </p:tavLst>
                                    </p:anim>
                                    <p:anim calcmode="lin" valueType="num">
                                      <p:cBhvr additive="base">
                                        <p:cTn id="16" dur="500"/>
                                        <p:tgtEl>
                                          <p:spTgt spid="84">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 name="Picture 7">
            <a:extLst>
              <a:ext uri="{FF2B5EF4-FFF2-40B4-BE49-F238E27FC236}">
                <a16:creationId xmlns:a16="http://schemas.microsoft.com/office/drawing/2014/main" id="{AFA2F456-FB09-402D-F8E3-7643CAE559E5}"/>
              </a:ext>
            </a:extLst>
          </p:cNvPr>
          <p:cNvPicPr>
            <a:picLocks noChangeAspect="1"/>
          </p:cNvPicPr>
          <p:nvPr/>
        </p:nvPicPr>
        <p:blipFill>
          <a:blip r:embed="rId3"/>
          <a:stretch>
            <a:fillRect/>
          </a:stretch>
        </p:blipFill>
        <p:spPr>
          <a:xfrm>
            <a:off x="0" y="-18706"/>
            <a:ext cx="12858044" cy="7232650"/>
          </a:xfrm>
          <a:prstGeom prst="rect">
            <a:avLst/>
          </a:prstGeom>
          <a:ln>
            <a:solidFill>
              <a:schemeClr val="accent1"/>
            </a:solidFill>
          </a:ln>
        </p:spPr>
      </p:pic>
      <p:sp>
        <p:nvSpPr>
          <p:cNvPr id="83" name="Google Shape;83;p8"/>
          <p:cNvSpPr/>
          <p:nvPr/>
        </p:nvSpPr>
        <p:spPr>
          <a:xfrm>
            <a:off x="583840" y="71634"/>
            <a:ext cx="1704109" cy="1683252"/>
          </a:xfrm>
          <a:prstGeom prst="ellipse">
            <a:avLst/>
          </a:prstGeom>
          <a:solidFill>
            <a:schemeClr val="accen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 name="Google Shape;84;p8"/>
          <p:cNvSpPr txBox="1"/>
          <p:nvPr/>
        </p:nvSpPr>
        <p:spPr>
          <a:xfrm>
            <a:off x="708529" y="206715"/>
            <a:ext cx="1704109" cy="12054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9000" dirty="0">
                <a:solidFill>
                  <a:schemeClr val="lt1"/>
                </a:solidFill>
                <a:latin typeface="Microsoft Yahei"/>
                <a:ea typeface="Microsoft Yahei"/>
                <a:cs typeface="Microsoft Yahei"/>
                <a:sym typeface="Microsoft Yahei"/>
              </a:rPr>
              <a:t>03</a:t>
            </a:r>
            <a:endParaRPr sz="9000" dirty="0">
              <a:solidFill>
                <a:schemeClr val="lt1"/>
              </a:solidFill>
              <a:latin typeface="Microsoft Yahei"/>
              <a:ea typeface="Microsoft Yahei"/>
              <a:cs typeface="Microsoft Yahei"/>
              <a:sym typeface="Microsoft Yahei"/>
            </a:endParaRPr>
          </a:p>
        </p:txBody>
      </p:sp>
      <p:sp>
        <p:nvSpPr>
          <p:cNvPr id="85" name="Google Shape;85;p8"/>
          <p:cNvSpPr/>
          <p:nvPr/>
        </p:nvSpPr>
        <p:spPr>
          <a:xfrm>
            <a:off x="583840" y="81949"/>
            <a:ext cx="1704110" cy="1683249"/>
          </a:xfrm>
          <a:prstGeom prst="ellipse">
            <a:avLst/>
          </a:prstGeom>
          <a:no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Title 2">
            <a:extLst>
              <a:ext uri="{FF2B5EF4-FFF2-40B4-BE49-F238E27FC236}">
                <a16:creationId xmlns:a16="http://schemas.microsoft.com/office/drawing/2014/main" id="{FE732CF1-C988-1A51-9EBE-DF7F3E50B4C8}"/>
              </a:ext>
            </a:extLst>
          </p:cNvPr>
          <p:cNvSpPr>
            <a:spLocks noGrp="1"/>
          </p:cNvSpPr>
          <p:nvPr>
            <p:ph type="ctrTitle"/>
          </p:nvPr>
        </p:nvSpPr>
        <p:spPr>
          <a:xfrm>
            <a:off x="2662968" y="143266"/>
            <a:ext cx="4246692" cy="1205419"/>
          </a:xfrm>
        </p:spPr>
        <p:txBody>
          <a:bodyPr/>
          <a:lstStyle/>
          <a:p>
            <a:r>
              <a:rPr lang="en-US" sz="7200" dirty="0">
                <a:solidFill>
                  <a:schemeClr val="bg1"/>
                </a:solidFill>
              </a:rPr>
              <a:t>Insights</a:t>
            </a:r>
            <a:endParaRPr lang="en-AG" sz="7200" dirty="0">
              <a:solidFill>
                <a:schemeClr val="bg1"/>
              </a:solidFill>
            </a:endParaRPr>
          </a:p>
        </p:txBody>
      </p:sp>
      <p:sp>
        <p:nvSpPr>
          <p:cNvPr id="4" name="Subtitle 3">
            <a:extLst>
              <a:ext uri="{FF2B5EF4-FFF2-40B4-BE49-F238E27FC236}">
                <a16:creationId xmlns:a16="http://schemas.microsoft.com/office/drawing/2014/main" id="{FF614945-F3FF-E6C2-62C4-D657C0715DD6}"/>
              </a:ext>
            </a:extLst>
          </p:cNvPr>
          <p:cNvSpPr>
            <a:spLocks noGrp="1"/>
          </p:cNvSpPr>
          <p:nvPr>
            <p:ph type="subTitle" idx="1"/>
          </p:nvPr>
        </p:nvSpPr>
        <p:spPr>
          <a:xfrm>
            <a:off x="0" y="1660964"/>
            <a:ext cx="12531437" cy="474376"/>
          </a:xfrm>
        </p:spPr>
        <p:txBody>
          <a:bodyPr/>
          <a:lstStyle/>
          <a:p>
            <a:pPr marL="285750" indent="-285750">
              <a:lnSpc>
                <a:spcPct val="107000"/>
              </a:lnSpc>
              <a:buFont typeface="Wingdings" panose="05000000000000000000" pitchFamily="2" charset="2"/>
              <a:buChar char="Ø"/>
            </a:pPr>
            <a:r>
              <a:rPr lang="en-AG"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Compare the Tomato</a:t>
            </a:r>
            <a:r>
              <a:rPr lang="en-US"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en-AG"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meter ratings against audience ratings. Which films showed the largest discrepancies between audiences and critics</a:t>
            </a:r>
            <a:endParaRPr lang="en-US" sz="18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EAE3E93-25B9-8E5D-0B2F-129D368F3F63}"/>
              </a:ext>
            </a:extLst>
          </p:cNvPr>
          <p:cNvPicPr>
            <a:picLocks noChangeAspect="1"/>
          </p:cNvPicPr>
          <p:nvPr/>
        </p:nvPicPr>
        <p:blipFill>
          <a:blip r:embed="rId4"/>
          <a:stretch>
            <a:fillRect/>
          </a:stretch>
        </p:blipFill>
        <p:spPr>
          <a:xfrm>
            <a:off x="8072437" y="86715"/>
            <a:ext cx="4785607" cy="1261970"/>
          </a:xfrm>
          <a:prstGeom prst="rect">
            <a:avLst/>
          </a:prstGeom>
        </p:spPr>
      </p:pic>
      <p:graphicFrame>
        <p:nvGraphicFramePr>
          <p:cNvPr id="2" name="Chart 1">
            <a:extLst>
              <a:ext uri="{FF2B5EF4-FFF2-40B4-BE49-F238E27FC236}">
                <a16:creationId xmlns:a16="http://schemas.microsoft.com/office/drawing/2014/main" id="{70E6A62C-1651-5FCD-ADC5-4097BFF91767}"/>
              </a:ext>
            </a:extLst>
          </p:cNvPr>
          <p:cNvGraphicFramePr>
            <a:graphicFrameLocks/>
          </p:cNvGraphicFramePr>
          <p:nvPr>
            <p:extLst>
              <p:ext uri="{D42A27DB-BD31-4B8C-83A1-F6EECF244321}">
                <p14:modId xmlns:p14="http://schemas.microsoft.com/office/powerpoint/2010/main" val="3724894248"/>
              </p:ext>
            </p:extLst>
          </p:nvPr>
        </p:nvGraphicFramePr>
        <p:xfrm>
          <a:off x="327312" y="2505912"/>
          <a:ext cx="8489375" cy="3228436"/>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6CC7D7C0-27DD-840C-A548-65F3473B1374}"/>
              </a:ext>
            </a:extLst>
          </p:cNvPr>
          <p:cNvSpPr txBox="1"/>
          <p:nvPr/>
        </p:nvSpPr>
        <p:spPr>
          <a:xfrm>
            <a:off x="9143295" y="2938015"/>
            <a:ext cx="3388142" cy="3046988"/>
          </a:xfrm>
          <a:prstGeom prst="rect">
            <a:avLst/>
          </a:prstGeom>
          <a:noFill/>
        </p:spPr>
        <p:txBody>
          <a:bodyPr wrap="square">
            <a:spAutoFit/>
          </a:bodyPr>
          <a:lstStyle/>
          <a:p>
            <a:r>
              <a:rPr lang="en-AG" sz="2400" dirty="0">
                <a:solidFill>
                  <a:schemeClr val="bg1"/>
                </a:solidFill>
                <a:latin typeface="Times New Roman" panose="02020603050405020304" pitchFamily="18" charset="0"/>
                <a:cs typeface="Times New Roman" panose="02020603050405020304" pitchFamily="18" charset="0"/>
              </a:rPr>
              <a:t>Comparison has provided between audience rating and Rotten Tomato-meter Rating. </a:t>
            </a:r>
            <a:endParaRPr lang="en-US" sz="2400" dirty="0">
              <a:solidFill>
                <a:schemeClr val="bg1"/>
              </a:solidFill>
              <a:latin typeface="Times New Roman" panose="02020603050405020304" pitchFamily="18" charset="0"/>
              <a:cs typeface="Times New Roman" panose="02020603050405020304" pitchFamily="18" charset="0"/>
            </a:endParaRPr>
          </a:p>
          <a:p>
            <a:r>
              <a:rPr lang="en-AG" sz="2400" dirty="0">
                <a:solidFill>
                  <a:schemeClr val="bg1"/>
                </a:solidFill>
                <a:latin typeface="Times New Roman" panose="02020603050405020304" pitchFamily="18" charset="0"/>
                <a:cs typeface="Times New Roman" panose="02020603050405020304" pitchFamily="18" charset="0"/>
              </a:rPr>
              <a:t>The Movie 96 Souls has the highest discrepancies between audiences and critics</a:t>
            </a:r>
            <a:r>
              <a:rPr lang="en-US" sz="2400" dirty="0">
                <a:solidFill>
                  <a:schemeClr val="bg1"/>
                </a:solidFill>
                <a:latin typeface="Times New Roman" panose="02020603050405020304" pitchFamily="18" charset="0"/>
                <a:cs typeface="Times New Roman" panose="02020603050405020304" pitchFamily="18" charset="0"/>
              </a:rPr>
              <a:t> that is 95</a:t>
            </a:r>
            <a:endParaRPr lang="en-AG" sz="2400" dirty="0">
              <a:solidFill>
                <a:schemeClr val="bg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FA846BB-DC35-87CF-A9EC-4AF1932B9B11}"/>
              </a:ext>
            </a:extLst>
          </p:cNvPr>
          <p:cNvPicPr>
            <a:picLocks noChangeAspect="1"/>
          </p:cNvPicPr>
          <p:nvPr/>
        </p:nvPicPr>
        <p:blipFill>
          <a:blip r:embed="rId6"/>
          <a:stretch>
            <a:fillRect/>
          </a:stretch>
        </p:blipFill>
        <p:spPr>
          <a:xfrm>
            <a:off x="798096" y="5938664"/>
            <a:ext cx="7274341" cy="1150720"/>
          </a:xfrm>
          <a:prstGeom prst="rect">
            <a:avLst/>
          </a:prstGeom>
          <a:ln>
            <a:noFill/>
          </a:ln>
          <a:effectLst>
            <a:softEdge rad="112500"/>
          </a:effectLst>
        </p:spPr>
      </p:pic>
    </p:spTree>
    <p:extLst>
      <p:ext uri="{BB962C8B-B14F-4D97-AF65-F5344CB8AC3E}">
        <p14:creationId xmlns:p14="http://schemas.microsoft.com/office/powerpoint/2010/main" val="39663248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1000"/>
                                        <p:tgtEl>
                                          <p:spTgt spid="85"/>
                                        </p:tgtEl>
                                      </p:cBhvr>
                                    </p:animEffect>
                                  </p:childTnLst>
                                </p:cTn>
                              </p:par>
                            </p:childTnLst>
                          </p:cTn>
                        </p:par>
                        <p:par>
                          <p:cTn id="12" fill="hold">
                            <p:stCondLst>
                              <p:cond delay="2000"/>
                            </p:stCondLst>
                            <p:childTnLst>
                              <p:par>
                                <p:cTn id="13" presetID="23" presetClass="entr" presetSubtype="16" fill="hold" nodeType="afterEffect">
                                  <p:stCondLst>
                                    <p:cond delay="0"/>
                                  </p:stCondLst>
                                  <p:childTnLst>
                                    <p:set>
                                      <p:cBhvr>
                                        <p:cTn id="14" dur="1" fill="hold">
                                          <p:stCondLst>
                                            <p:cond delay="0"/>
                                          </p:stCondLst>
                                        </p:cTn>
                                        <p:tgtEl>
                                          <p:spTgt spid="84">
                                            <p:txEl>
                                              <p:pRg st="0" end="0"/>
                                            </p:txEl>
                                          </p:spTgt>
                                        </p:tgtEl>
                                        <p:attrNameLst>
                                          <p:attrName>style.visibility</p:attrName>
                                        </p:attrNameLst>
                                      </p:cBhvr>
                                      <p:to>
                                        <p:strVal val="visible"/>
                                      </p:to>
                                    </p:set>
                                    <p:anim calcmode="lin" valueType="num">
                                      <p:cBhvr additive="base">
                                        <p:cTn id="15" dur="500"/>
                                        <p:tgtEl>
                                          <p:spTgt spid="84">
                                            <p:txEl>
                                              <p:pRg st="0" end="0"/>
                                            </p:txEl>
                                          </p:spTgt>
                                        </p:tgtEl>
                                        <p:attrNameLst>
                                          <p:attrName>ppt_w</p:attrName>
                                        </p:attrNameLst>
                                      </p:cBhvr>
                                      <p:tavLst>
                                        <p:tav tm="0">
                                          <p:val>
                                            <p:strVal val="0"/>
                                          </p:val>
                                        </p:tav>
                                        <p:tav tm="100000">
                                          <p:val>
                                            <p:strVal val="#ppt_w"/>
                                          </p:val>
                                        </p:tav>
                                      </p:tavLst>
                                    </p:anim>
                                    <p:anim calcmode="lin" valueType="num">
                                      <p:cBhvr additive="base">
                                        <p:cTn id="16" dur="500"/>
                                        <p:tgtEl>
                                          <p:spTgt spid="84">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vie Art Presentation，Freepptbackgrounds.net">
  <a:themeElements>
    <a:clrScheme name="自定义 233">
      <a:dk1>
        <a:srgbClr val="000000"/>
      </a:dk1>
      <a:lt1>
        <a:srgbClr val="FFFFFF"/>
      </a:lt1>
      <a:dk2>
        <a:srgbClr val="44546A"/>
      </a:dk2>
      <a:lt2>
        <a:srgbClr val="E7E6E6"/>
      </a:lt2>
      <a:accent1>
        <a:srgbClr val="39DFE7"/>
      </a:accent1>
      <a:accent2>
        <a:srgbClr val="6E6D74"/>
      </a:accent2>
      <a:accent3>
        <a:srgbClr val="39DFE7"/>
      </a:accent3>
      <a:accent4>
        <a:srgbClr val="6E6D74"/>
      </a:accent4>
      <a:accent5>
        <a:srgbClr val="39DFE7"/>
      </a:accent5>
      <a:accent6>
        <a:srgbClr val="6E6D74"/>
      </a:accent6>
      <a:hlink>
        <a:srgbClr val="39DFE7"/>
      </a:hlink>
      <a:folHlink>
        <a:srgbClr val="6E6D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TotalTime>
  <Words>780</Words>
  <Application>Microsoft Office PowerPoint</Application>
  <PresentationFormat>Custom</PresentationFormat>
  <Paragraphs>87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Candara</vt:lpstr>
      <vt:lpstr>Microsoft Yahei</vt:lpstr>
      <vt:lpstr>Times New Roman</vt:lpstr>
      <vt:lpstr>Calibri</vt:lpstr>
      <vt:lpstr>Wingdings</vt:lpstr>
      <vt:lpstr>Arial</vt:lpstr>
      <vt:lpstr>Symbol</vt:lpstr>
      <vt:lpstr>Movie Art Presentation，Freepptbackgrounds.net</vt:lpstr>
      <vt:lpstr>PowerPoint Presentation</vt:lpstr>
      <vt:lpstr>PowerPoint Presentation</vt:lpstr>
      <vt:lpstr>Introduction</vt:lpstr>
      <vt:lpstr>PowerPoint Presentation</vt:lpstr>
      <vt:lpstr>Insights</vt:lpstr>
      <vt:lpstr>Insights</vt:lpstr>
      <vt:lpstr>Insights</vt:lpstr>
      <vt:lpstr>Insights</vt:lpstr>
      <vt:lpstr>Insights</vt:lpstr>
      <vt:lpstr>Insights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Ankit Raj</cp:lastModifiedBy>
  <cp:revision>34</cp:revision>
  <dcterms:modified xsi:type="dcterms:W3CDTF">2023-07-11T10:27:17Z</dcterms:modified>
</cp:coreProperties>
</file>