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7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77" r:id="rId2"/>
    <p:sldId id="282" r:id="rId3"/>
    <p:sldId id="293" r:id="rId4"/>
    <p:sldId id="283" r:id="rId5"/>
    <p:sldId id="292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2047DE-380F-4FA1-B9FA-A40ADEC2E35A}" v="30" dt="2025-03-31T13:33:51.515"/>
    <p1510:client id="{E13C7245-BD96-4F9A-9410-A2D4B4ADAB3B}" v="110" dt="2025-03-31T14:34:16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sateur invité" providerId="Windows Live" clId="Web-{D72047DE-380F-4FA1-B9FA-A40ADEC2E35A}"/>
    <pc:docChg chg="modSld">
      <pc:chgData name="Utilisateur invité" userId="" providerId="Windows Live" clId="Web-{D72047DE-380F-4FA1-B9FA-A40ADEC2E35A}" dt="2025-03-31T13:33:51.515" v="17"/>
      <pc:docMkLst>
        <pc:docMk/>
      </pc:docMkLst>
      <pc:sldChg chg="addSp delSp modSp">
        <pc:chgData name="Utilisateur invité" userId="" providerId="Windows Live" clId="Web-{D72047DE-380F-4FA1-B9FA-A40ADEC2E35A}" dt="2025-03-31T13:33:51.515" v="17"/>
        <pc:sldMkLst>
          <pc:docMk/>
          <pc:sldMk cId="1013688153" sldId="291"/>
        </pc:sldMkLst>
        <pc:spChg chg="mod">
          <ac:chgData name="Utilisateur invité" userId="" providerId="Windows Live" clId="Web-{D72047DE-380F-4FA1-B9FA-A40ADEC2E35A}" dt="2025-03-31T13:33:03.514" v="7" actId="1076"/>
          <ac:spMkLst>
            <pc:docMk/>
            <pc:sldMk cId="1013688153" sldId="291"/>
            <ac:spMk id="2" creationId="{42BF9D92-39A4-3D4C-BB81-5EC719843E1C}"/>
          </ac:spMkLst>
        </pc:spChg>
        <pc:spChg chg="add del mod">
          <ac:chgData name="Utilisateur invité" userId="" providerId="Windows Live" clId="Web-{D72047DE-380F-4FA1-B9FA-A40ADEC2E35A}" dt="2025-03-31T13:33:51.515" v="17"/>
          <ac:spMkLst>
            <pc:docMk/>
            <pc:sldMk cId="1013688153" sldId="291"/>
            <ac:spMk id="4" creationId="{23996805-927B-FDBF-1E12-38BD66CAFDED}"/>
          </ac:spMkLst>
        </pc:spChg>
      </pc:sldChg>
    </pc:docChg>
  </pc:docChgLst>
  <pc:docChgLst>
    <pc:chgData name="Louis-Simon Castonguay" userId="12a0b372677e56a6" providerId="LiveId" clId="{E13C7245-BD96-4F9A-9410-A2D4B4ADAB3B}"/>
    <pc:docChg chg="modSld">
      <pc:chgData name="Louis-Simon Castonguay" userId="12a0b372677e56a6" providerId="LiveId" clId="{E13C7245-BD96-4F9A-9410-A2D4B4ADAB3B}" dt="2025-03-31T14:34:16.155" v="118"/>
      <pc:docMkLst>
        <pc:docMk/>
      </pc:docMkLst>
      <pc:sldChg chg="modSp mod">
        <pc:chgData name="Louis-Simon Castonguay" userId="12a0b372677e56a6" providerId="LiveId" clId="{E13C7245-BD96-4F9A-9410-A2D4B4ADAB3B}" dt="2025-03-31T13:30:13.355" v="1"/>
        <pc:sldMkLst>
          <pc:docMk/>
          <pc:sldMk cId="957080784" sldId="283"/>
        </pc:sldMkLst>
        <pc:spChg chg="mod">
          <ac:chgData name="Louis-Simon Castonguay" userId="12a0b372677e56a6" providerId="LiveId" clId="{E13C7245-BD96-4F9A-9410-A2D4B4ADAB3B}" dt="2025-03-31T13:30:13.355" v="1"/>
          <ac:spMkLst>
            <pc:docMk/>
            <pc:sldMk cId="957080784" sldId="283"/>
            <ac:spMk id="4" creationId="{D7340684-93C2-96C9-9750-B8B1C9BB7309}"/>
          </ac:spMkLst>
        </pc:spChg>
      </pc:sldChg>
      <pc:sldChg chg="modSp mod">
        <pc:chgData name="Louis-Simon Castonguay" userId="12a0b372677e56a6" providerId="LiveId" clId="{E13C7245-BD96-4F9A-9410-A2D4B4ADAB3B}" dt="2025-03-31T14:34:05.453" v="114"/>
        <pc:sldMkLst>
          <pc:docMk/>
          <pc:sldMk cId="762506776" sldId="290"/>
        </pc:sldMkLst>
        <pc:spChg chg="mod">
          <ac:chgData name="Louis-Simon Castonguay" userId="12a0b372677e56a6" providerId="LiveId" clId="{E13C7245-BD96-4F9A-9410-A2D4B4ADAB3B}" dt="2025-03-31T14:34:05.453" v="114"/>
          <ac:spMkLst>
            <pc:docMk/>
            <pc:sldMk cId="762506776" sldId="290"/>
            <ac:spMk id="2" creationId="{FB994F36-B48F-C806-E2A3-4D7905401EA2}"/>
          </ac:spMkLst>
        </pc:spChg>
      </pc:sldChg>
      <pc:sldChg chg="modSp mod">
        <pc:chgData name="Louis-Simon Castonguay" userId="12a0b372677e56a6" providerId="LiveId" clId="{E13C7245-BD96-4F9A-9410-A2D4B4ADAB3B}" dt="2025-03-31T14:34:16.155" v="118"/>
        <pc:sldMkLst>
          <pc:docMk/>
          <pc:sldMk cId="1013688153" sldId="291"/>
        </pc:sldMkLst>
        <pc:spChg chg="mod">
          <ac:chgData name="Louis-Simon Castonguay" userId="12a0b372677e56a6" providerId="LiveId" clId="{E13C7245-BD96-4F9A-9410-A2D4B4ADAB3B}" dt="2025-03-31T14:34:16.155" v="118"/>
          <ac:spMkLst>
            <pc:docMk/>
            <pc:sldMk cId="1013688153" sldId="291"/>
            <ac:spMk id="2" creationId="{42BF9D92-39A4-3D4C-BB81-5EC719843E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92A7D-E4E7-4DB9-82D5-58F836856ADE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B75F2A-0D66-4402-8F8E-D98994DEC8A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62862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1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973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081F-1229-622D-454C-68E1148E9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5125812A-BE4F-C04F-A0B8-EBBDC93FD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7D50484-5FB5-4677-F266-5A9926A526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9F58CB-EDEB-C041-D6B3-6CB1AC3CAD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133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3FFF0-0356-77A2-D4A7-28E2E6EFD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7ED73256-8D9E-FDB5-0973-7E7DF7A065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6C12FF-5CA5-0C59-9424-639E0C97F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55A78E2-B1F0-10F1-7692-0B9CE74435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3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699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EC308-47DC-0EA3-C71E-BD55ED5DE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2BF97CAB-2A0B-18ED-B3C7-D9776CB3B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C75A20-8E5A-8B02-FBA7-91388193A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81767-9CFF-C680-80F8-363BEF6F8A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4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27637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8B0B3-2FAA-22C1-39BB-3B45290F0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2D952526-E567-3B11-87FB-2D650F6688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9808C57-B6A7-A246-5F52-C7940E7D4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092F0D-826D-6F73-18DD-BFFEF1B9AA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5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50790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5E714-CD04-DD6A-C9F0-0A96C234D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B048CA31-E758-B5E3-3022-A5784F3609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09B51B-24E2-D170-0351-B05972DF2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219548-D6F1-6597-68EC-3C3B3B0BB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6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88239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106A4-834F-92BC-0292-9BC22762F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B97F3A6C-27E1-88DF-4836-032DCACF13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3C4B82D-4E76-D2E8-4756-8507A2687B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8DE0F8-21CE-3B24-98F3-46AF9ACD5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3076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89287-291F-571E-A2C6-02F3A75B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 diapositive 1">
            <a:extLst>
              <a:ext uri="{FF2B5EF4-FFF2-40B4-BE49-F238E27FC236}">
                <a16:creationId xmlns:a16="http://schemas.microsoft.com/office/drawing/2014/main" id="{6CE6E045-F93B-2EB5-F14E-4BCAC4700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13CDAE-246A-026F-0AC6-FC9AC5497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DBB6E1-3DD2-5319-DF5C-04D6B3840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AC4DF-0053-49C1-976A-467CC677364D}" type="slidenum">
              <a:rPr lang="fr-CA" smtClean="0"/>
              <a:t>8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0977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90371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36750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703697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0567991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12700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586608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10074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848680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870248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3036229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CA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326405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AFBF26F-91AB-419B-AD57-8A7552FB4394}" type="datetimeFigureOut">
              <a:rPr lang="fr-CA" smtClean="0"/>
              <a:t>2025-03-31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0C5136D-6379-4117-9737-E06B06A1D37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44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10" Type="http://schemas.openxmlformats.org/officeDocument/2006/relationships/image" Target="../media/image1.png"/><Relationship Id="rId4" Type="http://schemas.openxmlformats.org/officeDocument/2006/relationships/tags" Target="../tags/tag3.xml"/><Relationship Id="rId9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3" Type="http://schemas.openxmlformats.org/officeDocument/2006/relationships/tags" Target="../tags/tag9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4.png"/><Relationship Id="rId5" Type="http://schemas.openxmlformats.org/officeDocument/2006/relationships/tags" Target="../tags/tag11.xml"/><Relationship Id="rId10" Type="http://schemas.openxmlformats.org/officeDocument/2006/relationships/image" Target="../media/image3.png"/><Relationship Id="rId4" Type="http://schemas.openxmlformats.org/officeDocument/2006/relationships/tags" Target="../tags/tag10.xm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7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ous-titre 2">
            <a:extLst>
              <a:ext uri="{FF2B5EF4-FFF2-40B4-BE49-F238E27FC236}">
                <a16:creationId xmlns:a16="http://schemas.microsoft.com/office/drawing/2014/main" id="{C3B93819-8B31-5DF0-55BC-C9A39AF0CBAB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3888377" y="377110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CA"/>
          </a:p>
        </p:txBody>
      </p:sp>
      <p:pic>
        <p:nvPicPr>
          <p:cNvPr id="3" name="Image 2" descr="Une image contenant texte, graphisme, Graphique, Police&#10;&#10;Description générée automatiquement">
            <a:extLst>
              <a:ext uri="{FF2B5EF4-FFF2-40B4-BE49-F238E27FC236}">
                <a16:creationId xmlns:a16="http://schemas.microsoft.com/office/drawing/2014/main" id="{6C2478F5-AAEF-7858-639E-E98A2BCB2E7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9259805" y="0"/>
            <a:ext cx="2925287" cy="11988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372059-265E-0062-3E4C-0BF1E8132FA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47040" y="1671241"/>
            <a:ext cx="11285272" cy="2008434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CA" sz="2800">
                <a:solidFill>
                  <a:schemeClr val="tx1"/>
                </a:solidFill>
              </a:rPr>
              <a:t>Devoir 3: </a:t>
            </a:r>
          </a:p>
          <a:p>
            <a:pPr algn="ctr"/>
            <a:r>
              <a:rPr lang="fr-CA" sz="2800" b="1">
                <a:solidFill>
                  <a:schemeClr val="tx1"/>
                </a:solidFill>
              </a:rPr>
              <a:t>Validation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DF9F19F-7440-4D3B-41B5-C67769F3778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FCA817B-D713-2E5B-E825-207897D9CC4F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2614956" y="4542463"/>
            <a:ext cx="6949440" cy="15696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fr-CA" sz="2400"/>
              <a:t>Louis-Simon Castonguay, 2127442</a:t>
            </a:r>
          </a:p>
          <a:p>
            <a:pPr algn="ctr"/>
            <a:r>
              <a:rPr lang="fr-CA" sz="2400"/>
              <a:t>Lénaïc Malherbe, 2405496</a:t>
            </a:r>
          </a:p>
          <a:p>
            <a:pPr algn="ctr"/>
            <a:r>
              <a:rPr lang="fr-CA" sz="2400"/>
              <a:t>Jonathan </a:t>
            </a:r>
            <a:r>
              <a:rPr lang="fr-CA" sz="2400" err="1"/>
              <a:t>Sandouidi</a:t>
            </a:r>
            <a:r>
              <a:rPr lang="fr-CA" sz="2400"/>
              <a:t>, 2070966</a:t>
            </a:r>
          </a:p>
          <a:p>
            <a:pPr algn="ctr"/>
            <a:r>
              <a:rPr lang="fr-CA" sz="2400"/>
              <a:t>31 mars 2025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5DBFCC2-66F8-7F79-22FE-926117272223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>
            <a:off x="904240" y="4277360"/>
            <a:ext cx="1054608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7B2E0D-5F0B-E0FF-6909-832F8C47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1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6A75C22-1C36-2E50-5DB6-522F80F6375F}"/>
              </a:ext>
            </a:extLst>
          </p:cNvPr>
          <p:cNvSpPr txBox="1"/>
          <p:nvPr/>
        </p:nvSpPr>
        <p:spPr>
          <a:xfrm>
            <a:off x="596347" y="347869"/>
            <a:ext cx="54941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Lien du Git: </a:t>
            </a:r>
            <a:r>
              <a:rPr lang="fr-FR">
                <a:ea typeface="+mn-lt"/>
                <a:cs typeface="+mn-lt"/>
              </a:rPr>
              <a:t>https://github.com/011Jonathan/MEC8211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95201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C513-69DC-EC69-239D-1987F68E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75A7389-DDD5-0284-DF04-E53C6ACE25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8ED3C5E-CD15-7259-4E6A-8E8C1C426E2F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023B3EE-0731-B92A-C34E-50A111873E7E}"/>
              </a:ext>
            </a:extLst>
          </p:cNvPr>
          <p:cNvSpPr txBox="1"/>
          <p:nvPr/>
        </p:nvSpPr>
        <p:spPr>
          <a:xfrm>
            <a:off x="554374" y="1216225"/>
            <a:ext cx="1108325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CA"/>
              <a:t>Pour évaluer l’incertitude numérique, nous avons déterminer le </a:t>
            </a:r>
            <a:r>
              <a:rPr lang="fr-CA" err="1"/>
              <a:t>Grid</a:t>
            </a:r>
            <a:r>
              <a:rPr lang="fr-CA"/>
              <a:t> Convergence Index (GCI) à partir de la réponse d’intérêt k (la perméabilité) et de la démarche suivante. Nous avons utilisé un facteur de raffinement de 2 sur le delta x tout en gardant l’épaisseur h constant. Le </a:t>
            </a:r>
            <a:r>
              <a:rPr lang="fr-CA" err="1"/>
              <a:t>seed</a:t>
            </a:r>
            <a:r>
              <a:rPr lang="fr-CA"/>
              <a:t> 100 a été utilisé pour générer la structure. </a:t>
            </a:r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r>
              <a:rPr lang="fr-CA"/>
              <a:t>Étape 1 – Déterminer l’ordre de convergence observé</a:t>
            </a:r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r>
              <a:rPr lang="fr-CA"/>
              <a:t>Étape 2 – Déterminer </a:t>
            </a:r>
            <a:r>
              <a:rPr lang="fr-CA" err="1"/>
              <a:t>Fs</a:t>
            </a:r>
            <a:r>
              <a:rPr lang="fr-CA"/>
              <a:t> et p pour le GCI</a:t>
            </a:r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r>
              <a:rPr lang="fr-CA"/>
              <a:t>Étape 3 – Calcul du GCI</a:t>
            </a:r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endParaRPr lang="fr-CA"/>
          </a:p>
          <a:p>
            <a:pPr marL="285750" indent="-285750">
              <a:buFontTx/>
              <a:buChar char="-"/>
            </a:pPr>
            <a:r>
              <a:rPr lang="fr-CA"/>
              <a:t>Étape 4 - </a:t>
            </a:r>
            <a:r>
              <a:rPr lang="fr-CA" sz="1800"/>
              <a:t>u</a:t>
            </a:r>
            <a:r>
              <a:rPr lang="fr-CA" sz="1800" baseline="-25000"/>
              <a:t>num</a:t>
            </a:r>
            <a:endParaRPr lang="fr-CA"/>
          </a:p>
          <a:p>
            <a:r>
              <a:rPr lang="fr-CA" sz="1800"/>
              <a:t>	u</a:t>
            </a:r>
            <a:r>
              <a:rPr lang="fr-CA" sz="1800" baseline="-25000"/>
              <a:t>num </a:t>
            </a:r>
            <a:r>
              <a:rPr lang="fr-CA" sz="1800"/>
              <a:t>= GCI / 2 = 0,075 µm</a:t>
            </a:r>
            <a:r>
              <a:rPr lang="fr-CA" sz="1800" baseline="30000"/>
              <a:t>2</a:t>
            </a:r>
            <a:r>
              <a:rPr lang="fr-CA" sz="1800"/>
              <a:t> </a:t>
            </a:r>
            <a:endParaRPr lang="fr-CA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BA54E7-F4D3-22EE-8B72-786353A98AF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1052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A) Évaluation de l’incertitude numérique (u</a:t>
            </a:r>
            <a:r>
              <a:rPr lang="fr-CA" sz="3600" baseline="-25000"/>
              <a:t>num</a:t>
            </a:r>
            <a:r>
              <a:rPr lang="fr-CA" sz="360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8BC5A9-6FD9-23A3-ECD7-F906C49B3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304184"/>
            <a:ext cx="365760" cy="365760"/>
          </a:xfrm>
        </p:spPr>
        <p:txBody>
          <a:bodyPr/>
          <a:lstStyle/>
          <a:p>
            <a:fld id="{60C5136D-6379-4117-9737-E06B06A1D370}" type="slidenum">
              <a:rPr lang="fr-CA" smtClean="0"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Sous-titre 2">
                <a:extLst>
                  <a:ext uri="{FF2B5EF4-FFF2-40B4-BE49-F238E27FC236}">
                    <a16:creationId xmlns:a16="http://schemas.microsoft.com/office/drawing/2014/main" id="{4744F308-1479-AE27-4B94-FF90D49FEBEB}"/>
                  </a:ext>
                </a:extLst>
              </p:cNvPr>
              <p:cNvSpPr txBox="1"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3777226" y="2674300"/>
                <a:ext cx="6233652" cy="99207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32,9114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31,3673</m:t>
                              </m:r>
                            </m:num>
                            <m:den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31,3673</m:t>
                              </m:r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CA" b="0" i="1" smtClean="0">
                                  <a:latin typeface="Cambria Math" panose="02040503050406030204" pitchFamily="18" charset="0"/>
                                </a:rPr>
                                <m:t>31,0073</m:t>
                              </m:r>
                            </m:den>
                          </m:f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fr-CA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=2,1007</m:t>
                      </m:r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6" name="Sous-titre 2">
                <a:extLst>
                  <a:ext uri="{FF2B5EF4-FFF2-40B4-BE49-F238E27FC236}">
                    <a16:creationId xmlns:a16="http://schemas.microsoft.com/office/drawing/2014/main" id="{4744F308-1479-AE27-4B94-FF90D49FE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3777226" y="2674300"/>
                <a:ext cx="6233652" cy="9920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ous-titre 2">
                <a:extLst>
                  <a:ext uri="{FF2B5EF4-FFF2-40B4-BE49-F238E27FC236}">
                    <a16:creationId xmlns:a16="http://schemas.microsoft.com/office/drawing/2014/main" id="{D283DC11-3321-DBF9-34AC-3748B150B2BD}"/>
                  </a:ext>
                </a:extLst>
              </p:cNvPr>
              <p:cNvSpPr txBox="1">
                <a:spLocks/>
              </p:cNvSpPr>
              <p:nvPr>
                <p:custDataLst>
                  <p:tags r:id="rId5"/>
                </p:custDataLst>
              </p:nvPr>
            </p:nvSpPr>
            <p:spPr>
              <a:xfrm>
                <a:off x="304800" y="4062098"/>
                <a:ext cx="11991975" cy="79565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A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2.1007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=0,05035</m:t>
                    </m:r>
                  </m:oMath>
                </a14:m>
                <a:r>
                  <a:rPr lang="fr-CA"/>
                  <a:t>, &gt;1%, on ne peut donc pas rapporter l’extrapolation de Richardson. On prend </a:t>
                </a:r>
                <a:r>
                  <a:rPr lang="fr-CA" err="1"/>
                  <a:t>Fs</a:t>
                </a:r>
                <a:r>
                  <a:rPr lang="fr-CA"/>
                  <a:t> = 1,25 et p</a:t>
                </a:r>
                <a:r>
                  <a:rPr lang="fr-CA" baseline="-25000"/>
                  <a:t>f </a:t>
                </a:r>
                <a:r>
                  <a:rPr lang="fr-CA"/>
                  <a:t>=2</a:t>
                </a:r>
              </a:p>
            </p:txBody>
          </p:sp>
        </mc:Choice>
        <mc:Fallback>
          <p:sp>
            <p:nvSpPr>
              <p:cNvPr id="10" name="Sous-titre 2">
                <a:extLst>
                  <a:ext uri="{FF2B5EF4-FFF2-40B4-BE49-F238E27FC236}">
                    <a16:creationId xmlns:a16="http://schemas.microsoft.com/office/drawing/2014/main" id="{D283DC11-3321-DBF9-34AC-3748B150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304800" y="4062098"/>
                <a:ext cx="11991975" cy="795651"/>
              </a:xfrm>
              <a:prstGeom prst="rect">
                <a:avLst/>
              </a:prstGeom>
              <a:blipFill>
                <a:blip r:embed="rId10"/>
                <a:stretch>
                  <a:fillRect r="-5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Sous-titre 2">
                <a:extLst>
                  <a:ext uri="{FF2B5EF4-FFF2-40B4-BE49-F238E27FC236}">
                    <a16:creationId xmlns:a16="http://schemas.microsoft.com/office/drawing/2014/main" id="{CF61CFA0-9CC5-145C-54BA-6A6BBBAE8A8D}"/>
                  </a:ext>
                </a:extLst>
              </p:cNvPr>
              <p:cNvSpPr txBox="1">
                <a:spLocks/>
              </p:cNvSpPr>
              <p:nvPr>
                <p:custDataLst>
                  <p:tags r:id="rId6"/>
                </p:custDataLst>
              </p:nvPr>
            </p:nvSpPr>
            <p:spPr>
              <a:xfrm>
                <a:off x="822118" y="5087322"/>
                <a:ext cx="6233652" cy="5712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CA" b="0" i="1" smtClean="0">
                        <a:latin typeface="Cambria Math" panose="02040503050406030204" pitchFamily="18" charset="0"/>
                      </a:rPr>
                      <m:t>𝐺𝐶𝐼</m:t>
                    </m:r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𝑝𝑓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1,25</m:t>
                        </m:r>
                      </m:num>
                      <m:den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31,3673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31,0073</m:t>
                        </m:r>
                      </m:e>
                    </m:d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/>
                  <a:t> 0,15</a:t>
                </a:r>
              </a:p>
            </p:txBody>
          </p:sp>
        </mc:Choice>
        <mc:Fallback>
          <p:sp>
            <p:nvSpPr>
              <p:cNvPr id="11" name="Sous-titre 2">
                <a:extLst>
                  <a:ext uri="{FF2B5EF4-FFF2-40B4-BE49-F238E27FC236}">
                    <a16:creationId xmlns:a16="http://schemas.microsoft.com/office/drawing/2014/main" id="{CF61CFA0-9CC5-145C-54BA-6A6BBBAE8A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>
                <a:off x="822118" y="5087322"/>
                <a:ext cx="6233652" cy="571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ADA5B2F-6B83-D2F3-0412-70B4E272A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603171"/>
              </p:ext>
            </p:extLst>
          </p:nvPr>
        </p:nvGraphicFramePr>
        <p:xfrm>
          <a:off x="789344" y="2796956"/>
          <a:ext cx="3149600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375361086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5188147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9905428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421170986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fr-CA" sz="1100" u="none" strike="noStrike">
                          <a:effectLst/>
                        </a:rPr>
                        <a:t>∆x [m]</a:t>
                      </a:r>
                      <a:endParaRPr lang="fr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1100" u="none" strike="noStrike">
                          <a:effectLst/>
                        </a:rPr>
                        <a:t>Nx</a:t>
                      </a:r>
                      <a:endParaRPr lang="fr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1100" u="none" strike="noStrike">
                          <a:effectLst/>
                        </a:rPr>
                        <a:t>h [m]</a:t>
                      </a:r>
                      <a:endParaRPr lang="fr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CA" sz="1100" u="none" strike="noStrike">
                          <a:effectLst/>
                        </a:rPr>
                        <a:t>k [µm²]</a:t>
                      </a:r>
                      <a:endParaRPr lang="fr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93601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5,00E-07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400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2,00E-04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31,0073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833293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1,00E-06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200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2,00E-04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31,3673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985000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2,00E-06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100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2,00E-04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CA" sz="1100" u="none" strike="noStrike">
                          <a:effectLst/>
                        </a:rPr>
                        <a:t>32,9114</a:t>
                      </a:r>
                      <a:endParaRPr lang="fr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9290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5319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54EE8-2D33-16F4-DAD5-877FE58C0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3C129E0-1705-D8D7-FF3B-6332A740E1FC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97ACE8C4-D07B-15EC-67E6-BD4FBC7C7E09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969456E-5C90-A88B-8BB3-252ACC846F5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10525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A) Évaluation de l’incertitude numérique (u</a:t>
            </a:r>
            <a:r>
              <a:rPr lang="fr-CA" sz="3600" baseline="-25000"/>
              <a:t>num</a:t>
            </a:r>
            <a:r>
              <a:rPr lang="fr-CA" sz="3600"/>
              <a:t>)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6B376E-A1B7-F112-802D-9D60C50B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304184"/>
            <a:ext cx="365760" cy="365760"/>
          </a:xfrm>
        </p:spPr>
        <p:txBody>
          <a:bodyPr/>
          <a:lstStyle/>
          <a:p>
            <a:fld id="{60C5136D-6379-4117-9737-E06B06A1D370}" type="slidenum">
              <a:rPr lang="fr-CA" smtClean="0"/>
              <a:t>3</a:t>
            </a:fld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07EF212-CF6E-7551-D27C-54007240F302}"/>
              </a:ext>
            </a:extLst>
          </p:cNvPr>
          <p:cNvSpPr txBox="1"/>
          <p:nvPr/>
        </p:nvSpPr>
        <p:spPr>
          <a:xfrm>
            <a:off x="1133475" y="1085850"/>
            <a:ext cx="10086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Ci-joint les schémas des structures utilisées et générées pour l’étude de l’ordre de convergence. On peut constater que les positions des fibres sont identiques comme souhaité pour l’étude de convergence.</a:t>
            </a:r>
          </a:p>
        </p:txBody>
      </p:sp>
      <p:pic>
        <p:nvPicPr>
          <p:cNvPr id="19" name="Image 18" descr="Une image contenant texte, capture d’écran, motif, Graphique&#10;&#10;Le contenu généré par l’IA peut être incorrect.">
            <a:extLst>
              <a:ext uri="{FF2B5EF4-FFF2-40B4-BE49-F238E27FC236}">
                <a16:creationId xmlns:a16="http://schemas.microsoft.com/office/drawing/2014/main" id="{060EB6AF-5BC0-E8D6-BF49-F97E82577A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418" y="2038072"/>
            <a:ext cx="3808092" cy="2857778"/>
          </a:xfrm>
          <a:prstGeom prst="rect">
            <a:avLst/>
          </a:prstGeom>
        </p:spPr>
      </p:pic>
      <p:pic>
        <p:nvPicPr>
          <p:cNvPr id="21" name="Image 20" descr="Une image contenant capture d’écran, texte, motif, art&#10;&#10;Le contenu généré par l’IA peut être incorrect.">
            <a:extLst>
              <a:ext uri="{FF2B5EF4-FFF2-40B4-BE49-F238E27FC236}">
                <a16:creationId xmlns:a16="http://schemas.microsoft.com/office/drawing/2014/main" id="{AA2FB0EF-D5D3-522B-4A4F-571A6B38F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869" y="2019022"/>
            <a:ext cx="3832358" cy="2886353"/>
          </a:xfrm>
          <a:prstGeom prst="rect">
            <a:avLst/>
          </a:prstGeom>
        </p:spPr>
      </p:pic>
      <p:pic>
        <p:nvPicPr>
          <p:cNvPr id="23" name="Image 22" descr="Une image contenant capture d’écran, texte, Caractère coloré, Bleu Majorelle&#10;&#10;Le contenu généré par l’IA peut être incorrect.">
            <a:extLst>
              <a:ext uri="{FF2B5EF4-FFF2-40B4-BE49-F238E27FC236}">
                <a16:creationId xmlns:a16="http://schemas.microsoft.com/office/drawing/2014/main" id="{BCD265B0-E61C-7288-5DEC-E32199DB19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75" y="2028548"/>
            <a:ext cx="3864657" cy="288635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E2E6B3F3-F576-B411-43E6-A39102D2AE03}"/>
              </a:ext>
            </a:extLst>
          </p:cNvPr>
          <p:cNvSpPr txBox="1"/>
          <p:nvPr/>
        </p:nvSpPr>
        <p:spPr>
          <a:xfrm>
            <a:off x="1524000" y="497205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/>
              <a:t>Nx</a:t>
            </a:r>
            <a:r>
              <a:rPr lang="fr-CA"/>
              <a:t> = 100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A34486B-7A4C-9629-0BFE-B16FE74A0E87}"/>
              </a:ext>
            </a:extLst>
          </p:cNvPr>
          <p:cNvSpPr txBox="1"/>
          <p:nvPr/>
        </p:nvSpPr>
        <p:spPr>
          <a:xfrm>
            <a:off x="5562600" y="493395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/>
              <a:t>Nx</a:t>
            </a:r>
            <a:r>
              <a:rPr lang="fr-CA"/>
              <a:t> = 200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65DA89B-4DE6-9F18-74A8-7BE39D723C9F}"/>
              </a:ext>
            </a:extLst>
          </p:cNvPr>
          <p:cNvSpPr txBox="1"/>
          <p:nvPr/>
        </p:nvSpPr>
        <p:spPr>
          <a:xfrm>
            <a:off x="9620250" y="4953000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err="1"/>
              <a:t>Nx</a:t>
            </a:r>
            <a:r>
              <a:rPr lang="fr-CA"/>
              <a:t> = 400</a:t>
            </a:r>
          </a:p>
        </p:txBody>
      </p:sp>
    </p:spTree>
    <p:extLst>
      <p:ext uri="{BB962C8B-B14F-4D97-AF65-F5344CB8AC3E}">
        <p14:creationId xmlns:p14="http://schemas.microsoft.com/office/powerpoint/2010/main" val="55072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E55E0-EA10-382B-7091-E0002689E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2FEA98F-5CD8-F6A4-15AA-A1A88F68B87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1214AAB-DDD9-0CB3-99F2-DC7428BA1C06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9D8E2F2-95BE-ECB1-9D7F-D60649CE856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10755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B) Évaluation de l’incertitude sur les entrées (</a:t>
            </a:r>
            <a:r>
              <a:rPr lang="fr-CA" sz="3600" err="1"/>
              <a:t>u</a:t>
            </a:r>
            <a:r>
              <a:rPr lang="fr-CA" sz="3600" baseline="-25000" err="1"/>
              <a:t>input</a:t>
            </a:r>
            <a:r>
              <a:rPr lang="fr-CA" sz="3600"/>
              <a:t>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AA6225-DD03-B9B4-5083-2439E0B60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4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340684-93C2-96C9-9750-B8B1C9BB7309}"/>
                  </a:ext>
                </a:extLst>
              </p:cNvPr>
              <p:cNvSpPr txBox="1"/>
              <p:nvPr/>
            </p:nvSpPr>
            <p:spPr>
              <a:xfrm>
                <a:off x="366590" y="962513"/>
                <a:ext cx="11470256" cy="478021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fr-CA"/>
                  <a:t>Pour générer </a:t>
                </a:r>
                <a:r>
                  <a:rPr lang="fr-CA" err="1"/>
                  <a:t>u_input</a:t>
                </a:r>
                <a:r>
                  <a:rPr lang="fr-CA"/>
                  <a:t>, nous avons rédiger un code, générant des valeurs de porosité suivant une distribution gaussienne, basée sur la moyenne et l'écart types fournis. Nous avons généré 200 valeurs de porosités.</a:t>
                </a:r>
              </a:p>
              <a:p>
                <a:endParaRPr lang="fr-CA"/>
              </a:p>
              <a:p>
                <a:r>
                  <a:rPr lang="fr-CA"/>
                  <a:t>Nous avons associé chacune des porosités obtenues avec un </a:t>
                </a:r>
                <a:r>
                  <a:rPr lang="fr-CA" err="1"/>
                  <a:t>seed</a:t>
                </a:r>
                <a:r>
                  <a:rPr lang="fr-CA"/>
                  <a:t> différent, en commençant avec un </a:t>
                </a:r>
                <a:r>
                  <a:rPr lang="fr-CA" err="1"/>
                  <a:t>seed</a:t>
                </a:r>
                <a:r>
                  <a:rPr lang="fr-CA"/>
                  <a:t> de 1 et en ajoutant 1, pour chaque porosité.</a:t>
                </a:r>
              </a:p>
              <a:p>
                <a:endParaRPr lang="fr-CA"/>
              </a:p>
              <a:p>
                <a:r>
                  <a:rPr lang="fr-CA"/>
                  <a:t>Dans une boucle for,  nous avons calculer les 200 perméabilités, associées aux différents couples de (porosité, </a:t>
                </a:r>
                <a:r>
                  <a:rPr lang="fr-CA" err="1"/>
                  <a:t>seed</a:t>
                </a:r>
                <a:r>
                  <a:rPr lang="fr-CA"/>
                  <a:t>), avec un maillage </a:t>
                </a:r>
                <a:r>
                  <a:rPr lang="fr-CA" err="1"/>
                  <a:t>Nx</a:t>
                </a:r>
                <a:r>
                  <a:rPr lang="fr-CA"/>
                  <a:t>*</a:t>
                </a:r>
                <a:r>
                  <a:rPr lang="fr-CA" err="1"/>
                  <a:t>Nx</a:t>
                </a:r>
                <a:r>
                  <a:rPr lang="fr-CA"/>
                  <a:t> = 200*200 et un dx = 1e-6 µm.</a:t>
                </a:r>
              </a:p>
              <a:p>
                <a:endParaRPr lang="fr-CA"/>
              </a:p>
              <a:p>
                <a:r>
                  <a:rPr lang="fr-CA"/>
                  <a:t>Nous avons ensuite calculé la moyenne des log de perméabilité </a:t>
                </a:r>
                <a:r>
                  <a:rPr lang="fr-CA">
                    <a:sym typeface="Symbol" panose="05050102010706020507" pitchFamily="18" charset="2"/>
                  </a:rPr>
                  <a:t></a:t>
                </a:r>
                <a:r>
                  <a:rPr lang="fr-CA"/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200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fr-CA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fr-CA">
                    <a:ea typeface="+mn-lt"/>
                    <a:cs typeface="+mn-lt"/>
                  </a:rPr>
                  <a:t> = 3.1676 </a:t>
                </a:r>
                <a:r>
                  <a:rPr lang="fr-CA"/>
                  <a:t>µm</a:t>
                </a:r>
                <a:r>
                  <a:rPr lang="fr-CA" baseline="30000"/>
                  <a:t>2</a:t>
                </a:r>
                <a:endParaRPr lang="fr-CA">
                  <a:ea typeface="+mn-lt"/>
                  <a:cs typeface="+mn-lt"/>
                </a:endParaRPr>
              </a:p>
              <a:p>
                <a:endParaRPr lang="fr-CA">
                  <a:ea typeface="+mn-lt"/>
                  <a:cs typeface="+mn-lt"/>
                </a:endParaRPr>
              </a:p>
              <a:p>
                <a:r>
                  <a:rPr lang="fr-CA">
                    <a:ea typeface="+mn-lt"/>
                    <a:cs typeface="+mn-lt"/>
                  </a:rPr>
                  <a:t>Nous avons ensuite calculé la variance 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CA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fPr>
                      <m:num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num>
                      <m:den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199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A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=1</m:t>
                        </m:r>
                      </m:sub>
                      <m:sup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200</m:t>
                        </m:r>
                      </m:sup>
                      <m:e>
                        <m:sSup>
                          <m:sSupPr>
                            <m:ctrlPr>
                              <a:rPr lang="fr-CA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CA" b="0" i="0" smtClean="0">
                                    <a:latin typeface="Cambria Math" panose="02040503050406030204" pitchFamily="18" charset="0"/>
                                    <a:ea typeface="+mn-lt"/>
                                    <a:cs typeface="+mn-lt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CA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</m:ctrlPr>
                                  </m:dPr>
                                  <m:e>
                                    <m:r>
                                      <a:rPr lang="fr-CA" b="0" i="1" smtClean="0">
                                        <a:latin typeface="Cambria Math" panose="02040503050406030204" pitchFamily="18" charset="0"/>
                                        <a:ea typeface="+mn-lt"/>
                                        <a:cs typeface="+mn-lt"/>
                                      </a:rPr>
                                      <m:t>𝑘𝑖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−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𝜇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lt"/>
                              </a:rPr>
                              <m:t>)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fr-CA">
                    <a:ea typeface="+mn-lt"/>
                    <a:cs typeface="+mn-lt"/>
                  </a:rPr>
                  <a:t> = 0.1732 </a:t>
                </a:r>
                <a:r>
                  <a:rPr lang="fr-CA"/>
                  <a:t>µ²m</a:t>
                </a:r>
                <a:r>
                  <a:rPr lang="fr-CA" baseline="30000"/>
                  <a:t>4</a:t>
                </a:r>
                <a:r>
                  <a:rPr lang="fr-CA">
                    <a:ea typeface="+mn-lt"/>
                    <a:cs typeface="+mn-lt"/>
                  </a:rPr>
                  <a:t> </a:t>
                </a:r>
              </a:p>
              <a:p>
                <a:endParaRPr lang="fr-CA">
                  <a:ea typeface="+mn-lt"/>
                  <a:cs typeface="+mn-lt"/>
                </a:endParaRPr>
              </a:p>
              <a:p>
                <a:r>
                  <a:rPr lang="fr-CA">
                    <a:ea typeface="+mn-lt"/>
                    <a:cs typeface="+mn-lt"/>
                  </a:rPr>
                  <a:t>Nous avons calculé l’écart type </a:t>
                </a:r>
                <a:r>
                  <a:rPr lang="fr-CA">
                    <a:ea typeface="+mn-lt"/>
                    <a:cs typeface="+mn-lt"/>
                    <a:sym typeface="Symbol" panose="05050102010706020507" pitchFamily="18" charset="2"/>
                  </a:rPr>
                  <a:t>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i="1" smtClean="0">
                            <a:latin typeface="Cambria Math" panose="02040503050406030204" pitchFamily="18" charset="0"/>
                            <a:ea typeface="+mn-lt"/>
                            <a:cs typeface="+mn-lt"/>
                            <a:sym typeface="Symbol" panose="05050102010706020507" pitchFamily="18" charset="2"/>
                          </a:rPr>
                        </m:ctrlPr>
                      </m:radPr>
                      <m:deg/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  <a:sym typeface="Symbol" panose="05050102010706020507" pitchFamily="18" charset="2"/>
                          </a:rPr>
                          <m:t>𝑠</m:t>
                        </m:r>
                      </m:e>
                    </m:rad>
                  </m:oMath>
                </a14:m>
                <a:r>
                  <a:rPr lang="fr-CA">
                    <a:ea typeface="+mn-lt"/>
                    <a:cs typeface="+mn-lt"/>
                  </a:rPr>
                  <a:t> = 0.4161 </a:t>
                </a:r>
                <a:r>
                  <a:rPr lang="fr-CA"/>
                  <a:t>µm</a:t>
                </a:r>
                <a:r>
                  <a:rPr lang="fr-CA" baseline="30000"/>
                  <a:t>2</a:t>
                </a:r>
                <a:endParaRPr lang="fr-CA">
                  <a:ea typeface="+mn-lt"/>
                  <a:cs typeface="+mn-lt"/>
                </a:endParaRPr>
              </a:p>
              <a:p>
                <a:endParaRPr lang="fr-CA">
                  <a:ea typeface="+mn-lt"/>
                  <a:cs typeface="+mn-lt"/>
                </a:endParaRPr>
              </a:p>
              <a:p>
                <a:r>
                  <a:rPr lang="fr-CA">
                    <a:ea typeface="+mn-lt"/>
                    <a:cs typeface="+mn-lt"/>
                  </a:rPr>
                  <a:t>Pour l’incertitude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𝑖𝑛𝑝𝑢𝑡</m:t>
                        </m:r>
                      </m:sub>
                    </m:sSub>
                  </m:oMath>
                </a14:m>
                <a:r>
                  <a:rPr lang="fr-CA">
                    <a:ea typeface="+mn-lt"/>
                    <a:cs typeface="+mn-lt"/>
                  </a:rPr>
                  <a:t> nous avons rapporter le FVG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𝑒</m:t>
                        </m:r>
                      </m:e>
                      <m:sup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lt"/>
                          </a:rPr>
                          <m:t>𝜎</m:t>
                        </m:r>
                      </m:sup>
                    </m:sSup>
                  </m:oMath>
                </a14:m>
                <a:r>
                  <a:rPr lang="fr-CA">
                    <a:ea typeface="+mn-lt"/>
                    <a:cs typeface="+mn-lt"/>
                  </a:rPr>
                  <a:t> = 1.5161</a:t>
                </a:r>
                <a:r>
                  <a:rPr lang="fr-CA"/>
                  <a:t> µm</a:t>
                </a:r>
                <a:r>
                  <a:rPr lang="fr-CA" baseline="30000"/>
                  <a:t>2</a:t>
                </a:r>
                <a:endParaRPr lang="fr-CA">
                  <a:ea typeface="+mn-lt"/>
                  <a:cs typeface="+mn-lt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340684-93C2-96C9-9750-B8B1C9BB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0" y="962513"/>
                <a:ext cx="11470256" cy="4780219"/>
              </a:xfrm>
              <a:prstGeom prst="rect">
                <a:avLst/>
              </a:prstGeom>
              <a:blipFill>
                <a:blip r:embed="rId6"/>
                <a:stretch>
                  <a:fillRect l="-425" t="-765" b="-638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08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F1607-14E3-B45C-C3AD-0967A7C7F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773A6B2-39AA-01E0-9ED9-7ED2DE176AE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F31708F-FFAF-17F1-9C80-54E439ECA6B1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425F430F-979B-A310-184B-0114B892220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107551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B) Suite évaluation de l’incertitude sur les entrées (</a:t>
            </a:r>
            <a:r>
              <a:rPr lang="fr-CA" sz="3600" err="1"/>
              <a:t>u</a:t>
            </a:r>
            <a:r>
              <a:rPr lang="fr-CA" sz="3600" baseline="-25000" err="1"/>
              <a:t>input</a:t>
            </a:r>
            <a:r>
              <a:rPr lang="fr-CA" sz="3600"/>
              <a:t>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4A778F-480C-74E8-81D9-3F6DD8D3B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5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56C64A4-3E90-522D-3ABE-AF3646149D5B}"/>
              </a:ext>
            </a:extLst>
          </p:cNvPr>
          <p:cNvSpPr txBox="1"/>
          <p:nvPr/>
        </p:nvSpPr>
        <p:spPr>
          <a:xfrm>
            <a:off x="328490" y="1381613"/>
            <a:ext cx="114702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CA"/>
              <a:t>Nous avons également tracé la PDF et la CDF des log de perméabilité dont les résultats sont les suivants:</a:t>
            </a:r>
          </a:p>
          <a:p>
            <a:endParaRPr lang="fr-CA">
              <a:ea typeface="+mn-lt"/>
              <a:cs typeface="+mn-lt"/>
            </a:endParaRPr>
          </a:p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B16E29-CC69-699D-4503-1ED23328ED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27" y="1790381"/>
            <a:ext cx="5275844" cy="39817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5410D90F-91A1-952E-9CFA-91EC0DD17E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00799" y="1790383"/>
            <a:ext cx="5348711" cy="40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1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1387D-5FA4-C0F1-3B48-B45746D46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5595E7A-C910-A4C9-8A48-8EC8256CB5A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CB679D2-E3E1-FC3A-DFA4-C1236B6D5AE4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888B22ED-6BB6-CB43-DFF8-3C78519EF65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9854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C) Évaluation de l’incertitude expérimentale (</a:t>
            </a:r>
            <a:r>
              <a:rPr lang="fr-CA" sz="3600" err="1"/>
              <a:t>u</a:t>
            </a:r>
            <a:r>
              <a:rPr lang="fr-CA" sz="3600" baseline="-25000" err="1"/>
              <a:t>D</a:t>
            </a:r>
            <a:r>
              <a:rPr lang="fr-CA" sz="3600"/>
              <a:t>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7C16C5-5FB3-72E3-0F21-6FD6EE75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6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5C63136-EA2C-E06D-4797-7964097E6727}"/>
                  </a:ext>
                </a:extLst>
              </p:cNvPr>
              <p:cNvSpPr txBox="1"/>
              <p:nvPr/>
            </p:nvSpPr>
            <p:spPr>
              <a:xfrm>
                <a:off x="514350" y="1171575"/>
                <a:ext cx="9128461" cy="4343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/>
                  <a:t>Nous avons relevé 4 incertitudes (écart type) sur des valeurs expérimentales, notamment:</a:t>
                </a:r>
              </a:p>
              <a:p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𝑡𝑎𝑖𝑙𝑙𝑒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𝑓𝑖𝑏𝑟𝑒</m:t>
                        </m:r>
                      </m:sub>
                    </m:sSub>
                  </m:oMath>
                </a14:m>
                <a:r>
                  <a:rPr lang="fr-CA"/>
                  <a:t>= 2.85 µm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𝑝𝑜𝑟𝑜𝑠𝑖𝑡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</m:sub>
                    </m:sSub>
                  </m:oMath>
                </a14:m>
                <a:r>
                  <a:rPr lang="fr-CA"/>
                  <a:t>= 7.5</a:t>
                </a:r>
                <a:r>
                  <a:rPr lang="fr-CA" baseline="30000"/>
                  <a:t>e</a:t>
                </a:r>
                <a:r>
                  <a:rPr lang="fr-CA"/>
                  <a:t>-3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𝑝𝑒𝑟𝑚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𝑎𝑏𝑖𝑙𝑖𝑡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é_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𝑟𝑒𝑝𝑟𝑜𝑑𝑢𝑐𝑡𝑖𝑏𝑖𝑙𝑖𝑡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</m:sub>
                    </m:sSub>
                  </m:oMath>
                </a14:m>
                <a:r>
                  <a:rPr lang="fr-CA"/>
                  <a:t>= 14.7 µm</a:t>
                </a:r>
                <a:r>
                  <a:rPr lang="fr-CA" baseline="30000"/>
                  <a:t>2</a:t>
                </a:r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𝑝𝑒𝑟𝑚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𝑎𝑚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è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𝑡𝑟𝑒</m:t>
                        </m:r>
                      </m:sub>
                    </m:sSub>
                  </m:oMath>
                </a14:m>
                <a:r>
                  <a:rPr lang="fr-CA"/>
                  <a:t>= 10 µm</a:t>
                </a:r>
                <a:r>
                  <a:rPr lang="fr-CA" baseline="30000"/>
                  <a:t>2</a:t>
                </a:r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/>
              </a:p>
              <a:p>
                <a:r>
                  <a:rPr lang="fr-CA"/>
                  <a:t>Ainsi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fr-CA"/>
                  <a:t>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CA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𝑡𝑎𝑖𝑙𝑙𝑒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𝑓𝑖𝑏𝑟𝑒</m:t>
                                </m:r>
                              </m:sub>
                            </m:sSub>
                          </m:e>
                          <m:sup>
                            <m:r>
                              <a:rPr lang="fr-CA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𝑝𝑜𝑟𝑜𝑠𝑖𝑡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é</m:t>
                                </m:r>
                              </m:sub>
                            </m:sSub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𝑎𝑏𝑖𝑙𝑖𝑡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é_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𝑟𝑒𝑝𝑟𝑜𝑑𝑢𝑐𝑡𝑖𝑏𝑖𝑙𝑖𝑡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é</m:t>
                                </m:r>
                              </m:sub>
                            </m:sSub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𝑝𝑒𝑟𝑚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a:rPr lang="fr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𝑎𝑡𝑟𝑒</m:t>
                                </m:r>
                              </m:sub>
                            </m:sSub>
                          </m:e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fr-CA"/>
                  <a:t> = 1.0 µm</a:t>
                </a:r>
                <a:r>
                  <a:rPr lang="fr-CA" baseline="30000"/>
                  <a:t>2</a:t>
                </a:r>
                <a:endParaRPr lang="fr-CA">
                  <a:ea typeface="+mn-lt"/>
                  <a:cs typeface="+mn-lt"/>
                </a:endParaRPr>
              </a:p>
              <a:p>
                <a:endParaRPr lang="fr-CA"/>
              </a:p>
              <a:p>
                <a:endParaRPr lang="fr-CA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fr-CA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15C63136-EA2C-E06D-4797-7964097E6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" y="1171575"/>
                <a:ext cx="9128461" cy="4343497"/>
              </a:xfrm>
              <a:prstGeom prst="rect">
                <a:avLst/>
              </a:prstGeom>
              <a:blipFill>
                <a:blip r:embed="rId6"/>
                <a:stretch>
                  <a:fillRect l="-534" t="-70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2621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72BFF-C516-8AA7-8165-A9584B6CD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2B6B99C2-EC87-389F-47BB-B0A6EE79231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E5F0899D-DC2F-C453-D85A-F439451E9123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E7C0E73F-4117-917F-8622-058715E0B41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9854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D) Erreur de simulation 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8F9076-1DF9-C844-E535-A2C16BC4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7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B994F36-B48F-C806-E2A3-4D7905401EA2}"/>
                  </a:ext>
                </a:extLst>
              </p:cNvPr>
              <p:cNvSpPr txBox="1"/>
              <p:nvPr/>
            </p:nvSpPr>
            <p:spPr>
              <a:xfrm>
                <a:off x="857250" y="1257300"/>
                <a:ext cx="9385518" cy="3970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CA"/>
                  <a:t>L’erreur E = S – D</a:t>
                </a:r>
              </a:p>
              <a:p>
                <a:endParaRPr lang="fr-CA"/>
              </a:p>
              <a:p>
                <a:r>
                  <a:rPr lang="fr-CA"/>
                  <a:t>Avec:</a:t>
                </a:r>
              </a:p>
              <a:p>
                <a:r>
                  <a:rPr lang="fr-CA"/>
                  <a:t>S = Solution numérique </a:t>
                </a:r>
              </a:p>
              <a:p>
                <a:r>
                  <a:rPr lang="fr-CA"/>
                  <a:t>D = valeur expérimentale </a:t>
                </a:r>
              </a:p>
              <a:p>
                <a:endParaRPr lang="fr-CA"/>
              </a:p>
              <a:p>
                <a:r>
                  <a:rPr lang="fr-CA"/>
                  <a:t>Pour cette question il nous a été demander de considérer S et D comme leur médianes respectives</a:t>
                </a:r>
              </a:p>
              <a:p>
                <a:endParaRPr lang="fr-CA"/>
              </a:p>
              <a:p>
                <a:r>
                  <a:rPr lang="fr-CA"/>
                  <a:t>Ainsi:</a:t>
                </a:r>
              </a:p>
              <a:p>
                <a:r>
                  <a:rPr lang="fr-CA"/>
                  <a:t>S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p>
                    </m:sSup>
                  </m:oMath>
                </a14:m>
                <a:r>
                  <a:rPr lang="fr-CA"/>
                  <a:t> = 23.7501 µm</a:t>
                </a:r>
                <a:r>
                  <a:rPr lang="fr-CA" baseline="30000"/>
                  <a:t>2</a:t>
                </a:r>
                <a:endParaRPr lang="fr-CA"/>
              </a:p>
              <a:p>
                <a:r>
                  <a:rPr lang="fr-CA"/>
                  <a:t>D = 80.6 µm</a:t>
                </a:r>
                <a:r>
                  <a:rPr lang="fr-CA" baseline="30000"/>
                  <a:t>2</a:t>
                </a:r>
                <a:endParaRPr lang="fr-CA"/>
              </a:p>
              <a:p>
                <a:endParaRPr lang="fr-CA"/>
              </a:p>
              <a:p>
                <a:r>
                  <a:rPr lang="fr-CA"/>
                  <a:t>Donc E = -56.8499 µm</a:t>
                </a:r>
                <a:r>
                  <a:rPr lang="fr-CA" baseline="30000"/>
                  <a:t>2</a:t>
                </a:r>
                <a:endParaRPr lang="fr-CA"/>
              </a:p>
              <a:p>
                <a:r>
                  <a:rPr lang="fr-CA"/>
                  <a:t>L’erreur négative nous laisse penser que le modèle sous estime la perméabilité réelle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B994F36-B48F-C806-E2A3-4D7905401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1257300"/>
                <a:ext cx="9385518" cy="3970318"/>
              </a:xfrm>
              <a:prstGeom prst="rect">
                <a:avLst/>
              </a:prstGeom>
              <a:blipFill>
                <a:blip r:embed="rId6"/>
                <a:stretch>
                  <a:fillRect l="-585" t="-767" r="-715" b="-1380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50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D40AE-FC74-9342-E079-D799922B5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D9CD694B-CCB6-FE04-5018-A78E8948BB5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77226"/>
            <a:ext cx="13116353" cy="5948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CA">
                <a:solidFill>
                  <a:schemeClr val="tx2"/>
                </a:solidFill>
              </a:rPr>
              <a:t>MEC 8211 - Vérification et validation en modélisation numérique</a:t>
            </a: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6DCBE04A-CD47-0FCC-6E52-8EAB6EC50783}"/>
              </a:ext>
            </a:extLst>
          </p:cNvPr>
          <p:cNvCxnSpPr>
            <a:cxnSpLocks/>
          </p:cNvCxnSpPr>
          <p:nvPr>
            <p:custDataLst>
              <p:tags r:id="rId2"/>
            </p:custDataLst>
          </p:nvPr>
        </p:nvCxnSpPr>
        <p:spPr>
          <a:xfrm>
            <a:off x="0" y="873760"/>
            <a:ext cx="1219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A14D2530-E431-A8E4-6B62-6A742CC33AA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33679" y="227429"/>
            <a:ext cx="98542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/>
              <a:t>E) Erreur du modèle (𝛿</a:t>
            </a:r>
            <a:r>
              <a:rPr lang="fr-CA" sz="3600" baseline="-25000"/>
              <a:t>model</a:t>
            </a:r>
            <a:r>
              <a:rPr lang="fr-CA" sz="3600"/>
              <a:t>)</a:t>
            </a:r>
            <a:endParaRPr lang="fr-CA" sz="3600" baseline="-2500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3CB9E-8E62-F9F9-D990-4F76FD193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5136D-6379-4117-9737-E06B06A1D370}" type="slidenum">
              <a:rPr lang="fr-CA" smtClean="0"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2BF9D92-39A4-3D4C-BB81-5EC719843E1C}"/>
                  </a:ext>
                </a:extLst>
              </p:cNvPr>
              <p:cNvSpPr txBox="1"/>
              <p:nvPr/>
            </p:nvSpPr>
            <p:spPr>
              <a:xfrm>
                <a:off x="1013437" y="1246054"/>
                <a:ext cx="10441144" cy="45583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fr-CA"/>
                  <a:t> est encadré par : E-k*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>
                    <a:sym typeface="Symbol" panose="05050102010706020507" pitchFamily="18" charset="2"/>
                  </a:rPr>
                  <a:t></a:t>
                </a:r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fr-CA"/>
                  <a:t> </a:t>
                </a:r>
                <a:r>
                  <a:rPr lang="fr-CA">
                    <a:sym typeface="Symbol" panose="05050102010706020507" pitchFamily="18" charset="2"/>
                  </a:rPr>
                  <a:t> </a:t>
                </a:r>
                <a:r>
                  <a:rPr lang="fr-CA" err="1">
                    <a:sym typeface="Symbol" panose="05050102010706020507" pitchFamily="18" charset="2"/>
                  </a:rPr>
                  <a:t>E+k</a:t>
                </a:r>
                <a:r>
                  <a:rPr lang="fr-CA">
                    <a:sym typeface="Symbol" panose="05050102010706020507" pitchFamily="18" charset="2"/>
                  </a:rPr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endParaRPr lang="fr-CA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CA" i="1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𝑖𝑛𝑝𝑢𝑡</m:t>
                            </m:r>
                          </m:sub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𝑛𝑢𝑚</m:t>
                            </m:r>
                          </m:sub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  <m:sup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fr-CA" b="0" i="0" smtClean="0">
                        <a:latin typeface="Cambria Math" panose="02040503050406030204" pitchFamily="18" charset="0"/>
                      </a:rPr>
                      <m:t>=1,8177 </m:t>
                    </m:r>
                  </m:oMath>
                </a14:m>
                <a:r>
                  <a:rPr lang="fr-CA"/>
                  <a:t>µm</a:t>
                </a:r>
                <a:r>
                  <a:rPr lang="fr-CA" baseline="30000"/>
                  <a:t>2</a:t>
                </a:r>
                <a:endParaRPr lang="fr-CA"/>
              </a:p>
              <a:p>
                <a:endParaRPr lang="fr-CA"/>
              </a:p>
              <a:p>
                <a:r>
                  <a:rPr lang="fr-CA"/>
                  <a:t>Pour un intervalle de confiance à 95.4%, k =2 on obtient:</a:t>
                </a:r>
              </a:p>
              <a:p>
                <a:endParaRPr lang="fr-CA"/>
              </a:p>
              <a:p>
                <a:r>
                  <a:rPr lang="fr-CA"/>
                  <a:t>E-2*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fr-CA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A">
                    <a:sym typeface="Symbol" panose="05050102010706020507" pitchFamily="18" charset="2"/>
                  </a:rPr>
                  <a:t></a:t>
                </a:r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fr-CA"/>
                  <a:t> </a:t>
                </a:r>
                <a:r>
                  <a:rPr lang="fr-CA">
                    <a:sym typeface="Symbol" panose="05050102010706020507" pitchFamily="18" charset="2"/>
                  </a:rPr>
                  <a:t> E+2*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endParaRPr lang="fr-CA"/>
              </a:p>
              <a:p>
                <a:endParaRPr lang="fr-CA"/>
              </a:p>
              <a:p>
                <a:r>
                  <a:rPr lang="fr-CA"/>
                  <a:t>Après calcul on obtient:</a:t>
                </a:r>
              </a:p>
              <a:p>
                <a:endParaRPr lang="fr-CA"/>
              </a:p>
              <a:p>
                <a:r>
                  <a:rPr lang="fr-CA"/>
                  <a:t>-60.4854 µm</a:t>
                </a:r>
                <a:r>
                  <a:rPr lang="fr-CA" baseline="30000"/>
                  <a:t>2</a:t>
                </a:r>
                <a:r>
                  <a:rPr lang="fr-CA"/>
                  <a:t> </a:t>
                </a:r>
                <a:r>
                  <a:rPr lang="fr-CA">
                    <a:sym typeface="Symbol" panose="05050102010706020507" pitchFamily="18" charset="2"/>
                  </a:rPr>
                  <a:t></a:t>
                </a:r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sub>
                    </m:sSub>
                  </m:oMath>
                </a14:m>
                <a:r>
                  <a:rPr lang="fr-CA"/>
                  <a:t> </a:t>
                </a:r>
                <a:r>
                  <a:rPr lang="fr-CA">
                    <a:sym typeface="Symbol" panose="05050102010706020507" pitchFamily="18" charset="2"/>
                  </a:rPr>
                  <a:t> -53.2144 </a:t>
                </a:r>
                <a:r>
                  <a:rPr lang="fr-CA"/>
                  <a:t>µm</a:t>
                </a:r>
                <a:r>
                  <a:rPr lang="fr-CA" baseline="30000"/>
                  <a:t>2</a:t>
                </a:r>
                <a:endParaRPr lang="fr-CA">
                  <a:sym typeface="Symbol" panose="05050102010706020507" pitchFamily="18" charset="2"/>
                </a:endParaRPr>
              </a:p>
              <a:p>
                <a:endParaRPr lang="fr-CA">
                  <a:sym typeface="Symbol" panose="05050102010706020507" pitchFamily="18" charset="2"/>
                </a:endParaRPr>
              </a:p>
              <a:p>
                <a:r>
                  <a:rPr lang="fr-CA">
                    <a:sym typeface="Symbol" panose="05050102010706020507" pitchFamily="18" charset="2"/>
                  </a:rPr>
                  <a:t>Lorsque l’on compare abs(E) =</a:t>
                </a:r>
                <a:r>
                  <a:rPr lang="fr-CA"/>
                  <a:t> 56.8499 </a:t>
                </a:r>
                <a:r>
                  <a:rPr lang="fr-CA">
                    <a:sym typeface="Symbol" panose="05050102010706020507" pitchFamily="18" charset="2"/>
                  </a:rPr>
                  <a:t>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,95,4</m:t>
                        </m:r>
                      </m:sub>
                    </m:sSub>
                  </m:oMath>
                </a14:m>
                <a:r>
                  <a:rPr lang="fr-CA"/>
                  <a:t> = 2*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CA"/>
                  <a:t>= 3.6354, on constate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</m:sub>
                    </m:sSub>
                  </m:oMath>
                </a14:m>
                <a:r>
                  <a:rPr lang="fr-CA"/>
                  <a:t>  représente 6.3949% de abs(E). Nous pensons alors que ce résultat est semblable au cas 1 de l’interprétation des résultats ou E &gt;&gt;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𝑣𝑎𝑙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,95,4</m:t>
                        </m:r>
                      </m:sub>
                    </m:sSub>
                  </m:oMath>
                </a14:m>
                <a:r>
                  <a:rPr lang="fr-CA"/>
                  <a:t>. Ce résultat est ainsi « satisfaisant » car l’erreur du modèle est bien caractérisée.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42BF9D92-39A4-3D4C-BB81-5EC719843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37" y="1246054"/>
                <a:ext cx="10441144" cy="4558364"/>
              </a:xfrm>
              <a:prstGeom prst="rect">
                <a:avLst/>
              </a:prstGeom>
              <a:blipFill>
                <a:blip r:embed="rId6"/>
                <a:stretch>
                  <a:fillRect l="-467" t="-802" r="-58" b="-802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36881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heme/theme1.xml><?xml version="1.0" encoding="utf-8"?>
<a:theme xmlns:a="http://schemas.openxmlformats.org/drawingml/2006/main" name="Colis">
  <a:themeElements>
    <a:clrScheme name="Colis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A6B727"/>
      </a:accent1>
      <a:accent2>
        <a:srgbClr val="418AB3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olis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olis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Colis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A6B727"/>
    </a:accent1>
    <a:accent2>
      <a:srgbClr val="418AB3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802</Words>
  <Application>Microsoft Office PowerPoint</Application>
  <PresentationFormat>Grand écran</PresentationFormat>
  <Paragraphs>130</Paragraphs>
  <Slides>8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</vt:lpstr>
      <vt:lpstr>Aptos Narrow</vt:lpstr>
      <vt:lpstr>Arial</vt:lpstr>
      <vt:lpstr>Cambria Math</vt:lpstr>
      <vt:lpstr>Gill Sans MT</vt:lpstr>
      <vt:lpstr>Symbol</vt:lpstr>
      <vt:lpstr>Colis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Louis-Simon Castonguay</dc:creator>
  <cp:lastModifiedBy>Louis-Simon Castonguay</cp:lastModifiedBy>
  <cp:revision>1</cp:revision>
  <dcterms:created xsi:type="dcterms:W3CDTF">2025-02-02T19:31:21Z</dcterms:created>
  <dcterms:modified xsi:type="dcterms:W3CDTF">2025-03-31T14:37:54Z</dcterms:modified>
</cp:coreProperties>
</file>