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77" r:id="rId2"/>
    <p:sldId id="282" r:id="rId3"/>
    <p:sldId id="283" r:id="rId4"/>
    <p:sldId id="284" r:id="rId5"/>
    <p:sldId id="285" r:id="rId6"/>
    <p:sldId id="28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9F0FB-9251-4F38-9864-9D3AC8119E91}" v="408" dt="2025-03-09T21:59:50.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Simon Castonguay" userId="12a0b372677e56a6" providerId="LiveId" clId="{B829F0FB-9251-4F38-9864-9D3AC8119E91}"/>
    <pc:docChg chg="undo custSel addSld delSld modSld">
      <pc:chgData name="Louis-Simon Castonguay" userId="12a0b372677e56a6" providerId="LiveId" clId="{B829F0FB-9251-4F38-9864-9D3AC8119E91}" dt="2025-03-09T22:02:21.339" v="1597" actId="1076"/>
      <pc:docMkLst>
        <pc:docMk/>
      </pc:docMkLst>
      <pc:sldChg chg="modSp mod">
        <pc:chgData name="Louis-Simon Castonguay" userId="12a0b372677e56a6" providerId="LiveId" clId="{B829F0FB-9251-4F38-9864-9D3AC8119E91}" dt="2025-03-09T21:11:35.471" v="0" actId="20577"/>
        <pc:sldMkLst>
          <pc:docMk/>
          <pc:sldMk cId="3709520181" sldId="277"/>
        </pc:sldMkLst>
        <pc:spChg chg="mod">
          <ac:chgData name="Louis-Simon Castonguay" userId="12a0b372677e56a6" providerId="LiveId" clId="{B829F0FB-9251-4F38-9864-9D3AC8119E91}" dt="2025-03-09T21:11:35.471" v="0" actId="20577"/>
          <ac:spMkLst>
            <pc:docMk/>
            <pc:sldMk cId="3709520181" sldId="277"/>
            <ac:spMk id="7" creationId="{82372059-265E-0062-3E4C-0BF1E8132FA6}"/>
          </ac:spMkLst>
        </pc:spChg>
      </pc:sldChg>
      <pc:sldChg chg="del">
        <pc:chgData name="Louis-Simon Castonguay" userId="12a0b372677e56a6" providerId="LiveId" clId="{B829F0FB-9251-4F38-9864-9D3AC8119E91}" dt="2025-03-09T21:12:28.297" v="2" actId="47"/>
        <pc:sldMkLst>
          <pc:docMk/>
          <pc:sldMk cId="2121832535" sldId="278"/>
        </pc:sldMkLst>
      </pc:sldChg>
      <pc:sldChg chg="del">
        <pc:chgData name="Louis-Simon Castonguay" userId="12a0b372677e56a6" providerId="LiveId" clId="{B829F0FB-9251-4F38-9864-9D3AC8119E91}" dt="2025-03-09T21:12:27.650" v="1" actId="47"/>
        <pc:sldMkLst>
          <pc:docMk/>
          <pc:sldMk cId="259900602" sldId="281"/>
        </pc:sldMkLst>
      </pc:sldChg>
      <pc:sldChg chg="delSp modSp mod">
        <pc:chgData name="Louis-Simon Castonguay" userId="12a0b372677e56a6" providerId="LiveId" clId="{B829F0FB-9251-4F38-9864-9D3AC8119E91}" dt="2025-03-09T21:43:42.647" v="963" actId="404"/>
        <pc:sldMkLst>
          <pc:docMk/>
          <pc:sldMk cId="2445319168" sldId="282"/>
        </pc:sldMkLst>
        <pc:spChg chg="mod">
          <ac:chgData name="Louis-Simon Castonguay" userId="12a0b372677e56a6" providerId="LiveId" clId="{B829F0FB-9251-4F38-9864-9D3AC8119E91}" dt="2025-03-09T21:13:09.811" v="55" actId="14100"/>
          <ac:spMkLst>
            <pc:docMk/>
            <pc:sldMk cId="2445319168" sldId="282"/>
            <ac:spMk id="3" creationId="{62BA54E7-F4D3-22EE-8B72-786353A98AF4}"/>
          </ac:spMkLst>
        </pc:spChg>
        <pc:spChg chg="del">
          <ac:chgData name="Louis-Simon Castonguay" userId="12a0b372677e56a6" providerId="LiveId" clId="{B829F0FB-9251-4F38-9864-9D3AC8119E91}" dt="2025-03-09T21:26:13.162" v="761" actId="478"/>
          <ac:spMkLst>
            <pc:docMk/>
            <pc:sldMk cId="2445319168" sldId="282"/>
            <ac:spMk id="4" creationId="{8AAA1923-FB7B-0779-8949-ED62F80F74EA}"/>
          </ac:spMkLst>
        </pc:spChg>
        <pc:spChg chg="mod">
          <ac:chgData name="Louis-Simon Castonguay" userId="12a0b372677e56a6" providerId="LiveId" clId="{B829F0FB-9251-4F38-9864-9D3AC8119E91}" dt="2025-03-09T21:43:42.647" v="963" actId="404"/>
          <ac:spMkLst>
            <pc:docMk/>
            <pc:sldMk cId="2445319168" sldId="282"/>
            <ac:spMk id="7" creationId="{D890ED15-B59C-4A31-CE39-198E63984065}"/>
          </ac:spMkLst>
        </pc:spChg>
        <pc:picChg chg="del">
          <ac:chgData name="Louis-Simon Castonguay" userId="12a0b372677e56a6" providerId="LiveId" clId="{B829F0FB-9251-4F38-9864-9D3AC8119E91}" dt="2025-03-09T21:13:26.423" v="60" actId="478"/>
          <ac:picMkLst>
            <pc:docMk/>
            <pc:sldMk cId="2445319168" sldId="282"/>
            <ac:picMk id="2" creationId="{CBEBB497-6AB7-8E1B-A194-94E650675A6A}"/>
          </ac:picMkLst>
        </pc:picChg>
      </pc:sldChg>
      <pc:sldChg chg="addSp delSp modSp add mod">
        <pc:chgData name="Louis-Simon Castonguay" userId="12a0b372677e56a6" providerId="LiveId" clId="{B829F0FB-9251-4F38-9864-9D3AC8119E91}" dt="2025-03-09T22:02:21.339" v="1597" actId="1076"/>
        <pc:sldMkLst>
          <pc:docMk/>
          <pc:sldMk cId="2049930980" sldId="286"/>
        </pc:sldMkLst>
        <pc:spChg chg="add del mod">
          <ac:chgData name="Louis-Simon Castonguay" userId="12a0b372677e56a6" providerId="LiveId" clId="{B829F0FB-9251-4F38-9864-9D3AC8119E91}" dt="2025-03-09T21:52:21.840" v="1031" actId="478"/>
          <ac:spMkLst>
            <pc:docMk/>
            <pc:sldMk cId="2049930980" sldId="286"/>
            <ac:spMk id="2" creationId="{5F5582F8-56A5-EC1C-301E-98A40918E782}"/>
          </ac:spMkLst>
        </pc:spChg>
        <pc:spChg chg="mod">
          <ac:chgData name="Louis-Simon Castonguay" userId="12a0b372677e56a6" providerId="LiveId" clId="{B829F0FB-9251-4F38-9864-9D3AC8119E91}" dt="2025-03-09T21:52:24.525" v="1032" actId="20577"/>
          <ac:spMkLst>
            <pc:docMk/>
            <pc:sldMk cId="2049930980" sldId="286"/>
            <ac:spMk id="3" creationId="{4352DFF7-03E4-82CB-AFEF-08DCAC3697A6}"/>
          </ac:spMkLst>
        </pc:spChg>
        <pc:spChg chg="del mod">
          <ac:chgData name="Louis-Simon Castonguay" userId="12a0b372677e56a6" providerId="LiveId" clId="{B829F0FB-9251-4F38-9864-9D3AC8119E91}" dt="2025-03-09T21:51:26.330" v="1020" actId="478"/>
          <ac:spMkLst>
            <pc:docMk/>
            <pc:sldMk cId="2049930980" sldId="286"/>
            <ac:spMk id="5" creationId="{88980301-D3F8-DA35-2F6B-CF3A5F643530}"/>
          </ac:spMkLst>
        </pc:spChg>
        <pc:spChg chg="add del mod">
          <ac:chgData name="Louis-Simon Castonguay" userId="12a0b372677e56a6" providerId="LiveId" clId="{B829F0FB-9251-4F38-9864-9D3AC8119E91}" dt="2025-03-09T21:58:53.934" v="1261" actId="20577"/>
          <ac:spMkLst>
            <pc:docMk/>
            <pc:sldMk cId="2049930980" sldId="286"/>
            <ac:spMk id="7" creationId="{61F7C9DB-68B7-E64F-4A0A-2F8B2E9FB39B}"/>
          </ac:spMkLst>
        </pc:spChg>
        <pc:spChg chg="add mod">
          <ac:chgData name="Louis-Simon Castonguay" userId="12a0b372677e56a6" providerId="LiveId" clId="{B829F0FB-9251-4F38-9864-9D3AC8119E91}" dt="2025-03-09T22:02:21.339" v="1597" actId="1076"/>
          <ac:spMkLst>
            <pc:docMk/>
            <pc:sldMk cId="2049930980" sldId="286"/>
            <ac:spMk id="12" creationId="{F16AF770-CD13-D521-ABBC-BDBB2E3CAA9F}"/>
          </ac:spMkLst>
        </pc:spChg>
        <pc:picChg chg="add del">
          <ac:chgData name="Louis-Simon Castonguay" userId="12a0b372677e56a6" providerId="LiveId" clId="{B829F0FB-9251-4F38-9864-9D3AC8119E91}" dt="2025-03-09T21:52:18.567" v="1029" actId="478"/>
          <ac:picMkLst>
            <pc:docMk/>
            <pc:sldMk cId="2049930980" sldId="286"/>
            <ac:picMk id="4" creationId="{980152AE-9F1F-1162-8CA2-D451B1C2A069}"/>
          </ac:picMkLst>
        </pc:picChg>
        <pc:picChg chg="add mod">
          <ac:chgData name="Louis-Simon Castonguay" userId="12a0b372677e56a6" providerId="LiveId" clId="{B829F0FB-9251-4F38-9864-9D3AC8119E91}" dt="2025-03-09T21:59:41.767" v="1271" actId="14100"/>
          <ac:picMkLst>
            <pc:docMk/>
            <pc:sldMk cId="2049930980" sldId="286"/>
            <ac:picMk id="11" creationId="{DC550F96-EFB2-0140-D665-6370272DAE1F}"/>
          </ac:picMkLst>
        </pc:picChg>
      </pc:sldChg>
      <pc:sldChg chg="new del">
        <pc:chgData name="Louis-Simon Castonguay" userId="12a0b372677e56a6" providerId="LiveId" clId="{B829F0FB-9251-4F38-9864-9D3AC8119E91}" dt="2025-03-09T21:50:24.555" v="965" actId="680"/>
        <pc:sldMkLst>
          <pc:docMk/>
          <pc:sldMk cId="2254852845"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92A7D-E4E7-4DB9-82D5-58F836856ADE}" type="datetimeFigureOut">
              <a:rPr lang="fr-CA" smtClean="0"/>
              <a:t>2025-03-09</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75F2A-0D66-4402-8F8E-D98994DEC8A5}" type="slidenum">
              <a:rPr lang="fr-CA" smtClean="0"/>
              <a:t>‹N°›</a:t>
            </a:fld>
            <a:endParaRPr lang="fr-CA"/>
          </a:p>
        </p:txBody>
      </p:sp>
    </p:spTree>
    <p:extLst>
      <p:ext uri="{BB962C8B-B14F-4D97-AF65-F5344CB8AC3E}">
        <p14:creationId xmlns:p14="http://schemas.microsoft.com/office/powerpoint/2010/main" val="76286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07AC4DF-0053-49C1-976A-467CC677364D}" type="slidenum">
              <a:rPr lang="fr-CA" smtClean="0"/>
              <a:t>1</a:t>
            </a:fld>
            <a:endParaRPr lang="fr-CA"/>
          </a:p>
        </p:txBody>
      </p:sp>
    </p:spTree>
    <p:extLst>
      <p:ext uri="{BB962C8B-B14F-4D97-AF65-F5344CB8AC3E}">
        <p14:creationId xmlns:p14="http://schemas.microsoft.com/office/powerpoint/2010/main" val="24973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081F-1229-622D-454C-68E1148E9658}"/>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5125812A-BE4F-C04F-A0B8-EBBDC93FDD5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7D50484-5FB5-4677-F266-5A9926A5263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79F58CB-EDEB-C041-D6B3-6CB1AC3CAD4D}"/>
              </a:ext>
            </a:extLst>
          </p:cNvPr>
          <p:cNvSpPr>
            <a:spLocks noGrp="1"/>
          </p:cNvSpPr>
          <p:nvPr>
            <p:ph type="sldNum" sz="quarter" idx="5"/>
          </p:nvPr>
        </p:nvSpPr>
        <p:spPr/>
        <p:txBody>
          <a:bodyPr/>
          <a:lstStyle/>
          <a:p>
            <a:fld id="{F07AC4DF-0053-49C1-976A-467CC677364D}" type="slidenum">
              <a:rPr lang="fr-CA" smtClean="0"/>
              <a:t>2</a:t>
            </a:fld>
            <a:endParaRPr lang="fr-CA"/>
          </a:p>
        </p:txBody>
      </p:sp>
    </p:spTree>
    <p:extLst>
      <p:ext uri="{BB962C8B-B14F-4D97-AF65-F5344CB8AC3E}">
        <p14:creationId xmlns:p14="http://schemas.microsoft.com/office/powerpoint/2010/main" val="367133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EC308-47DC-0EA3-C71E-BD55ED5DE294}"/>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2BF97CAB-2A0B-18ED-B3C7-D9776CB3B39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AC75A20-8E5A-8B02-FBA7-91388193A718}"/>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AD81767-9CFF-C680-80F8-363BEF6F8ACE}"/>
              </a:ext>
            </a:extLst>
          </p:cNvPr>
          <p:cNvSpPr>
            <a:spLocks noGrp="1"/>
          </p:cNvSpPr>
          <p:nvPr>
            <p:ph type="sldNum" sz="quarter" idx="5"/>
          </p:nvPr>
        </p:nvSpPr>
        <p:spPr/>
        <p:txBody>
          <a:bodyPr/>
          <a:lstStyle/>
          <a:p>
            <a:fld id="{F07AC4DF-0053-49C1-976A-467CC677364D}" type="slidenum">
              <a:rPr lang="fr-CA" smtClean="0"/>
              <a:t>3</a:t>
            </a:fld>
            <a:endParaRPr lang="fr-CA"/>
          </a:p>
        </p:txBody>
      </p:sp>
    </p:spTree>
    <p:extLst>
      <p:ext uri="{BB962C8B-B14F-4D97-AF65-F5344CB8AC3E}">
        <p14:creationId xmlns:p14="http://schemas.microsoft.com/office/powerpoint/2010/main" val="222763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A13DA-B3B9-F900-2AB0-9A4AD94DC6CB}"/>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30E185AC-2A41-3FAC-6392-B87603E6744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C8CDAC1-4A57-072B-69A9-3A5DB2F2F408}"/>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9496E9F-8911-A60E-B8F2-3540B770CB4A}"/>
              </a:ext>
            </a:extLst>
          </p:cNvPr>
          <p:cNvSpPr>
            <a:spLocks noGrp="1"/>
          </p:cNvSpPr>
          <p:nvPr>
            <p:ph type="sldNum" sz="quarter" idx="5"/>
          </p:nvPr>
        </p:nvSpPr>
        <p:spPr/>
        <p:txBody>
          <a:bodyPr/>
          <a:lstStyle/>
          <a:p>
            <a:fld id="{F07AC4DF-0053-49C1-976A-467CC677364D}" type="slidenum">
              <a:rPr lang="fr-CA" smtClean="0"/>
              <a:t>4</a:t>
            </a:fld>
            <a:endParaRPr lang="fr-CA"/>
          </a:p>
        </p:txBody>
      </p:sp>
    </p:spTree>
    <p:extLst>
      <p:ext uri="{BB962C8B-B14F-4D97-AF65-F5344CB8AC3E}">
        <p14:creationId xmlns:p14="http://schemas.microsoft.com/office/powerpoint/2010/main" val="48215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4A09E-5BD2-6DB1-51B6-6B59F302F31E}"/>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00596A3F-0D1F-274C-1A89-EAFDE68FDD3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933C96-07AC-D445-BE1E-9749CB6F8EC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29CC7B1-28A6-69C5-C0F8-9452CADFD911}"/>
              </a:ext>
            </a:extLst>
          </p:cNvPr>
          <p:cNvSpPr>
            <a:spLocks noGrp="1"/>
          </p:cNvSpPr>
          <p:nvPr>
            <p:ph type="sldNum" sz="quarter" idx="5"/>
          </p:nvPr>
        </p:nvSpPr>
        <p:spPr/>
        <p:txBody>
          <a:bodyPr/>
          <a:lstStyle/>
          <a:p>
            <a:fld id="{F07AC4DF-0053-49C1-976A-467CC677364D}" type="slidenum">
              <a:rPr lang="fr-CA" smtClean="0"/>
              <a:t>5</a:t>
            </a:fld>
            <a:endParaRPr lang="fr-CA"/>
          </a:p>
        </p:txBody>
      </p:sp>
    </p:spTree>
    <p:extLst>
      <p:ext uri="{BB962C8B-B14F-4D97-AF65-F5344CB8AC3E}">
        <p14:creationId xmlns:p14="http://schemas.microsoft.com/office/powerpoint/2010/main" val="237050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778DE-1C14-328B-12FC-696F91211404}"/>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6729BB84-CFF9-7122-CD8F-BC3E5771989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99C15C7-CE5A-1430-8C12-DF2CCA4C6EAB}"/>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1CD108C-3598-F610-BD0C-D499EF1FC14D}"/>
              </a:ext>
            </a:extLst>
          </p:cNvPr>
          <p:cNvSpPr>
            <a:spLocks noGrp="1"/>
          </p:cNvSpPr>
          <p:nvPr>
            <p:ph type="sldNum" sz="quarter" idx="5"/>
          </p:nvPr>
        </p:nvSpPr>
        <p:spPr/>
        <p:txBody>
          <a:bodyPr/>
          <a:lstStyle/>
          <a:p>
            <a:fld id="{F07AC4DF-0053-49C1-976A-467CC677364D}" type="slidenum">
              <a:rPr lang="fr-CA" smtClean="0"/>
              <a:t>6</a:t>
            </a:fld>
            <a:endParaRPr lang="fr-CA"/>
          </a:p>
        </p:txBody>
      </p:sp>
    </p:spTree>
    <p:extLst>
      <p:ext uri="{BB962C8B-B14F-4D97-AF65-F5344CB8AC3E}">
        <p14:creationId xmlns:p14="http://schemas.microsoft.com/office/powerpoint/2010/main" val="298535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CA"/>
              <a:t>Modifier le style du titre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en-US"/>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77903714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Date Placeholder 3"/>
          <p:cNvSpPr>
            <a:spLocks noGrp="1"/>
          </p:cNvSpPr>
          <p:nvPr>
            <p:ph type="dt" sz="half" idx="10"/>
          </p:nvPr>
        </p:nvSpPr>
        <p:spPr/>
        <p:txBody>
          <a:bodyPr/>
          <a:lstStyle/>
          <a:p>
            <a:fld id="{DAFBF26F-91AB-419B-AD57-8A7552FB4394}" type="datetimeFigureOut">
              <a:rPr lang="fr-CA" smtClean="0"/>
              <a:t>2025-03-09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5553675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CA"/>
              <a:t>Modifier le style du titre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Date Placeholder 3"/>
          <p:cNvSpPr>
            <a:spLocks noGrp="1"/>
          </p:cNvSpPr>
          <p:nvPr>
            <p:ph type="dt" sz="half" idx="10"/>
          </p:nvPr>
        </p:nvSpPr>
        <p:spPr/>
        <p:txBody>
          <a:bodyPr/>
          <a:lstStyle/>
          <a:p>
            <a:fld id="{DAFBF26F-91AB-419B-AD57-8A7552FB4394}" type="datetimeFigureOut">
              <a:rPr lang="fr-CA" smtClean="0"/>
              <a:t>2025-03-09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21703697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24056799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CA"/>
              <a:t>Modifier le style du titre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171270066"/>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8" name="Date Placeholder 7"/>
          <p:cNvSpPr>
            <a:spLocks noGrp="1"/>
          </p:cNvSpPr>
          <p:nvPr>
            <p:ph type="dt" sz="half" idx="10"/>
          </p:nvPr>
        </p:nvSpPr>
        <p:spPr/>
        <p:txBody>
          <a:bodyPr/>
          <a:lstStyle/>
          <a:p>
            <a:fld id="{DAFBF26F-91AB-419B-AD57-8A7552FB4394}" type="datetimeFigureOut">
              <a:rPr lang="fr-CA" smtClean="0"/>
              <a:t>2025-03-09</a:t>
            </a:fld>
            <a:endParaRPr lang="fr-CA"/>
          </a:p>
        </p:txBody>
      </p:sp>
      <p:sp>
        <p:nvSpPr>
          <p:cNvPr id="9" name="Footer Placeholder 8"/>
          <p:cNvSpPr>
            <a:spLocks noGrp="1"/>
          </p:cNvSpPr>
          <p:nvPr>
            <p:ph type="ftr" sz="quarter" idx="11"/>
          </p:nvPr>
        </p:nvSpPr>
        <p:spPr/>
        <p:txBody>
          <a:bodyPr/>
          <a:lstStyle/>
          <a:p>
            <a:endParaRPr lang="fr-CA"/>
          </a:p>
        </p:txBody>
      </p:sp>
      <p:sp>
        <p:nvSpPr>
          <p:cNvPr id="10" name="Slide Number Placeholder 9"/>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14958660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
        <p:nvSpPr>
          <p:cNvPr id="10" name="Title 9"/>
          <p:cNvSpPr>
            <a:spLocks noGrp="1"/>
          </p:cNvSpPr>
          <p:nvPr>
            <p:ph type="title"/>
          </p:nvPr>
        </p:nvSpPr>
        <p:spPr/>
        <p:txBody>
          <a:bodyPr/>
          <a:lstStyle/>
          <a:p>
            <a:r>
              <a:rPr lang="fr-CA"/>
              <a:t>Modifier le style du titre</a:t>
            </a:r>
            <a:endParaRPr lang="en-US"/>
          </a:p>
        </p:txBody>
      </p:sp>
    </p:spTree>
    <p:extLst>
      <p:ext uri="{BB962C8B-B14F-4D97-AF65-F5344CB8AC3E}">
        <p14:creationId xmlns:p14="http://schemas.microsoft.com/office/powerpoint/2010/main" val="14601007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Date Placeholder 2"/>
          <p:cNvSpPr>
            <a:spLocks noGrp="1"/>
          </p:cNvSpPr>
          <p:nvPr>
            <p:ph type="dt" sz="half" idx="10"/>
          </p:nvPr>
        </p:nvSpPr>
        <p:spPr/>
        <p:txBody>
          <a:bodyPr/>
          <a:lstStyle/>
          <a:p>
            <a:fld id="{DAFBF26F-91AB-419B-AD57-8A7552FB4394}" type="datetimeFigureOut">
              <a:rPr lang="fr-CA" smtClean="0"/>
              <a:t>2025-03-09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108848680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BF26F-91AB-419B-AD57-8A7552FB4394}" type="datetimeFigureOut">
              <a:rPr lang="fr-CA" smtClean="0"/>
              <a:t>2025-03-09</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38687024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CA"/>
              <a:t>Modifier le style du titre</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DAFBF26F-91AB-419B-AD57-8A7552FB4394}" type="datetimeFigureOut">
              <a:rPr lang="fr-CA" smtClean="0"/>
              <a:t>2025-03-09</a:t>
            </a:fld>
            <a:endParaRPr lang="fr-CA"/>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fr-CA"/>
          </a:p>
        </p:txBody>
      </p:sp>
      <p:sp>
        <p:nvSpPr>
          <p:cNvPr id="7" name="Slide Number Placeholder 6"/>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5303622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CA"/>
              <a:t>Modifier le style du titre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a:t>Cliquez sur l'icône pour ajouter une image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AFBF26F-91AB-419B-AD57-8A7552FB4394}" type="datetimeFigureOut">
              <a:rPr lang="fr-CA" smtClean="0"/>
              <a:t>2025-03-09</a:t>
            </a:fld>
            <a:endParaRPr lang="fr-CA"/>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fr-CA"/>
          </a:p>
        </p:txBody>
      </p:sp>
      <p:sp>
        <p:nvSpPr>
          <p:cNvPr id="7" name="Slide Number Placeholder 6"/>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23532640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CA"/>
              <a:t>Modifier le style du titre</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FBF26F-91AB-419B-AD57-8A7552FB4394}" type="datetimeFigureOut">
              <a:rPr lang="fr-CA" smtClean="0"/>
              <a:t>2025-03-09</a:t>
            </a:fld>
            <a:endParaRPr lang="fr-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C5136D-6379-4117-9737-E06B06A1D370}" type="slidenum">
              <a:rPr lang="fr-CA" smtClean="0"/>
              <a:t>‹N°›</a:t>
            </a:fld>
            <a:endParaRPr lang="fr-CA"/>
          </a:p>
        </p:txBody>
      </p:sp>
    </p:spTree>
    <p:extLst>
      <p:ext uri="{BB962C8B-B14F-4D97-AF65-F5344CB8AC3E}">
        <p14:creationId xmlns:p14="http://schemas.microsoft.com/office/powerpoint/2010/main" val="296441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tags" Target="../tags/tag5.xml"/><Relationship Id="rId5" Type="http://schemas.openxmlformats.org/officeDocument/2006/relationships/tags" Target="../tags/tag4.xml"/><Relationship Id="rId10" Type="http://schemas.openxmlformats.org/officeDocument/2006/relationships/image" Target="../media/image1.png"/><Relationship Id="rId4" Type="http://schemas.openxmlformats.org/officeDocument/2006/relationships/tags" Target="../tags/tag3.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xml"/><Relationship Id="rId7"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xml"/><Relationship Id="rId7" Type="http://schemas.openxmlformats.org/officeDocument/2006/relationships/notesSlide" Target="../notesSlides/notesSlide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xml"/><Relationship Id="rId7" Type="http://schemas.openxmlformats.org/officeDocument/2006/relationships/notesSlide" Target="../notesSlides/notesSlide5.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8.xml"/><Relationship Id="rId7" Type="http://schemas.openxmlformats.org/officeDocument/2006/relationships/notesSlide" Target="../notesSlides/notesSlide6.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C3B93819-8B31-5DF0-55BC-C9A39AF0CBAB}"/>
              </a:ext>
            </a:extLst>
          </p:cNvPr>
          <p:cNvSpPr txBox="1">
            <a:spLocks/>
          </p:cNvSpPr>
          <p:nvPr>
            <p:custDataLst>
              <p:tags r:id="rId2"/>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pic>
        <p:nvPicPr>
          <p:cNvPr id="3" name="Image 2" descr="Une image contenant texte, graphisme, Graphique, Police&#10;&#10;Description générée automatiquement">
            <a:extLst>
              <a:ext uri="{FF2B5EF4-FFF2-40B4-BE49-F238E27FC236}">
                <a16:creationId xmlns:a16="http://schemas.microsoft.com/office/drawing/2014/main" id="{6C2478F5-AAEF-7858-639E-E98A2BCB2E73}"/>
              </a:ext>
            </a:extLst>
          </p:cNvPr>
          <p:cNvPicPr>
            <a:picLocks noChangeAspect="1"/>
          </p:cNvPicPr>
          <p:nvPr>
            <p:custDataLst>
              <p:tags r:id="rId3"/>
            </p:custDataLst>
          </p:nvPr>
        </p:nvPicPr>
        <p:blipFill>
          <a:blip r:embed="rId10"/>
          <a:stretch>
            <a:fillRect/>
          </a:stretch>
        </p:blipFill>
        <p:spPr>
          <a:xfrm>
            <a:off x="9259805" y="0"/>
            <a:ext cx="2925287" cy="1198880"/>
          </a:xfrm>
          <a:prstGeom prst="rect">
            <a:avLst/>
          </a:prstGeom>
        </p:spPr>
      </p:pic>
      <p:sp>
        <p:nvSpPr>
          <p:cNvPr id="7" name="Rectangle 6">
            <a:extLst>
              <a:ext uri="{FF2B5EF4-FFF2-40B4-BE49-F238E27FC236}">
                <a16:creationId xmlns:a16="http://schemas.microsoft.com/office/drawing/2014/main" id="{82372059-265E-0062-3E4C-0BF1E8132FA6}"/>
              </a:ext>
            </a:extLst>
          </p:cNvPr>
          <p:cNvSpPr/>
          <p:nvPr>
            <p:custDataLst>
              <p:tags r:id="rId4"/>
            </p:custDataLst>
          </p:nvPr>
        </p:nvSpPr>
        <p:spPr>
          <a:xfrm>
            <a:off x="447040" y="1671241"/>
            <a:ext cx="11285272" cy="2008434"/>
          </a:xfrm>
          <a:prstGeom prst="rect">
            <a:avLst/>
          </a:prstGeom>
          <a:solidFill>
            <a:schemeClr val="bg2">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800" dirty="0">
                <a:solidFill>
                  <a:schemeClr val="tx1"/>
                </a:solidFill>
              </a:rPr>
              <a:t>Devoir 2: </a:t>
            </a:r>
          </a:p>
          <a:p>
            <a:pPr algn="ctr"/>
            <a:r>
              <a:rPr lang="fr-CA" sz="2800" b="1" dirty="0">
                <a:solidFill>
                  <a:schemeClr val="tx1"/>
                </a:solidFill>
              </a:rPr>
              <a:t>Vérification de code</a:t>
            </a:r>
          </a:p>
        </p:txBody>
      </p:sp>
      <p:sp>
        <p:nvSpPr>
          <p:cNvPr id="8" name="ZoneTexte 7">
            <a:extLst>
              <a:ext uri="{FF2B5EF4-FFF2-40B4-BE49-F238E27FC236}">
                <a16:creationId xmlns:a16="http://schemas.microsoft.com/office/drawing/2014/main" id="{3DF9F19F-7440-4D3B-41B5-C67769F3778E}"/>
              </a:ext>
            </a:extLst>
          </p:cNvPr>
          <p:cNvSpPr txBox="1"/>
          <p:nvPr>
            <p:custDataLst>
              <p:tags r:id="rId5"/>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sp>
        <p:nvSpPr>
          <p:cNvPr id="13" name="ZoneTexte 12">
            <a:extLst>
              <a:ext uri="{FF2B5EF4-FFF2-40B4-BE49-F238E27FC236}">
                <a16:creationId xmlns:a16="http://schemas.microsoft.com/office/drawing/2014/main" id="{8FCA817B-D713-2E5B-E825-207897D9CC4F}"/>
              </a:ext>
            </a:extLst>
          </p:cNvPr>
          <p:cNvSpPr txBox="1"/>
          <p:nvPr>
            <p:custDataLst>
              <p:tags r:id="rId6"/>
            </p:custDataLst>
          </p:nvPr>
        </p:nvSpPr>
        <p:spPr>
          <a:xfrm>
            <a:off x="2614956" y="4542463"/>
            <a:ext cx="6949440" cy="1569660"/>
          </a:xfrm>
          <a:prstGeom prst="rect">
            <a:avLst/>
          </a:prstGeom>
          <a:noFill/>
        </p:spPr>
        <p:txBody>
          <a:bodyPr wrap="square" lIns="91440" tIns="45720" rIns="91440" bIns="45720" anchor="t">
            <a:spAutoFit/>
          </a:bodyPr>
          <a:lstStyle/>
          <a:p>
            <a:pPr algn="ctr"/>
            <a:r>
              <a:rPr lang="fr-CA" sz="2400"/>
              <a:t>Louis-Simon Castonguay, 2127442</a:t>
            </a:r>
          </a:p>
          <a:p>
            <a:pPr algn="ctr"/>
            <a:r>
              <a:rPr lang="fr-CA" sz="2400"/>
              <a:t>Lénaïc Malherbe, 2405496</a:t>
            </a:r>
          </a:p>
          <a:p>
            <a:pPr algn="ctr"/>
            <a:r>
              <a:rPr lang="fr-CA" sz="2400"/>
              <a:t>Jonathan </a:t>
            </a:r>
            <a:r>
              <a:rPr lang="fr-CA" sz="2400" err="1"/>
              <a:t>Sandouidi</a:t>
            </a:r>
            <a:r>
              <a:rPr lang="fr-CA" sz="2400"/>
              <a:t>, 2070966</a:t>
            </a:r>
          </a:p>
          <a:p>
            <a:pPr algn="ctr"/>
            <a:r>
              <a:rPr lang="fr-CA" sz="2400"/>
              <a:t>17 février 2025</a:t>
            </a:r>
          </a:p>
        </p:txBody>
      </p:sp>
      <p:cxnSp>
        <p:nvCxnSpPr>
          <p:cNvPr id="15" name="Connecteur droit 14">
            <a:extLst>
              <a:ext uri="{FF2B5EF4-FFF2-40B4-BE49-F238E27FC236}">
                <a16:creationId xmlns:a16="http://schemas.microsoft.com/office/drawing/2014/main" id="{05DBFCC2-66F8-7F79-22FE-926117272223}"/>
              </a:ext>
            </a:extLst>
          </p:cNvPr>
          <p:cNvCxnSpPr/>
          <p:nvPr>
            <p:custDataLst>
              <p:tags r:id="rId7"/>
            </p:custDataLst>
          </p:nvPr>
        </p:nvCxnSpPr>
        <p:spPr>
          <a:xfrm>
            <a:off x="904240" y="4277360"/>
            <a:ext cx="1054608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id="{2F7B2E0D-5F0B-E0FF-6909-832F8C474537}"/>
              </a:ext>
            </a:extLst>
          </p:cNvPr>
          <p:cNvSpPr>
            <a:spLocks noGrp="1"/>
          </p:cNvSpPr>
          <p:nvPr>
            <p:ph type="sldNum" sz="quarter" idx="12"/>
          </p:nvPr>
        </p:nvSpPr>
        <p:spPr/>
        <p:txBody>
          <a:bodyPr/>
          <a:lstStyle/>
          <a:p>
            <a:fld id="{60C5136D-6379-4117-9737-E06B06A1D370}" type="slidenum">
              <a:rPr lang="fr-CA" smtClean="0"/>
              <a:t>1</a:t>
            </a:fld>
            <a:endParaRPr lang="fr-FR"/>
          </a:p>
        </p:txBody>
      </p:sp>
      <p:sp>
        <p:nvSpPr>
          <p:cNvPr id="4" name="ZoneTexte 3">
            <a:extLst>
              <a:ext uri="{FF2B5EF4-FFF2-40B4-BE49-F238E27FC236}">
                <a16:creationId xmlns:a16="http://schemas.microsoft.com/office/drawing/2014/main" id="{B6A75C22-1C36-2E50-5DB6-522F80F6375F}"/>
              </a:ext>
            </a:extLst>
          </p:cNvPr>
          <p:cNvSpPr txBox="1"/>
          <p:nvPr/>
        </p:nvSpPr>
        <p:spPr>
          <a:xfrm>
            <a:off x="596347" y="347869"/>
            <a:ext cx="5494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Lien du Git: </a:t>
            </a:r>
            <a:r>
              <a:rPr lang="fr-FR" dirty="0">
                <a:ea typeface="+mn-lt"/>
                <a:cs typeface="+mn-lt"/>
              </a:rPr>
              <a:t>https://github.com/011Jonathan/MEC8211</a:t>
            </a:r>
            <a:endParaRPr lang="fr-FR"/>
          </a:p>
        </p:txBody>
      </p:sp>
    </p:spTree>
    <p:extLst>
      <p:ext uri="{BB962C8B-B14F-4D97-AF65-F5344CB8AC3E}">
        <p14:creationId xmlns:p14="http://schemas.microsoft.com/office/powerpoint/2010/main" val="37095201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9C513-69DC-EC69-239D-1987F68E984C}"/>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4744F308-1479-AE27-4B94-FF90D49FEBEB}"/>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075A7389-DDD5-0284-DF04-E53C6ACE25EA}"/>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98ED3C5E-CD15-7259-4E6A-8E8C1C426E2F}"/>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62BA54E7-F4D3-22EE-8B72-786353A98AF4}"/>
              </a:ext>
            </a:extLst>
          </p:cNvPr>
          <p:cNvSpPr txBox="1"/>
          <p:nvPr>
            <p:custDataLst>
              <p:tags r:id="rId4"/>
            </p:custDataLst>
          </p:nvPr>
        </p:nvSpPr>
        <p:spPr>
          <a:xfrm>
            <a:off x="233679" y="227429"/>
            <a:ext cx="10525243" cy="646331"/>
          </a:xfrm>
          <a:prstGeom prst="rect">
            <a:avLst/>
          </a:prstGeom>
          <a:noFill/>
        </p:spPr>
        <p:txBody>
          <a:bodyPr wrap="square">
            <a:spAutoFit/>
          </a:bodyPr>
          <a:lstStyle/>
          <a:p>
            <a:r>
              <a:rPr lang="fr-CA" sz="3600" dirty="0"/>
              <a:t>A) Modification du problème en régime instationnaire</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D890ED15-B59C-4A31-CE39-198E63984065}"/>
                  </a:ext>
                </a:extLst>
              </p:cNvPr>
              <p:cNvSpPr txBox="1"/>
              <p:nvPr>
                <p:custDataLst>
                  <p:tags r:id="rId5"/>
                </p:custDataLst>
              </p:nvPr>
            </p:nvSpPr>
            <p:spPr>
              <a:xfrm>
                <a:off x="233679" y="1015206"/>
                <a:ext cx="11443064" cy="5792611"/>
              </a:xfrm>
              <a:prstGeom prst="rect">
                <a:avLst/>
              </a:prstGeom>
              <a:noFill/>
            </p:spPr>
            <p:txBody>
              <a:bodyPr wrap="square" lIns="91440" tIns="45720" rIns="91440" bIns="45720" anchor="t">
                <a:spAutoFit/>
              </a:bodyPr>
              <a:lstStyle/>
              <a:p>
                <a:pPr marL="285750" indent="-285750">
                  <a:buClr>
                    <a:srgbClr val="0070C0"/>
                  </a:buClr>
                  <a:buFont typeface="Wingdings" panose="05000000000000000000" pitchFamily="2" charset="2"/>
                  <a:buChar char="§"/>
                </a:pPr>
                <a:r>
                  <a:rPr lang="fr-CA" sz="2400" dirty="0">
                    <a:solidFill>
                      <a:schemeClr val="tx1"/>
                    </a:solidFill>
                  </a:rPr>
                  <a:t>Équation en chacun des nœuds:</a:t>
                </a:r>
              </a:p>
              <a:p>
                <a:pPr marL="742950" lvl="1" indent="-285750">
                  <a:buClr>
                    <a:srgbClr val="0070C0"/>
                  </a:buClr>
                  <a:buFont typeface="Wingdings" panose="05000000000000000000" pitchFamily="2" charset="2"/>
                  <a:buChar char="§"/>
                </a:pPr>
                <a:r>
                  <a:rPr lang="fr-CA" dirty="0"/>
                  <a:t>Nœud 0 : Condition de Neumann : </a:t>
                </a:r>
                <a14:m>
                  <m:oMath xmlns:m="http://schemas.openxmlformats.org/officeDocument/2006/math">
                    <m:r>
                      <a:rPr lang="fr-CA" b="0" i="1" smtClean="0">
                        <a:latin typeface="Cambria Math" panose="02040503050406030204" pitchFamily="18" charset="0"/>
                      </a:rPr>
                      <m:t>−3</m:t>
                    </m:r>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𝐶</m:t>
                        </m:r>
                      </m:e>
                      <m:sub>
                        <m:r>
                          <a:rPr lang="fr-CA" b="0" i="1" smtClean="0">
                            <a:latin typeface="Cambria Math" panose="02040503050406030204" pitchFamily="18" charset="0"/>
                          </a:rPr>
                          <m:t>0</m:t>
                        </m:r>
                      </m:sub>
                      <m:sup>
                        <m:r>
                          <a:rPr lang="fr-CA" b="0" i="1" smtClean="0">
                            <a:latin typeface="Cambria Math" panose="02040503050406030204" pitchFamily="18" charset="0"/>
                          </a:rPr>
                          <m:t>𝑡</m:t>
                        </m:r>
                        <m:r>
                          <a:rPr lang="fr-CA" b="0" i="1" smtClean="0">
                            <a:latin typeface="Cambria Math" panose="02040503050406030204" pitchFamily="18" charset="0"/>
                          </a:rPr>
                          <m:t>+1</m:t>
                        </m:r>
                      </m:sup>
                    </m:sSubSup>
                    <m:r>
                      <a:rPr lang="fr-CA" b="0" i="1" smtClean="0">
                        <a:latin typeface="Cambria Math" panose="02040503050406030204" pitchFamily="18" charset="0"/>
                      </a:rPr>
                      <m:t>+4</m:t>
                    </m:r>
                    <m:sSubSup>
                      <m:sSubSupPr>
                        <m:ctrlPr>
                          <a:rPr lang="fr-CA" i="1" smtClean="0">
                            <a:latin typeface="Cambria Math" panose="02040503050406030204" pitchFamily="18" charset="0"/>
                          </a:rPr>
                        </m:ctrlPr>
                      </m:sSubSupPr>
                      <m:e>
                        <m:r>
                          <a:rPr lang="fr-CA" i="1">
                            <a:latin typeface="Cambria Math" panose="02040503050406030204" pitchFamily="18" charset="0"/>
                          </a:rPr>
                          <m:t>𝐶</m:t>
                        </m:r>
                      </m:e>
                      <m:sub>
                        <m:r>
                          <a:rPr lang="fr-CA" b="0" i="1" smtClean="0">
                            <a:latin typeface="Cambria Math" panose="02040503050406030204" pitchFamily="18" charset="0"/>
                          </a:rPr>
                          <m:t>1</m:t>
                        </m:r>
                      </m:sub>
                      <m:sup>
                        <m:r>
                          <a:rPr lang="fr-CA" i="1">
                            <a:latin typeface="Cambria Math" panose="02040503050406030204" pitchFamily="18" charset="0"/>
                          </a:rPr>
                          <m:t>𝑡</m:t>
                        </m:r>
                        <m:r>
                          <a:rPr lang="fr-CA" i="1">
                            <a:latin typeface="Cambria Math" panose="02040503050406030204" pitchFamily="18" charset="0"/>
                          </a:rPr>
                          <m:t>+1</m:t>
                        </m:r>
                      </m:sup>
                    </m:sSubSup>
                    <m:r>
                      <a:rPr lang="fr-CA" b="0" i="1" smtClean="0">
                        <a:latin typeface="Cambria Math" panose="02040503050406030204" pitchFamily="18" charset="0"/>
                      </a:rPr>
                      <m:t>−</m:t>
                    </m:r>
                    <m:sSubSup>
                      <m:sSubSupPr>
                        <m:ctrlPr>
                          <a:rPr lang="fr-CA" i="1">
                            <a:latin typeface="Cambria Math" panose="02040503050406030204" pitchFamily="18" charset="0"/>
                          </a:rPr>
                        </m:ctrlPr>
                      </m:sSubSupPr>
                      <m:e>
                        <m:r>
                          <a:rPr lang="fr-CA" i="1">
                            <a:latin typeface="Cambria Math" panose="02040503050406030204" pitchFamily="18" charset="0"/>
                          </a:rPr>
                          <m:t>𝐶</m:t>
                        </m:r>
                      </m:e>
                      <m:sub>
                        <m:r>
                          <a:rPr lang="fr-CA" b="0" i="1" smtClean="0">
                            <a:latin typeface="Cambria Math" panose="02040503050406030204" pitchFamily="18" charset="0"/>
                          </a:rPr>
                          <m:t>2</m:t>
                        </m:r>
                      </m:sub>
                      <m:sup>
                        <m:r>
                          <a:rPr lang="fr-CA" i="1">
                            <a:latin typeface="Cambria Math" panose="02040503050406030204" pitchFamily="18" charset="0"/>
                          </a:rPr>
                          <m:t>𝑡</m:t>
                        </m:r>
                        <m:r>
                          <a:rPr lang="fr-CA" i="1">
                            <a:latin typeface="Cambria Math" panose="02040503050406030204" pitchFamily="18" charset="0"/>
                          </a:rPr>
                          <m:t>+1</m:t>
                        </m:r>
                      </m:sup>
                    </m:sSubSup>
                    <m:r>
                      <a:rPr lang="fr-CA" b="0" i="1" smtClean="0">
                        <a:latin typeface="Cambria Math" panose="02040503050406030204" pitchFamily="18" charset="0"/>
                      </a:rPr>
                      <m:t>=0</m:t>
                    </m:r>
                  </m:oMath>
                </a14:m>
                <a:endParaRPr lang="fr-CA" b="0" dirty="0"/>
              </a:p>
              <a:p>
                <a:pPr marL="742950" lvl="1" indent="-285750">
                  <a:buClr>
                    <a:srgbClr val="0070C0"/>
                  </a:buClr>
                  <a:buFont typeface="Wingdings" panose="05000000000000000000" pitchFamily="2" charset="2"/>
                  <a:buChar char="§"/>
                </a:pPr>
                <a:r>
                  <a:rPr lang="fr-CA" dirty="0"/>
                  <a:t>Nœud 4 : Condition de </a:t>
                </a:r>
                <a:r>
                  <a:rPr lang="fr-CA" dirty="0" err="1"/>
                  <a:t>dirchlet</a:t>
                </a:r>
                <a:r>
                  <a:rPr lang="fr-CA" dirty="0"/>
                  <a:t> : </a:t>
                </a:r>
                <a14:m>
                  <m:oMath xmlns:m="http://schemas.openxmlformats.org/officeDocument/2006/math">
                    <m:sSubSup>
                      <m:sSubSupPr>
                        <m:ctrlPr>
                          <a:rPr lang="fr-CA" i="1">
                            <a:latin typeface="Cambria Math" panose="02040503050406030204" pitchFamily="18" charset="0"/>
                          </a:rPr>
                        </m:ctrlPr>
                      </m:sSubSupPr>
                      <m:e>
                        <m:r>
                          <a:rPr lang="fr-CA" i="1">
                            <a:latin typeface="Cambria Math" panose="02040503050406030204" pitchFamily="18" charset="0"/>
                          </a:rPr>
                          <m:t>𝐶</m:t>
                        </m:r>
                      </m:e>
                      <m:sub>
                        <m:r>
                          <a:rPr lang="fr-CA" b="0" i="1" smtClean="0">
                            <a:latin typeface="Cambria Math" panose="02040503050406030204" pitchFamily="18" charset="0"/>
                          </a:rPr>
                          <m:t>4</m:t>
                        </m:r>
                      </m:sub>
                      <m:sup>
                        <m:r>
                          <a:rPr lang="fr-CA" i="1">
                            <a:latin typeface="Cambria Math" panose="02040503050406030204" pitchFamily="18" charset="0"/>
                          </a:rPr>
                          <m:t>𝑡</m:t>
                        </m:r>
                        <m:r>
                          <a:rPr lang="fr-CA" i="1">
                            <a:latin typeface="Cambria Math" panose="02040503050406030204" pitchFamily="18" charset="0"/>
                          </a:rPr>
                          <m:t>+1</m:t>
                        </m:r>
                      </m:sup>
                    </m:sSubSup>
                    <m:r>
                      <a:rPr lang="fr-CA" b="0" i="1" smtClean="0">
                        <a:latin typeface="Cambria Math" panose="02040503050406030204" pitchFamily="18" charset="0"/>
                      </a:rPr>
                      <m:t>=</m:t>
                    </m:r>
                    <m:r>
                      <a:rPr lang="fr-CA" b="0" i="1" smtClean="0">
                        <a:latin typeface="Cambria Math" panose="02040503050406030204" pitchFamily="18" charset="0"/>
                      </a:rPr>
                      <m:t>20</m:t>
                    </m:r>
                  </m:oMath>
                </a14:m>
                <a:endParaRPr lang="fr-CA" b="0" dirty="0"/>
              </a:p>
              <a:p>
                <a:pPr marL="742950" lvl="1" indent="-285750">
                  <a:buClr>
                    <a:srgbClr val="0070C0"/>
                  </a:buClr>
                  <a:buFont typeface="Wingdings" panose="05000000000000000000" pitchFamily="2" charset="2"/>
                  <a:buChar char="§"/>
                </a:pPr>
                <a:r>
                  <a:rPr lang="fr-CA" dirty="0">
                    <a:solidFill>
                      <a:schemeClr val="tx1"/>
                    </a:solidFill>
                  </a:rPr>
                  <a:t>Nœuds centraux : </a:t>
                </a:r>
              </a:p>
              <a:p>
                <a:pPr lvl="1">
                  <a:buClr>
                    <a:srgbClr val="0070C0"/>
                  </a:buClr>
                </a:pPr>
                <a14:m>
                  <m:oMathPara xmlns:m="http://schemas.openxmlformats.org/officeDocument/2006/math">
                    <m:oMathParaPr>
                      <m:jc m:val="centerGroup"/>
                    </m:oMathParaPr>
                    <m:oMath xmlns:m="http://schemas.openxmlformats.org/officeDocument/2006/math">
                      <m:sSubSup>
                        <m:sSubSupPr>
                          <m:ctrlPr>
                            <a:rPr lang="fr-CA" sz="1400" b="0" i="1" smtClean="0">
                              <a:latin typeface="Cambria Math" panose="02040503050406030204" pitchFamily="18" charset="0"/>
                            </a:rPr>
                          </m:ctrlPr>
                        </m:sSubSupPr>
                        <m:e>
                          <m:r>
                            <a:rPr lang="fr-CA" sz="1400" b="0" i="1" smtClean="0">
                              <a:latin typeface="Cambria Math" panose="02040503050406030204" pitchFamily="18" charset="0"/>
                            </a:rPr>
                            <m:t>𝐶</m:t>
                          </m:r>
                        </m:e>
                        <m:sub>
                          <m:r>
                            <a:rPr lang="fr-CA" sz="1400" b="0" i="1" smtClean="0">
                              <a:latin typeface="Cambria Math" panose="02040503050406030204" pitchFamily="18" charset="0"/>
                            </a:rPr>
                            <m:t>𝑖</m:t>
                          </m:r>
                        </m:sub>
                        <m:sup>
                          <m:r>
                            <a:rPr lang="fr-CA" sz="1400" b="0" i="1" smtClean="0">
                              <a:latin typeface="Cambria Math" panose="02040503050406030204" pitchFamily="18" charset="0"/>
                            </a:rPr>
                            <m:t>𝑡</m:t>
                          </m:r>
                        </m:sup>
                      </m:sSubSup>
                      <m:r>
                        <a:rPr lang="fr-CA" sz="1400" b="0" i="1" smtClean="0">
                          <a:latin typeface="Cambria Math" panose="02040503050406030204" pitchFamily="18" charset="0"/>
                        </a:rPr>
                        <m:t>=</m:t>
                      </m:r>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𝑖</m:t>
                          </m:r>
                          <m:r>
                            <a:rPr lang="fr-CA" sz="1400" b="0" i="1" smtClean="0">
                              <a:latin typeface="Cambria Math" panose="02040503050406030204" pitchFamily="18" charset="0"/>
                            </a:rPr>
                            <m:t>−1</m:t>
                          </m:r>
                        </m:sub>
                        <m:sup>
                          <m:r>
                            <a:rPr lang="fr-CA" sz="1400" i="1">
                              <a:latin typeface="Cambria Math" panose="02040503050406030204" pitchFamily="18" charset="0"/>
                            </a:rPr>
                            <m:t>𝑡</m:t>
                          </m:r>
                          <m:r>
                            <a:rPr lang="fr-CA" sz="1400" b="0" i="1" smtClean="0">
                              <a:latin typeface="Cambria Math" panose="02040503050406030204" pitchFamily="18" charset="0"/>
                            </a:rPr>
                            <m:t>+1</m:t>
                          </m:r>
                        </m:sup>
                      </m:sSubSup>
                      <m:d>
                        <m:dPr>
                          <m:ctrlPr>
                            <a:rPr lang="fr-CA" sz="1400" i="1" smtClean="0">
                              <a:latin typeface="Cambria Math" panose="02040503050406030204" pitchFamily="18" charset="0"/>
                            </a:rPr>
                          </m:ctrlPr>
                        </m:dPr>
                        <m:e>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r>
                                <a:rPr lang="fr-CA" sz="1400" i="1">
                                  <a:latin typeface="Cambria Math" panose="02040503050406030204" pitchFamily="18" charset="0"/>
                                  <a:ea typeface="Cambria Math" panose="02040503050406030204" pitchFamily="18" charset="0"/>
                                </a:rPr>
                                <m:t> ×</m:t>
                              </m:r>
                              <m:sSub>
                                <m:sSubPr>
                                  <m:ctrlPr>
                                    <a:rPr lang="fr-CA" sz="1400" i="1">
                                      <a:latin typeface="Cambria Math" panose="02040503050406030204" pitchFamily="18" charset="0"/>
                                      <a:ea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e>
                                <m:sub>
                                  <m:r>
                                    <a:rPr lang="fr-CA" sz="1400" i="1">
                                      <a:latin typeface="Cambria Math" panose="02040503050406030204" pitchFamily="18" charset="0"/>
                                      <a:ea typeface="Cambria Math" panose="02040503050406030204" pitchFamily="18" charset="0"/>
                                    </a:rPr>
                                    <m:t>𝑖</m:t>
                                  </m:r>
                                </m:sub>
                              </m:sSub>
                            </m:den>
                          </m:f>
                        </m:e>
                      </m:d>
                      <m:r>
                        <a:rPr lang="fr-CA" sz="1400" b="0" i="1" smtClean="0">
                          <a:latin typeface="Cambria Math" panose="02040503050406030204" pitchFamily="18" charset="0"/>
                        </a:rPr>
                        <m:t>+</m:t>
                      </m:r>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𝑖</m:t>
                          </m:r>
                        </m:sub>
                        <m:sup>
                          <m:r>
                            <a:rPr lang="fr-CA" sz="1400" i="1">
                              <a:latin typeface="Cambria Math" panose="02040503050406030204" pitchFamily="18" charset="0"/>
                            </a:rPr>
                            <m:t>𝑡</m:t>
                          </m:r>
                          <m:r>
                            <a:rPr lang="fr-CA" sz="1400" b="0" i="1" smtClean="0">
                              <a:latin typeface="Cambria Math" panose="02040503050406030204" pitchFamily="18" charset="0"/>
                            </a:rPr>
                            <m:t>+1</m:t>
                          </m:r>
                        </m:sup>
                      </m:sSubSup>
                      <m:d>
                        <m:dPr>
                          <m:ctrlPr>
                            <a:rPr lang="fr-CA" sz="1400" i="1" smtClean="0">
                              <a:latin typeface="Cambria Math" panose="02040503050406030204" pitchFamily="18" charset="0"/>
                            </a:rPr>
                          </m:ctrlPr>
                        </m:dPr>
                        <m:e>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rPr>
                            <m:t>+</m:t>
                          </m:r>
                          <m:r>
                            <a:rPr lang="fr-CA" sz="1400" i="1">
                              <a:latin typeface="Cambria Math" panose="02040503050406030204" pitchFamily="18" charset="0"/>
                            </a:rPr>
                            <m:t>𝑘</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𝑡</m:t>
                          </m:r>
                          <m:r>
                            <a:rPr lang="fr-CA" sz="1400" i="1">
                              <a:latin typeface="Cambria Math" panose="02040503050406030204" pitchFamily="18" charset="0"/>
                              <a:ea typeface="Cambria Math" panose="02040503050406030204" pitchFamily="18" charset="0"/>
                            </a:rPr>
                            <m:t>+1</m:t>
                          </m:r>
                        </m:e>
                      </m:d>
                      <m:r>
                        <a:rPr lang="fr-CA" sz="1400" b="0" i="1" smtClean="0">
                          <a:latin typeface="Cambria Math" panose="02040503050406030204" pitchFamily="18" charset="0"/>
                        </a:rPr>
                        <m:t>+</m:t>
                      </m:r>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𝑖</m:t>
                          </m:r>
                          <m:r>
                            <a:rPr lang="fr-CA" sz="1400" b="0" i="1" smtClean="0">
                              <a:latin typeface="Cambria Math" panose="02040503050406030204" pitchFamily="18" charset="0"/>
                            </a:rPr>
                            <m:t>+1</m:t>
                          </m:r>
                        </m:sub>
                        <m:sup>
                          <m:r>
                            <a:rPr lang="fr-CA" sz="1400" i="1">
                              <a:latin typeface="Cambria Math" panose="02040503050406030204" pitchFamily="18" charset="0"/>
                            </a:rPr>
                            <m:t>𝑡</m:t>
                          </m:r>
                          <m:r>
                            <a:rPr lang="fr-CA" sz="1400" i="1">
                              <a:latin typeface="Cambria Math" panose="02040503050406030204" pitchFamily="18" charset="0"/>
                            </a:rPr>
                            <m:t>+1</m:t>
                          </m:r>
                        </m:sup>
                      </m:sSubSup>
                      <m:d>
                        <m:dPr>
                          <m:ctrlPr>
                            <a:rPr lang="fr-CA" sz="1400" i="1" smtClean="0">
                              <a:latin typeface="Cambria Math" panose="02040503050406030204" pitchFamily="18" charset="0"/>
                            </a:rPr>
                          </m:ctrlPr>
                        </m:dPr>
                        <m:e>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ea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r>
                                <a:rPr lang="fr-CA" sz="1400" i="1">
                                  <a:latin typeface="Cambria Math" panose="02040503050406030204" pitchFamily="18" charset="0"/>
                                  <a:ea typeface="Cambria Math" panose="02040503050406030204" pitchFamily="18" charset="0"/>
                                </a:rPr>
                                <m:t> ×</m:t>
                              </m:r>
                              <m:sSub>
                                <m:sSubPr>
                                  <m:ctrlPr>
                                    <a:rPr lang="fr-CA" sz="1400" i="1">
                                      <a:latin typeface="Cambria Math" panose="02040503050406030204" pitchFamily="18" charset="0"/>
                                      <a:ea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e>
                                <m:sub>
                                  <m:r>
                                    <a:rPr lang="fr-CA" sz="1400" i="1">
                                      <a:latin typeface="Cambria Math" panose="02040503050406030204" pitchFamily="18" charset="0"/>
                                      <a:ea typeface="Cambria Math" panose="02040503050406030204" pitchFamily="18" charset="0"/>
                                    </a:rPr>
                                    <m:t>𝑖</m:t>
                                  </m:r>
                                </m:sub>
                              </m:sSub>
                            </m:den>
                          </m:f>
                        </m:e>
                      </m:d>
                    </m:oMath>
                  </m:oMathPara>
                </a14:m>
                <a:endParaRPr lang="fr-CA" sz="1400" dirty="0"/>
              </a:p>
              <a:p>
                <a:pPr lvl="1">
                  <a:buClr>
                    <a:srgbClr val="0070C0"/>
                  </a:buClr>
                </a:pPr>
                <a:endParaRPr lang="fr-CA" sz="1400" dirty="0"/>
              </a:p>
              <a:p>
                <a:pPr marL="285750" indent="-285750">
                  <a:buClr>
                    <a:srgbClr val="0070C0"/>
                  </a:buClr>
                  <a:buFont typeface="Wingdings" panose="05000000000000000000" pitchFamily="2" charset="2"/>
                  <a:buChar char="§"/>
                </a:pPr>
                <a:r>
                  <a:rPr lang="fr-CA" sz="2400" dirty="0"/>
                  <a:t>Procédure générale de résolution pour 5 nœuds:</a:t>
                </a:r>
              </a:p>
              <a:p>
                <a:pPr lvl="1">
                  <a:buClr>
                    <a:srgbClr val="0070C0"/>
                  </a:buClr>
                </a:pPr>
                <a14:m>
                  <m:oMathPara xmlns:m="http://schemas.openxmlformats.org/officeDocument/2006/math">
                    <m:oMathParaPr>
                      <m:jc m:val="centerGroup"/>
                    </m:oMathParaPr>
                    <m:oMath xmlns:m="http://schemas.openxmlformats.org/officeDocument/2006/math">
                      <m:d>
                        <m:dPr>
                          <m:begChr m:val="["/>
                          <m:endChr m:val="]"/>
                          <m:ctrlPr>
                            <a:rPr lang="fr-CA" sz="1400" i="1" smtClean="0">
                              <a:latin typeface="Cambria Math" panose="02040503050406030204" pitchFamily="18" charset="0"/>
                            </a:rPr>
                          </m:ctrlPr>
                        </m:dPr>
                        <m:e>
                          <m:m>
                            <m:mPr>
                              <m:mcs>
                                <m:mc>
                                  <m:mcPr>
                                    <m:count m:val="5"/>
                                    <m:mcJc m:val="center"/>
                                  </m:mcPr>
                                </m:mc>
                              </m:mcs>
                              <m:ctrlPr>
                                <a:rPr lang="fr-CA" sz="1400" i="1" smtClean="0">
                                  <a:latin typeface="Cambria Math" panose="02040503050406030204" pitchFamily="18" charset="0"/>
                                </a:rPr>
                              </m:ctrlPr>
                            </m:mPr>
                            <m:mr>
                              <m:e>
                                <m:r>
                                  <m:rPr>
                                    <m:brk m:alnAt="7"/>
                                  </m:rPr>
                                  <a:rPr lang="fr-CA" sz="1400" b="0" i="1" smtClean="0">
                                    <a:latin typeface="Cambria Math" panose="02040503050406030204" pitchFamily="18" charset="0"/>
                                  </a:rPr>
                                  <m:t>−3</m:t>
                                </m:r>
                              </m:e>
                              <m:e>
                                <m:r>
                                  <a:rPr lang="fr-CA" sz="1400" b="0" i="1" smtClean="0">
                                    <a:latin typeface="Cambria Math" panose="02040503050406030204" pitchFamily="18" charset="0"/>
                                  </a:rPr>
                                  <m:t>4</m:t>
                                </m:r>
                              </m:e>
                              <m:e>
                                <m:r>
                                  <a:rPr lang="fr-CA" sz="1400" b="0" i="1" smtClean="0">
                                    <a:latin typeface="Cambria Math" panose="02040503050406030204" pitchFamily="18" charset="0"/>
                                  </a:rPr>
                                  <m:t>−1</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mr>
                            <m:mr>
                              <m:e>
                                <m:r>
                                  <a:rPr lang="fr-CA" sz="1400" b="0" i="1" smtClean="0">
                                    <a:latin typeface="Cambria Math" panose="02040503050406030204" pitchFamily="18" charset="0"/>
                                  </a:rPr>
                                  <m:t>𝐴</m:t>
                                </m:r>
                              </m:e>
                              <m:e>
                                <m:r>
                                  <a:rPr lang="fr-CA" sz="1400" i="1" smtClean="0">
                                    <a:latin typeface="Cambria Math" panose="02040503050406030204" pitchFamily="18" charset="0"/>
                                  </a:rPr>
                                  <m:t>𝐵</m:t>
                                </m:r>
                              </m:e>
                              <m:e>
                                <m:r>
                                  <a:rPr lang="fr-CA" sz="1400" i="1" smtClean="0">
                                    <a:latin typeface="Cambria Math" panose="02040503050406030204" pitchFamily="18" charset="0"/>
                                  </a:rPr>
                                  <m:t>𝐶</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mr>
                            <m:mr>
                              <m:e>
                                <m:r>
                                  <a:rPr lang="fr-CA" sz="1400" b="0" i="1" smtClean="0">
                                    <a:latin typeface="Cambria Math" panose="02040503050406030204" pitchFamily="18" charset="0"/>
                                  </a:rPr>
                                  <m:t>0</m:t>
                                </m:r>
                              </m:e>
                              <m:e>
                                <m:r>
                                  <a:rPr lang="fr-CA" sz="1400" b="0" i="1" smtClean="0">
                                    <a:latin typeface="Cambria Math" panose="02040503050406030204" pitchFamily="18" charset="0"/>
                                  </a:rPr>
                                  <m:t>𝐴</m:t>
                                </m:r>
                              </m:e>
                              <m:e>
                                <m:r>
                                  <a:rPr lang="fr-CA" sz="1400" b="0" i="1" smtClean="0">
                                    <a:latin typeface="Cambria Math" panose="02040503050406030204" pitchFamily="18" charset="0"/>
                                  </a:rPr>
                                  <m:t>𝐵</m:t>
                                </m:r>
                              </m:e>
                              <m:e>
                                <m:r>
                                  <a:rPr lang="fr-CA" sz="1400" b="0" i="1" smtClean="0">
                                    <a:latin typeface="Cambria Math" panose="02040503050406030204" pitchFamily="18" charset="0"/>
                                  </a:rPr>
                                  <m:t>𝐶</m:t>
                                </m:r>
                              </m:e>
                              <m:e>
                                <m:r>
                                  <a:rPr lang="fr-CA" sz="1400" b="0" i="1" smtClean="0">
                                    <a:latin typeface="Cambria Math" panose="02040503050406030204" pitchFamily="18" charset="0"/>
                                  </a:rPr>
                                  <m:t>0</m:t>
                                </m:r>
                              </m:e>
                            </m:mr>
                            <m:mr>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𝐴</m:t>
                                </m:r>
                              </m:e>
                              <m:e>
                                <m:r>
                                  <a:rPr lang="fr-CA" sz="1400" b="0" i="1" smtClean="0">
                                    <a:latin typeface="Cambria Math" panose="02040503050406030204" pitchFamily="18" charset="0"/>
                                  </a:rPr>
                                  <m:t>𝐵</m:t>
                                </m:r>
                              </m:e>
                              <m:e>
                                <m:r>
                                  <a:rPr lang="fr-CA" sz="1400" b="0" i="1" smtClean="0">
                                    <a:latin typeface="Cambria Math" panose="02040503050406030204" pitchFamily="18" charset="0"/>
                                    <a:ea typeface="Cambria Math" panose="02040503050406030204" pitchFamily="18" charset="0"/>
                                  </a:rPr>
                                  <m:t>𝐶</m:t>
                                </m:r>
                              </m:e>
                            </m:mr>
                            <m:mr>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1</m:t>
                                </m:r>
                              </m:e>
                            </m:mr>
                          </m:m>
                        </m:e>
                      </m:d>
                      <m:d>
                        <m:dPr>
                          <m:begChr m:val="["/>
                          <m:endChr m:val="]"/>
                          <m:ctrlPr>
                            <a:rPr lang="fr-CA" sz="1400" i="1" smtClean="0">
                              <a:latin typeface="Cambria Math" panose="02040503050406030204" pitchFamily="18" charset="0"/>
                            </a:rPr>
                          </m:ctrlPr>
                        </m:dPr>
                        <m:e>
                          <m:m>
                            <m:mPr>
                              <m:mcs>
                                <m:mc>
                                  <m:mcPr>
                                    <m:count m:val="1"/>
                                    <m:mcJc m:val="center"/>
                                  </m:mcPr>
                                </m:mc>
                              </m:mcs>
                              <m:ctrlPr>
                                <a:rPr lang="fr-CA" sz="1400" i="1" smtClean="0">
                                  <a:latin typeface="Cambria Math" panose="02040503050406030204" pitchFamily="18" charset="0"/>
                                </a:rPr>
                              </m:ctrlPr>
                            </m:mPr>
                            <m:mr>
                              <m:e>
                                <m:sSubSup>
                                  <m:sSubSupPr>
                                    <m:ctrlPr>
                                      <a:rPr lang="fr-CA" sz="1400" i="1" smtClean="0">
                                        <a:latin typeface="Cambria Math" panose="02040503050406030204" pitchFamily="18" charset="0"/>
                                      </a:rPr>
                                    </m:ctrlPr>
                                  </m:sSubSupPr>
                                  <m:e>
                                    <m:r>
                                      <a:rPr lang="fr-CA" sz="1400" b="0" i="1" smtClean="0">
                                        <a:latin typeface="Cambria Math" panose="02040503050406030204" pitchFamily="18" charset="0"/>
                                      </a:rPr>
                                      <m:t>𝐶</m:t>
                                    </m:r>
                                  </m:e>
                                  <m:sub>
                                    <m:r>
                                      <a:rPr lang="fr-CA" sz="1400" b="0" i="1" smtClean="0">
                                        <a:latin typeface="Cambria Math" panose="02040503050406030204" pitchFamily="18" charset="0"/>
                                      </a:rPr>
                                      <m:t>0</m:t>
                                    </m:r>
                                  </m:sub>
                                  <m:sup>
                                    <m:r>
                                      <a:rPr lang="fr-CA" sz="1400" b="0" i="1" smtClean="0">
                                        <a:latin typeface="Cambria Math" panose="02040503050406030204" pitchFamily="18" charset="0"/>
                                      </a:rPr>
                                      <m:t>𝑡</m:t>
                                    </m:r>
                                    <m:r>
                                      <a:rPr lang="fr-CA" sz="1400" b="0" i="1" smtClean="0">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1</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2</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3</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4</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
                        </m:e>
                      </m:d>
                      <m:r>
                        <a:rPr lang="fr-CA" sz="1400" b="0" i="1" smtClean="0">
                          <a:latin typeface="Cambria Math" panose="02040503050406030204" pitchFamily="18" charset="0"/>
                        </a:rPr>
                        <m:t>=</m:t>
                      </m:r>
                      <m:d>
                        <m:dPr>
                          <m:begChr m:val="["/>
                          <m:endChr m:val="]"/>
                          <m:ctrlPr>
                            <a:rPr lang="fr-CA" sz="1400" i="1">
                              <a:latin typeface="Cambria Math" panose="02040503050406030204" pitchFamily="18" charset="0"/>
                            </a:rPr>
                          </m:ctrlPr>
                        </m:dPr>
                        <m:e>
                          <m:m>
                            <m:mPr>
                              <m:mcs>
                                <m:mc>
                                  <m:mcPr>
                                    <m:count m:val="1"/>
                                    <m:mcJc m:val="center"/>
                                  </m:mcPr>
                                </m:mc>
                              </m:mcs>
                              <m:ctrlPr>
                                <a:rPr lang="fr-CA" sz="1400" i="1">
                                  <a:latin typeface="Cambria Math" panose="02040503050406030204" pitchFamily="18" charset="0"/>
                                </a:rPr>
                              </m:ctrlPr>
                            </m:mPr>
                            <m:mr>
                              <m:e>
                                <m:r>
                                  <m:rPr>
                                    <m:brk m:alnAt="7"/>
                                  </m:rPr>
                                  <a:rPr lang="fr-CA" sz="1400" b="0" i="1" smtClean="0">
                                    <a:latin typeface="Cambria Math" panose="02040503050406030204" pitchFamily="18" charset="0"/>
                                  </a:rPr>
                                  <m:t>0</m:t>
                                </m:r>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1</m:t>
                                    </m:r>
                                  </m:sub>
                                  <m:sup>
                                    <m:r>
                                      <a:rPr lang="fr-CA" sz="1400" i="1">
                                        <a:latin typeface="Cambria Math" panose="02040503050406030204" pitchFamily="18" charset="0"/>
                                      </a:rPr>
                                      <m:t>𝑡</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2</m:t>
                                    </m:r>
                                  </m:sub>
                                  <m:sup>
                                    <m:r>
                                      <a:rPr lang="fr-CA" sz="1400" i="1">
                                        <a:latin typeface="Cambria Math" panose="02040503050406030204" pitchFamily="18" charset="0"/>
                                      </a:rPr>
                                      <m:t>𝑡</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3</m:t>
                                    </m:r>
                                  </m:sub>
                                  <m:sup>
                                    <m:r>
                                      <a:rPr lang="fr-CA" sz="1400" b="0" i="1" smtClean="0">
                                        <a:latin typeface="Cambria Math" panose="02040503050406030204" pitchFamily="18" charset="0"/>
                                      </a:rPr>
                                      <m:t>𝑡</m:t>
                                    </m:r>
                                  </m:sup>
                                </m:sSubSup>
                              </m:e>
                            </m:mr>
                            <m:mr>
                              <m:e>
                                <m:r>
                                  <a:rPr lang="fr-CA" sz="1400" b="0" i="1" smtClean="0">
                                    <a:latin typeface="Cambria Math" panose="02040503050406030204" pitchFamily="18" charset="0"/>
                                  </a:rPr>
                                  <m:t>20</m:t>
                                </m:r>
                              </m:e>
                            </m:mr>
                          </m:m>
                        </m:e>
                      </m:d>
                    </m:oMath>
                  </m:oMathPara>
                </a14:m>
                <a:endParaRPr lang="fr-CA" sz="2400" dirty="0"/>
              </a:p>
              <a:p>
                <a:pPr lvl="1">
                  <a:buClr>
                    <a:srgbClr val="0070C0"/>
                  </a:buClr>
                </a:pPr>
                <a14:m>
                  <m:oMathPara xmlns:m="http://schemas.openxmlformats.org/officeDocument/2006/math">
                    <m:oMathParaPr>
                      <m:jc m:val="centerGroup"/>
                    </m:oMathParaPr>
                    <m:oMath xmlns:m="http://schemas.openxmlformats.org/officeDocument/2006/math">
                      <m:r>
                        <a:rPr lang="fr-CA" sz="1400" b="0" i="1" smtClean="0">
                          <a:latin typeface="Cambria Math" panose="02040503050406030204" pitchFamily="18" charset="0"/>
                        </a:rPr>
                        <m:t>𝐴𝑣𝑒𝑐</m:t>
                      </m:r>
                      <m:r>
                        <a:rPr lang="fr-CA" sz="1400" b="0" i="1" smtClean="0">
                          <a:latin typeface="Cambria Math" panose="02040503050406030204" pitchFamily="18" charset="0"/>
                        </a:rPr>
                        <m:t> </m:t>
                      </m:r>
                      <m:r>
                        <a:rPr lang="fr-CA" sz="1400" b="0" i="1" smtClean="0">
                          <a:latin typeface="Cambria Math" panose="02040503050406030204" pitchFamily="18" charset="0"/>
                        </a:rPr>
                        <m:t>𝐴</m:t>
                      </m:r>
                      <m:r>
                        <a:rPr lang="fr-CA" sz="1400" b="0" i="1" smtClean="0">
                          <a:latin typeface="Cambria Math" panose="02040503050406030204" pitchFamily="18" charset="0"/>
                        </a:rPr>
                        <m:t>= </m:t>
                      </m:r>
                      <m:f>
                        <m:fPr>
                          <m:ctrlPr>
                            <a:rPr lang="fr-CA" sz="1400" b="0" i="1" smtClean="0">
                              <a:latin typeface="Cambria Math" panose="02040503050406030204" pitchFamily="18" charset="0"/>
                            </a:rPr>
                          </m:ctrlPr>
                        </m:fPr>
                        <m:num>
                          <m:sSub>
                            <m:sSubPr>
                              <m:ctrlPr>
                                <a:rPr lang="fr-CA" sz="1400" b="0" i="1" smtClean="0">
                                  <a:latin typeface="Cambria Math" panose="02040503050406030204" pitchFamily="18" charset="0"/>
                                </a:rPr>
                              </m:ctrlPr>
                            </m:sSubPr>
                            <m:e>
                              <m:r>
                                <a:rPr lang="fr-CA" sz="1400" b="0" i="1" smtClean="0">
                                  <a:latin typeface="Cambria Math" panose="02040503050406030204" pitchFamily="18" charset="0"/>
                                </a:rPr>
                                <m:t>−</m:t>
                              </m:r>
                              <m:r>
                                <a:rPr lang="fr-CA" sz="1400" b="0" i="1" smtClean="0">
                                  <a:latin typeface="Cambria Math" panose="02040503050406030204" pitchFamily="18" charset="0"/>
                                </a:rPr>
                                <m:t>𝐷</m:t>
                              </m:r>
                            </m:e>
                            <m:sub>
                              <m:r>
                                <a:rPr lang="fr-CA" sz="1400" b="0" i="1" smtClean="0">
                                  <a:latin typeface="Cambria Math" panose="02040503050406030204" pitchFamily="18" charset="0"/>
                                </a:rPr>
                                <m:t>𝑒𝑓𝑓</m:t>
                              </m:r>
                            </m:sub>
                          </m:sSub>
                          <m:r>
                            <a:rPr lang="fr-CA" sz="1400" b="0" i="1" smtClean="0">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b="0" i="1" smtClean="0">
                              <a:latin typeface="Cambria Math" panose="02040503050406030204" pitchFamily="18" charset="0"/>
                              <a:ea typeface="Cambria Math" panose="02040503050406030204" pitchFamily="18" charset="0"/>
                            </a:rPr>
                            <m:t> </m:t>
                          </m:r>
                          <m:r>
                            <a:rPr lang="fr-CA" sz="1400" i="1" smtClean="0">
                              <a:latin typeface="Cambria Math" panose="02040503050406030204" pitchFamily="18" charset="0"/>
                              <a:ea typeface="Cambria Math" panose="02040503050406030204" pitchFamily="18" charset="0"/>
                            </a:rPr>
                            <m:t>∆</m:t>
                          </m:r>
                          <m:r>
                            <a:rPr lang="fr-CA" sz="1400" b="0" i="1" smtClean="0">
                              <a:latin typeface="Cambria Math" panose="02040503050406030204" pitchFamily="18" charset="0"/>
                              <a:ea typeface="Cambria Math" panose="02040503050406030204" pitchFamily="18" charset="0"/>
                            </a:rPr>
                            <m:t>𝑡</m:t>
                          </m:r>
                        </m:num>
                        <m:den>
                          <m:r>
                            <a:rPr lang="fr-CA" sz="1400" b="0" i="1" smtClean="0">
                              <a:latin typeface="Cambria Math" panose="02040503050406030204" pitchFamily="18" charset="0"/>
                              <a:ea typeface="Cambria Math" panose="02040503050406030204" pitchFamily="18" charset="0"/>
                            </a:rPr>
                            <m:t>∆</m:t>
                          </m:r>
                          <m:sSup>
                            <m:sSupPr>
                              <m:ctrlPr>
                                <a:rPr lang="fr-CA" sz="1400" b="0" i="1" smtClean="0">
                                  <a:latin typeface="Cambria Math" panose="02040503050406030204" pitchFamily="18" charset="0"/>
                                  <a:ea typeface="Cambria Math" panose="02040503050406030204" pitchFamily="18" charset="0"/>
                                </a:rPr>
                              </m:ctrlPr>
                            </m:sSupPr>
                            <m:e>
                              <m:r>
                                <a:rPr lang="fr-CA" sz="1400" b="0" i="1" smtClean="0">
                                  <a:latin typeface="Cambria Math" panose="02040503050406030204" pitchFamily="18" charset="0"/>
                                  <a:ea typeface="Cambria Math" panose="02040503050406030204" pitchFamily="18" charset="0"/>
                                </a:rPr>
                                <m:t>𝑟</m:t>
                              </m:r>
                            </m:e>
                            <m:sup>
                              <m:r>
                                <a:rPr lang="fr-CA" sz="1400" b="0" i="1" smtClean="0">
                                  <a:latin typeface="Cambria Math" panose="02040503050406030204" pitchFamily="18" charset="0"/>
                                  <a:ea typeface="Cambria Math" panose="02040503050406030204" pitchFamily="18" charset="0"/>
                                </a:rPr>
                                <m:t>2</m:t>
                              </m:r>
                            </m:sup>
                          </m:sSup>
                        </m:den>
                      </m:f>
                      <m:r>
                        <a:rPr lang="fr-CA" sz="1400" b="0" i="1" smtClean="0">
                          <a:latin typeface="Cambria Math" panose="02040503050406030204" pitchFamily="18" charset="0"/>
                        </a:rPr>
                        <m:t>+</m:t>
                      </m:r>
                      <m:f>
                        <m:fPr>
                          <m:ctrlPr>
                            <a:rPr lang="fr-CA" sz="1400" b="0" i="1" smtClean="0">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b="0" i="1" smtClean="0">
                              <a:latin typeface="Cambria Math" panose="02040503050406030204" pitchFamily="18" charset="0"/>
                            </a:rPr>
                            <m:t>2 </m:t>
                          </m:r>
                          <m:r>
                            <a:rPr lang="fr-CA" sz="1400" b="0" i="1" smtClean="0">
                              <a:latin typeface="Cambria Math" panose="02040503050406030204" pitchFamily="18" charset="0"/>
                              <a:ea typeface="Cambria Math" panose="02040503050406030204" pitchFamily="18" charset="0"/>
                            </a:rPr>
                            <m:t>× ∆</m:t>
                          </m:r>
                          <m:r>
                            <a:rPr lang="fr-CA" sz="1400" b="0" i="1" smtClean="0">
                              <a:latin typeface="Cambria Math" panose="02040503050406030204" pitchFamily="18" charset="0"/>
                              <a:ea typeface="Cambria Math" panose="02040503050406030204" pitchFamily="18" charset="0"/>
                            </a:rPr>
                            <m:t>𝑟</m:t>
                          </m:r>
                          <m:r>
                            <a:rPr lang="fr-CA" sz="1400" b="0" i="1" smtClean="0">
                              <a:latin typeface="Cambria Math" panose="02040503050406030204" pitchFamily="18" charset="0"/>
                              <a:ea typeface="Cambria Math" panose="02040503050406030204" pitchFamily="18" charset="0"/>
                            </a:rPr>
                            <m:t> ×</m:t>
                          </m:r>
                          <m:sSub>
                            <m:sSubPr>
                              <m:ctrlPr>
                                <a:rPr lang="fr-CA" sz="1400" b="0" i="1" smtClean="0">
                                  <a:latin typeface="Cambria Math" panose="02040503050406030204" pitchFamily="18" charset="0"/>
                                  <a:ea typeface="Cambria Math" panose="02040503050406030204" pitchFamily="18" charset="0"/>
                                </a:rPr>
                              </m:ctrlPr>
                            </m:sSubPr>
                            <m:e>
                              <m:r>
                                <a:rPr lang="fr-CA" sz="1400" b="0" i="1" smtClean="0">
                                  <a:latin typeface="Cambria Math" panose="02040503050406030204" pitchFamily="18" charset="0"/>
                                  <a:ea typeface="Cambria Math" panose="02040503050406030204" pitchFamily="18" charset="0"/>
                                </a:rPr>
                                <m:t> </m:t>
                              </m:r>
                              <m:r>
                                <a:rPr lang="fr-CA" sz="1400" b="0" i="1" smtClean="0">
                                  <a:latin typeface="Cambria Math" panose="02040503050406030204" pitchFamily="18" charset="0"/>
                                  <a:ea typeface="Cambria Math" panose="02040503050406030204" pitchFamily="18" charset="0"/>
                                </a:rPr>
                                <m:t>𝑟</m:t>
                              </m:r>
                            </m:e>
                            <m:sub>
                              <m:r>
                                <a:rPr lang="fr-CA" sz="1400" b="0" i="1" smtClean="0">
                                  <a:latin typeface="Cambria Math" panose="02040503050406030204" pitchFamily="18" charset="0"/>
                                  <a:ea typeface="Cambria Math" panose="02040503050406030204" pitchFamily="18" charset="0"/>
                                </a:rPr>
                                <m:t>𝑖</m:t>
                              </m:r>
                            </m:sub>
                          </m:sSub>
                        </m:den>
                      </m:f>
                      <m:r>
                        <a:rPr lang="fr-CA" sz="1400" b="0" i="1" smtClean="0">
                          <a:latin typeface="Cambria Math" panose="02040503050406030204" pitchFamily="18" charset="0"/>
                        </a:rPr>
                        <m:t>, </m:t>
                      </m:r>
                      <m:r>
                        <a:rPr lang="fr-CA" sz="1400" b="0" i="1" smtClean="0">
                          <a:latin typeface="Cambria Math" panose="02040503050406030204" pitchFamily="18" charset="0"/>
                        </a:rPr>
                        <m:t>𝐵</m:t>
                      </m:r>
                      <m:r>
                        <a:rPr lang="fr-CA" sz="1400" b="0" i="1" smtClean="0">
                          <a:latin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b="0" i="1" smtClean="0">
                                  <a:latin typeface="Cambria Math" panose="02040503050406030204" pitchFamily="18" charset="0"/>
                                </a:rPr>
                                <m:t>2 </m:t>
                              </m:r>
                              <m:r>
                                <a:rPr lang="fr-CA" sz="1400" b="0" i="1" smtClean="0">
                                  <a:latin typeface="Cambria Math" panose="02040503050406030204" pitchFamily="18" charset="0"/>
                                  <a:ea typeface="Cambria Math" panose="02040503050406030204" pitchFamily="18" charset="0"/>
                                </a:rPr>
                                <m:t>× </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rPr>
                        <m:t>+</m:t>
                      </m:r>
                      <m:r>
                        <a:rPr lang="fr-CA" sz="1400" b="0" i="1" smtClean="0">
                          <a:latin typeface="Cambria Math" panose="02040503050406030204" pitchFamily="18" charset="0"/>
                        </a:rPr>
                        <m:t>𝑘</m:t>
                      </m:r>
                      <m:r>
                        <a:rPr lang="fr-CA" sz="1400" b="0" i="1" smtClean="0">
                          <a:latin typeface="Cambria Math" panose="02040503050406030204" pitchFamily="18" charset="0"/>
                          <a:ea typeface="Cambria Math" panose="02040503050406030204" pitchFamily="18" charset="0"/>
                        </a:rPr>
                        <m:t>×∆</m:t>
                      </m:r>
                      <m:r>
                        <a:rPr lang="fr-CA" sz="1400" b="0" i="1" smtClean="0">
                          <a:latin typeface="Cambria Math" panose="02040503050406030204" pitchFamily="18" charset="0"/>
                          <a:ea typeface="Cambria Math" panose="02040503050406030204" pitchFamily="18" charset="0"/>
                        </a:rPr>
                        <m:t>𝑡</m:t>
                      </m:r>
                      <m:r>
                        <a:rPr lang="fr-CA" sz="1400" b="0" i="1" smtClean="0">
                          <a:latin typeface="Cambria Math" panose="02040503050406030204" pitchFamily="18" charset="0"/>
                          <a:ea typeface="Cambria Math" panose="02040503050406030204" pitchFamily="18" charset="0"/>
                        </a:rPr>
                        <m:t>+1, </m:t>
                      </m:r>
                      <m:r>
                        <a:rPr lang="fr-CA" sz="1400" b="0" i="1" smtClean="0">
                          <a:latin typeface="Cambria Math" panose="02040503050406030204" pitchFamily="18" charset="0"/>
                        </a:rPr>
                        <m:t>𝐶</m:t>
                      </m:r>
                      <m:r>
                        <a:rPr lang="fr-CA" sz="1400" i="1">
                          <a:latin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b="0" i="1" smtClean="0">
                          <a:latin typeface="Cambria Math" panose="02040503050406030204" pitchFamily="18" charset="0"/>
                          <a:ea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r>
                            <a:rPr lang="fr-CA" sz="1400" i="1">
                              <a:latin typeface="Cambria Math" panose="02040503050406030204" pitchFamily="18" charset="0"/>
                              <a:ea typeface="Cambria Math" panose="02040503050406030204" pitchFamily="18" charset="0"/>
                            </a:rPr>
                            <m:t> ×</m:t>
                          </m:r>
                          <m:sSub>
                            <m:sSubPr>
                              <m:ctrlPr>
                                <a:rPr lang="fr-CA" sz="1400" i="1">
                                  <a:latin typeface="Cambria Math" panose="02040503050406030204" pitchFamily="18" charset="0"/>
                                  <a:ea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e>
                            <m:sub>
                              <m:r>
                                <a:rPr lang="fr-CA" sz="1400" i="1">
                                  <a:latin typeface="Cambria Math" panose="02040503050406030204" pitchFamily="18" charset="0"/>
                                  <a:ea typeface="Cambria Math" panose="02040503050406030204" pitchFamily="18" charset="0"/>
                                </a:rPr>
                                <m:t>𝑖</m:t>
                              </m:r>
                            </m:sub>
                          </m:sSub>
                        </m:den>
                      </m:f>
                    </m:oMath>
                  </m:oMathPara>
                </a14:m>
                <a:endParaRPr lang="fr-CA" dirty="0"/>
              </a:p>
              <a:p>
                <a:pPr lvl="1">
                  <a:buClr>
                    <a:srgbClr val="0070C0"/>
                  </a:buClr>
                </a:pPr>
                <a:r>
                  <a:rPr lang="fr-CA" dirty="0"/>
                  <a:t>Pour trouver la concentration au temps suivant, il suffit de résoudre ce système. Il est nécessaire de commencer en supposant une valeur initiale nulle de la concentration au temps t = 0, car la réaction de diffusion n’a pas encore commencé. Cette méthode fonctionne peut importe le nombre de nœuds. Il suffit d’ajouter des lignes au centre des matrices. La première et dernière ligne reste les mêmes puisqu’elles permettent de résoudre pour les conditions frontières. </a:t>
                </a:r>
              </a:p>
              <a:p>
                <a:pPr>
                  <a:buClr>
                    <a:srgbClr val="0070C0"/>
                  </a:buClr>
                </a:pPr>
                <a:endParaRPr lang="fr-CA" sz="2400" dirty="0"/>
              </a:p>
            </p:txBody>
          </p:sp>
        </mc:Choice>
        <mc:Fallback>
          <p:sp>
            <p:nvSpPr>
              <p:cNvPr id="7" name="ZoneTexte 6">
                <a:extLst>
                  <a:ext uri="{FF2B5EF4-FFF2-40B4-BE49-F238E27FC236}">
                    <a16:creationId xmlns:a16="http://schemas.microsoft.com/office/drawing/2014/main" id="{D890ED15-B59C-4A31-CE39-198E63984065}"/>
                  </a:ext>
                </a:extLst>
              </p:cNvPr>
              <p:cNvSpPr txBox="1">
                <a:spLocks noRot="1" noChangeAspect="1" noMove="1" noResize="1" noEditPoints="1" noAdjustHandles="1" noChangeArrowheads="1" noChangeShapeType="1" noTextEdit="1"/>
              </p:cNvSpPr>
              <p:nvPr>
                <p:custDataLst>
                  <p:tags r:id="rId5"/>
                </p:custDataLst>
              </p:nvPr>
            </p:nvSpPr>
            <p:spPr>
              <a:xfrm>
                <a:off x="233679" y="1015206"/>
                <a:ext cx="11443064" cy="5792611"/>
              </a:xfrm>
              <a:prstGeom prst="rect">
                <a:avLst/>
              </a:prstGeom>
              <a:blipFill>
                <a:blip r:embed="rId8"/>
                <a:stretch>
                  <a:fillRect l="-693" t="-842" r="-213"/>
                </a:stretch>
              </a:blipFill>
            </p:spPr>
            <p:txBody>
              <a:bodyPr/>
              <a:lstStyle/>
              <a:p>
                <a:r>
                  <a:rPr lang="fr-CA">
                    <a:noFill/>
                  </a:rPr>
                  <a:t> </a:t>
                </a:r>
              </a:p>
            </p:txBody>
          </p:sp>
        </mc:Fallback>
      </mc:AlternateContent>
      <p:sp>
        <p:nvSpPr>
          <p:cNvPr id="5" name="Espace réservé du numéro de diapositive 4">
            <a:extLst>
              <a:ext uri="{FF2B5EF4-FFF2-40B4-BE49-F238E27FC236}">
                <a16:creationId xmlns:a16="http://schemas.microsoft.com/office/drawing/2014/main" id="{FE8BC5A9-6FD9-23A3-ECD7-F906C49B3DA2}"/>
              </a:ext>
            </a:extLst>
          </p:cNvPr>
          <p:cNvSpPr>
            <a:spLocks noGrp="1"/>
          </p:cNvSpPr>
          <p:nvPr>
            <p:ph type="sldNum" sz="quarter" idx="12"/>
          </p:nvPr>
        </p:nvSpPr>
        <p:spPr>
          <a:xfrm>
            <a:off x="10758922" y="6304184"/>
            <a:ext cx="365760" cy="365760"/>
          </a:xfrm>
        </p:spPr>
        <p:txBody>
          <a:bodyPr/>
          <a:lstStyle/>
          <a:p>
            <a:fld id="{60C5136D-6379-4117-9737-E06B06A1D370}" type="slidenum">
              <a:rPr lang="fr-CA" smtClean="0"/>
              <a:t>2</a:t>
            </a:fld>
            <a:endParaRPr lang="fr-FR"/>
          </a:p>
        </p:txBody>
      </p:sp>
    </p:spTree>
    <p:extLst>
      <p:ext uri="{BB962C8B-B14F-4D97-AF65-F5344CB8AC3E}">
        <p14:creationId xmlns:p14="http://schemas.microsoft.com/office/powerpoint/2010/main" val="244531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55E0-EA10-382B-7091-E0002689E064}"/>
            </a:ext>
          </a:extLst>
        </p:cNvPr>
        <p:cNvGrpSpPr/>
        <p:nvPr/>
      </p:nvGrpSpPr>
      <p:grpSpPr>
        <a:xfrm>
          <a:off x="0" y="0"/>
          <a:ext cx="0" cy="0"/>
          <a:chOff x="0" y="0"/>
          <a:chExt cx="0" cy="0"/>
        </a:xfrm>
      </p:grpSpPr>
      <p:sp>
        <p:nvSpPr>
          <p:cNvPr id="8" name="ZoneTexte 7">
            <a:extLst>
              <a:ext uri="{FF2B5EF4-FFF2-40B4-BE49-F238E27FC236}">
                <a16:creationId xmlns:a16="http://schemas.microsoft.com/office/drawing/2014/main" id="{A2FEA98F-5CD8-F6A4-15AA-A1A88F68B87F}"/>
              </a:ext>
            </a:extLst>
          </p:cNvPr>
          <p:cNvSpPr txBox="1"/>
          <p:nvPr>
            <p:custDataLst>
              <p:tags r:id="rId1"/>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41214AAB-DDD9-0CB3-99F2-DC7428BA1C06}"/>
              </a:ext>
            </a:extLst>
          </p:cNvPr>
          <p:cNvCxnSpPr>
            <a:cxnSpLocks/>
          </p:cNvCxnSpPr>
          <p:nvPr>
            <p:custDataLst>
              <p:tags r:id="rId2"/>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9D8E2F2-95BE-ECB1-9D7F-D60649CE8560}"/>
              </a:ext>
            </a:extLst>
          </p:cNvPr>
          <p:cNvSpPr txBox="1"/>
          <p:nvPr>
            <p:custDataLst>
              <p:tags r:id="rId3"/>
            </p:custDataLst>
          </p:nvPr>
        </p:nvSpPr>
        <p:spPr>
          <a:xfrm>
            <a:off x="233680" y="227429"/>
            <a:ext cx="9286240" cy="646331"/>
          </a:xfrm>
          <a:prstGeom prst="rect">
            <a:avLst/>
          </a:prstGeom>
          <a:noFill/>
        </p:spPr>
        <p:txBody>
          <a:bodyPr wrap="square">
            <a:spAutoFit/>
          </a:bodyPr>
          <a:lstStyle/>
          <a:p>
            <a:r>
              <a:rPr lang="fr-CA" sz="3600"/>
              <a:t>D) Résultat du code d’ordre 1</a:t>
            </a:r>
          </a:p>
        </p:txBody>
      </p:sp>
      <p:sp>
        <p:nvSpPr>
          <p:cNvPr id="7" name="ZoneTexte 6">
            <a:extLst>
              <a:ext uri="{FF2B5EF4-FFF2-40B4-BE49-F238E27FC236}">
                <a16:creationId xmlns:a16="http://schemas.microsoft.com/office/drawing/2014/main" id="{601BBA47-0EA6-D2C2-D896-291DC7B25A05}"/>
              </a:ext>
            </a:extLst>
          </p:cNvPr>
          <p:cNvSpPr txBox="1"/>
          <p:nvPr>
            <p:custDataLst>
              <p:tags r:id="rId4"/>
            </p:custDataLst>
          </p:nvPr>
        </p:nvSpPr>
        <p:spPr>
          <a:xfrm>
            <a:off x="596536" y="1273870"/>
            <a:ext cx="11443064" cy="1815882"/>
          </a:xfrm>
          <a:prstGeom prst="rect">
            <a:avLst/>
          </a:prstGeom>
          <a:noFill/>
        </p:spPr>
        <p:txBody>
          <a:bodyPr wrap="square" lIns="91440" tIns="45720" rIns="91440" bIns="45720" anchor="t">
            <a:spAutoFit/>
          </a:bodyPr>
          <a:lstStyle/>
          <a:p>
            <a:pPr marL="285750" indent="-285750">
              <a:buClr>
                <a:srgbClr val="0070C0"/>
              </a:buClr>
              <a:buFont typeface="Wingdings" panose="05000000000000000000" pitchFamily="2" charset="2"/>
              <a:buChar char="§"/>
            </a:pPr>
            <a:r>
              <a:rPr lang="fr-CA" sz="2400"/>
              <a:t>A) Profil à l’état stationnaire</a:t>
            </a:r>
          </a:p>
          <a:p>
            <a:pPr>
              <a:buClr>
                <a:srgbClr val="0070C0"/>
              </a:buClr>
            </a:pPr>
            <a:r>
              <a:rPr lang="fr-CA" sz="2000"/>
              <a:t>Avec notre maillage à 5 nœuds on obtient le profil rouge, qui est</a:t>
            </a:r>
          </a:p>
          <a:p>
            <a:r>
              <a:rPr lang="fr-CA" sz="2000"/>
              <a:t> d'ordre 1</a:t>
            </a:r>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r>
              <a:rPr lang="fr-CA" sz="2400"/>
              <a:t>B) Vérification de code</a:t>
            </a:r>
          </a:p>
        </p:txBody>
      </p:sp>
      <p:pic>
        <p:nvPicPr>
          <p:cNvPr id="2" name="Image 1" descr="Une image contenant texte, ligne, Tracé, diagramme&#10;&#10;Le contenu généré par l’IA peut être incorrect.">
            <a:extLst>
              <a:ext uri="{FF2B5EF4-FFF2-40B4-BE49-F238E27FC236}">
                <a16:creationId xmlns:a16="http://schemas.microsoft.com/office/drawing/2014/main" id="{333DA31D-04D9-F86F-D94B-E77D874D1497}"/>
              </a:ext>
            </a:extLst>
          </p:cNvPr>
          <p:cNvPicPr>
            <a:picLocks noChangeAspect="1"/>
          </p:cNvPicPr>
          <p:nvPr/>
        </p:nvPicPr>
        <p:blipFill>
          <a:blip r:embed="rId7"/>
          <a:stretch>
            <a:fillRect/>
          </a:stretch>
        </p:blipFill>
        <p:spPr>
          <a:xfrm>
            <a:off x="6397195" y="3644728"/>
            <a:ext cx="4124068" cy="3028436"/>
          </a:xfrm>
          <a:prstGeom prst="rect">
            <a:avLst/>
          </a:prstGeom>
        </p:spPr>
      </p:pic>
      <p:pic>
        <p:nvPicPr>
          <p:cNvPr id="4" name="Image 3" descr="Une image contenant texte, capture d’écran, ligne, diagramme&#10;&#10;Le contenu généré par l’IA peut être incorrect.">
            <a:extLst>
              <a:ext uri="{FF2B5EF4-FFF2-40B4-BE49-F238E27FC236}">
                <a16:creationId xmlns:a16="http://schemas.microsoft.com/office/drawing/2014/main" id="{83E5013A-DDD2-6EAA-94F1-61AD969951C8}"/>
              </a:ext>
            </a:extLst>
          </p:cNvPr>
          <p:cNvPicPr>
            <a:picLocks noChangeAspect="1"/>
          </p:cNvPicPr>
          <p:nvPr/>
        </p:nvPicPr>
        <p:blipFill>
          <a:blip r:embed="rId8"/>
          <a:stretch>
            <a:fillRect/>
          </a:stretch>
        </p:blipFill>
        <p:spPr>
          <a:xfrm>
            <a:off x="8117617" y="971679"/>
            <a:ext cx="3638550" cy="2505075"/>
          </a:xfrm>
          <a:prstGeom prst="rect">
            <a:avLst/>
          </a:prstGeom>
        </p:spPr>
      </p:pic>
      <p:sp>
        <p:nvSpPr>
          <p:cNvPr id="5" name="ZoneTexte 4">
            <a:extLst>
              <a:ext uri="{FF2B5EF4-FFF2-40B4-BE49-F238E27FC236}">
                <a16:creationId xmlns:a16="http://schemas.microsoft.com/office/drawing/2014/main" id="{28F6D99C-9A99-3E01-DF17-CF3FB53CC805}"/>
              </a:ext>
            </a:extLst>
          </p:cNvPr>
          <p:cNvSpPr txBox="1"/>
          <p:nvPr/>
        </p:nvSpPr>
        <p:spPr>
          <a:xfrm>
            <a:off x="1213022" y="3025347"/>
            <a:ext cx="47511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Erreur de discrétisation=</a:t>
            </a:r>
            <a:r>
              <a:rPr lang="fr-CA" sz="2000">
                <a:ea typeface="+mn-lt"/>
                <a:cs typeface="+mn-lt"/>
              </a:rPr>
              <a:t>              =5.3125</a:t>
            </a:r>
            <a:endParaRPr lang="fr-CA" sz="2000"/>
          </a:p>
        </p:txBody>
      </p:sp>
      <p:pic>
        <p:nvPicPr>
          <p:cNvPr id="9" name="Image 8" descr="Une image contenant noir, obscurité&#10;&#10;Le contenu généré par l’IA peut être incorrect.">
            <a:extLst>
              <a:ext uri="{FF2B5EF4-FFF2-40B4-BE49-F238E27FC236}">
                <a16:creationId xmlns:a16="http://schemas.microsoft.com/office/drawing/2014/main" id="{ECE59E07-0AE0-CCFB-E9AE-CC924FD2BEF1}"/>
              </a:ext>
            </a:extLst>
          </p:cNvPr>
          <p:cNvPicPr>
            <a:picLocks noChangeAspect="1"/>
          </p:cNvPicPr>
          <p:nvPr/>
        </p:nvPicPr>
        <p:blipFill>
          <a:blip r:embed="rId9"/>
          <a:stretch>
            <a:fillRect/>
          </a:stretch>
        </p:blipFill>
        <p:spPr>
          <a:xfrm>
            <a:off x="3892249" y="3013889"/>
            <a:ext cx="937312" cy="397734"/>
          </a:xfrm>
          <a:prstGeom prst="rect">
            <a:avLst/>
          </a:prstGeom>
        </p:spPr>
      </p:pic>
      <p:sp>
        <p:nvSpPr>
          <p:cNvPr id="10" name="ZoneTexte 9">
            <a:extLst>
              <a:ext uri="{FF2B5EF4-FFF2-40B4-BE49-F238E27FC236}">
                <a16:creationId xmlns:a16="http://schemas.microsoft.com/office/drawing/2014/main" id="{46AE3409-5644-6F8E-EE21-959CB61E8F7A}"/>
              </a:ext>
            </a:extLst>
          </p:cNvPr>
          <p:cNvSpPr txBox="1"/>
          <p:nvPr/>
        </p:nvSpPr>
        <p:spPr>
          <a:xfrm>
            <a:off x="1213023" y="3643184"/>
            <a:ext cx="510128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Analyse de convergence de la discrétisation:</a:t>
            </a:r>
          </a:p>
          <a:p>
            <a:endParaRPr lang="fr-CA" sz="2000"/>
          </a:p>
          <a:p>
            <a:r>
              <a:rPr lang="fr-CA" sz="2000"/>
              <a:t>Ordre de convergence formel =1</a:t>
            </a:r>
          </a:p>
          <a:p>
            <a:endParaRPr lang="fr-CA" sz="2000"/>
          </a:p>
          <a:p>
            <a:r>
              <a:rPr lang="fr-CA" sz="2000"/>
              <a:t>Ordre de convergence observé pour L1=0</a:t>
            </a:r>
            <a:endParaRPr lang="fr-CA"/>
          </a:p>
          <a:p>
            <a:endParaRPr lang="fr-CA" sz="2000"/>
          </a:p>
          <a:p>
            <a:r>
              <a:rPr lang="fr-CA" sz="2000"/>
              <a:t>Ordre de convergence observé pour L2=0.48 </a:t>
            </a:r>
          </a:p>
          <a:p>
            <a:endParaRPr lang="fr-CA" sz="2000"/>
          </a:p>
          <a:p>
            <a:r>
              <a:rPr lang="fr-CA" sz="2000"/>
              <a:t>Ordre de convergence observé pour </a:t>
            </a:r>
            <a:r>
              <a:rPr lang="fr-CA" sz="2000" err="1"/>
              <a:t>Linf</a:t>
            </a:r>
            <a:r>
              <a:rPr lang="fr-CA" sz="2000"/>
              <a:t> =0.95</a:t>
            </a:r>
            <a:endParaRPr lang="fr-CA"/>
          </a:p>
        </p:txBody>
      </p:sp>
      <p:sp>
        <p:nvSpPr>
          <p:cNvPr id="6" name="Espace réservé du numéro de diapositive 5">
            <a:extLst>
              <a:ext uri="{FF2B5EF4-FFF2-40B4-BE49-F238E27FC236}">
                <a16:creationId xmlns:a16="http://schemas.microsoft.com/office/drawing/2014/main" id="{76AA6225-DD03-B9B4-5083-2439E0B606DE}"/>
              </a:ext>
            </a:extLst>
          </p:cNvPr>
          <p:cNvSpPr>
            <a:spLocks noGrp="1"/>
          </p:cNvSpPr>
          <p:nvPr>
            <p:ph type="sldNum" sz="quarter" idx="12"/>
          </p:nvPr>
        </p:nvSpPr>
        <p:spPr/>
        <p:txBody>
          <a:bodyPr/>
          <a:lstStyle/>
          <a:p>
            <a:fld id="{60C5136D-6379-4117-9737-E06B06A1D370}" type="slidenum">
              <a:rPr lang="fr-CA" smtClean="0"/>
              <a:t>3</a:t>
            </a:fld>
            <a:endParaRPr lang="fr-FR"/>
          </a:p>
        </p:txBody>
      </p:sp>
    </p:spTree>
    <p:extLst>
      <p:ext uri="{BB962C8B-B14F-4D97-AF65-F5344CB8AC3E}">
        <p14:creationId xmlns:p14="http://schemas.microsoft.com/office/powerpoint/2010/main" val="95708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C707A-F5E3-260D-6687-CEE0D6E95FCF}"/>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2D4975E9-9CD2-B562-DF44-327C5AE582CE}"/>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CF1BB956-2E83-C9A8-FF3E-E03C83FD79B2}"/>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A5F54FD8-065B-2455-0EA7-37D7E181B5C3}"/>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81D80FB9-8AB5-DAE2-AF49-A3DD6BF5C0B9}"/>
              </a:ext>
            </a:extLst>
          </p:cNvPr>
          <p:cNvSpPr txBox="1"/>
          <p:nvPr>
            <p:custDataLst>
              <p:tags r:id="rId4"/>
            </p:custDataLst>
          </p:nvPr>
        </p:nvSpPr>
        <p:spPr>
          <a:xfrm>
            <a:off x="233680" y="227429"/>
            <a:ext cx="9286240" cy="646331"/>
          </a:xfrm>
          <a:prstGeom prst="rect">
            <a:avLst/>
          </a:prstGeom>
          <a:noFill/>
        </p:spPr>
        <p:txBody>
          <a:bodyPr wrap="square">
            <a:spAutoFit/>
          </a:bodyPr>
          <a:lstStyle/>
          <a:p>
            <a:r>
              <a:rPr lang="fr-CA" sz="3600"/>
              <a:t>E) Résultat du code d’ordre 2</a:t>
            </a:r>
          </a:p>
        </p:txBody>
      </p:sp>
      <p:sp>
        <p:nvSpPr>
          <p:cNvPr id="7" name="ZoneTexte 6">
            <a:extLst>
              <a:ext uri="{FF2B5EF4-FFF2-40B4-BE49-F238E27FC236}">
                <a16:creationId xmlns:a16="http://schemas.microsoft.com/office/drawing/2014/main" id="{0BEB056E-39D2-397D-0378-7C57B1141054}"/>
              </a:ext>
            </a:extLst>
          </p:cNvPr>
          <p:cNvSpPr txBox="1"/>
          <p:nvPr>
            <p:custDataLst>
              <p:tags r:id="rId5"/>
            </p:custDataLst>
          </p:nvPr>
        </p:nvSpPr>
        <p:spPr>
          <a:xfrm>
            <a:off x="596536" y="1273870"/>
            <a:ext cx="11443064" cy="4708981"/>
          </a:xfrm>
          <a:prstGeom prst="rect">
            <a:avLst/>
          </a:prstGeom>
          <a:noFill/>
        </p:spPr>
        <p:txBody>
          <a:bodyPr wrap="square" lIns="91440" tIns="45720" rIns="91440" bIns="45720" anchor="t">
            <a:spAutoFit/>
          </a:bodyPr>
          <a:lstStyle/>
          <a:p>
            <a:pPr marL="285750" indent="-285750">
              <a:buClr>
                <a:srgbClr val="0070C0"/>
              </a:buClr>
              <a:buFont typeface="Wingdings" panose="05000000000000000000" pitchFamily="2" charset="2"/>
              <a:buChar char="§"/>
            </a:pPr>
            <a:r>
              <a:rPr lang="fr-CA" sz="2400"/>
              <a:t>A) Erreur de troncature</a:t>
            </a:r>
            <a:endParaRPr lang="fr-FR"/>
          </a:p>
          <a:p>
            <a:pPr>
              <a:buClr>
                <a:srgbClr val="0070C0"/>
              </a:buClr>
            </a:pPr>
            <a:r>
              <a:rPr lang="fr-CA"/>
              <a:t>L'ordre de convergence attendue est de 2, car 2 est le minimum des ordres </a:t>
            </a:r>
          </a:p>
          <a:p>
            <a:r>
              <a:rPr lang="fr-CA"/>
              <a:t>de </a:t>
            </a:r>
            <a:r>
              <a:rPr lang="fr-CA" err="1"/>
              <a:t>précison</a:t>
            </a:r>
            <a:r>
              <a:rPr lang="fr-CA"/>
              <a:t> des différences finies utilisées</a:t>
            </a:r>
          </a:p>
          <a:p>
            <a:pPr marL="285750" indent="-285750">
              <a:buClr>
                <a:srgbClr val="0070C0"/>
              </a:buClr>
              <a:buFont typeface="Wingdings" panose="05000000000000000000" pitchFamily="2" charset="2"/>
              <a:buChar char="§"/>
            </a:pPr>
            <a:r>
              <a:rPr lang="fr-CA" sz="2400"/>
              <a:t>B) Vérification de code</a:t>
            </a:r>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r>
              <a:rPr lang="fr-CA" sz="2400"/>
              <a:t>C) Comparaison du code d’ordre 1, d’ordre 2 et de la solution analytique</a:t>
            </a:r>
          </a:p>
          <a:p>
            <a:pPr marL="285750" indent="-285750">
              <a:buClr>
                <a:srgbClr val="0070C0"/>
              </a:buClr>
              <a:buFont typeface="Wingdings" panose="05000000000000000000" pitchFamily="2" charset="2"/>
              <a:buChar char="§"/>
            </a:pPr>
            <a:endParaRPr lang="fr-CA" sz="2400"/>
          </a:p>
          <a:p>
            <a:pPr>
              <a:buClr>
                <a:srgbClr val="0070C0"/>
              </a:buClr>
            </a:pPr>
            <a:endParaRPr lang="fr-CA" sz="2400"/>
          </a:p>
        </p:txBody>
      </p:sp>
      <p:sp>
        <p:nvSpPr>
          <p:cNvPr id="9" name="ZoneTexte 8">
            <a:extLst>
              <a:ext uri="{FF2B5EF4-FFF2-40B4-BE49-F238E27FC236}">
                <a16:creationId xmlns:a16="http://schemas.microsoft.com/office/drawing/2014/main" id="{399A753E-0330-5FFA-05AC-F4F0F3191859}"/>
              </a:ext>
            </a:extLst>
          </p:cNvPr>
          <p:cNvSpPr txBox="1"/>
          <p:nvPr/>
        </p:nvSpPr>
        <p:spPr>
          <a:xfrm>
            <a:off x="890659" y="2501329"/>
            <a:ext cx="7469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Erreur de discrétisation=</a:t>
            </a:r>
            <a:r>
              <a:rPr lang="fr-CA" sz="2000">
                <a:ea typeface="+mn-lt"/>
                <a:cs typeface="+mn-lt"/>
              </a:rPr>
              <a:t>              =5.86e-14  </a:t>
            </a:r>
            <a:endParaRPr lang="fr-CA" sz="2000" err="1">
              <a:ea typeface="+mn-lt"/>
              <a:cs typeface="+mn-lt"/>
            </a:endParaRPr>
          </a:p>
          <a:p>
            <a:r>
              <a:rPr lang="fr-CA" sz="2000">
                <a:ea typeface="+mn-lt"/>
                <a:cs typeface="+mn-lt"/>
              </a:rPr>
              <a:t>On obtient en discrétisant exactement la solution analytique, la seule erreur obtenue est dû aux erreurs machines, qui expliquent la croissance de l'erreur en raffinant.</a:t>
            </a:r>
            <a:endParaRPr lang="fr-CA" sz="2000"/>
          </a:p>
        </p:txBody>
      </p:sp>
      <p:pic>
        <p:nvPicPr>
          <p:cNvPr id="11" name="Image 10" descr="Une image contenant noir, obscurité&#10;&#10;Le contenu généré par l’IA peut être incorrect.">
            <a:extLst>
              <a:ext uri="{FF2B5EF4-FFF2-40B4-BE49-F238E27FC236}">
                <a16:creationId xmlns:a16="http://schemas.microsoft.com/office/drawing/2014/main" id="{233202AF-DB99-A04C-DFB3-C997EF26F236}"/>
              </a:ext>
            </a:extLst>
          </p:cNvPr>
          <p:cNvPicPr>
            <a:picLocks noChangeAspect="1"/>
          </p:cNvPicPr>
          <p:nvPr/>
        </p:nvPicPr>
        <p:blipFill>
          <a:blip r:embed="rId8"/>
          <a:stretch>
            <a:fillRect/>
          </a:stretch>
        </p:blipFill>
        <p:spPr>
          <a:xfrm>
            <a:off x="3601636" y="2500168"/>
            <a:ext cx="937312" cy="397734"/>
          </a:xfrm>
          <a:prstGeom prst="rect">
            <a:avLst/>
          </a:prstGeom>
        </p:spPr>
      </p:pic>
      <p:pic>
        <p:nvPicPr>
          <p:cNvPr id="12" name="Image 11" descr="Une image contenant texte, capture d’écran, Tracé, ligne&#10;&#10;Le contenu généré par l’IA peut être incorrect.">
            <a:extLst>
              <a:ext uri="{FF2B5EF4-FFF2-40B4-BE49-F238E27FC236}">
                <a16:creationId xmlns:a16="http://schemas.microsoft.com/office/drawing/2014/main" id="{95FEEB01-AD37-F1D6-D8C8-9D2DD6A7CE45}"/>
              </a:ext>
            </a:extLst>
          </p:cNvPr>
          <p:cNvPicPr>
            <a:picLocks noChangeAspect="1"/>
          </p:cNvPicPr>
          <p:nvPr/>
        </p:nvPicPr>
        <p:blipFill>
          <a:blip r:embed="rId9"/>
          <a:stretch>
            <a:fillRect/>
          </a:stretch>
        </p:blipFill>
        <p:spPr>
          <a:xfrm>
            <a:off x="8119333" y="921951"/>
            <a:ext cx="3925444" cy="2708075"/>
          </a:xfrm>
          <a:prstGeom prst="rect">
            <a:avLst/>
          </a:prstGeom>
        </p:spPr>
      </p:pic>
      <p:sp>
        <p:nvSpPr>
          <p:cNvPr id="2" name="Espace réservé du numéro de diapositive 1">
            <a:extLst>
              <a:ext uri="{FF2B5EF4-FFF2-40B4-BE49-F238E27FC236}">
                <a16:creationId xmlns:a16="http://schemas.microsoft.com/office/drawing/2014/main" id="{8FA0258B-5926-B4B7-621D-57E96805BDF3}"/>
              </a:ext>
            </a:extLst>
          </p:cNvPr>
          <p:cNvSpPr>
            <a:spLocks noGrp="1"/>
          </p:cNvSpPr>
          <p:nvPr>
            <p:ph type="sldNum" sz="quarter" idx="12"/>
          </p:nvPr>
        </p:nvSpPr>
        <p:spPr/>
        <p:txBody>
          <a:bodyPr/>
          <a:lstStyle/>
          <a:p>
            <a:fld id="{60C5136D-6379-4117-9737-E06B06A1D370}" type="slidenum">
              <a:rPr lang="fr-CA" smtClean="0"/>
              <a:t>4</a:t>
            </a:fld>
            <a:endParaRPr lang="fr-FR"/>
          </a:p>
        </p:txBody>
      </p:sp>
    </p:spTree>
    <p:extLst>
      <p:ext uri="{BB962C8B-B14F-4D97-AF65-F5344CB8AC3E}">
        <p14:creationId xmlns:p14="http://schemas.microsoft.com/office/powerpoint/2010/main" val="147249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00081-9649-F151-C60B-7B1325198F56}"/>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6B19C352-1830-9C9A-856F-966897284A8B}"/>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F85547EF-4A30-8F90-6377-89534FC13EA1}"/>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E686796E-E935-BC7D-212A-A2ADEBF637A7}"/>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2BCD204-E024-621A-3607-2D0C7591E7EC}"/>
              </a:ext>
            </a:extLst>
          </p:cNvPr>
          <p:cNvSpPr txBox="1"/>
          <p:nvPr>
            <p:custDataLst>
              <p:tags r:id="rId4"/>
            </p:custDataLst>
          </p:nvPr>
        </p:nvSpPr>
        <p:spPr>
          <a:xfrm>
            <a:off x="233680" y="227429"/>
            <a:ext cx="9286240" cy="646331"/>
          </a:xfrm>
          <a:prstGeom prst="rect">
            <a:avLst/>
          </a:prstGeom>
          <a:noFill/>
        </p:spPr>
        <p:txBody>
          <a:bodyPr wrap="square">
            <a:spAutoFit/>
          </a:bodyPr>
          <a:lstStyle/>
          <a:p>
            <a:r>
              <a:rPr lang="fr-CA" sz="3600"/>
              <a:t>E) Résultat du code d’ordre 2</a:t>
            </a:r>
          </a:p>
        </p:txBody>
      </p:sp>
      <p:sp>
        <p:nvSpPr>
          <p:cNvPr id="7" name="ZoneTexte 6">
            <a:extLst>
              <a:ext uri="{FF2B5EF4-FFF2-40B4-BE49-F238E27FC236}">
                <a16:creationId xmlns:a16="http://schemas.microsoft.com/office/drawing/2014/main" id="{CFB94822-DBDE-D8A2-0C59-B308CCEB7479}"/>
              </a:ext>
            </a:extLst>
          </p:cNvPr>
          <p:cNvSpPr txBox="1"/>
          <p:nvPr>
            <p:custDataLst>
              <p:tags r:id="rId5"/>
            </p:custDataLst>
          </p:nvPr>
        </p:nvSpPr>
        <p:spPr>
          <a:xfrm>
            <a:off x="374286" y="554203"/>
            <a:ext cx="11443064" cy="3785652"/>
          </a:xfrm>
          <a:prstGeom prst="rect">
            <a:avLst/>
          </a:prstGeom>
          <a:noFill/>
        </p:spPr>
        <p:txBody>
          <a:bodyPr wrap="square" lIns="91440" tIns="45720" rIns="91440" bIns="45720" anchor="t">
            <a:spAutoFit/>
          </a:bodyPr>
          <a:lstStyle/>
          <a:p>
            <a:pPr>
              <a:buClr>
                <a:srgbClr val="0070C0"/>
              </a:buClr>
            </a:pPr>
            <a:endParaRPr lang="fr-CA" sz="2400"/>
          </a:p>
          <a:p>
            <a:pPr marL="285750" indent="-285750">
              <a:buClr>
                <a:srgbClr val="0070C0"/>
              </a:buClr>
              <a:buFont typeface="Wingdings" panose="05000000000000000000" pitchFamily="2" charset="2"/>
              <a:buChar char="§"/>
            </a:pPr>
            <a:r>
              <a:rPr lang="fr-CA" sz="2400"/>
              <a:t>C) Comparaison du code d’ordre 1, d’ordre 2 et de la solution analytique</a:t>
            </a:r>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r>
              <a:rPr lang="fr-CA" sz="2400"/>
              <a:t>D) Discussion</a:t>
            </a:r>
          </a:p>
        </p:txBody>
      </p:sp>
      <p:pic>
        <p:nvPicPr>
          <p:cNvPr id="4" name="Image 3" descr="Une image contenant texte, capture d’écran, ligne, diagramme&#10;&#10;Le contenu généré par l’IA peut être incorrect.">
            <a:extLst>
              <a:ext uri="{FF2B5EF4-FFF2-40B4-BE49-F238E27FC236}">
                <a16:creationId xmlns:a16="http://schemas.microsoft.com/office/drawing/2014/main" id="{71841860-BE1A-0924-45B4-EEC82EC5EA19}"/>
              </a:ext>
            </a:extLst>
          </p:cNvPr>
          <p:cNvPicPr>
            <a:picLocks noChangeAspect="1"/>
          </p:cNvPicPr>
          <p:nvPr/>
        </p:nvPicPr>
        <p:blipFill>
          <a:blip r:embed="rId8"/>
          <a:stretch>
            <a:fillRect/>
          </a:stretch>
        </p:blipFill>
        <p:spPr>
          <a:xfrm>
            <a:off x="1058533" y="1342096"/>
            <a:ext cx="3638550" cy="2505075"/>
          </a:xfrm>
          <a:prstGeom prst="rect">
            <a:avLst/>
          </a:prstGeom>
        </p:spPr>
      </p:pic>
      <p:sp>
        <p:nvSpPr>
          <p:cNvPr id="2" name="ZoneTexte 1">
            <a:extLst>
              <a:ext uri="{FF2B5EF4-FFF2-40B4-BE49-F238E27FC236}">
                <a16:creationId xmlns:a16="http://schemas.microsoft.com/office/drawing/2014/main" id="{18C8F8CE-986B-DDA8-081C-4AFC3B192960}"/>
              </a:ext>
            </a:extLst>
          </p:cNvPr>
          <p:cNvSpPr txBox="1"/>
          <p:nvPr/>
        </p:nvSpPr>
        <p:spPr>
          <a:xfrm>
            <a:off x="4878916" y="1947333"/>
            <a:ext cx="42142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On constate que la discrétisation d'ordre 2 nous permet d'obtenir une solution numérique bien plus proche de la solution analytique que la discrétisation d'ordre 1. </a:t>
            </a:r>
          </a:p>
        </p:txBody>
      </p:sp>
      <p:sp>
        <p:nvSpPr>
          <p:cNvPr id="5" name="ZoneTexte 4">
            <a:extLst>
              <a:ext uri="{FF2B5EF4-FFF2-40B4-BE49-F238E27FC236}">
                <a16:creationId xmlns:a16="http://schemas.microsoft.com/office/drawing/2014/main" id="{340D3EEB-445F-5F5E-6708-BC4C9A51BD68}"/>
              </a:ext>
            </a:extLst>
          </p:cNvPr>
          <p:cNvSpPr txBox="1"/>
          <p:nvPr/>
        </p:nvSpPr>
        <p:spPr>
          <a:xfrm>
            <a:off x="970905" y="4214007"/>
            <a:ext cx="99716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Comme on l'a vu, la solution de la question E est bien plus précise que celle de la question D, on atteint même la solution exacte. Cela s'explique par le fait que la solution analytique est un polynôme d'ordre 2 et donc quand on discrétise avec notre schéma d'ordre 2 (Question E) on obtient la solution exacte.</a:t>
            </a:r>
          </a:p>
          <a:p>
            <a:r>
              <a:rPr lang="fr-FR"/>
              <a:t> De plus, comme on obtient une solution égale à la solution analytique, aux erreurs machines près, dès notre maillage à 5 nœuds, il ne sera pas utile de raffiner ce maillage et la résolution sera plus rapide que si on devait raffiner le maillage avec l'ordre 1 jusqu’à obtenir une erreur de discrétisation acceptable.</a:t>
            </a:r>
          </a:p>
          <a:p>
            <a:r>
              <a:rPr lang="fr-FR"/>
              <a:t>Bien que ces 2 codes soient vérifiés, le code E apparait donc comme meilleur pour résoudre le problème tel que nous l'avons modélisé. </a:t>
            </a:r>
          </a:p>
        </p:txBody>
      </p:sp>
      <p:sp>
        <p:nvSpPr>
          <p:cNvPr id="9" name="Espace réservé du numéro de diapositive 8">
            <a:extLst>
              <a:ext uri="{FF2B5EF4-FFF2-40B4-BE49-F238E27FC236}">
                <a16:creationId xmlns:a16="http://schemas.microsoft.com/office/drawing/2014/main" id="{483B8140-3214-C6B8-9DC3-CC51E08743CA}"/>
              </a:ext>
            </a:extLst>
          </p:cNvPr>
          <p:cNvSpPr>
            <a:spLocks noGrp="1"/>
          </p:cNvSpPr>
          <p:nvPr>
            <p:ph type="sldNum" sz="quarter" idx="12"/>
          </p:nvPr>
        </p:nvSpPr>
        <p:spPr/>
        <p:txBody>
          <a:bodyPr/>
          <a:lstStyle/>
          <a:p>
            <a:fld id="{60C5136D-6379-4117-9737-E06B06A1D370}" type="slidenum">
              <a:rPr lang="fr-CA" smtClean="0"/>
              <a:t>5</a:t>
            </a:fld>
            <a:endParaRPr lang="fr-FR"/>
          </a:p>
        </p:txBody>
      </p:sp>
    </p:spTree>
    <p:extLst>
      <p:ext uri="{BB962C8B-B14F-4D97-AF65-F5344CB8AC3E}">
        <p14:creationId xmlns:p14="http://schemas.microsoft.com/office/powerpoint/2010/main" val="68223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45675-1EAA-8FE3-559A-E37ADD10FB72}"/>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CF94B614-7131-BEFB-E68D-FBA88008592B}"/>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EEDFF46B-5BCD-0EFA-85DC-4C8531C94BCD}"/>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17F41F89-29AD-E476-50AC-903800FE81BC}"/>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352DFF7-03E4-82CB-AFEF-08DCAC3697A6}"/>
              </a:ext>
            </a:extLst>
          </p:cNvPr>
          <p:cNvSpPr txBox="1"/>
          <p:nvPr>
            <p:custDataLst>
              <p:tags r:id="rId4"/>
            </p:custDataLst>
          </p:nvPr>
        </p:nvSpPr>
        <p:spPr>
          <a:xfrm>
            <a:off x="233679" y="227429"/>
            <a:ext cx="11142243" cy="646331"/>
          </a:xfrm>
          <a:prstGeom prst="rect">
            <a:avLst/>
          </a:prstGeom>
          <a:noFill/>
        </p:spPr>
        <p:txBody>
          <a:bodyPr wrap="square">
            <a:spAutoFit/>
          </a:bodyPr>
          <a:lstStyle/>
          <a:p>
            <a:r>
              <a:rPr lang="fr-CA" sz="3600" dirty="0"/>
              <a:t>F) Tracé de la solution</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61F7C9DB-68B7-E64F-4A0A-2F8B2E9FB39B}"/>
                  </a:ext>
                </a:extLst>
              </p:cNvPr>
              <p:cNvSpPr txBox="1"/>
              <p:nvPr>
                <p:custDataLst>
                  <p:tags r:id="rId5"/>
                </p:custDataLst>
              </p:nvPr>
            </p:nvSpPr>
            <p:spPr>
              <a:xfrm>
                <a:off x="374286" y="554203"/>
                <a:ext cx="11443064" cy="4154984"/>
              </a:xfrm>
              <a:prstGeom prst="rect">
                <a:avLst/>
              </a:prstGeom>
              <a:noFill/>
            </p:spPr>
            <p:txBody>
              <a:bodyPr wrap="square" lIns="91440" tIns="45720" rIns="91440" bIns="45720" anchor="t">
                <a:spAutoFit/>
              </a:bodyPr>
              <a:lstStyle/>
              <a:p>
                <a:pPr>
                  <a:buClr>
                    <a:srgbClr val="0070C0"/>
                  </a:buClr>
                </a:pPr>
                <a:endParaRPr lang="fr-CA" sz="2400" dirty="0"/>
              </a:p>
              <a:p>
                <a:pPr marL="285750" indent="-285750">
                  <a:buClr>
                    <a:srgbClr val="0070C0"/>
                  </a:buClr>
                  <a:buFont typeface="Wingdings" panose="05000000000000000000" pitchFamily="2" charset="2"/>
                  <a:buChar char="§"/>
                </a:pPr>
                <a:r>
                  <a:rPr lang="fr-CA" sz="2400" dirty="0"/>
                  <a:t>Solution pour un maillage de 11 nœuds et pour t de 0 à </a:t>
                </a:r>
                <a14:m>
                  <m:oMath xmlns:m="http://schemas.openxmlformats.org/officeDocument/2006/math">
                    <m:sSup>
                      <m:sSupPr>
                        <m:ctrlPr>
                          <a:rPr lang="fr-CA" sz="2400" i="1" smtClean="0">
                            <a:latin typeface="Cambria Math" panose="02040503050406030204" pitchFamily="18" charset="0"/>
                          </a:rPr>
                        </m:ctrlPr>
                      </m:sSupPr>
                      <m:e>
                        <m:r>
                          <a:rPr lang="fr-CA" sz="2400" b="0" i="1" smtClean="0">
                            <a:latin typeface="Cambria Math" panose="02040503050406030204" pitchFamily="18" charset="0"/>
                          </a:rPr>
                          <m:t>10</m:t>
                        </m:r>
                      </m:e>
                      <m:sup>
                        <m:r>
                          <a:rPr lang="fr-CA" sz="2400" b="0" i="1" smtClean="0">
                            <a:latin typeface="Cambria Math" panose="02040503050406030204" pitchFamily="18" charset="0"/>
                          </a:rPr>
                          <m:t>9</m:t>
                        </m:r>
                      </m:sup>
                    </m:sSup>
                  </m:oMath>
                </a14:m>
                <a:r>
                  <a:rPr lang="fr-CA" sz="2400" dirty="0"/>
                  <a:t>secondes. Notre code fonctionne en mois, alors le temps choisi est de 0 à 1522 mois avec un pas de temps de 6 mois. On obtient le graphique suivant</a:t>
                </a:r>
              </a:p>
              <a:p>
                <a:pPr marL="285750" indent="-285750">
                  <a:buClr>
                    <a:srgbClr val="0070C0"/>
                  </a:buClr>
                  <a:buFont typeface="Wingdings" panose="05000000000000000000" pitchFamily="2" charset="2"/>
                  <a:buChar char="§"/>
                </a:pPr>
                <a:endParaRPr lang="fr-CA" sz="2400" dirty="0"/>
              </a:p>
              <a:p>
                <a:pPr marL="285750" indent="-285750">
                  <a:buClr>
                    <a:srgbClr val="0070C0"/>
                  </a:buClr>
                  <a:buFont typeface="Wingdings" panose="05000000000000000000" pitchFamily="2" charset="2"/>
                  <a:buChar char="§"/>
                </a:pPr>
                <a:endParaRPr lang="fr-CA" sz="2400" dirty="0"/>
              </a:p>
              <a:p>
                <a:pPr marL="285750" indent="-285750">
                  <a:buClr>
                    <a:srgbClr val="0070C0"/>
                  </a:buClr>
                  <a:buFont typeface="Wingdings" panose="05000000000000000000" pitchFamily="2" charset="2"/>
                  <a:buChar char="§"/>
                </a:pPr>
                <a:endParaRPr lang="fr-CA" sz="2400" dirty="0"/>
              </a:p>
              <a:p>
                <a:pPr marL="285750" indent="-285750">
                  <a:buClr>
                    <a:srgbClr val="0070C0"/>
                  </a:buClr>
                  <a:buFont typeface="Wingdings" panose="05000000000000000000" pitchFamily="2" charset="2"/>
                  <a:buChar char="§"/>
                </a:pPr>
                <a:endParaRPr lang="fr-CA" sz="2400" dirty="0"/>
              </a:p>
              <a:p>
                <a:pPr marL="285750" indent="-285750">
                  <a:buClr>
                    <a:srgbClr val="0070C0"/>
                  </a:buClr>
                  <a:buFont typeface="Wingdings" panose="05000000000000000000" pitchFamily="2" charset="2"/>
                  <a:buChar char="§"/>
                </a:pPr>
                <a:endParaRPr lang="fr-CA" sz="2400" dirty="0"/>
              </a:p>
              <a:p>
                <a:pPr marL="285750" indent="-285750">
                  <a:buClr>
                    <a:srgbClr val="0070C0"/>
                  </a:buClr>
                  <a:buFont typeface="Wingdings" panose="05000000000000000000" pitchFamily="2" charset="2"/>
                  <a:buChar char="§"/>
                </a:pPr>
                <a:endParaRPr lang="fr-CA" sz="2400" dirty="0"/>
              </a:p>
              <a:p>
                <a:pPr marL="285750" indent="-285750">
                  <a:buClr>
                    <a:srgbClr val="0070C0"/>
                  </a:buClr>
                  <a:buFont typeface="Wingdings" panose="05000000000000000000" pitchFamily="2" charset="2"/>
                  <a:buChar char="§"/>
                </a:pPr>
                <a:endParaRPr lang="fr-CA" sz="2400" dirty="0"/>
              </a:p>
            </p:txBody>
          </p:sp>
        </mc:Choice>
        <mc:Fallback>
          <p:sp>
            <p:nvSpPr>
              <p:cNvPr id="7" name="ZoneTexte 6">
                <a:extLst>
                  <a:ext uri="{FF2B5EF4-FFF2-40B4-BE49-F238E27FC236}">
                    <a16:creationId xmlns:a16="http://schemas.microsoft.com/office/drawing/2014/main" id="{61F7C9DB-68B7-E64F-4A0A-2F8B2E9FB39B}"/>
                  </a:ext>
                </a:extLst>
              </p:cNvPr>
              <p:cNvSpPr txBox="1">
                <a:spLocks noRot="1" noChangeAspect="1" noMove="1" noResize="1" noEditPoints="1" noAdjustHandles="1" noChangeArrowheads="1" noChangeShapeType="1" noTextEdit="1"/>
              </p:cNvSpPr>
              <p:nvPr>
                <p:custDataLst>
                  <p:tags r:id="rId5"/>
                </p:custDataLst>
              </p:nvPr>
            </p:nvSpPr>
            <p:spPr>
              <a:xfrm>
                <a:off x="374286" y="554203"/>
                <a:ext cx="11443064" cy="4154984"/>
              </a:xfrm>
              <a:prstGeom prst="rect">
                <a:avLst/>
              </a:prstGeom>
              <a:blipFill>
                <a:blip r:embed="rId8"/>
                <a:stretch>
                  <a:fillRect l="-692"/>
                </a:stretch>
              </a:blipFill>
            </p:spPr>
            <p:txBody>
              <a:bodyPr/>
              <a:lstStyle/>
              <a:p>
                <a:r>
                  <a:rPr lang="fr-CA">
                    <a:noFill/>
                  </a:rPr>
                  <a:t> </a:t>
                </a:r>
              </a:p>
            </p:txBody>
          </p:sp>
        </mc:Fallback>
      </mc:AlternateContent>
      <p:sp>
        <p:nvSpPr>
          <p:cNvPr id="9" name="Espace réservé du numéro de diapositive 8">
            <a:extLst>
              <a:ext uri="{FF2B5EF4-FFF2-40B4-BE49-F238E27FC236}">
                <a16:creationId xmlns:a16="http://schemas.microsoft.com/office/drawing/2014/main" id="{995CB316-6B2D-4D96-7B48-9E6F91739250}"/>
              </a:ext>
            </a:extLst>
          </p:cNvPr>
          <p:cNvSpPr>
            <a:spLocks noGrp="1"/>
          </p:cNvSpPr>
          <p:nvPr>
            <p:ph type="sldNum" sz="quarter" idx="12"/>
          </p:nvPr>
        </p:nvSpPr>
        <p:spPr/>
        <p:txBody>
          <a:bodyPr/>
          <a:lstStyle/>
          <a:p>
            <a:fld id="{60C5136D-6379-4117-9737-E06B06A1D370}" type="slidenum">
              <a:rPr lang="fr-CA" smtClean="0"/>
              <a:t>6</a:t>
            </a:fld>
            <a:endParaRPr lang="fr-FR"/>
          </a:p>
        </p:txBody>
      </p:sp>
      <p:pic>
        <p:nvPicPr>
          <p:cNvPr id="11" name="Image 10" descr="Une image contenant texte, diagramme, ligne, Tracé&#10;&#10;Le contenu généré par l’IA peut être incorrect.">
            <a:extLst>
              <a:ext uri="{FF2B5EF4-FFF2-40B4-BE49-F238E27FC236}">
                <a16:creationId xmlns:a16="http://schemas.microsoft.com/office/drawing/2014/main" id="{DC550F96-EFB2-0140-D665-6370272DAE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286" y="2143508"/>
            <a:ext cx="5947856" cy="4163500"/>
          </a:xfrm>
          <a:prstGeom prst="rect">
            <a:avLst/>
          </a:prstGeom>
        </p:spPr>
      </p:pic>
      <p:sp>
        <p:nvSpPr>
          <p:cNvPr id="12" name="ZoneTexte 11">
            <a:extLst>
              <a:ext uri="{FF2B5EF4-FFF2-40B4-BE49-F238E27FC236}">
                <a16:creationId xmlns:a16="http://schemas.microsoft.com/office/drawing/2014/main" id="{F16AF770-CD13-D521-ABBC-BDBB2E3CAA9F}"/>
              </a:ext>
            </a:extLst>
          </p:cNvPr>
          <p:cNvSpPr txBox="1"/>
          <p:nvPr/>
        </p:nvSpPr>
        <p:spPr>
          <a:xfrm>
            <a:off x="6462749" y="2082084"/>
            <a:ext cx="5120311" cy="1477328"/>
          </a:xfrm>
          <a:prstGeom prst="rect">
            <a:avLst/>
          </a:prstGeom>
          <a:noFill/>
        </p:spPr>
        <p:txBody>
          <a:bodyPr wrap="square" rtlCol="0">
            <a:spAutoFit/>
          </a:bodyPr>
          <a:lstStyle/>
          <a:p>
            <a:pPr algn="just"/>
            <a:r>
              <a:rPr lang="fr-CA" dirty="0"/>
              <a:t>On observe que la concentration augmente lorsqu’on se rapproche de la paroi extérieure du pilier. Pour le nœud 10 (paroi extérieure) la concentration est exactement de 20 mol/m^3 comme l’indique la condition de Dirichlet</a:t>
            </a:r>
          </a:p>
        </p:txBody>
      </p:sp>
    </p:spTree>
    <p:extLst>
      <p:ext uri="{BB962C8B-B14F-4D97-AF65-F5344CB8AC3E}">
        <p14:creationId xmlns:p14="http://schemas.microsoft.com/office/powerpoint/2010/main" val="20499309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51</TotalTime>
  <Words>724</Words>
  <Application>Microsoft Office PowerPoint</Application>
  <PresentationFormat>Grand écran</PresentationFormat>
  <Paragraphs>90</Paragraphs>
  <Slides>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Aptos</vt:lpstr>
      <vt:lpstr>Arial</vt:lpstr>
      <vt:lpstr>Cambria Math</vt:lpstr>
      <vt:lpstr>Gill Sans MT</vt:lpstr>
      <vt:lpstr>Wingdings</vt:lpstr>
      <vt:lpstr>Colis</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Louis-Simon Castonguay</dc:creator>
  <cp:lastModifiedBy>Louis-Simon Castonguay</cp:lastModifiedBy>
  <cp:revision>8</cp:revision>
  <dcterms:created xsi:type="dcterms:W3CDTF">2025-02-02T19:31:21Z</dcterms:created>
  <dcterms:modified xsi:type="dcterms:W3CDTF">2025-03-09T22:02:29Z</dcterms:modified>
</cp:coreProperties>
</file>