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58" r:id="rId6"/>
    <p:sldId id="272" r:id="rId7"/>
    <p:sldId id="259" r:id="rId8"/>
    <p:sldId id="273" r:id="rId9"/>
    <p:sldId id="261" r:id="rId10"/>
    <p:sldId id="274" r:id="rId11"/>
    <p:sldId id="262" r:id="rId12"/>
    <p:sldId id="275" r:id="rId13"/>
    <p:sldId id="263" r:id="rId14"/>
    <p:sldId id="276" r:id="rId15"/>
    <p:sldId id="264" r:id="rId16"/>
    <p:sldId id="277" r:id="rId17"/>
    <p:sldId id="265" r:id="rId18"/>
    <p:sldId id="266" r:id="rId19"/>
    <p:sldId id="278" r:id="rId20"/>
    <p:sldId id="267" r:id="rId21"/>
    <p:sldId id="279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10D43"/>
    <a:srgbClr val="4149EB"/>
    <a:srgbClr val="34F462"/>
    <a:srgbClr val="F9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08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8570-84F2-4638-972C-18D824F03180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0EC7-03F0-411B-8577-3FA5AD55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CSE 0438: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Bioinformatics Lab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Introduction to Bioinformatics Programming in Perl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Muntasir Hasan Kanchan</a:t>
            </a:r>
          </a:p>
          <a:p>
            <a:pPr algn="l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Lecturer</a:t>
            </a:r>
          </a:p>
          <a:p>
            <a:pPr algn="l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Department of Computer Science and Engineering</a:t>
            </a:r>
          </a:p>
          <a:p>
            <a:pPr algn="l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State University of Bangladesh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Transcribing DNA into RNA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In Perl programming the transcription is a simple substitution.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When a DNA is translated to RNA, all the T’s are changed to U’s, and that’s all that our programs need to know.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200" dirty="0" smtClean="0">
                <a:solidFill>
                  <a:srgbClr val="FF5050"/>
                </a:solidFill>
              </a:rPr>
              <a:t>$RNA=~s/T/U/g;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meaning of the statement is: “substitute all T’s for U’s in the string data stored in the variable $RNA.”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Here g stands for ‘global’ and global means “make this substitution throughout the entire string.”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3: Transcribing DNA into RNA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F10D43"/>
                </a:solidFill>
              </a:rPr>
              <a:t>Code:</a:t>
            </a:r>
          </a:p>
          <a:p>
            <a:pPr>
              <a:buNone/>
            </a:pPr>
            <a:r>
              <a:rPr lang="en-US" sz="1600" dirty="0" smtClean="0"/>
              <a:t>$DNA=‘ACGGGAGGACGGGAAAATTACTACGGCATTAGC’;</a:t>
            </a:r>
          </a:p>
          <a:p>
            <a:pPr>
              <a:buNone/>
            </a:pPr>
            <a:r>
              <a:rPr lang="en-US" sz="1600" dirty="0" smtClean="0"/>
              <a:t>Print “Here is the starting DNA:\n\n”;</a:t>
            </a:r>
          </a:p>
          <a:p>
            <a:pPr>
              <a:buNone/>
            </a:pPr>
            <a:r>
              <a:rPr lang="en-US" sz="1600" dirty="0" smtClean="0"/>
              <a:t>print  “$DNA\n\n”;</a:t>
            </a:r>
          </a:p>
          <a:p>
            <a:pPr>
              <a:buNone/>
            </a:pPr>
            <a:r>
              <a:rPr lang="en-US" sz="1600" dirty="0" smtClean="0"/>
              <a:t>$RNA=$DNA;</a:t>
            </a:r>
          </a:p>
          <a:p>
            <a:pPr>
              <a:buNone/>
            </a:pPr>
            <a:r>
              <a:rPr lang="en-US" sz="1600" dirty="0" smtClean="0"/>
              <a:t>$RNA=~s/T/U/g;</a:t>
            </a:r>
          </a:p>
          <a:p>
            <a:pPr>
              <a:buNone/>
            </a:pPr>
            <a:r>
              <a:rPr lang="en-US" sz="1600" dirty="0" smtClean="0"/>
              <a:t>print “Here is the result of transcribing the DNA to RNA:\n\n”;</a:t>
            </a:r>
          </a:p>
          <a:p>
            <a:pPr>
              <a:buNone/>
            </a:pPr>
            <a:r>
              <a:rPr lang="en-US" sz="1600" dirty="0" smtClean="0"/>
              <a:t>Print “$RNA\n”;  </a:t>
            </a:r>
          </a:p>
          <a:p>
            <a:pPr>
              <a:buNone/>
            </a:pPr>
            <a:r>
              <a:rPr lang="en-US" sz="1600" dirty="0" smtClean="0"/>
              <a:t>exit;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F10D43"/>
                </a:solidFill>
              </a:rPr>
              <a:t>Output:</a:t>
            </a:r>
          </a:p>
          <a:p>
            <a:pPr>
              <a:buNone/>
            </a:pPr>
            <a:r>
              <a:rPr lang="en-US" sz="1600" dirty="0" smtClean="0"/>
              <a:t>Here is the starting DNA:</a:t>
            </a:r>
          </a:p>
          <a:p>
            <a:pPr>
              <a:buNone/>
            </a:pPr>
            <a:endParaRPr lang="en-US" sz="1600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sz="1600" dirty="0" smtClean="0"/>
              <a:t>ACGGGAGGACGGGAAAATTACTACGGCATTAGC</a:t>
            </a:r>
          </a:p>
          <a:p>
            <a:pPr>
              <a:buNone/>
            </a:pPr>
            <a:endParaRPr lang="en-US" sz="1600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sz="1600" dirty="0" smtClean="0"/>
              <a:t>Here is the result of transcribing the DNA to RNA: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ACGGGAGGACGGGAAAAUUACUACGGCAUUAGC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b="1" dirty="0" smtClean="0">
              <a:solidFill>
                <a:srgbClr val="F10D43"/>
              </a:solidFill>
            </a:endParaRPr>
          </a:p>
          <a:p>
            <a:pPr>
              <a:buNone/>
            </a:pPr>
            <a:endParaRPr lang="en-US" sz="1600" b="1" dirty="0" smtClean="0">
              <a:solidFill>
                <a:srgbClr val="F10D43"/>
              </a:solidFill>
            </a:endParaRP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Calculating the reverse compliment of a strand of DNA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A DNA polymer is composed of nucleotides.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So the close relationship between the two strands of DNA in a double helix is completely reverse of one strand.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In bioinformatics when searching a database with some query DNS, it is common to automatically search for the reverse complement of the query as well.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It can be done by the following line: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000" dirty="0" smtClean="0">
                <a:solidFill>
                  <a:srgbClr val="FF5050"/>
                </a:solidFill>
              </a:rPr>
              <a:t>$</a:t>
            </a:r>
            <a:r>
              <a:rPr lang="en-US" sz="2000" dirty="0" err="1" smtClean="0">
                <a:solidFill>
                  <a:srgbClr val="FF5050"/>
                </a:solidFill>
              </a:rPr>
              <a:t>revcom</a:t>
            </a:r>
            <a:r>
              <a:rPr lang="en-US" sz="2000" dirty="0" smtClean="0">
                <a:solidFill>
                  <a:srgbClr val="FF5050"/>
                </a:solidFill>
              </a:rPr>
              <a:t>=~</a:t>
            </a:r>
            <a:r>
              <a:rPr lang="en-US" sz="2000" dirty="0" err="1" smtClean="0">
                <a:solidFill>
                  <a:srgbClr val="FF5050"/>
                </a:solidFill>
              </a:rPr>
              <a:t>tr</a:t>
            </a:r>
            <a:r>
              <a:rPr lang="en-US" sz="2000" dirty="0" smtClean="0">
                <a:solidFill>
                  <a:srgbClr val="FF5050"/>
                </a:solidFill>
              </a:rPr>
              <a:t>/</a:t>
            </a:r>
            <a:r>
              <a:rPr lang="en-US" sz="2000" dirty="0" err="1" smtClean="0">
                <a:solidFill>
                  <a:srgbClr val="FF5050"/>
                </a:solidFill>
              </a:rPr>
              <a:t>ACGTacgt</a:t>
            </a:r>
            <a:r>
              <a:rPr lang="en-US" sz="2000" dirty="0" smtClean="0">
                <a:solidFill>
                  <a:srgbClr val="FF5050"/>
                </a:solidFill>
              </a:rPr>
              <a:t>/</a:t>
            </a:r>
            <a:r>
              <a:rPr lang="en-US" sz="2000" dirty="0" err="1" smtClean="0">
                <a:solidFill>
                  <a:srgbClr val="FF5050"/>
                </a:solidFill>
              </a:rPr>
              <a:t>TGCAtgca</a:t>
            </a:r>
            <a:r>
              <a:rPr lang="en-US" sz="2000" dirty="0" smtClean="0">
                <a:solidFill>
                  <a:srgbClr val="FF5050"/>
                </a:solidFill>
              </a:rPr>
              <a:t>/;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Here </a:t>
            </a:r>
            <a:r>
              <a:rPr lang="en-US" sz="2000" dirty="0" err="1" smtClean="0"/>
              <a:t>tr</a:t>
            </a:r>
            <a:r>
              <a:rPr lang="en-US" sz="2000" dirty="0" smtClean="0"/>
              <a:t> does exactly what is needed; it translates a set of characters into new characters, all at once.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Since DNA sequence data can use upper- or lowercase letters, both cases are included in the </a:t>
            </a:r>
            <a:r>
              <a:rPr lang="en-US" sz="2000" dirty="0" err="1" smtClean="0"/>
              <a:t>tr</a:t>
            </a:r>
            <a:r>
              <a:rPr lang="en-US" sz="2000" dirty="0" smtClean="0"/>
              <a:t> statement.</a:t>
            </a:r>
            <a:endParaRPr lang="en-US" sz="28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4: Calculating the reverse compliment of a strand of DNA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F10D43"/>
                </a:solidFill>
              </a:rPr>
              <a:t>Code:</a:t>
            </a:r>
          </a:p>
          <a:p>
            <a:pPr>
              <a:buNone/>
            </a:pPr>
            <a:r>
              <a:rPr lang="en-US" sz="1400" dirty="0" smtClean="0"/>
              <a:t>$DNA=‘ACGGGAGGACGGGAAAATTACTACGGCATTAGC’;</a:t>
            </a:r>
          </a:p>
          <a:p>
            <a:pPr>
              <a:buNone/>
            </a:pPr>
            <a:r>
              <a:rPr lang="en-US" sz="1400" dirty="0" smtClean="0"/>
              <a:t>print “Here is the starting DNA:\n\n”;</a:t>
            </a:r>
          </a:p>
          <a:p>
            <a:pPr>
              <a:buNone/>
            </a:pPr>
            <a:r>
              <a:rPr lang="en-US" sz="1400" dirty="0" smtClean="0"/>
              <a:t>print “$DNA\n\n”;</a:t>
            </a:r>
          </a:p>
          <a:p>
            <a:pPr>
              <a:buNone/>
            </a:pPr>
            <a:r>
              <a:rPr lang="en-US" sz="1400" dirty="0" smtClean="0"/>
              <a:t>$</a:t>
            </a:r>
            <a:r>
              <a:rPr lang="en-US" sz="1400" dirty="0" err="1" smtClean="0"/>
              <a:t>revcom</a:t>
            </a:r>
            <a:r>
              <a:rPr lang="en-US" sz="1400" dirty="0" smtClean="0"/>
              <a:t>=reverse $DNA;</a:t>
            </a:r>
          </a:p>
          <a:p>
            <a:pPr>
              <a:buNone/>
            </a:pPr>
            <a:r>
              <a:rPr lang="en-US" sz="1400" dirty="0" smtClean="0"/>
              <a:t>$</a:t>
            </a:r>
            <a:r>
              <a:rPr lang="en-US" sz="1400" dirty="0" err="1" smtClean="0"/>
              <a:t>revcom</a:t>
            </a:r>
            <a:r>
              <a:rPr lang="en-US" sz="1400" dirty="0" smtClean="0"/>
              <a:t>=~</a:t>
            </a:r>
            <a:r>
              <a:rPr lang="en-US" sz="1400" dirty="0" err="1" smtClean="0"/>
              <a:t>tr</a:t>
            </a:r>
            <a:r>
              <a:rPr lang="en-US" sz="1400" dirty="0" smtClean="0"/>
              <a:t>/</a:t>
            </a:r>
            <a:r>
              <a:rPr lang="en-US" sz="1400" dirty="0" err="1" smtClean="0"/>
              <a:t>ACGTacgt</a:t>
            </a:r>
            <a:r>
              <a:rPr lang="en-US" sz="1400" dirty="0" smtClean="0"/>
              <a:t>/</a:t>
            </a:r>
            <a:r>
              <a:rPr lang="en-US" sz="1400" dirty="0" err="1" smtClean="0"/>
              <a:t>TGCAtgca</a:t>
            </a:r>
            <a:r>
              <a:rPr lang="en-US" sz="1400" dirty="0" smtClean="0"/>
              <a:t>/;</a:t>
            </a:r>
          </a:p>
          <a:p>
            <a:pPr>
              <a:buNone/>
            </a:pPr>
            <a:r>
              <a:rPr lang="en-US" sz="1400" dirty="0" smtClean="0"/>
              <a:t>print “Here is the reverse compliment DNA:\n\n”;</a:t>
            </a:r>
          </a:p>
          <a:p>
            <a:pPr>
              <a:buNone/>
            </a:pPr>
            <a:r>
              <a:rPr lang="en-US" sz="1400" dirty="0" smtClean="0"/>
              <a:t>print “$</a:t>
            </a:r>
            <a:r>
              <a:rPr lang="en-US" sz="1400" dirty="0" err="1" smtClean="0"/>
              <a:t>revcom</a:t>
            </a:r>
            <a:r>
              <a:rPr lang="en-US" sz="1400" dirty="0" smtClean="0"/>
              <a:t>\n”; </a:t>
            </a:r>
          </a:p>
          <a:p>
            <a:pPr>
              <a:buNone/>
            </a:pPr>
            <a:r>
              <a:rPr lang="en-US" sz="1400" dirty="0" smtClean="0"/>
              <a:t>exit;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dirty="0" smtClean="0">
                <a:solidFill>
                  <a:srgbClr val="F10D43"/>
                </a:solidFill>
              </a:rPr>
              <a:t>Output:</a:t>
            </a:r>
          </a:p>
          <a:p>
            <a:pPr>
              <a:buNone/>
            </a:pPr>
            <a:r>
              <a:rPr lang="en-US" sz="1400" dirty="0" smtClean="0"/>
              <a:t>Here is the starting DNA:</a:t>
            </a:r>
          </a:p>
          <a:p>
            <a:pPr>
              <a:buNone/>
            </a:pPr>
            <a:endParaRPr lang="en-US" sz="1400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sz="1400" dirty="0" smtClean="0"/>
              <a:t>ACGGGAGGACGGGAAAATTACTACGGCATTAGC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Here is the reverse compliment DNA: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CGATTACGGCATCATTAAAAGGGCAGGAGGGCA</a:t>
            </a:r>
          </a:p>
          <a:p>
            <a:pPr>
              <a:buNone/>
            </a:pPr>
            <a:endParaRPr lang="en-US" sz="1400" b="1" dirty="0" smtClean="0">
              <a:solidFill>
                <a:srgbClr val="F10D43"/>
              </a:solidFill>
            </a:endParaRP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Reading protein sequence data from a file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file name </a:t>
            </a:r>
            <a:r>
              <a:rPr lang="en-US" sz="2000" dirty="0" smtClean="0">
                <a:latin typeface="Book Antiqua" pitchFamily="18" charset="0"/>
              </a:rPr>
              <a:t>NM_021964fragment.pep</a:t>
            </a:r>
            <a:r>
              <a:rPr lang="en-US" sz="2400" dirty="0" smtClean="0"/>
              <a:t> is</a:t>
            </a:r>
            <a:r>
              <a:rPr lang="en-US" sz="2000" dirty="0" smtClean="0"/>
              <a:t> taken from the </a:t>
            </a:r>
            <a:r>
              <a:rPr lang="en-US" sz="2000" dirty="0" err="1" smtClean="0"/>
              <a:t>GenBank</a:t>
            </a:r>
            <a:r>
              <a:rPr lang="en-US" sz="2000" dirty="0" smtClean="0"/>
              <a:t> ID of the record where this protein is found.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000" dirty="0" smtClean="0">
                <a:solidFill>
                  <a:srgbClr val="FF5050"/>
                </a:solidFill>
              </a:rPr>
              <a:t>open (</a:t>
            </a:r>
            <a:r>
              <a:rPr lang="en-US" sz="2000" dirty="0" err="1" smtClean="0">
                <a:solidFill>
                  <a:srgbClr val="FF5050"/>
                </a:solidFill>
              </a:rPr>
              <a:t>PROTEINFILE,proteinfilename</a:t>
            </a:r>
            <a:r>
              <a:rPr lang="en-US" sz="2000" dirty="0" smtClean="0">
                <a:solidFill>
                  <a:srgbClr val="FF5050"/>
                </a:solidFill>
              </a:rPr>
              <a:t>) ;</a:t>
            </a:r>
            <a:endParaRPr lang="en-US" sz="2400" dirty="0" smtClean="0">
              <a:solidFill>
                <a:srgbClr val="FF5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Here PROTEIFILE which is called </a:t>
            </a:r>
            <a:r>
              <a:rPr lang="en-US" sz="2000" dirty="0" err="1" smtClean="0"/>
              <a:t>filehandle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000" dirty="0" smtClean="0">
                <a:solidFill>
                  <a:srgbClr val="FF5050"/>
                </a:solidFill>
              </a:rPr>
              <a:t>$protein=&lt;PROTEINFILE&gt;;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Angle brackets are called input operators, which are used to bring data from some source outside the program.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Here, we are reading the file called NM_021964fragment.pep whose name is stored in variable $</a:t>
            </a:r>
            <a:r>
              <a:rPr lang="en-US" sz="2000" dirty="0" err="1" smtClean="0"/>
              <a:t>proteinfilename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And which has a </a:t>
            </a:r>
            <a:r>
              <a:rPr lang="en-US" sz="2000" dirty="0" err="1" smtClean="0"/>
              <a:t>filehandle</a:t>
            </a:r>
            <a:r>
              <a:rPr lang="en-US" sz="2000" dirty="0" smtClean="0"/>
              <a:t> associated with it  by the open statement.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5050"/>
                </a:solidFill>
              </a:rPr>
              <a:t>print $protein;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data is being stored in the variable $protein and then printed out.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This way we can only print the first line of this multiline file.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5: Reading protein sequence data from a file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F10D43"/>
                </a:solidFill>
              </a:rPr>
              <a:t>Code:</a:t>
            </a:r>
          </a:p>
          <a:p>
            <a:pPr>
              <a:buNone/>
            </a:pPr>
            <a:r>
              <a:rPr lang="en-US" sz="1600" dirty="0" smtClean="0"/>
              <a:t>$</a:t>
            </a:r>
            <a:r>
              <a:rPr lang="en-US" sz="1600" dirty="0" err="1" smtClean="0"/>
              <a:t>proteinfilename</a:t>
            </a:r>
            <a:r>
              <a:rPr lang="en-US" sz="1600" dirty="0" smtClean="0"/>
              <a:t>=‘NM_021964fragment.pep’;</a:t>
            </a:r>
          </a:p>
          <a:p>
            <a:pPr>
              <a:buNone/>
            </a:pPr>
            <a:r>
              <a:rPr lang="en-US" sz="1600" dirty="0" smtClean="0"/>
              <a:t>open (</a:t>
            </a:r>
            <a:r>
              <a:rPr lang="en-US" sz="1600" dirty="0" err="1" smtClean="0"/>
              <a:t>PROTEINFILE,proteinfilename</a:t>
            </a:r>
            <a:r>
              <a:rPr lang="en-US" sz="1600" dirty="0" smtClean="0"/>
              <a:t>) ;</a:t>
            </a:r>
          </a:p>
          <a:p>
            <a:pPr>
              <a:buNone/>
            </a:pPr>
            <a:r>
              <a:rPr lang="en-US" sz="1600" dirty="0" smtClean="0"/>
              <a:t>$protein=&lt;PROTEINFILE&gt;;</a:t>
            </a:r>
          </a:p>
          <a:p>
            <a:pPr>
              <a:buNone/>
            </a:pPr>
            <a:r>
              <a:rPr lang="en-US" sz="1600" dirty="0" smtClean="0"/>
              <a:t>close PROTEINFILE;</a:t>
            </a:r>
          </a:p>
          <a:p>
            <a:pPr>
              <a:buNone/>
            </a:pPr>
            <a:r>
              <a:rPr lang="en-US" sz="1600" dirty="0" smtClean="0"/>
              <a:t>print “Here is the protein:\n\n”;</a:t>
            </a:r>
          </a:p>
          <a:p>
            <a:pPr>
              <a:buNone/>
            </a:pPr>
            <a:r>
              <a:rPr lang="en-US" sz="1600" dirty="0" smtClean="0"/>
              <a:t>print $protein;</a:t>
            </a:r>
          </a:p>
          <a:p>
            <a:pPr>
              <a:buNone/>
            </a:pPr>
            <a:r>
              <a:rPr lang="en-US" sz="1600" dirty="0" smtClean="0"/>
              <a:t>exit;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F10D43"/>
                </a:solidFill>
              </a:rPr>
              <a:t>Output:</a:t>
            </a:r>
          </a:p>
          <a:p>
            <a:pPr>
              <a:buNone/>
            </a:pPr>
            <a:r>
              <a:rPr lang="en-US" sz="1600" dirty="0" smtClean="0"/>
              <a:t>Here is the protein:</a:t>
            </a:r>
          </a:p>
          <a:p>
            <a:pPr>
              <a:buNone/>
            </a:pPr>
            <a:endParaRPr lang="en-US" sz="1600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sz="1600" dirty="0" smtClean="0"/>
              <a:t>MNIDDKKLEGLFLKCGGIDEMQSSRTMVVMGGVSGQSTVSGELQD</a:t>
            </a:r>
            <a:endParaRPr lang="en-US" sz="1600" b="1" dirty="0" smtClean="0">
              <a:solidFill>
                <a:srgbClr val="F10D43"/>
              </a:solidFill>
            </a:endParaRP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Reading protein sequence data from a file (multiline)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Since the file has three lines, and we read only one line, so to read the three lines we will read a line separately and print it, three times.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following program shows the above method.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6: Reading protein sequence data from a file (Continue)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F10D43"/>
                </a:solidFill>
              </a:rPr>
              <a:t>Code: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proteinfilename</a:t>
            </a:r>
            <a:r>
              <a:rPr lang="en-US" sz="1800" dirty="0" smtClean="0"/>
              <a:t>=‘NM_021964fragment.pep’;</a:t>
            </a:r>
          </a:p>
          <a:p>
            <a:pPr>
              <a:buNone/>
            </a:pPr>
            <a:r>
              <a:rPr lang="en-US" sz="1800" dirty="0" smtClean="0"/>
              <a:t>open (</a:t>
            </a:r>
            <a:r>
              <a:rPr lang="en-US" sz="1800" dirty="0" err="1" smtClean="0"/>
              <a:t>PROTEINFILE,proteinfilename</a:t>
            </a:r>
            <a:r>
              <a:rPr lang="en-US" sz="1800" dirty="0" smtClean="0"/>
              <a:t>) ;</a:t>
            </a:r>
          </a:p>
          <a:p>
            <a:pPr>
              <a:buNone/>
            </a:pPr>
            <a:r>
              <a:rPr lang="en-US" sz="1800" dirty="0" smtClean="0"/>
              <a:t>$protein=&lt;PROTEINFILE&gt;;</a:t>
            </a:r>
          </a:p>
          <a:p>
            <a:pPr>
              <a:buNone/>
            </a:pPr>
            <a:r>
              <a:rPr lang="en-US" sz="1800" dirty="0" smtClean="0"/>
              <a:t>print “\</a:t>
            </a:r>
            <a:r>
              <a:rPr lang="en-US" sz="1800" dirty="0" err="1" smtClean="0"/>
              <a:t>nHere</a:t>
            </a:r>
            <a:r>
              <a:rPr lang="en-US" sz="1800" dirty="0" smtClean="0"/>
              <a:t> is the first line of the protein file:\n\n”;</a:t>
            </a:r>
          </a:p>
          <a:p>
            <a:pPr>
              <a:buNone/>
            </a:pPr>
            <a:r>
              <a:rPr lang="en-US" sz="1800" dirty="0" smtClean="0"/>
              <a:t>print $protein;</a:t>
            </a:r>
          </a:p>
          <a:p>
            <a:pPr>
              <a:buNone/>
            </a:pPr>
            <a:r>
              <a:rPr lang="en-US" sz="1800" dirty="0" smtClean="0"/>
              <a:t>$protein=&lt;PROTEINFILE&gt;;</a:t>
            </a:r>
          </a:p>
          <a:p>
            <a:pPr>
              <a:buNone/>
            </a:pPr>
            <a:r>
              <a:rPr lang="en-US" sz="1800" dirty="0" smtClean="0"/>
              <a:t>print “\</a:t>
            </a:r>
            <a:r>
              <a:rPr lang="en-US" sz="1800" dirty="0" err="1" smtClean="0"/>
              <a:t>nHere</a:t>
            </a:r>
            <a:r>
              <a:rPr lang="en-US" sz="1800" dirty="0" smtClean="0"/>
              <a:t> is the second line of the protein file:\n\n”;</a:t>
            </a:r>
          </a:p>
          <a:p>
            <a:pPr>
              <a:buNone/>
            </a:pPr>
            <a:r>
              <a:rPr lang="en-US" sz="1800" dirty="0" smtClean="0"/>
              <a:t>print $protein;</a:t>
            </a:r>
          </a:p>
          <a:p>
            <a:pPr>
              <a:buNone/>
            </a:pPr>
            <a:r>
              <a:rPr lang="en-US" sz="1800" dirty="0" smtClean="0"/>
              <a:t>$protein=&lt;PROTEINFILE&gt;;</a:t>
            </a:r>
          </a:p>
          <a:p>
            <a:pPr>
              <a:buNone/>
            </a:pPr>
            <a:r>
              <a:rPr lang="en-US" sz="1800" dirty="0" smtClean="0"/>
              <a:t>print “\</a:t>
            </a:r>
            <a:r>
              <a:rPr lang="en-US" sz="1800" dirty="0" err="1" smtClean="0"/>
              <a:t>nHere</a:t>
            </a:r>
            <a:r>
              <a:rPr lang="en-US" sz="1800" dirty="0" smtClean="0"/>
              <a:t> is the third line of the protein file:\n\n”;</a:t>
            </a:r>
          </a:p>
          <a:p>
            <a:pPr>
              <a:buNone/>
            </a:pPr>
            <a:r>
              <a:rPr lang="en-US" sz="1800" dirty="0" smtClean="0"/>
              <a:t>print $protein;</a:t>
            </a:r>
          </a:p>
          <a:p>
            <a:pPr>
              <a:buNone/>
            </a:pPr>
            <a:r>
              <a:rPr lang="en-US" sz="1800" dirty="0" smtClean="0"/>
              <a:t>close PROTEINFILE;</a:t>
            </a:r>
          </a:p>
          <a:p>
            <a:pPr>
              <a:buNone/>
            </a:pPr>
            <a:r>
              <a:rPr lang="en-US" sz="1800" dirty="0" smtClean="0"/>
              <a:t>exit;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6: Reading protein sequence data from a file (Continue)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F10D43"/>
                </a:solidFill>
              </a:rPr>
              <a:t>Output:</a:t>
            </a:r>
          </a:p>
          <a:p>
            <a:pPr>
              <a:buNone/>
            </a:pPr>
            <a:r>
              <a:rPr lang="en-US" sz="1800" dirty="0" smtClean="0"/>
              <a:t>Here is the first line of the protein file:</a:t>
            </a:r>
          </a:p>
          <a:p>
            <a:pPr>
              <a:buNone/>
            </a:pPr>
            <a:endParaRPr lang="en-US" sz="1800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sz="1800" dirty="0" smtClean="0"/>
              <a:t>MNIDDKKLEGLFLKCGGIDEMQSSRTMVVMGGVSGQSTVSGELQD</a:t>
            </a:r>
          </a:p>
          <a:p>
            <a:pPr>
              <a:buNone/>
            </a:pPr>
            <a:endParaRPr lang="en-US" sz="1800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sz="1800" dirty="0" smtClean="0"/>
              <a:t>Here is the second line of the protein file:</a:t>
            </a:r>
          </a:p>
          <a:p>
            <a:pPr>
              <a:buNone/>
            </a:pPr>
            <a:endParaRPr lang="en-US" sz="1800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sz="1800" dirty="0" smtClean="0"/>
              <a:t>SVLQDRSMPHQEILAADEVLQESEMRQQDMISHDELMVHEETVKNDEEQMETHERLPQ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Here is the third line of the protein file: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GLQYALNVPISVKQEITFTDVSEQLMRDKKQIR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Reading protein sequence data from a file (using array to read all the lines of an input file)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Here we use array to read all the lines of an input file.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>
                <a:solidFill>
                  <a:srgbClr val="FF5050"/>
                </a:solidFill>
              </a:rPr>
              <a:t>@protein=&lt;PROTEINFILE&gt;;</a:t>
            </a:r>
            <a:endParaRPr lang="en-US" sz="2400" dirty="0" smtClean="0">
              <a:solidFill>
                <a:srgbClr val="FF5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Here we read the protein sequence data from the file and store it into the array variable @protein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200" dirty="0" smtClean="0">
                <a:solidFill>
                  <a:srgbClr val="FF5050"/>
                </a:solidFill>
              </a:rPr>
              <a:t>print @protein;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And then print the protein onto the screen.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Program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to Store a DNA Sequence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Let’s write a small program that stores a DNA in a variable and prints it to the screen.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DNA is written in the usual fashion, as a string made of the letters A,C,G and 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Here we will call the variable $DNA.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 other words, $DNA is the name of the DNA sequence data used in the following Perl program.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7: Reading protein sequence data from a file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10D43"/>
                </a:solidFill>
              </a:rPr>
              <a:t>Code: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proteinfilename</a:t>
            </a:r>
            <a:r>
              <a:rPr lang="en-US" sz="2000" dirty="0" smtClean="0"/>
              <a:t>=‘NM_021964fragment.pep’;</a:t>
            </a:r>
          </a:p>
          <a:p>
            <a:pPr>
              <a:buNone/>
            </a:pPr>
            <a:r>
              <a:rPr lang="en-US" sz="2000" dirty="0" smtClean="0"/>
              <a:t>open (</a:t>
            </a:r>
            <a:r>
              <a:rPr lang="en-US" sz="2000" dirty="0" err="1" smtClean="0"/>
              <a:t>PROTEINFILE,proteinfilename</a:t>
            </a:r>
            <a:r>
              <a:rPr lang="en-US" sz="2000" dirty="0" smtClean="0"/>
              <a:t>) ;</a:t>
            </a:r>
          </a:p>
          <a:p>
            <a:pPr>
              <a:buNone/>
            </a:pPr>
            <a:r>
              <a:rPr lang="en-US" sz="2000" dirty="0" smtClean="0"/>
              <a:t>@protein=&lt;PROTEINFILE&gt;;</a:t>
            </a:r>
          </a:p>
          <a:p>
            <a:pPr>
              <a:buNone/>
            </a:pPr>
            <a:r>
              <a:rPr lang="en-US" sz="2000" dirty="0" smtClean="0"/>
              <a:t>print @protein;</a:t>
            </a:r>
          </a:p>
          <a:p>
            <a:pPr>
              <a:buNone/>
            </a:pPr>
            <a:r>
              <a:rPr lang="en-US" sz="2000" dirty="0" smtClean="0"/>
              <a:t>close PROTEINFILE;</a:t>
            </a:r>
          </a:p>
          <a:p>
            <a:pPr>
              <a:buNone/>
            </a:pPr>
            <a:r>
              <a:rPr lang="en-US" sz="2000" dirty="0" smtClean="0"/>
              <a:t>exit;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F10D43"/>
                </a:solidFill>
              </a:rPr>
              <a:t>Output:</a:t>
            </a:r>
          </a:p>
          <a:p>
            <a:pPr>
              <a:buNone/>
            </a:pPr>
            <a:r>
              <a:rPr lang="en-US" sz="1800" dirty="0" smtClean="0"/>
              <a:t>MNIDDKKLEGLFLKCGGIDEMQSSRTMVVMGGVSGQSTVSGELQD</a:t>
            </a:r>
          </a:p>
          <a:p>
            <a:pPr>
              <a:buNone/>
            </a:pPr>
            <a:r>
              <a:rPr lang="en-US" sz="1800" dirty="0" smtClean="0"/>
              <a:t>SVLQDRSMPHQEILAADEVLQESEMRQQDMISHDELMVHEETVKNDEEQMETHERLPQ</a:t>
            </a:r>
          </a:p>
          <a:p>
            <a:pPr>
              <a:buNone/>
            </a:pPr>
            <a:r>
              <a:rPr lang="en-US" sz="1800" dirty="0" smtClean="0"/>
              <a:t>GLQYALNVPISVKQEITFTDVSEQLMRDKKQIR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2000" b="1" dirty="0" smtClean="0">
              <a:solidFill>
                <a:srgbClr val="F10D43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Scalar and List Context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Many Perl operations behave differently depending on the context in which they are used. Perl has scalar context and list context.	</a:t>
            </a:r>
            <a:r>
              <a:rPr lang="en-US" dirty="0" smtClean="0">
                <a:solidFill>
                  <a:srgbClr val="FF5050"/>
                </a:solidFill>
              </a:rPr>
              <a:t>@bases=(‘A’, ‘C’, ‘G’, ‘T’);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Here we declares an array of the four bases A, C, G, T.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5050"/>
                </a:solidFill>
              </a:rPr>
              <a:t>$a=@bases;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Then the assignment statement assign an array to a scalar variable $a.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this scalar context an array evaluates the size of the array that means the number of elements in the array.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5050"/>
                </a:solidFill>
              </a:rPr>
              <a:t>($a)=@bases;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one tries to assign an array to another list, in the case, having just one variable, $a.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this kind of list context, an array evaluates to </a:t>
            </a:r>
            <a:r>
              <a:rPr lang="en-US" dirty="0" err="1" smtClean="0"/>
              <a:t>alist</a:t>
            </a:r>
            <a:r>
              <a:rPr lang="en-US" dirty="0" smtClean="0"/>
              <a:t> of its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 8: </a:t>
            </a:r>
            <a:r>
              <a:rPr lang="en-US" sz="2800" dirty="0" smtClean="0"/>
              <a:t>Demonstration</a:t>
            </a:r>
            <a:r>
              <a:rPr lang="en-US" sz="2400" dirty="0" smtClean="0"/>
              <a:t> of “scalar context” and “list context”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F10D43"/>
                </a:solidFill>
              </a:rPr>
              <a:t>Code: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@bases=(‘A’, ‘C’, ‘G’, ‘T’);</a:t>
            </a:r>
          </a:p>
          <a:p>
            <a:pPr>
              <a:buNone/>
            </a:pPr>
            <a:r>
              <a:rPr lang="en-US" sz="1800" dirty="0" smtClean="0"/>
              <a:t>print “@bases\n”;</a:t>
            </a:r>
          </a:p>
          <a:p>
            <a:pPr>
              <a:buNone/>
            </a:pPr>
            <a:r>
              <a:rPr lang="en-US" sz="1800" dirty="0" smtClean="0"/>
              <a:t>$a=@bases;</a:t>
            </a:r>
          </a:p>
          <a:p>
            <a:pPr>
              <a:buNone/>
            </a:pPr>
            <a:r>
              <a:rPr lang="en-US" sz="1800" dirty="0" smtClean="0"/>
              <a:t>print $a, “\n”;</a:t>
            </a:r>
          </a:p>
          <a:p>
            <a:pPr>
              <a:buNone/>
            </a:pPr>
            <a:r>
              <a:rPr lang="en-US" sz="1800" dirty="0" smtClean="0"/>
              <a:t>($a)=@bases;</a:t>
            </a:r>
          </a:p>
          <a:p>
            <a:pPr>
              <a:buNone/>
            </a:pPr>
            <a:r>
              <a:rPr lang="en-US" sz="1800" dirty="0" smtClean="0"/>
              <a:t>print $a, “\n”;</a:t>
            </a:r>
          </a:p>
          <a:p>
            <a:pPr>
              <a:buNone/>
            </a:pPr>
            <a:r>
              <a:rPr lang="en-US" sz="1800" dirty="0" smtClean="0"/>
              <a:t>exit;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F10D43"/>
                </a:solidFill>
              </a:rPr>
              <a:t>Output:</a:t>
            </a:r>
          </a:p>
          <a:p>
            <a:pPr>
              <a:buNone/>
            </a:pPr>
            <a:r>
              <a:rPr lang="en-US" sz="1800" dirty="0" smtClean="0"/>
              <a:t>A C G T</a:t>
            </a:r>
          </a:p>
          <a:p>
            <a:pPr>
              <a:buNone/>
            </a:pPr>
            <a:r>
              <a:rPr lang="en-US" sz="1800" dirty="0" smtClean="0"/>
              <a:t>4</a:t>
            </a:r>
          </a:p>
          <a:p>
            <a:pPr>
              <a:buNone/>
            </a:pPr>
            <a:r>
              <a:rPr lang="en-US" sz="1800" dirty="0" smtClean="0"/>
              <a:t>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sz="4400" b="1" dirty="0" smtClean="0">
                <a:solidFill>
                  <a:srgbClr val="00B050"/>
                </a:solidFill>
              </a:rPr>
              <a:t>Thank You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 1: Storing DNA in a variable and printing it out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10D43"/>
                </a:solidFill>
              </a:rPr>
              <a:t>Code:</a:t>
            </a:r>
          </a:p>
          <a:p>
            <a:pPr>
              <a:buNone/>
            </a:pPr>
            <a:r>
              <a:rPr lang="en-US" sz="2000" dirty="0" smtClean="0"/>
              <a:t>$DNA=‘ACGGGAGGACGGGAAAATTACTACGGCATTAGC’;</a:t>
            </a:r>
          </a:p>
          <a:p>
            <a:pPr>
              <a:buNone/>
            </a:pPr>
            <a:r>
              <a:rPr lang="en-US" sz="2000" dirty="0"/>
              <a:t>p</a:t>
            </a:r>
            <a:r>
              <a:rPr lang="en-US" sz="2000" dirty="0" smtClean="0"/>
              <a:t>rint $DNA;</a:t>
            </a:r>
          </a:p>
          <a:p>
            <a:pPr>
              <a:buNone/>
            </a:pPr>
            <a:r>
              <a:rPr lang="en-US" sz="2000" dirty="0" smtClean="0"/>
              <a:t>exit;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 smtClean="0">
                <a:solidFill>
                  <a:srgbClr val="F10D43"/>
                </a:solidFill>
              </a:rPr>
              <a:t>Output:</a:t>
            </a:r>
          </a:p>
          <a:p>
            <a:pPr>
              <a:buNone/>
            </a:pPr>
            <a:r>
              <a:rPr lang="en-US" sz="2000" dirty="0" smtClean="0"/>
              <a:t>ACGGGAGGACGGGAAAATTACTACGGCATTAGC</a:t>
            </a:r>
            <a:endParaRPr lang="en-US" sz="2000" b="1" dirty="0">
              <a:solidFill>
                <a:srgbClr val="F10D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Concatenating DNA Fragments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Now we will show how to concatenate two DNA fragments.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Concatenation is attaching something to the end of something else.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 biologist is well aware that joining DNA sequences is a common task in the biology lab.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Here we will show three versions of how we can concatenate two DNA fragments.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In our first version to concatenate two strings, we use </a:t>
            </a:r>
            <a:r>
              <a:rPr lang="en-US" sz="2400" dirty="0" smtClean="0">
                <a:solidFill>
                  <a:srgbClr val="F10D43"/>
                </a:solidFill>
              </a:rPr>
              <a:t>dot operator. </a:t>
            </a:r>
            <a:r>
              <a:rPr lang="en-US" sz="2400" dirty="0" smtClean="0"/>
              <a:t>The dot operator, when placed between two strings, creates a single string that concatenates the two original strings. So the line: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F10D43"/>
                </a:solidFill>
              </a:rPr>
              <a:t> 		</a:t>
            </a:r>
            <a:r>
              <a:rPr lang="en-US" sz="2200" b="1" dirty="0" smtClean="0">
                <a:solidFill>
                  <a:srgbClr val="FF5050"/>
                </a:solidFill>
              </a:rPr>
              <a:t>$DNA 3=$DNA 1 . $DNA 2;</a:t>
            </a:r>
          </a:p>
          <a:p>
            <a:pPr algn="just">
              <a:buNone/>
            </a:pPr>
            <a:endParaRPr lang="en-US" sz="2400" dirty="0" smtClean="0">
              <a:solidFill>
                <a:srgbClr val="F10D43"/>
              </a:solidFill>
            </a:endParaRP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2:Concatenating DNA (</a:t>
            </a:r>
            <a:r>
              <a:rPr lang="en-US" sz="1800" dirty="0" smtClean="0">
                <a:solidFill>
                  <a:srgbClr val="0070C0"/>
                </a:solidFill>
              </a:rPr>
              <a:t>Version 1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F10D43"/>
                </a:solidFill>
              </a:rPr>
              <a:t>Code:</a:t>
            </a:r>
          </a:p>
          <a:p>
            <a:pPr>
              <a:buNone/>
            </a:pPr>
            <a:r>
              <a:rPr lang="en-US" sz="1200" dirty="0" smtClean="0"/>
              <a:t>$DNA 1=‘ACGGGAGGACGGGAAAATTACTACGGCATTAGC’;</a:t>
            </a:r>
          </a:p>
          <a:p>
            <a:pPr>
              <a:buNone/>
            </a:pPr>
            <a:r>
              <a:rPr lang="en-US" sz="1200" dirty="0" smtClean="0"/>
              <a:t>$DNA 2=‘ATAGTGCCGTGAGATGATGTAGTA’;</a:t>
            </a:r>
          </a:p>
          <a:p>
            <a:pPr>
              <a:buNone/>
            </a:pPr>
            <a:r>
              <a:rPr lang="en-US" sz="1200" dirty="0" smtClean="0"/>
              <a:t>print “Here are original two DNA fragments:\n\n”;</a:t>
            </a:r>
          </a:p>
          <a:p>
            <a:pPr>
              <a:buNone/>
            </a:pPr>
            <a:r>
              <a:rPr lang="en-US" sz="1200" dirty="0" smtClean="0"/>
              <a:t>print $DNA 1,”\n”;</a:t>
            </a:r>
          </a:p>
          <a:p>
            <a:pPr>
              <a:buNone/>
            </a:pPr>
            <a:r>
              <a:rPr lang="en-US" sz="1200" dirty="0" smtClean="0"/>
              <a:t>print $DNA 2,”\n\n”;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b="1" dirty="0" smtClean="0">
                <a:solidFill>
                  <a:srgbClr val="4149EB"/>
                </a:solidFill>
              </a:rPr>
              <a:t>$DNA 3=$DNA 1 . $DNA 2;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print “Here is the concatenation of the first two fragments:\n\n”;</a:t>
            </a:r>
          </a:p>
          <a:p>
            <a:pPr>
              <a:buNone/>
            </a:pPr>
            <a:r>
              <a:rPr lang="en-US" sz="1200" dirty="0" smtClean="0"/>
              <a:t>print “$DNA 3\n\n”;</a:t>
            </a:r>
          </a:p>
          <a:p>
            <a:pPr>
              <a:buNone/>
            </a:pPr>
            <a:r>
              <a:rPr lang="en-US" sz="1200" dirty="0" smtClean="0"/>
              <a:t>exit;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400" b="1" dirty="0" smtClean="0">
                <a:solidFill>
                  <a:srgbClr val="F10D43"/>
                </a:solidFill>
              </a:rPr>
              <a:t>Output:</a:t>
            </a:r>
          </a:p>
          <a:p>
            <a:pPr>
              <a:buNone/>
            </a:pPr>
            <a:r>
              <a:rPr lang="en-US" sz="1200" dirty="0" smtClean="0"/>
              <a:t>Here are original two DNA fragments:</a:t>
            </a:r>
          </a:p>
          <a:p>
            <a:pPr>
              <a:buNone/>
            </a:pPr>
            <a:endParaRPr lang="en-US" sz="1200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sz="1200" dirty="0" smtClean="0"/>
              <a:t>ACGGGAGGACGGGAAAATTACTACGGCATTAGC</a:t>
            </a:r>
            <a:endParaRPr lang="en-US" sz="1200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sz="1200" dirty="0" smtClean="0"/>
              <a:t>ATAGTGCCGTGAGATGATGTAGTA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Here is the concatenation of the first two fragments: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ACGGGAGGACGGGAAAATTACTACGGCATTAGCATAGTGCCGTGAGATGATGTAGTA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Concatenating DNA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Version 2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our second version the statement that concatenates two DNA fragments $DNA1 and $DNA2 into the variable $DNA3 is: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100" b="1" dirty="0" smtClean="0">
                <a:solidFill>
                  <a:srgbClr val="FF5050"/>
                </a:solidFill>
              </a:rPr>
              <a:t>$DNA 3=“$DNA 1 $DNA 2”;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Perl the </a:t>
            </a:r>
            <a:r>
              <a:rPr lang="en-US" dirty="0" smtClean="0">
                <a:solidFill>
                  <a:srgbClr val="4149EB"/>
                </a:solidFill>
              </a:rPr>
              <a:t>= sign </a:t>
            </a:r>
            <a:r>
              <a:rPr lang="en-US" dirty="0" smtClean="0"/>
              <a:t>assigns a value to a variable.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Here the assignment to $DNA3 is a variable name followed by the = sign, followed by a value to be assigned.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value on the right of the assignment statement is a string enclosed in </a:t>
            </a:r>
            <a:r>
              <a:rPr lang="en-US" dirty="0" smtClean="0">
                <a:solidFill>
                  <a:srgbClr val="4149EB"/>
                </a:solidFill>
              </a:rPr>
              <a:t>double quotes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double quotes allow the variables in the string to be replaced with their values.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is called </a:t>
            </a:r>
            <a:r>
              <a:rPr lang="en-US" dirty="0" smtClean="0">
                <a:solidFill>
                  <a:srgbClr val="F10D43"/>
                </a:solidFill>
              </a:rPr>
              <a:t>string interpolation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After assigning the concatenated  DNA to variable $DNA3, we just print it out by this line:</a:t>
            </a:r>
          </a:p>
          <a:p>
            <a:pPr lvl="2">
              <a:buNone/>
            </a:pPr>
            <a:r>
              <a:rPr lang="en-US" sz="3100" b="1" dirty="0" smtClean="0">
                <a:solidFill>
                  <a:srgbClr val="FF5050"/>
                </a:solidFill>
              </a:rPr>
              <a:t>print “$DNA 3\n\n”;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2:Concatenating DNA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1800" dirty="0" smtClean="0">
                <a:solidFill>
                  <a:srgbClr val="0070C0"/>
                </a:solidFill>
              </a:rPr>
              <a:t>Version 2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10D43"/>
                </a:solidFill>
              </a:rPr>
              <a:t>Code:</a:t>
            </a:r>
          </a:p>
          <a:p>
            <a:pPr>
              <a:buNone/>
            </a:pPr>
            <a:r>
              <a:rPr lang="en-US" dirty="0" smtClean="0"/>
              <a:t>$DNA 1=‘ACGGGAGGACGGGAAAATTACTACGGCATTAGC’;</a:t>
            </a:r>
          </a:p>
          <a:p>
            <a:pPr>
              <a:buNone/>
            </a:pPr>
            <a:r>
              <a:rPr lang="en-US" dirty="0" smtClean="0"/>
              <a:t>$DNA 2=‘ATAGTGCCGTGAGATGATGTAGTA’;</a:t>
            </a:r>
          </a:p>
          <a:p>
            <a:pPr>
              <a:buNone/>
            </a:pPr>
            <a:r>
              <a:rPr lang="en-US" dirty="0" smtClean="0"/>
              <a:t>print “Here are original two DNA fragments:\n\n”;</a:t>
            </a:r>
          </a:p>
          <a:p>
            <a:pPr>
              <a:buNone/>
            </a:pPr>
            <a:r>
              <a:rPr lang="en-US" dirty="0" smtClean="0"/>
              <a:t>print $DNA 1,”\n”;</a:t>
            </a:r>
          </a:p>
          <a:p>
            <a:pPr>
              <a:buNone/>
            </a:pPr>
            <a:r>
              <a:rPr lang="en-US" dirty="0" smtClean="0"/>
              <a:t>print $DNA 2,”\n\n”;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4149EB"/>
                </a:solidFill>
              </a:rPr>
              <a:t>$DNA 3=“$DNA 1 $DNA 2”;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 “Here is the concatenation of the first two fragments:\n\n”;</a:t>
            </a:r>
          </a:p>
          <a:p>
            <a:pPr>
              <a:buNone/>
            </a:pPr>
            <a:r>
              <a:rPr lang="en-US" dirty="0" smtClean="0"/>
              <a:t>print “$DNA 3\n\n”;</a:t>
            </a:r>
          </a:p>
          <a:p>
            <a:pPr>
              <a:buNone/>
            </a:pPr>
            <a:r>
              <a:rPr lang="en-US" dirty="0" smtClean="0"/>
              <a:t>exit;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3600" b="1" dirty="0" smtClean="0">
                <a:solidFill>
                  <a:srgbClr val="F10D43"/>
                </a:solidFill>
              </a:rPr>
              <a:t>Output:</a:t>
            </a:r>
          </a:p>
          <a:p>
            <a:pPr>
              <a:buNone/>
            </a:pPr>
            <a:r>
              <a:rPr lang="en-US" dirty="0" smtClean="0"/>
              <a:t>Here are original two DNA fragments:</a:t>
            </a:r>
          </a:p>
          <a:p>
            <a:pPr>
              <a:buNone/>
            </a:pPr>
            <a:endParaRPr lang="en-US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dirty="0" smtClean="0"/>
              <a:t>ACGGGAGGACGGGAAAATTACTACGGCATTAGC</a:t>
            </a:r>
            <a:endParaRPr lang="en-US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dirty="0" smtClean="0"/>
              <a:t>ATAGTGCCGTGAGATGATGTAGTA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concatenation of the first two fragments: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ACGGGAGGACGGGAAAATTACTACGGCATTAGCATAGTGCCGTGAGATGATGTAGTA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Concatenating DNA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Version 3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In our third version we can accomplish the same concatenation using only using the </a:t>
            </a:r>
            <a:r>
              <a:rPr lang="en-US" sz="2400" dirty="0" smtClean="0">
                <a:solidFill>
                  <a:srgbClr val="4149EB"/>
                </a:solidFill>
              </a:rPr>
              <a:t>print</a:t>
            </a:r>
            <a:r>
              <a:rPr lang="en-US" sz="2400" dirty="0" smtClean="0"/>
              <a:t> statement like this: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dirty="0" smtClean="0"/>
              <a:t>	</a:t>
            </a:r>
            <a:r>
              <a:rPr lang="en-US" sz="2000" b="1" dirty="0" smtClean="0">
                <a:solidFill>
                  <a:srgbClr val="FF5050"/>
                </a:solidFill>
              </a:rPr>
              <a:t>print $DNA 1 ,  $DNA 2 ,”\n”;</a:t>
            </a:r>
            <a:endParaRPr lang="en-US" sz="2400" b="1" dirty="0" smtClean="0">
              <a:solidFill>
                <a:srgbClr val="FF5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Here the print statement has three parts, separated by commas: the two DNA fragments in the two variables and a new line.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We can achieve the same result with the following print statements: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10D43"/>
                </a:solidFill>
              </a:rPr>
              <a:t> </a:t>
            </a:r>
            <a:r>
              <a:rPr lang="en-US" sz="2000" b="1" dirty="0" smtClean="0">
                <a:solidFill>
                  <a:srgbClr val="FF5050"/>
                </a:solidFill>
              </a:rPr>
              <a:t>print “$DNA 1$DNA 2\n”; </a:t>
            </a:r>
            <a:r>
              <a:rPr lang="en-US" sz="2400" dirty="0" smtClean="0"/>
              <a:t>		</a:t>
            </a:r>
            <a:endParaRPr lang="en-US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2:Concatenating DNA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1800" dirty="0" smtClean="0">
                <a:solidFill>
                  <a:srgbClr val="0070C0"/>
                </a:solidFill>
              </a:rPr>
              <a:t>Version 3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10D43"/>
                </a:solidFill>
              </a:rPr>
              <a:t>Code:</a:t>
            </a:r>
          </a:p>
          <a:p>
            <a:pPr>
              <a:buNone/>
            </a:pPr>
            <a:r>
              <a:rPr lang="en-US" dirty="0" smtClean="0"/>
              <a:t>$DNA 1=‘ACGGGAGGACGGGAAAATTACTACGGCATTAGC’;</a:t>
            </a:r>
          </a:p>
          <a:p>
            <a:pPr>
              <a:buNone/>
            </a:pPr>
            <a:r>
              <a:rPr lang="en-US" dirty="0" smtClean="0"/>
              <a:t>$DNA 2=‘ATAGTGCCGTGAGATGATGTAGTA’;</a:t>
            </a:r>
          </a:p>
          <a:p>
            <a:pPr>
              <a:buNone/>
            </a:pPr>
            <a:r>
              <a:rPr lang="en-US" dirty="0" smtClean="0"/>
              <a:t>print “Here are original two DNA fragments:\n\n”;</a:t>
            </a:r>
          </a:p>
          <a:p>
            <a:pPr>
              <a:buNone/>
            </a:pPr>
            <a:r>
              <a:rPr lang="en-US" dirty="0" smtClean="0"/>
              <a:t>print $DNA 1,”\n”;</a:t>
            </a:r>
          </a:p>
          <a:p>
            <a:pPr>
              <a:buNone/>
            </a:pPr>
            <a:r>
              <a:rPr lang="en-US" dirty="0" smtClean="0"/>
              <a:t>print $DNA 2,”\n\n”;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4149EB"/>
                </a:solidFill>
              </a:rPr>
              <a:t>print $DNA 1 ,  $DNA 2 ,”\n”;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 “Here is the concatenation of the first two fragments:\n\n”;</a:t>
            </a:r>
          </a:p>
          <a:p>
            <a:pPr>
              <a:buNone/>
            </a:pPr>
            <a:r>
              <a:rPr lang="en-US" dirty="0" smtClean="0"/>
              <a:t>print “$DNA 3\n\n”;</a:t>
            </a:r>
          </a:p>
          <a:p>
            <a:pPr>
              <a:buNone/>
            </a:pPr>
            <a:r>
              <a:rPr lang="en-US" dirty="0" smtClean="0"/>
              <a:t>exit;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3600" b="1" dirty="0" smtClean="0">
                <a:solidFill>
                  <a:srgbClr val="F10D43"/>
                </a:solidFill>
              </a:rPr>
              <a:t>Output:</a:t>
            </a:r>
          </a:p>
          <a:p>
            <a:pPr>
              <a:buNone/>
            </a:pPr>
            <a:r>
              <a:rPr lang="en-US" dirty="0" smtClean="0"/>
              <a:t>Here are original two DNA fragments:</a:t>
            </a:r>
          </a:p>
          <a:p>
            <a:pPr>
              <a:buNone/>
            </a:pPr>
            <a:endParaRPr lang="en-US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dirty="0" smtClean="0"/>
              <a:t>ACGGGAGGACGGGAAAATTACTACGGCATTAGC</a:t>
            </a:r>
            <a:endParaRPr lang="en-US" b="1" dirty="0" smtClean="0">
              <a:solidFill>
                <a:srgbClr val="F10D43"/>
              </a:solidFill>
            </a:endParaRPr>
          </a:p>
          <a:p>
            <a:pPr>
              <a:buNone/>
            </a:pPr>
            <a:r>
              <a:rPr lang="en-US" dirty="0" smtClean="0"/>
              <a:t>ATAGTGCCGTGAGATGATGTAGTA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concatenation of the first two fragments: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ACGGGAGGACGGGAAAATTACTACGGCATTAGCATAGTGCCGTGAGATGATGTAGTA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1296</Words>
  <Application>Microsoft Office PowerPoint</Application>
  <PresentationFormat>On-screen Show (4:3)</PresentationFormat>
  <Paragraphs>272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Calibri</vt:lpstr>
      <vt:lpstr>Wingdings</vt:lpstr>
      <vt:lpstr>Office Theme</vt:lpstr>
      <vt:lpstr>CSE 0438: Bioinformatics Lab Introduction to Bioinformatics Programming in Perl</vt:lpstr>
      <vt:lpstr>A Program to Store a DNA Sequence</vt:lpstr>
      <vt:lpstr>Example 1: Storing DNA in a variable and printing it out</vt:lpstr>
      <vt:lpstr>Concatenating DNA Fragments</vt:lpstr>
      <vt:lpstr>Example 2:Concatenating DNA (Version 1)</vt:lpstr>
      <vt:lpstr>Concatenating DNA (Version 2)</vt:lpstr>
      <vt:lpstr>Example 2:Concatenating DNA (Version 2)</vt:lpstr>
      <vt:lpstr>Concatenating DNA (Version 3)</vt:lpstr>
      <vt:lpstr>Example 2:Concatenating DNA (Version 3)</vt:lpstr>
      <vt:lpstr>Transcribing DNA into RNA</vt:lpstr>
      <vt:lpstr>Example 3: Transcribing DNA into RNA</vt:lpstr>
      <vt:lpstr>Calculating the reverse compliment of a strand of DNA</vt:lpstr>
      <vt:lpstr>Example 4: Calculating the reverse compliment of a strand of DNA</vt:lpstr>
      <vt:lpstr>Reading protein sequence data from a file</vt:lpstr>
      <vt:lpstr>Example 5: Reading protein sequence data from a file</vt:lpstr>
      <vt:lpstr>Reading protein sequence data from a file (multiline)</vt:lpstr>
      <vt:lpstr>Example 6: Reading protein sequence data from a file (Continue)</vt:lpstr>
      <vt:lpstr>Example 6: Reading protein sequence data from a file (Continue)</vt:lpstr>
      <vt:lpstr>Reading protein sequence data from a file (using array to read all the lines of an input file)</vt:lpstr>
      <vt:lpstr>Example 7: Reading protein sequence data from a file</vt:lpstr>
      <vt:lpstr>Scalar and List Context</vt:lpstr>
      <vt:lpstr>Example 8: Demonstration of “scalar context” and “list context”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Administrator</cp:lastModifiedBy>
  <cp:revision>154</cp:revision>
  <dcterms:created xsi:type="dcterms:W3CDTF">2020-07-21T03:03:48Z</dcterms:created>
  <dcterms:modified xsi:type="dcterms:W3CDTF">2022-02-07T06:36:28Z</dcterms:modified>
</cp:coreProperties>
</file>