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80CBD-BD63-4493-BF49-850A39DE1CB2}"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74BED-BF60-48BB-9708-D7B2C95CA7DB}" type="slidenum">
              <a:rPr lang="en-US" smtClean="0"/>
              <a:t>‹#›</a:t>
            </a:fld>
            <a:endParaRPr lang="en-US"/>
          </a:p>
        </p:txBody>
      </p:sp>
    </p:spTree>
    <p:extLst>
      <p:ext uri="{BB962C8B-B14F-4D97-AF65-F5344CB8AC3E}">
        <p14:creationId xmlns:p14="http://schemas.microsoft.com/office/powerpoint/2010/main" val="268061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6</a:t>
            </a:fld>
            <a:endParaRPr lang="en-US"/>
          </a:p>
        </p:txBody>
      </p:sp>
    </p:spTree>
    <p:extLst>
      <p:ext uri="{BB962C8B-B14F-4D97-AF65-F5344CB8AC3E}">
        <p14:creationId xmlns:p14="http://schemas.microsoft.com/office/powerpoint/2010/main" val="85152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7</a:t>
            </a:fld>
            <a:endParaRPr lang="en-US"/>
          </a:p>
        </p:txBody>
      </p:sp>
    </p:spTree>
    <p:extLst>
      <p:ext uri="{BB962C8B-B14F-4D97-AF65-F5344CB8AC3E}">
        <p14:creationId xmlns:p14="http://schemas.microsoft.com/office/powerpoint/2010/main" val="139286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9</a:t>
            </a:fld>
            <a:endParaRPr lang="en-US"/>
          </a:p>
        </p:txBody>
      </p:sp>
    </p:spTree>
    <p:extLst>
      <p:ext uri="{BB962C8B-B14F-4D97-AF65-F5344CB8AC3E}">
        <p14:creationId xmlns:p14="http://schemas.microsoft.com/office/powerpoint/2010/main" val="1090963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10</a:t>
            </a:fld>
            <a:endParaRPr lang="en-US"/>
          </a:p>
        </p:txBody>
      </p:sp>
    </p:spTree>
    <p:extLst>
      <p:ext uri="{BB962C8B-B14F-4D97-AF65-F5344CB8AC3E}">
        <p14:creationId xmlns:p14="http://schemas.microsoft.com/office/powerpoint/2010/main" val="318236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12</a:t>
            </a:fld>
            <a:endParaRPr lang="en-US"/>
          </a:p>
        </p:txBody>
      </p:sp>
    </p:spTree>
    <p:extLst>
      <p:ext uri="{BB962C8B-B14F-4D97-AF65-F5344CB8AC3E}">
        <p14:creationId xmlns:p14="http://schemas.microsoft.com/office/powerpoint/2010/main" val="427397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13</a:t>
            </a:fld>
            <a:endParaRPr lang="en-US"/>
          </a:p>
        </p:txBody>
      </p:sp>
    </p:spTree>
    <p:extLst>
      <p:ext uri="{BB962C8B-B14F-4D97-AF65-F5344CB8AC3E}">
        <p14:creationId xmlns:p14="http://schemas.microsoft.com/office/powerpoint/2010/main" val="224387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A213-CA27-4FDD-A050-236BE90C4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0D3E5-5FE8-432E-A997-FDB495736E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CD49F-7391-4B55-8A02-D97E57D2BB5B}"/>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5" name="Footer Placeholder 4">
            <a:extLst>
              <a:ext uri="{FF2B5EF4-FFF2-40B4-BE49-F238E27FC236}">
                <a16:creationId xmlns:a16="http://schemas.microsoft.com/office/drawing/2014/main" id="{B3125B6D-51B0-4002-AFB1-93F91B2FE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43925-A2FC-4E2D-8A72-2811495C9E86}"/>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116363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7BA7-B8FC-475F-98F2-396C2FFC66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5ACDA-60F9-45BD-BE7A-449864C3B8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AE78C-07C1-4A94-80B4-55ADAE1DE87D}"/>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5" name="Footer Placeholder 4">
            <a:extLst>
              <a:ext uri="{FF2B5EF4-FFF2-40B4-BE49-F238E27FC236}">
                <a16:creationId xmlns:a16="http://schemas.microsoft.com/office/drawing/2014/main" id="{400D169C-975E-4BE7-BAE8-4F6843C4D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05124-B072-4A1E-9616-9E90504D5C9E}"/>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260693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BD98A-6602-4733-A920-2E08ECC06D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E7C731-6AC8-4019-903B-7C30AEDDC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A0AD-445B-446C-9A54-638896C6F601}"/>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5" name="Footer Placeholder 4">
            <a:extLst>
              <a:ext uri="{FF2B5EF4-FFF2-40B4-BE49-F238E27FC236}">
                <a16:creationId xmlns:a16="http://schemas.microsoft.com/office/drawing/2014/main" id="{5BB1E7F3-8F91-4294-8066-AB47E99DE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9CB5B-BCF1-4898-B4B8-D54A8EC284BC}"/>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15334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2DC4-1E6B-4FD0-B7F7-E5BD55857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C942FA-443A-4944-9428-FAC13C576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B772B-9A1D-4CD3-8C79-BBBE1ADBCF0E}"/>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5" name="Footer Placeholder 4">
            <a:extLst>
              <a:ext uri="{FF2B5EF4-FFF2-40B4-BE49-F238E27FC236}">
                <a16:creationId xmlns:a16="http://schemas.microsoft.com/office/drawing/2014/main" id="{E46A3C08-22EC-473E-85D5-B051FBF54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5C60E-519A-44B2-B772-3DDF5B49CB08}"/>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283497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CEF8-B894-45F5-B786-FD091696B2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3F3D7-5243-4D85-A3B7-120AD9267B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171AB-0DD6-4F13-A5DB-C9CBD317E8F4}"/>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5" name="Footer Placeholder 4">
            <a:extLst>
              <a:ext uri="{FF2B5EF4-FFF2-40B4-BE49-F238E27FC236}">
                <a16:creationId xmlns:a16="http://schemas.microsoft.com/office/drawing/2014/main" id="{86A6EBC3-45E5-489B-8EAC-B6E2583C9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F07CA-BEB3-4DB3-88CD-F715FFE06149}"/>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48787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1801-F9BB-4131-9226-6014E7ADA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02E992-F2E1-49F2-B311-623D98024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8A249F-6AA2-4AC6-BA6F-9C7BB40E2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1B62F-7F45-4790-A776-BA03B6FD2B56}"/>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6" name="Footer Placeholder 5">
            <a:extLst>
              <a:ext uri="{FF2B5EF4-FFF2-40B4-BE49-F238E27FC236}">
                <a16:creationId xmlns:a16="http://schemas.microsoft.com/office/drawing/2014/main" id="{18F22FA7-903E-4074-8ACE-B21D15957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19CFD-DD41-4F87-A63A-031108C6B29C}"/>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159251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F0C-BA74-42E4-B4DB-24722A9E5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0988AD-9864-4343-846A-0DFC8D4A24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BD558-6B69-4A50-BDD9-9BFF977B0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6C5E5A-F250-406F-870A-8F5679E02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F1F6B-7BE4-4E6D-9917-F5ACB034C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5B353-E2A6-461E-A6B9-2666B484B908}"/>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8" name="Footer Placeholder 7">
            <a:extLst>
              <a:ext uri="{FF2B5EF4-FFF2-40B4-BE49-F238E27FC236}">
                <a16:creationId xmlns:a16="http://schemas.microsoft.com/office/drawing/2014/main" id="{A3AE40C5-D804-45C7-B3A7-D9E84231FF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BCD00-64AB-4F23-9AEE-1520B56571CE}"/>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60210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A42F-C7EC-40F6-A6F8-49D7A8789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001B6-71E1-48E3-B067-2A3998778641}"/>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4" name="Footer Placeholder 3">
            <a:extLst>
              <a:ext uri="{FF2B5EF4-FFF2-40B4-BE49-F238E27FC236}">
                <a16:creationId xmlns:a16="http://schemas.microsoft.com/office/drawing/2014/main" id="{18676D18-5DC2-48F8-9DE0-2C4169589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300919-0866-40AC-BB94-5983AB414FF1}"/>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71489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3E7E7-0107-41D6-9625-59510098A7DC}"/>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3" name="Footer Placeholder 2">
            <a:extLst>
              <a:ext uri="{FF2B5EF4-FFF2-40B4-BE49-F238E27FC236}">
                <a16:creationId xmlns:a16="http://schemas.microsoft.com/office/drawing/2014/main" id="{81BC885A-1442-448E-8D65-5817EB066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97E4B4-2B3E-4118-9523-D02AF7B7DC94}"/>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8471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0F30-8F2F-45C2-841C-3AE407D4B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514932-ADDE-4949-A438-830EF129E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D8BDFE-E4EC-422E-A0A6-9B2071018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06920-A86A-4861-957B-E7AB363501DB}"/>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6" name="Footer Placeholder 5">
            <a:extLst>
              <a:ext uri="{FF2B5EF4-FFF2-40B4-BE49-F238E27FC236}">
                <a16:creationId xmlns:a16="http://schemas.microsoft.com/office/drawing/2014/main" id="{DAF0E406-06D5-411E-B501-964E92DAA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ED16C-5C48-443C-88F0-D0A15A739D15}"/>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103311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2167-EE71-40EA-952C-5747DBCAA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2E418-F758-4C75-9C01-A0B993BE8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7936B2-F6A2-4667-87AD-3A648489E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854A6-FEDD-4049-B2CB-16477CE81341}"/>
              </a:ext>
            </a:extLst>
          </p:cNvPr>
          <p:cNvSpPr>
            <a:spLocks noGrp="1"/>
          </p:cNvSpPr>
          <p:nvPr>
            <p:ph type="dt" sz="half" idx="10"/>
          </p:nvPr>
        </p:nvSpPr>
        <p:spPr/>
        <p:txBody>
          <a:bodyPr/>
          <a:lstStyle/>
          <a:p>
            <a:fld id="{9A970070-DCFA-4526-9949-55C2D2FF7D1E}" type="datetimeFigureOut">
              <a:rPr lang="en-US" smtClean="0"/>
              <a:t>12/7/2021</a:t>
            </a:fld>
            <a:endParaRPr lang="en-US"/>
          </a:p>
        </p:txBody>
      </p:sp>
      <p:sp>
        <p:nvSpPr>
          <p:cNvPr id="6" name="Footer Placeholder 5">
            <a:extLst>
              <a:ext uri="{FF2B5EF4-FFF2-40B4-BE49-F238E27FC236}">
                <a16:creationId xmlns:a16="http://schemas.microsoft.com/office/drawing/2014/main" id="{BE810E12-2987-4DAC-860E-0D47B4456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4C8C6-B2AB-4D3D-A3BB-FD1F81C4FAE5}"/>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298744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2E9B93-99D0-4411-BC61-74E2A5CA4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42D46F-6D3B-4910-A01A-5AB2189EC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BF9FF-C387-4F43-824A-D78B68C85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70070-DCFA-4526-9949-55C2D2FF7D1E}" type="datetimeFigureOut">
              <a:rPr lang="en-US" smtClean="0"/>
              <a:t>12/7/2021</a:t>
            </a:fld>
            <a:endParaRPr lang="en-US"/>
          </a:p>
        </p:txBody>
      </p:sp>
      <p:sp>
        <p:nvSpPr>
          <p:cNvPr id="5" name="Footer Placeholder 4">
            <a:extLst>
              <a:ext uri="{FF2B5EF4-FFF2-40B4-BE49-F238E27FC236}">
                <a16:creationId xmlns:a16="http://schemas.microsoft.com/office/drawing/2014/main" id="{1D4B773C-A3DB-4BA2-8616-BDD0803D4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083DF-D345-435C-B797-887ED394A5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1EB1C-933F-47E9-A704-D185AA53C9B5}" type="slidenum">
              <a:rPr lang="en-US" smtClean="0"/>
              <a:t>‹#›</a:t>
            </a:fld>
            <a:endParaRPr lang="en-US"/>
          </a:p>
        </p:txBody>
      </p:sp>
    </p:spTree>
    <p:extLst>
      <p:ext uri="{BB962C8B-B14F-4D97-AF65-F5344CB8AC3E}">
        <p14:creationId xmlns:p14="http://schemas.microsoft.com/office/powerpoint/2010/main" val="182415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E946-3039-44BE-9867-ECBB877E9312}"/>
              </a:ext>
            </a:extLst>
          </p:cNvPr>
          <p:cNvSpPr>
            <a:spLocks noGrp="1"/>
          </p:cNvSpPr>
          <p:nvPr>
            <p:ph type="ctrTitle"/>
          </p:nvPr>
        </p:nvSpPr>
        <p:spPr/>
        <p:txBody>
          <a:bodyPr/>
          <a:lstStyle/>
          <a:p>
            <a:r>
              <a:rPr lang="en-US" b="1" dirty="0"/>
              <a:t>Beer Mash Extraction</a:t>
            </a:r>
          </a:p>
        </p:txBody>
      </p:sp>
      <p:sp>
        <p:nvSpPr>
          <p:cNvPr id="3" name="Subtitle 2">
            <a:extLst>
              <a:ext uri="{FF2B5EF4-FFF2-40B4-BE49-F238E27FC236}">
                <a16:creationId xmlns:a16="http://schemas.microsoft.com/office/drawing/2014/main" id="{F0B8DC13-6D68-46FA-B205-5018B3736C6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8423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DCDE5-F0B7-46EF-A0D3-20E33BE59DDF}"/>
              </a:ext>
            </a:extLst>
          </p:cNvPr>
          <p:cNvSpPr>
            <a:spLocks noGrp="1"/>
          </p:cNvSpPr>
          <p:nvPr>
            <p:ph type="title"/>
          </p:nvPr>
        </p:nvSpPr>
        <p:spPr>
          <a:xfrm>
            <a:off x="838200" y="365125"/>
            <a:ext cx="10515600" cy="1306443"/>
          </a:xfrm>
        </p:spPr>
        <p:txBody>
          <a:bodyPr>
            <a:normAutofit/>
          </a:bodyPr>
          <a:lstStyle/>
          <a:p>
            <a:r>
              <a:rPr lang="en-US" sz="4000"/>
              <a:t>Outlier for High Scale Feats</a:t>
            </a:r>
          </a:p>
        </p:txBody>
      </p:sp>
      <p:sp>
        <p:nvSpPr>
          <p:cNvPr id="3" name="Content Placeholder 2">
            <a:extLst>
              <a:ext uri="{FF2B5EF4-FFF2-40B4-BE49-F238E27FC236}">
                <a16:creationId xmlns:a16="http://schemas.microsoft.com/office/drawing/2014/main" id="{9919DA0C-F06C-46B3-B108-64988D8D68A0}"/>
              </a:ext>
            </a:extLst>
          </p:cNvPr>
          <p:cNvSpPr>
            <a:spLocks noGrp="1"/>
          </p:cNvSpPr>
          <p:nvPr>
            <p:ph idx="1"/>
          </p:nvPr>
        </p:nvSpPr>
        <p:spPr>
          <a:xfrm>
            <a:off x="838200" y="1825625"/>
            <a:ext cx="4152774" cy="4303464"/>
          </a:xfrm>
        </p:spPr>
        <p:txBody>
          <a:bodyPr>
            <a:normAutofit/>
          </a:bodyPr>
          <a:lstStyle/>
          <a:p>
            <a:r>
              <a:rPr lang="en-US" sz="2000"/>
              <a:t>high_scale_feats = ['IBU', 'Size(L)',  'BoilSize’]</a:t>
            </a:r>
          </a:p>
          <a:p>
            <a:endParaRPr lang="en-US" sz="2000"/>
          </a:p>
          <a:p>
            <a:endParaRPr lang="en-US" sz="2000"/>
          </a:p>
        </p:txBody>
      </p:sp>
      <p:pic>
        <p:nvPicPr>
          <p:cNvPr id="7170" name="Picture 2" descr="Chart&#10;&#10;Description automatically generated">
            <a:extLst>
              <a:ext uri="{FF2B5EF4-FFF2-40B4-BE49-F238E27FC236}">
                <a16:creationId xmlns:a16="http://schemas.microsoft.com/office/drawing/2014/main" id="{0DA1474E-642E-4E56-BEA6-A43418D3A2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73" b="1"/>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2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807E-21B6-4F7F-82C1-93E7BC4E5994}"/>
              </a:ext>
            </a:extLst>
          </p:cNvPr>
          <p:cNvSpPr>
            <a:spLocks noGrp="1"/>
          </p:cNvSpPr>
          <p:nvPr>
            <p:ph type="title"/>
          </p:nvPr>
        </p:nvSpPr>
        <p:spPr/>
        <p:txBody>
          <a:bodyPr/>
          <a:lstStyle/>
          <a:p>
            <a:r>
              <a:rPr lang="en-US" dirty="0"/>
              <a:t>Pie Chart Distribution for Style Category</a:t>
            </a:r>
          </a:p>
        </p:txBody>
      </p:sp>
      <p:pic>
        <p:nvPicPr>
          <p:cNvPr id="9218" name="Picture 2">
            <a:extLst>
              <a:ext uri="{FF2B5EF4-FFF2-40B4-BE49-F238E27FC236}">
                <a16:creationId xmlns:a16="http://schemas.microsoft.com/office/drawing/2014/main" id="{65888794-2D0B-4688-BC26-EF3F952297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591" y="1690687"/>
            <a:ext cx="7479587" cy="504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33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3F47-7EF0-4055-B8A4-9471C1BBE8E7}"/>
              </a:ext>
            </a:extLst>
          </p:cNvPr>
          <p:cNvSpPr>
            <a:spLocks noGrp="1"/>
          </p:cNvSpPr>
          <p:nvPr>
            <p:ph type="title"/>
          </p:nvPr>
        </p:nvSpPr>
        <p:spPr/>
        <p:txBody>
          <a:bodyPr/>
          <a:lstStyle/>
          <a:p>
            <a:r>
              <a:rPr lang="en-US" dirty="0"/>
              <a:t>Bar Chart Distribution </a:t>
            </a:r>
          </a:p>
        </p:txBody>
      </p:sp>
      <p:pic>
        <p:nvPicPr>
          <p:cNvPr id="10242" name="Picture 2">
            <a:extLst>
              <a:ext uri="{FF2B5EF4-FFF2-40B4-BE49-F238E27FC236}">
                <a16:creationId xmlns:a16="http://schemas.microsoft.com/office/drawing/2014/main" id="{39BE3624-5BC4-41A8-91DA-C82B5D006A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4804" y="1825625"/>
            <a:ext cx="1079899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4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ACB9-4409-4774-8BCD-97C00A69F837}"/>
              </a:ext>
            </a:extLst>
          </p:cNvPr>
          <p:cNvSpPr>
            <a:spLocks noGrp="1"/>
          </p:cNvSpPr>
          <p:nvPr>
            <p:ph type="title"/>
          </p:nvPr>
        </p:nvSpPr>
        <p:spPr>
          <a:xfrm>
            <a:off x="838200" y="220895"/>
            <a:ext cx="10515600" cy="1325563"/>
          </a:xfrm>
        </p:spPr>
        <p:txBody>
          <a:bodyPr/>
          <a:lstStyle/>
          <a:p>
            <a:r>
              <a:rPr lang="en-US" dirty="0"/>
              <a:t>Heat Map to check Correlation</a:t>
            </a:r>
          </a:p>
        </p:txBody>
      </p:sp>
      <p:pic>
        <p:nvPicPr>
          <p:cNvPr id="1026" name="Picture 2">
            <a:extLst>
              <a:ext uri="{FF2B5EF4-FFF2-40B4-BE49-F238E27FC236}">
                <a16:creationId xmlns:a16="http://schemas.microsoft.com/office/drawing/2014/main" id="{FDF59873-9F9B-414D-9DBA-6E0B8CD889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0431" y="1376736"/>
            <a:ext cx="9226193" cy="526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52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2C58-C89B-4D9C-9677-0307A34ADE9C}"/>
              </a:ext>
            </a:extLst>
          </p:cNvPr>
          <p:cNvSpPr>
            <a:spLocks noGrp="1"/>
          </p:cNvSpPr>
          <p:nvPr>
            <p:ph type="title"/>
          </p:nvPr>
        </p:nvSpPr>
        <p:spPr/>
        <p:txBody>
          <a:bodyPr/>
          <a:lstStyle/>
          <a:p>
            <a:r>
              <a:rPr lang="en-US" dirty="0"/>
              <a:t>Outliers under Style Column</a:t>
            </a:r>
          </a:p>
        </p:txBody>
      </p:sp>
      <p:pic>
        <p:nvPicPr>
          <p:cNvPr id="12290" name="Picture 2">
            <a:extLst>
              <a:ext uri="{FF2B5EF4-FFF2-40B4-BE49-F238E27FC236}">
                <a16:creationId xmlns:a16="http://schemas.microsoft.com/office/drawing/2014/main" id="{0BF4AA84-88B7-47C0-A93B-FD2260BDB6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699" y="1354867"/>
            <a:ext cx="9096910" cy="513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91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1490-3A08-4F63-A63B-7E4415537F2B}"/>
              </a:ext>
            </a:extLst>
          </p:cNvPr>
          <p:cNvSpPr>
            <a:spLocks noGrp="1"/>
          </p:cNvSpPr>
          <p:nvPr>
            <p:ph type="title"/>
          </p:nvPr>
        </p:nvSpPr>
        <p:spPr/>
        <p:txBody>
          <a:bodyPr/>
          <a:lstStyle/>
          <a:p>
            <a:r>
              <a:rPr lang="en-US" dirty="0"/>
              <a:t>Split the Data Train and Test</a:t>
            </a:r>
          </a:p>
        </p:txBody>
      </p:sp>
      <p:sp>
        <p:nvSpPr>
          <p:cNvPr id="3" name="Content Placeholder 2">
            <a:extLst>
              <a:ext uri="{FF2B5EF4-FFF2-40B4-BE49-F238E27FC236}">
                <a16:creationId xmlns:a16="http://schemas.microsoft.com/office/drawing/2014/main" id="{40ED372C-900E-4458-8331-F56E17B4361D}"/>
              </a:ext>
            </a:extLst>
          </p:cNvPr>
          <p:cNvSpPr>
            <a:spLocks noGrp="1"/>
          </p:cNvSpPr>
          <p:nvPr>
            <p:ph idx="1"/>
          </p:nvPr>
        </p:nvSpPr>
        <p:spPr/>
        <p:txBody>
          <a:bodyPr>
            <a:normAutofit fontScale="92500" lnSpcReduction="20000"/>
          </a:bodyPr>
          <a:lstStyle/>
          <a:p>
            <a:r>
              <a:rPr lang="en-US" dirty="0"/>
              <a:t>Preprocessing the data </a:t>
            </a:r>
          </a:p>
          <a:p>
            <a:r>
              <a:rPr lang="en-US" dirty="0"/>
              <a:t> But before we can start looking at the Regressor, we'll have to preprocess our data to be able to use it to train our model.</a:t>
            </a:r>
          </a:p>
          <a:p>
            <a:endParaRPr lang="en-US" dirty="0"/>
          </a:p>
          <a:p>
            <a:pPr marL="0" indent="0">
              <a:buNone/>
            </a:pPr>
            <a:r>
              <a:rPr lang="en-US" dirty="0"/>
              <a:t>The steps I'll need to go through are:</a:t>
            </a:r>
          </a:p>
          <a:p>
            <a:endParaRPr lang="en-US" dirty="0"/>
          </a:p>
          <a:p>
            <a:r>
              <a:rPr lang="en-US" dirty="0"/>
              <a:t> Label-encoding the categorical features I'll use</a:t>
            </a:r>
          </a:p>
          <a:p>
            <a:r>
              <a:rPr lang="en-US" dirty="0"/>
              <a:t>Fill null values in some of the numerical features (if I decide to use them)</a:t>
            </a:r>
          </a:p>
          <a:p>
            <a:r>
              <a:rPr lang="en-US" dirty="0"/>
              <a:t>Separate Target Classes from the Features(Here Efficiency is Target Column)</a:t>
            </a:r>
          </a:p>
          <a:p>
            <a:r>
              <a:rPr lang="en-US" dirty="0"/>
              <a:t>Perform a Train-Test Split so we can evaluate the Regressor on part of the data</a:t>
            </a:r>
          </a:p>
        </p:txBody>
      </p:sp>
    </p:spTree>
    <p:extLst>
      <p:ext uri="{BB962C8B-B14F-4D97-AF65-F5344CB8AC3E}">
        <p14:creationId xmlns:p14="http://schemas.microsoft.com/office/powerpoint/2010/main" val="142403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8DDA-2580-4975-AD87-27D89BF208EB}"/>
              </a:ext>
            </a:extLst>
          </p:cNvPr>
          <p:cNvSpPr>
            <a:spLocks noGrp="1"/>
          </p:cNvSpPr>
          <p:nvPr>
            <p:ph type="title"/>
          </p:nvPr>
        </p:nvSpPr>
        <p:spPr/>
        <p:txBody>
          <a:bodyPr/>
          <a:lstStyle/>
          <a:p>
            <a:r>
              <a:rPr lang="en-US" dirty="0"/>
              <a:t>Predicted Values and Accuracy</a:t>
            </a:r>
          </a:p>
        </p:txBody>
      </p:sp>
      <p:sp>
        <p:nvSpPr>
          <p:cNvPr id="3" name="Content Placeholder 2">
            <a:extLst>
              <a:ext uri="{FF2B5EF4-FFF2-40B4-BE49-F238E27FC236}">
                <a16:creationId xmlns:a16="http://schemas.microsoft.com/office/drawing/2014/main" id="{6C2E85FE-E640-4559-9766-CC9D156C1DED}"/>
              </a:ext>
            </a:extLst>
          </p:cNvPr>
          <p:cNvSpPr>
            <a:spLocks noGrp="1"/>
          </p:cNvSpPr>
          <p:nvPr>
            <p:ph idx="1"/>
          </p:nvPr>
        </p:nvSpPr>
        <p:spPr/>
        <p:txBody>
          <a:bodyPr/>
          <a:lstStyle/>
          <a:p>
            <a:pPr marL="0" indent="0">
              <a:buNone/>
            </a:pPr>
            <a:r>
              <a:rPr lang="en-US" dirty="0"/>
              <a:t>Based on Linear Regressor the Predicted Values for Efficiency we got </a:t>
            </a:r>
          </a:p>
          <a:p>
            <a:pPr marL="0" indent="0">
              <a:buNone/>
            </a:pPr>
            <a:endParaRPr lang="en-US" dirty="0"/>
          </a:p>
          <a:p>
            <a:pPr marL="0" indent="0">
              <a:buNone/>
            </a:pPr>
            <a:endParaRPr lang="en-US" dirty="0"/>
          </a:p>
          <a:p>
            <a:pPr marL="0" indent="0">
              <a:buNone/>
            </a:pPr>
            <a:r>
              <a:rPr lang="en-US" dirty="0"/>
              <a:t>And the accuracy we got with the cross validation around 0.04817726 approx. We need to retrain the model and try to implement some other regressor model. To get the best accuracy</a:t>
            </a:r>
          </a:p>
        </p:txBody>
      </p:sp>
      <p:pic>
        <p:nvPicPr>
          <p:cNvPr id="7" name="Picture 6">
            <a:extLst>
              <a:ext uri="{FF2B5EF4-FFF2-40B4-BE49-F238E27FC236}">
                <a16:creationId xmlns:a16="http://schemas.microsoft.com/office/drawing/2014/main" id="{C4F192AC-3329-47C6-A9A9-002C41B50E4A}"/>
              </a:ext>
            </a:extLst>
          </p:cNvPr>
          <p:cNvPicPr>
            <a:picLocks noChangeAspect="1"/>
          </p:cNvPicPr>
          <p:nvPr/>
        </p:nvPicPr>
        <p:blipFill>
          <a:blip r:embed="rId2"/>
          <a:stretch>
            <a:fillRect/>
          </a:stretch>
        </p:blipFill>
        <p:spPr>
          <a:xfrm>
            <a:off x="674080" y="2428286"/>
            <a:ext cx="8562975" cy="809625"/>
          </a:xfrm>
          <a:prstGeom prst="rect">
            <a:avLst/>
          </a:prstGeom>
        </p:spPr>
      </p:pic>
    </p:spTree>
    <p:extLst>
      <p:ext uri="{BB962C8B-B14F-4D97-AF65-F5344CB8AC3E}">
        <p14:creationId xmlns:p14="http://schemas.microsoft.com/office/powerpoint/2010/main" val="52657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FA1C-C080-4784-AEF6-4569AD74F78F}"/>
              </a:ext>
            </a:extLst>
          </p:cNvPr>
          <p:cNvSpPr>
            <a:spLocks noGrp="1"/>
          </p:cNvSpPr>
          <p:nvPr>
            <p:ph type="title"/>
          </p:nvPr>
        </p:nvSpPr>
        <p:spPr/>
        <p:txBody>
          <a:bodyPr/>
          <a:lstStyle/>
          <a:p>
            <a:r>
              <a:rPr lang="en-US" b="0" i="0" dirty="0">
                <a:solidFill>
                  <a:srgbClr val="000000"/>
                </a:solidFill>
                <a:effectLst/>
                <a:latin typeface="Inter"/>
              </a:rPr>
              <a:t>Problem Statement</a:t>
            </a:r>
            <a:br>
              <a:rPr lang="en-US" b="0" i="0" dirty="0">
                <a:solidFill>
                  <a:srgbClr val="000000"/>
                </a:solidFill>
                <a:effectLst/>
                <a:latin typeface="Inter"/>
              </a:rPr>
            </a:br>
            <a:endParaRPr lang="en-US" dirty="0"/>
          </a:p>
        </p:txBody>
      </p:sp>
      <p:sp>
        <p:nvSpPr>
          <p:cNvPr id="3" name="Content Placeholder 2">
            <a:extLst>
              <a:ext uri="{FF2B5EF4-FFF2-40B4-BE49-F238E27FC236}">
                <a16:creationId xmlns:a16="http://schemas.microsoft.com/office/drawing/2014/main" id="{5F6D2B2A-E405-4E58-8CB8-123A921A9683}"/>
              </a:ext>
            </a:extLst>
          </p:cNvPr>
          <p:cNvSpPr>
            <a:spLocks noGrp="1"/>
          </p:cNvSpPr>
          <p:nvPr>
            <p:ph idx="1"/>
          </p:nvPr>
        </p:nvSpPr>
        <p:spPr/>
        <p:txBody>
          <a:bodyPr/>
          <a:lstStyle/>
          <a:p>
            <a:pPr algn="l"/>
            <a:r>
              <a:rPr lang="en-US" b="0" i="0" dirty="0">
                <a:effectLst/>
                <a:latin typeface="Inter"/>
              </a:rPr>
              <a:t>The data that has been provided contains submissions of beer recipes. Some of the information contained are Beer Name, Beer Style, Original Gravity, Brew Method, etc.</a:t>
            </a:r>
          </a:p>
          <a:p>
            <a:pPr marL="0" indent="0" algn="l">
              <a:buNone/>
            </a:pPr>
            <a:endParaRPr lang="en-US" b="0" i="0" dirty="0">
              <a:effectLst/>
              <a:latin typeface="Inter"/>
            </a:endParaRPr>
          </a:p>
          <a:p>
            <a:pPr algn="l"/>
            <a:r>
              <a:rPr lang="en-US" b="0" i="0" dirty="0">
                <a:effectLst/>
                <a:latin typeface="Inter"/>
              </a:rPr>
              <a:t>Based off of what has been provided, I would be interested to see if one can predict the “Efficiency”.</a:t>
            </a:r>
          </a:p>
          <a:p>
            <a:pPr marL="0" indent="0">
              <a:buNone/>
            </a:pPr>
            <a:endParaRPr lang="en-US" dirty="0"/>
          </a:p>
        </p:txBody>
      </p:sp>
    </p:spTree>
    <p:extLst>
      <p:ext uri="{BB962C8B-B14F-4D97-AF65-F5344CB8AC3E}">
        <p14:creationId xmlns:p14="http://schemas.microsoft.com/office/powerpoint/2010/main" val="252591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D70B-7073-4746-A27B-C7BC118362BC}"/>
              </a:ext>
            </a:extLst>
          </p:cNvPr>
          <p:cNvSpPr>
            <a:spLocks noGrp="1"/>
          </p:cNvSpPr>
          <p:nvPr>
            <p:ph type="title"/>
          </p:nvPr>
        </p:nvSpPr>
        <p:spPr/>
        <p:txBody>
          <a:bodyPr/>
          <a:lstStyle/>
          <a:p>
            <a:r>
              <a:rPr lang="en-US" dirty="0"/>
              <a:t>Features of Dataset</a:t>
            </a:r>
          </a:p>
        </p:txBody>
      </p:sp>
      <p:sp>
        <p:nvSpPr>
          <p:cNvPr id="3" name="Content Placeholder 2">
            <a:extLst>
              <a:ext uri="{FF2B5EF4-FFF2-40B4-BE49-F238E27FC236}">
                <a16:creationId xmlns:a16="http://schemas.microsoft.com/office/drawing/2014/main" id="{DB0A2609-14B5-4E9D-B5BC-C1123A854FF3}"/>
              </a:ext>
            </a:extLst>
          </p:cNvPr>
          <p:cNvSpPr>
            <a:spLocks noGrp="1"/>
          </p:cNvSpPr>
          <p:nvPr>
            <p:ph idx="1"/>
          </p:nvPr>
        </p:nvSpPr>
        <p:spPr/>
        <p:txBody>
          <a:bodyPr>
            <a:normAutofit fontScale="25000" lnSpcReduction="20000"/>
          </a:bodyPr>
          <a:lstStyle/>
          <a:p>
            <a:pPr marL="1028700" algn="l" fontAlgn="base"/>
            <a:r>
              <a:rPr lang="en-US" sz="6400" dirty="0">
                <a:latin typeface="Inter"/>
              </a:rPr>
              <a:t>o Size(L): Amount brewed for recipe listed</a:t>
            </a:r>
          </a:p>
          <a:p>
            <a:pPr marL="1028700" algn="l" fontAlgn="base"/>
            <a:r>
              <a:rPr lang="en-US" sz="6400" dirty="0">
                <a:latin typeface="Inter"/>
              </a:rPr>
              <a:t>o OG: Specific gravity of wort before fermentation</a:t>
            </a:r>
          </a:p>
          <a:p>
            <a:pPr marL="1028700" algn="l" fontAlgn="base"/>
            <a:r>
              <a:rPr lang="en-US" sz="6400" dirty="0">
                <a:latin typeface="Inter"/>
              </a:rPr>
              <a:t>o FG: Specific gravity of wort after fermentation</a:t>
            </a:r>
          </a:p>
          <a:p>
            <a:pPr marL="1028700" algn="l" fontAlgn="base"/>
            <a:r>
              <a:rPr lang="en-US" sz="6400" dirty="0">
                <a:latin typeface="Inter"/>
              </a:rPr>
              <a:t>o ABV: Alcohol By Volume</a:t>
            </a:r>
          </a:p>
          <a:p>
            <a:pPr marL="1028700" algn="l" fontAlgn="base"/>
            <a:r>
              <a:rPr lang="en-US" sz="6400" dirty="0">
                <a:latin typeface="Inter"/>
              </a:rPr>
              <a:t>o IBU: International Bittering Units</a:t>
            </a:r>
          </a:p>
          <a:p>
            <a:pPr marL="1028700" algn="l" fontAlgn="base"/>
            <a:r>
              <a:rPr lang="en-US" sz="6400" dirty="0">
                <a:latin typeface="Inter"/>
              </a:rPr>
              <a:t>o Color: Standard Reference Method. Light to dark. Ex. 40 = black</a:t>
            </a:r>
          </a:p>
          <a:p>
            <a:pPr marL="1028700" algn="l" fontAlgn="base"/>
            <a:r>
              <a:rPr lang="en-US" sz="6400" dirty="0">
                <a:latin typeface="Inter"/>
              </a:rPr>
              <a:t>o BoilSize: Fluid at beginning of boil</a:t>
            </a:r>
          </a:p>
          <a:p>
            <a:pPr marL="1028700" algn="l" fontAlgn="base"/>
            <a:r>
              <a:rPr lang="en-US" sz="6400" dirty="0">
                <a:latin typeface="Inter"/>
              </a:rPr>
              <a:t>o BoilTime: Time wort is boiled</a:t>
            </a:r>
          </a:p>
          <a:p>
            <a:pPr marL="1028700" algn="l" fontAlgn="base"/>
            <a:r>
              <a:rPr lang="en-US" sz="6400" dirty="0">
                <a:latin typeface="Inter"/>
              </a:rPr>
              <a:t>o BoilGravity: Specific gravity of wort before the boil</a:t>
            </a:r>
          </a:p>
          <a:p>
            <a:pPr marL="1028700" algn="l" fontAlgn="base"/>
            <a:r>
              <a:rPr lang="en-US" sz="6400" dirty="0">
                <a:latin typeface="Inter"/>
              </a:rPr>
              <a:t>o </a:t>
            </a:r>
            <a:r>
              <a:rPr lang="en-US" sz="6400" dirty="0" err="1">
                <a:latin typeface="Inter"/>
              </a:rPr>
              <a:t>MashThickness</a:t>
            </a:r>
            <a:r>
              <a:rPr lang="en-US" sz="6400" dirty="0">
                <a:latin typeface="Inter"/>
              </a:rPr>
              <a:t>: Amount of water per pound of grain</a:t>
            </a:r>
          </a:p>
          <a:p>
            <a:pPr marL="1028700" algn="l" fontAlgn="base"/>
            <a:r>
              <a:rPr lang="en-US" sz="6400" dirty="0">
                <a:latin typeface="Inter"/>
              </a:rPr>
              <a:t>o PrimaryTemp: Temperature at the fermenting stage</a:t>
            </a:r>
          </a:p>
          <a:p>
            <a:pPr marL="1028700" algn="l" fontAlgn="base"/>
            <a:r>
              <a:rPr lang="en-US" sz="6400" dirty="0">
                <a:latin typeface="Inter"/>
              </a:rPr>
              <a:t>o PitchRate: Yeast added to the </a:t>
            </a:r>
            <a:r>
              <a:rPr lang="en-US" sz="6400" dirty="0" err="1">
                <a:latin typeface="Inter"/>
              </a:rPr>
              <a:t>fermentor</a:t>
            </a:r>
            <a:r>
              <a:rPr lang="en-US" sz="6400" dirty="0">
                <a:latin typeface="Inter"/>
              </a:rPr>
              <a:t> per gravity unit - M cells/ml/deg P</a:t>
            </a:r>
          </a:p>
          <a:p>
            <a:pPr marL="1028700" algn="l" fontAlgn="base"/>
            <a:r>
              <a:rPr lang="en-US" sz="6400" dirty="0">
                <a:latin typeface="Inter"/>
              </a:rPr>
              <a:t>o SugarScale: Scale to determine the concentration of dissolved solids in wort</a:t>
            </a:r>
          </a:p>
          <a:p>
            <a:pPr marL="1028700" algn="l" fontAlgn="base"/>
            <a:r>
              <a:rPr lang="en-US" sz="6400" dirty="0">
                <a:latin typeface="Inter"/>
              </a:rPr>
              <a:t>o BrewMethod: Various techniques for brewing</a:t>
            </a:r>
          </a:p>
          <a:p>
            <a:pPr marL="1028700" algn="l" fontAlgn="base"/>
            <a:r>
              <a:rPr lang="en-US" sz="6400" dirty="0">
                <a:latin typeface="Inter"/>
              </a:rPr>
              <a:t>o Style: Type of brew.</a:t>
            </a:r>
          </a:p>
          <a:p>
            <a:endParaRPr lang="en-US" dirty="0"/>
          </a:p>
        </p:txBody>
      </p:sp>
    </p:spTree>
    <p:extLst>
      <p:ext uri="{BB962C8B-B14F-4D97-AF65-F5344CB8AC3E}">
        <p14:creationId xmlns:p14="http://schemas.microsoft.com/office/powerpoint/2010/main" val="237661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8280-39AA-4FA1-AB97-7BA8CB8F3DD5}"/>
              </a:ext>
            </a:extLst>
          </p:cNvPr>
          <p:cNvSpPr>
            <a:spLocks noGrp="1"/>
          </p:cNvSpPr>
          <p:nvPr>
            <p:ph type="title"/>
          </p:nvPr>
        </p:nvSpPr>
        <p:spPr/>
        <p:txBody>
          <a:bodyPr/>
          <a:lstStyle/>
          <a:p>
            <a:r>
              <a:rPr lang="en-US" dirty="0"/>
              <a:t>Categorical and Numerical Features in Dataset</a:t>
            </a:r>
          </a:p>
        </p:txBody>
      </p:sp>
      <p:sp>
        <p:nvSpPr>
          <p:cNvPr id="3" name="Content Placeholder 2">
            <a:extLst>
              <a:ext uri="{FF2B5EF4-FFF2-40B4-BE49-F238E27FC236}">
                <a16:creationId xmlns:a16="http://schemas.microsoft.com/office/drawing/2014/main" id="{0A78D107-514D-4DDA-82D4-FFA81BCB3F82}"/>
              </a:ext>
            </a:extLst>
          </p:cNvPr>
          <p:cNvSpPr>
            <a:spLocks noGrp="1"/>
          </p:cNvSpPr>
          <p:nvPr>
            <p:ph idx="1"/>
          </p:nvPr>
        </p:nvSpPr>
        <p:spPr/>
        <p:txBody>
          <a:bodyPr/>
          <a:lstStyle/>
          <a:p>
            <a:r>
              <a:rPr lang="en-US" dirty="0"/>
              <a:t>Categorical Features are :</a:t>
            </a:r>
          </a:p>
          <a:p>
            <a:pPr marL="514350" indent="-514350">
              <a:buFont typeface="+mj-lt"/>
              <a:buAutoNum type="arabicPeriod"/>
            </a:pPr>
            <a:r>
              <a:rPr lang="en-US" dirty="0"/>
              <a:t>SugarScale</a:t>
            </a:r>
          </a:p>
          <a:p>
            <a:pPr marL="514350" indent="-514350">
              <a:buFont typeface="+mj-lt"/>
              <a:buAutoNum type="arabicPeriod"/>
            </a:pPr>
            <a:r>
              <a:rPr lang="en-US" dirty="0"/>
              <a:t>Brewmethod</a:t>
            </a:r>
          </a:p>
          <a:p>
            <a:pPr marL="514350" indent="-514350">
              <a:buFont typeface="+mj-lt"/>
              <a:buAutoNum type="arabicPeriod"/>
            </a:pPr>
            <a:r>
              <a:rPr lang="en-US" dirty="0"/>
              <a:t>Style</a:t>
            </a:r>
          </a:p>
          <a:p>
            <a:r>
              <a:rPr lang="en-US" dirty="0"/>
              <a:t>Numerical Features are:</a:t>
            </a:r>
          </a:p>
          <a:p>
            <a:pPr marL="0" indent="0">
              <a:buNone/>
            </a:pPr>
            <a:r>
              <a:rPr lang="en-US" dirty="0"/>
              <a:t>Id, Size(L), OG, FG, ABV, Color, BoilSize, BoilTime, BoilGravity, Efficiency, MeshThickness, PitchRate, PrimaryTemp</a:t>
            </a:r>
          </a:p>
          <a:p>
            <a:endParaRPr lang="en-US" dirty="0"/>
          </a:p>
        </p:txBody>
      </p:sp>
    </p:spTree>
    <p:extLst>
      <p:ext uri="{BB962C8B-B14F-4D97-AF65-F5344CB8AC3E}">
        <p14:creationId xmlns:p14="http://schemas.microsoft.com/office/powerpoint/2010/main" val="253707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0FD5-8ABA-438C-B5DF-B6C0F9479ECC}"/>
              </a:ext>
            </a:extLst>
          </p:cNvPr>
          <p:cNvSpPr>
            <a:spLocks noGrp="1"/>
          </p:cNvSpPr>
          <p:nvPr>
            <p:ph type="title"/>
          </p:nvPr>
        </p:nvSpPr>
        <p:spPr>
          <a:xfrm>
            <a:off x="838200" y="264835"/>
            <a:ext cx="10515600" cy="1325563"/>
          </a:xfrm>
        </p:spPr>
        <p:txBody>
          <a:bodyPr/>
          <a:lstStyle/>
          <a:p>
            <a:r>
              <a:rPr lang="en-US" dirty="0"/>
              <a:t>Graph of Categorical Features</a:t>
            </a:r>
          </a:p>
        </p:txBody>
      </p:sp>
      <p:sp>
        <p:nvSpPr>
          <p:cNvPr id="3" name="Content Placeholder 2">
            <a:extLst>
              <a:ext uri="{FF2B5EF4-FFF2-40B4-BE49-F238E27FC236}">
                <a16:creationId xmlns:a16="http://schemas.microsoft.com/office/drawing/2014/main" id="{B8467635-CDE6-4BFD-A171-9C3CBE4DD168}"/>
              </a:ext>
            </a:extLst>
          </p:cNvPr>
          <p:cNvSpPr>
            <a:spLocks noGrp="1"/>
          </p:cNvSpPr>
          <p:nvPr>
            <p:ph idx="1"/>
          </p:nvPr>
        </p:nvSpPr>
        <p:spPr>
          <a:xfrm>
            <a:off x="591619" y="1579045"/>
            <a:ext cx="10515600" cy="4351338"/>
          </a:xfrm>
        </p:spPr>
        <p:txBody>
          <a:bodyPr/>
          <a:lstStyle/>
          <a:p>
            <a:r>
              <a:rPr lang="en-US" dirty="0"/>
              <a:t>Sugarscale , BrewMethod and Style</a:t>
            </a:r>
          </a:p>
        </p:txBody>
      </p:sp>
      <p:pic>
        <p:nvPicPr>
          <p:cNvPr id="2050" name="Picture 2">
            <a:extLst>
              <a:ext uri="{FF2B5EF4-FFF2-40B4-BE49-F238E27FC236}">
                <a16:creationId xmlns:a16="http://schemas.microsoft.com/office/drawing/2014/main" id="{AD021160-2C6C-4B3E-A04D-D6E7EA02D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19" y="2344724"/>
            <a:ext cx="3065979" cy="34066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4C02171-92F7-4581-877A-6C557780E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8706" y="2719329"/>
            <a:ext cx="3781425" cy="30320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19F5C0-A1A4-459F-A8C4-A417BDF9E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131" y="2621480"/>
            <a:ext cx="4301181" cy="295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2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08CE-1100-4FCB-BFD5-1AAFAF863243}"/>
              </a:ext>
            </a:extLst>
          </p:cNvPr>
          <p:cNvSpPr>
            <a:spLocks noGrp="1"/>
          </p:cNvSpPr>
          <p:nvPr>
            <p:ph type="title"/>
          </p:nvPr>
        </p:nvSpPr>
        <p:spPr>
          <a:xfrm>
            <a:off x="838200" y="0"/>
            <a:ext cx="10515600" cy="1325563"/>
          </a:xfrm>
        </p:spPr>
        <p:txBody>
          <a:bodyPr/>
          <a:lstStyle/>
          <a:p>
            <a:r>
              <a:rPr lang="en-US" dirty="0"/>
              <a:t>Statistics Report of Numerical Features</a:t>
            </a:r>
          </a:p>
        </p:txBody>
      </p:sp>
      <p:graphicFrame>
        <p:nvGraphicFramePr>
          <p:cNvPr id="4" name="Content Placeholder 3">
            <a:extLst>
              <a:ext uri="{FF2B5EF4-FFF2-40B4-BE49-F238E27FC236}">
                <a16:creationId xmlns:a16="http://schemas.microsoft.com/office/drawing/2014/main" id="{F58CDCBB-64D3-4FDC-88B5-A2C387A96AF2}"/>
              </a:ext>
            </a:extLst>
          </p:cNvPr>
          <p:cNvGraphicFramePr>
            <a:graphicFrameLocks noGrp="1"/>
          </p:cNvGraphicFramePr>
          <p:nvPr>
            <p:ph idx="1"/>
            <p:extLst>
              <p:ext uri="{D42A27DB-BD31-4B8C-83A1-F6EECF244321}">
                <p14:modId xmlns:p14="http://schemas.microsoft.com/office/powerpoint/2010/main" val="3499327026"/>
              </p:ext>
            </p:extLst>
          </p:nvPr>
        </p:nvGraphicFramePr>
        <p:xfrm>
          <a:off x="259428" y="807380"/>
          <a:ext cx="5644791" cy="5978644"/>
        </p:xfrm>
        <a:graphic>
          <a:graphicData uri="http://schemas.openxmlformats.org/drawingml/2006/table">
            <a:tbl>
              <a:tblPr/>
              <a:tblGrid>
                <a:gridCol w="627199">
                  <a:extLst>
                    <a:ext uri="{9D8B030D-6E8A-4147-A177-3AD203B41FA5}">
                      <a16:colId xmlns:a16="http://schemas.microsoft.com/office/drawing/2014/main" val="3021641246"/>
                    </a:ext>
                  </a:extLst>
                </a:gridCol>
                <a:gridCol w="627199">
                  <a:extLst>
                    <a:ext uri="{9D8B030D-6E8A-4147-A177-3AD203B41FA5}">
                      <a16:colId xmlns:a16="http://schemas.microsoft.com/office/drawing/2014/main" val="203965448"/>
                    </a:ext>
                  </a:extLst>
                </a:gridCol>
                <a:gridCol w="627199">
                  <a:extLst>
                    <a:ext uri="{9D8B030D-6E8A-4147-A177-3AD203B41FA5}">
                      <a16:colId xmlns:a16="http://schemas.microsoft.com/office/drawing/2014/main" val="2664619123"/>
                    </a:ext>
                  </a:extLst>
                </a:gridCol>
                <a:gridCol w="627199">
                  <a:extLst>
                    <a:ext uri="{9D8B030D-6E8A-4147-A177-3AD203B41FA5}">
                      <a16:colId xmlns:a16="http://schemas.microsoft.com/office/drawing/2014/main" val="2910259299"/>
                    </a:ext>
                  </a:extLst>
                </a:gridCol>
                <a:gridCol w="627199">
                  <a:extLst>
                    <a:ext uri="{9D8B030D-6E8A-4147-A177-3AD203B41FA5}">
                      <a16:colId xmlns:a16="http://schemas.microsoft.com/office/drawing/2014/main" val="3223520807"/>
                    </a:ext>
                  </a:extLst>
                </a:gridCol>
                <a:gridCol w="627199">
                  <a:extLst>
                    <a:ext uri="{9D8B030D-6E8A-4147-A177-3AD203B41FA5}">
                      <a16:colId xmlns:a16="http://schemas.microsoft.com/office/drawing/2014/main" val="3148213463"/>
                    </a:ext>
                  </a:extLst>
                </a:gridCol>
                <a:gridCol w="627199">
                  <a:extLst>
                    <a:ext uri="{9D8B030D-6E8A-4147-A177-3AD203B41FA5}">
                      <a16:colId xmlns:a16="http://schemas.microsoft.com/office/drawing/2014/main" val="292914999"/>
                    </a:ext>
                  </a:extLst>
                </a:gridCol>
                <a:gridCol w="627199">
                  <a:extLst>
                    <a:ext uri="{9D8B030D-6E8A-4147-A177-3AD203B41FA5}">
                      <a16:colId xmlns:a16="http://schemas.microsoft.com/office/drawing/2014/main" val="3602234751"/>
                    </a:ext>
                  </a:extLst>
                </a:gridCol>
                <a:gridCol w="627199">
                  <a:extLst>
                    <a:ext uri="{9D8B030D-6E8A-4147-A177-3AD203B41FA5}">
                      <a16:colId xmlns:a16="http://schemas.microsoft.com/office/drawing/2014/main" val="2268697755"/>
                    </a:ext>
                  </a:extLst>
                </a:gridCol>
              </a:tblGrid>
              <a:tr h="229061">
                <a:tc>
                  <a:txBody>
                    <a:bodyPr/>
                    <a:lstStyle/>
                    <a:p>
                      <a:pPr algn="r" fontAlgn="ctr"/>
                      <a:endParaRPr lang="en-US" sz="1200" b="1">
                        <a:effectLst/>
                      </a:endParaRP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count</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mean</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std</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min</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25%</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50%</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75%</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max</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911063941"/>
                  </a:ext>
                </a:extLst>
              </a:tr>
              <a:tr h="400627">
                <a:tc>
                  <a:txBody>
                    <a:bodyPr/>
                    <a:lstStyle/>
                    <a:p>
                      <a:pPr algn="r" fontAlgn="ctr"/>
                      <a:r>
                        <a:rPr lang="en-US" sz="1200" b="1">
                          <a:effectLst/>
                        </a:rPr>
                        <a:t>Size(L)</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52.409094</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197.934651</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1.89</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20.500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20.820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30.000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5850.000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3929443809"/>
                  </a:ext>
                </a:extLst>
              </a:tr>
              <a:tr h="400627">
                <a:tc>
                  <a:txBody>
                    <a:bodyPr/>
                    <a:lstStyle/>
                    <a:p>
                      <a:pPr algn="r" fontAlgn="ctr"/>
                      <a:r>
                        <a:rPr lang="en-US" sz="1200" b="1">
                          <a:effectLst/>
                        </a:rPr>
                        <a:t>OG_sg</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1.059861</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0.013090</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1.00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1.052</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1.058</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1.066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1.500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3045429254"/>
                  </a:ext>
                </a:extLst>
              </a:tr>
              <a:tr h="400627">
                <a:tc>
                  <a:txBody>
                    <a:bodyPr/>
                    <a:lstStyle/>
                    <a:p>
                      <a:pPr algn="r" fontAlgn="ctr"/>
                      <a:r>
                        <a:rPr lang="en-US" sz="1200" b="1">
                          <a:effectLst/>
                        </a:rPr>
                        <a:t>FG_sg</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1.013343</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0.004332</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1.011</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1.013</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1.016</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1.119</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3859873962"/>
                  </a:ext>
                </a:extLst>
              </a:tr>
              <a:tr h="400627">
                <a:tc>
                  <a:txBody>
                    <a:bodyPr/>
                    <a:lstStyle/>
                    <a:p>
                      <a:pPr algn="r" fontAlgn="ctr"/>
                      <a:r>
                        <a:rPr lang="en-US" sz="1200" b="1">
                          <a:effectLst/>
                        </a:rPr>
                        <a:t>ABV</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6.112086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1.361060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5.270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5.970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6.780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49.960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2590663211"/>
                  </a:ext>
                </a:extLst>
              </a:tr>
              <a:tr h="400627">
                <a:tc>
                  <a:txBody>
                    <a:bodyPr/>
                    <a:lstStyle/>
                    <a:p>
                      <a:pPr algn="r" fontAlgn="ctr"/>
                      <a:r>
                        <a:rPr lang="en-US" sz="1200" b="1">
                          <a:effectLst/>
                        </a:rPr>
                        <a:t>IBU</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54.944371</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40.279746</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30.360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45.020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67.880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671.670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2457382878"/>
                  </a:ext>
                </a:extLst>
              </a:tr>
              <a:tr h="400627">
                <a:tc>
                  <a:txBody>
                    <a:bodyPr/>
                    <a:lstStyle/>
                    <a:p>
                      <a:pPr algn="r" fontAlgn="ctr"/>
                      <a:r>
                        <a:rPr lang="en-US" sz="1200" b="1">
                          <a:effectLst/>
                        </a:rPr>
                        <a:t>Color</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9.923881</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8.360675</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0.03</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5.240</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7.100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10.870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50.000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2360033845"/>
                  </a:ext>
                </a:extLst>
              </a:tr>
              <a:tr h="400627">
                <a:tc>
                  <a:txBody>
                    <a:bodyPr/>
                    <a:lstStyle/>
                    <a:p>
                      <a:pPr algn="r" fontAlgn="ctr"/>
                      <a:r>
                        <a:rPr lang="en-US" sz="1200" b="1">
                          <a:effectLst/>
                        </a:rPr>
                        <a:t>BoilSize</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60.975811</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211.880396</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3.03</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26.500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28.390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35.980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5850.000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2722070567"/>
                  </a:ext>
                </a:extLst>
              </a:tr>
              <a:tr h="400627">
                <a:tc>
                  <a:txBody>
                    <a:bodyPr/>
                    <a:lstStyle/>
                    <a:p>
                      <a:pPr algn="r" fontAlgn="ctr"/>
                      <a:r>
                        <a:rPr lang="en-US" sz="1200" b="1">
                          <a:effectLst/>
                        </a:rPr>
                        <a:t>BoilTime</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66.049896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12.598966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180.000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3927737917"/>
                  </a:ext>
                </a:extLst>
              </a:tr>
              <a:tr h="400627">
                <a:tc>
                  <a:txBody>
                    <a:bodyPr/>
                    <a:lstStyle/>
                    <a:p>
                      <a:pPr algn="r" fontAlgn="ctr"/>
                      <a:r>
                        <a:rPr lang="en-US" sz="1200" b="1">
                          <a:effectLst/>
                        </a:rPr>
                        <a:t>BoilGravity_sg</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1.047471</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0.013119</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1.040</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1.046</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1.053</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1.500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1124003601"/>
                  </a:ext>
                </a:extLst>
              </a:tr>
              <a:tr h="400627">
                <a:tc>
                  <a:txBody>
                    <a:bodyPr/>
                    <a:lstStyle/>
                    <a:p>
                      <a:pPr algn="r" fontAlgn="ctr"/>
                      <a:r>
                        <a:rPr lang="en-US" sz="1200" b="1">
                          <a:effectLst/>
                        </a:rPr>
                        <a:t>Efficiency</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71.015397</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7.620112</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0.80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75.000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100.000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1653456408"/>
                  </a:ext>
                </a:extLst>
              </a:tr>
              <a:tr h="572193">
                <a:tc>
                  <a:txBody>
                    <a:bodyPr/>
                    <a:lstStyle/>
                    <a:p>
                      <a:pPr algn="r" fontAlgn="ctr"/>
                      <a:r>
                        <a:rPr lang="en-US" sz="1200" b="1">
                          <a:effectLst/>
                        </a:rPr>
                        <a:t>MashThickness</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2.064355</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1.635604</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1.400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1.500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2.900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50.000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2880073292"/>
                  </a:ext>
                </a:extLst>
              </a:tr>
              <a:tr h="400627">
                <a:tc>
                  <a:txBody>
                    <a:bodyPr/>
                    <a:lstStyle/>
                    <a:p>
                      <a:pPr algn="r" fontAlgn="ctr"/>
                      <a:r>
                        <a:rPr lang="en-US" sz="1200" b="1">
                          <a:effectLst/>
                        </a:rPr>
                        <a:t>PitchRate</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0.696186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0.312178</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0.350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0.750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1.000</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2.000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1210626061"/>
                  </a:ext>
                </a:extLst>
              </a:tr>
              <a:tr h="400627">
                <a:tc>
                  <a:txBody>
                    <a:bodyPr/>
                    <a:lstStyle/>
                    <a:p>
                      <a:pPr algn="r" fontAlgn="ctr"/>
                      <a:r>
                        <a:rPr lang="en-US" sz="1200" b="1">
                          <a:effectLst/>
                        </a:rPr>
                        <a:t>PrimaryTemp</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19.689260</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3.610124</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-17.78</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18.330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20.000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20.000</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85.000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617523108"/>
                  </a:ext>
                </a:extLst>
              </a:tr>
            </a:tbl>
          </a:graphicData>
        </a:graphic>
      </p:graphicFrame>
      <p:sp>
        <p:nvSpPr>
          <p:cNvPr id="6" name="TextBox 5">
            <a:extLst>
              <a:ext uri="{FF2B5EF4-FFF2-40B4-BE49-F238E27FC236}">
                <a16:creationId xmlns:a16="http://schemas.microsoft.com/office/drawing/2014/main" id="{25339213-5706-46DD-925F-1F27D84F7FF4}"/>
              </a:ext>
            </a:extLst>
          </p:cNvPr>
          <p:cNvSpPr txBox="1"/>
          <p:nvPr/>
        </p:nvSpPr>
        <p:spPr>
          <a:xfrm>
            <a:off x="6094287" y="1119046"/>
            <a:ext cx="6097712" cy="3046988"/>
          </a:xfrm>
          <a:prstGeom prst="rect">
            <a:avLst/>
          </a:prstGeom>
          <a:noFill/>
        </p:spPr>
        <p:txBody>
          <a:bodyPr wrap="square">
            <a:spAutoFit/>
          </a:bodyPr>
          <a:lstStyle/>
          <a:p>
            <a:r>
              <a:rPr lang="en-US" sz="1600" b="1" dirty="0">
                <a:solidFill>
                  <a:srgbClr val="FF0000"/>
                </a:solidFill>
              </a:rPr>
              <a:t>With just this table, we can see the following:</a:t>
            </a:r>
          </a:p>
          <a:p>
            <a:endParaRPr lang="en-US" sz="1600" b="1" dirty="0"/>
          </a:p>
          <a:p>
            <a:r>
              <a:rPr lang="en-US" sz="1600" b="1" dirty="0"/>
              <a:t>#     The numerical features in this dataset are on different scales (OG and FG have low std, but other fields like Size or BoilSize have very high std). This means that some sort of scaling is absolutely necessary</a:t>
            </a:r>
          </a:p>
          <a:p>
            <a:endParaRPr lang="en-US" sz="1600" b="1" dirty="0"/>
          </a:p>
          <a:p>
            <a:r>
              <a:rPr lang="en-US" sz="1600" b="1" dirty="0"/>
              <a:t>#     Every numerical feature will have some important outliers (the only by exception being PitchRate) because the max value is always very far away from the 75 percentile.</a:t>
            </a:r>
          </a:p>
          <a:p>
            <a:endParaRPr lang="en-US" sz="1600" b="1" dirty="0"/>
          </a:p>
          <a:p>
            <a:r>
              <a:rPr lang="en-US" sz="1600" b="1" dirty="0"/>
              <a:t>#     That third point is pretty important, we should have a look at boxplots for these features.</a:t>
            </a:r>
          </a:p>
        </p:txBody>
      </p:sp>
    </p:spTree>
    <p:extLst>
      <p:ext uri="{BB962C8B-B14F-4D97-AF65-F5344CB8AC3E}">
        <p14:creationId xmlns:p14="http://schemas.microsoft.com/office/powerpoint/2010/main" val="356539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7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3CC3B-19FC-446A-9455-AF06260BF6C0}"/>
              </a:ext>
            </a:extLst>
          </p:cNvPr>
          <p:cNvSpPr>
            <a:spLocks noGrp="1"/>
          </p:cNvSpPr>
          <p:nvPr>
            <p:ph type="title"/>
          </p:nvPr>
        </p:nvSpPr>
        <p:spPr>
          <a:xfrm>
            <a:off x="838200" y="365125"/>
            <a:ext cx="10515600" cy="1306443"/>
          </a:xfrm>
        </p:spPr>
        <p:txBody>
          <a:bodyPr>
            <a:normAutofit/>
          </a:bodyPr>
          <a:lstStyle/>
          <a:p>
            <a:r>
              <a:rPr lang="en-US" sz="4000"/>
              <a:t>Cateogrize features for Outliers</a:t>
            </a:r>
          </a:p>
        </p:txBody>
      </p:sp>
      <p:sp>
        <p:nvSpPr>
          <p:cNvPr id="3" name="Content Placeholder 2">
            <a:extLst>
              <a:ext uri="{FF2B5EF4-FFF2-40B4-BE49-F238E27FC236}">
                <a16:creationId xmlns:a16="http://schemas.microsoft.com/office/drawing/2014/main" id="{9066B072-86A3-4A0D-8B89-5C023336343D}"/>
              </a:ext>
            </a:extLst>
          </p:cNvPr>
          <p:cNvSpPr>
            <a:spLocks noGrp="1"/>
          </p:cNvSpPr>
          <p:nvPr>
            <p:ph idx="1"/>
          </p:nvPr>
        </p:nvSpPr>
        <p:spPr>
          <a:xfrm>
            <a:off x="838200" y="1825625"/>
            <a:ext cx="4152774" cy="4303464"/>
          </a:xfrm>
        </p:spPr>
        <p:txBody>
          <a:bodyPr>
            <a:normAutofit/>
          </a:bodyPr>
          <a:lstStyle/>
          <a:p>
            <a:r>
              <a:rPr lang="en-US" sz="2000"/>
              <a:t>Vlow_scale_feats = ['OG_sg', 'FG_sg', 'BoilGravity_sg', 'PitchRate’]</a:t>
            </a:r>
          </a:p>
          <a:p>
            <a:endParaRPr lang="en-US" sz="2000"/>
          </a:p>
          <a:p>
            <a:endParaRPr lang="en-US" sz="2000"/>
          </a:p>
        </p:txBody>
      </p:sp>
      <p:pic>
        <p:nvPicPr>
          <p:cNvPr id="4102" name="Picture 6" descr="Chart, box and whisker chart&#10;&#10;Description automatically generated">
            <a:extLst>
              <a:ext uri="{FF2B5EF4-FFF2-40B4-BE49-F238E27FC236}">
                <a16:creationId xmlns:a16="http://schemas.microsoft.com/office/drawing/2014/main" id="{6C3981E6-6529-4AE0-936C-264823EBC6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88" b="-1"/>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06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01D36-DCB6-42A3-B539-D2D78FEC7DA8}"/>
              </a:ext>
            </a:extLst>
          </p:cNvPr>
          <p:cNvSpPr>
            <a:spLocks noGrp="1"/>
          </p:cNvSpPr>
          <p:nvPr>
            <p:ph type="title"/>
          </p:nvPr>
        </p:nvSpPr>
        <p:spPr>
          <a:xfrm>
            <a:off x="838200" y="365125"/>
            <a:ext cx="10515600" cy="1306443"/>
          </a:xfrm>
        </p:spPr>
        <p:txBody>
          <a:bodyPr>
            <a:normAutofit/>
          </a:bodyPr>
          <a:lstStyle/>
          <a:p>
            <a:r>
              <a:rPr lang="en-US" sz="4000"/>
              <a:t>Outlier for Low Scale Feats</a:t>
            </a:r>
          </a:p>
        </p:txBody>
      </p:sp>
      <p:sp>
        <p:nvSpPr>
          <p:cNvPr id="3" name="Content Placeholder 2">
            <a:extLst>
              <a:ext uri="{FF2B5EF4-FFF2-40B4-BE49-F238E27FC236}">
                <a16:creationId xmlns:a16="http://schemas.microsoft.com/office/drawing/2014/main" id="{274AFAEE-19A1-46D2-9DE7-88E4AF6B772A}"/>
              </a:ext>
            </a:extLst>
          </p:cNvPr>
          <p:cNvSpPr>
            <a:spLocks noGrp="1"/>
          </p:cNvSpPr>
          <p:nvPr>
            <p:ph idx="1"/>
          </p:nvPr>
        </p:nvSpPr>
        <p:spPr>
          <a:xfrm>
            <a:off x="838200" y="1825625"/>
            <a:ext cx="4152774" cy="4303464"/>
          </a:xfrm>
        </p:spPr>
        <p:txBody>
          <a:bodyPr>
            <a:normAutofit/>
          </a:bodyPr>
          <a:lstStyle/>
          <a:p>
            <a:r>
              <a:rPr lang="en-US" sz="2000"/>
              <a:t>low_scale_feats = ['ABV', 'MashThickness’]</a:t>
            </a:r>
          </a:p>
          <a:p>
            <a:endParaRPr lang="en-US" sz="2000"/>
          </a:p>
          <a:p>
            <a:endParaRPr lang="en-US" sz="2000"/>
          </a:p>
        </p:txBody>
      </p:sp>
      <p:pic>
        <p:nvPicPr>
          <p:cNvPr id="5122" name="Picture 2">
            <a:extLst>
              <a:ext uri="{FF2B5EF4-FFF2-40B4-BE49-F238E27FC236}">
                <a16:creationId xmlns:a16="http://schemas.microsoft.com/office/drawing/2014/main" id="{B7D3494F-579E-4E38-B7F0-26009BC1EF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55" b="1"/>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1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5F9AA-E6BC-48CB-9BF0-5C395E95FDAC}"/>
              </a:ext>
            </a:extLst>
          </p:cNvPr>
          <p:cNvSpPr>
            <a:spLocks noGrp="1"/>
          </p:cNvSpPr>
          <p:nvPr>
            <p:ph type="title"/>
          </p:nvPr>
        </p:nvSpPr>
        <p:spPr>
          <a:xfrm>
            <a:off x="838200" y="365125"/>
            <a:ext cx="10515600" cy="1306443"/>
          </a:xfrm>
        </p:spPr>
        <p:txBody>
          <a:bodyPr>
            <a:normAutofit/>
          </a:bodyPr>
          <a:lstStyle/>
          <a:p>
            <a:r>
              <a:rPr lang="en-US" sz="4000" dirty="0"/>
              <a:t>Outlier for Mid Scale Feats</a:t>
            </a:r>
          </a:p>
        </p:txBody>
      </p:sp>
      <p:sp>
        <p:nvSpPr>
          <p:cNvPr id="3" name="Content Placeholder 2">
            <a:extLst>
              <a:ext uri="{FF2B5EF4-FFF2-40B4-BE49-F238E27FC236}">
                <a16:creationId xmlns:a16="http://schemas.microsoft.com/office/drawing/2014/main" id="{9460F9A5-3F0C-425C-88E2-004A9E078079}"/>
              </a:ext>
            </a:extLst>
          </p:cNvPr>
          <p:cNvSpPr>
            <a:spLocks noGrp="1"/>
          </p:cNvSpPr>
          <p:nvPr>
            <p:ph idx="1"/>
          </p:nvPr>
        </p:nvSpPr>
        <p:spPr>
          <a:xfrm>
            <a:off x="838200" y="1825625"/>
            <a:ext cx="4152774" cy="4303464"/>
          </a:xfrm>
        </p:spPr>
        <p:txBody>
          <a:bodyPr>
            <a:normAutofit/>
          </a:bodyPr>
          <a:lstStyle/>
          <a:p>
            <a:r>
              <a:rPr lang="en-US" sz="2000"/>
              <a:t>mid_scale_feats = ['Color', 'BoilTime', 'Efficiency', 'PrimaryTemp’]</a:t>
            </a:r>
          </a:p>
          <a:p>
            <a:endParaRPr lang="en-US" sz="2000"/>
          </a:p>
          <a:p>
            <a:endParaRPr lang="en-US" sz="2000"/>
          </a:p>
        </p:txBody>
      </p:sp>
      <p:pic>
        <p:nvPicPr>
          <p:cNvPr id="6146" name="Picture 2">
            <a:extLst>
              <a:ext uri="{FF2B5EF4-FFF2-40B4-BE49-F238E27FC236}">
                <a16:creationId xmlns:a16="http://schemas.microsoft.com/office/drawing/2014/main" id="{D54399B8-30E9-4F31-AB4A-AFBE840365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58" b="-1"/>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30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757</Words>
  <Application>Microsoft Office PowerPoint</Application>
  <PresentationFormat>Widescreen</PresentationFormat>
  <Paragraphs>196</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Inter</vt:lpstr>
      <vt:lpstr>Office Theme</vt:lpstr>
      <vt:lpstr>Beer Mash Extraction</vt:lpstr>
      <vt:lpstr>Problem Statement </vt:lpstr>
      <vt:lpstr>Features of Dataset</vt:lpstr>
      <vt:lpstr>Categorical and Numerical Features in Dataset</vt:lpstr>
      <vt:lpstr>Graph of Categorical Features</vt:lpstr>
      <vt:lpstr>Statistics Report of Numerical Features</vt:lpstr>
      <vt:lpstr>Cateogrize features for Outliers</vt:lpstr>
      <vt:lpstr>Outlier for Low Scale Feats</vt:lpstr>
      <vt:lpstr>Outlier for Mid Scale Feats</vt:lpstr>
      <vt:lpstr>Outlier for High Scale Feats</vt:lpstr>
      <vt:lpstr>Pie Chart Distribution for Style Category</vt:lpstr>
      <vt:lpstr>Bar Chart Distribution </vt:lpstr>
      <vt:lpstr>Heat Map to check Correlation</vt:lpstr>
      <vt:lpstr>Outliers under Style Column</vt:lpstr>
      <vt:lpstr>Split the Data Train and Test</vt:lpstr>
      <vt:lpstr>Predicted Values and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Ishant Somal</dc:creator>
  <cp:lastModifiedBy>Ishant Somal</cp:lastModifiedBy>
  <cp:revision>44</cp:revision>
  <dcterms:created xsi:type="dcterms:W3CDTF">2021-12-07T10:12:11Z</dcterms:created>
  <dcterms:modified xsi:type="dcterms:W3CDTF">2021-12-07T12:30:14Z</dcterms:modified>
</cp:coreProperties>
</file>