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04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95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5632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642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07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9124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57625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80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0489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723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5368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02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236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6451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smtClean="0"/>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9087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838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11/3/2017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316633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9-10</a:t>
            </a:r>
            <a:r>
              <a:rPr lang="zh-CN" altLang="en-US" dirty="0" smtClean="0"/>
              <a:t>月工作总结</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10492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任务栏图标</a:t>
            </a:r>
            <a:r>
              <a:rPr lang="zh-CN" altLang="en-US" dirty="0"/>
              <a:t>基本功能实现</a:t>
            </a:r>
          </a:p>
        </p:txBody>
      </p:sp>
      <p:sp>
        <p:nvSpPr>
          <p:cNvPr id="3" name="内容占位符 2"/>
          <p:cNvSpPr>
            <a:spLocks noGrp="1"/>
          </p:cNvSpPr>
          <p:nvPr>
            <p:ph idx="1"/>
          </p:nvPr>
        </p:nvSpPr>
        <p:spPr>
          <a:xfrm>
            <a:off x="2520846" y="1398661"/>
            <a:ext cx="7776836" cy="3777622"/>
          </a:xfrm>
        </p:spPr>
        <p:txBody>
          <a:bodyPr/>
          <a:lstStyle/>
          <a:p>
            <a:r>
              <a:rPr lang="zh-CN" altLang="en-US" dirty="0" smtClean="0"/>
              <a:t>功能需求与</a:t>
            </a:r>
            <a:r>
              <a:rPr lang="en-US" altLang="zh-CN" dirty="0" smtClean="0"/>
              <a:t>OpenThos-1.0</a:t>
            </a:r>
            <a:r>
              <a:rPr lang="zh-CN" altLang="en-US" dirty="0" smtClean="0"/>
              <a:t>一致</a:t>
            </a:r>
            <a:endParaRPr lang="en-US" altLang="zh-CN" dirty="0" smtClean="0"/>
          </a:p>
          <a:p>
            <a:r>
              <a:rPr lang="zh-CN" altLang="en-US" dirty="0" smtClean="0"/>
              <a:t>以</a:t>
            </a:r>
            <a:r>
              <a:rPr lang="en-US" altLang="zh-CN" dirty="0" err="1" smtClean="0"/>
              <a:t>TaskId</a:t>
            </a:r>
            <a:r>
              <a:rPr lang="zh-CN" altLang="en-US" dirty="0" smtClean="0"/>
              <a:t>和</a:t>
            </a:r>
            <a:r>
              <a:rPr lang="en-US" altLang="zh-CN" dirty="0" err="1" smtClean="0"/>
              <a:t>ComponentName</a:t>
            </a:r>
            <a:r>
              <a:rPr lang="zh-CN" altLang="en-US" dirty="0" smtClean="0"/>
              <a:t>作为主要信息来构建图标的样式和内容</a:t>
            </a:r>
            <a:endParaRPr lang="en-US" altLang="zh-CN" dirty="0" smtClean="0"/>
          </a:p>
          <a:p>
            <a:r>
              <a:rPr lang="zh-CN" altLang="en-US" dirty="0" smtClean="0"/>
              <a:t>考察</a:t>
            </a:r>
            <a:r>
              <a:rPr lang="en-US" altLang="zh-CN" dirty="0" smtClean="0"/>
              <a:t>Multiwindow-7.1</a:t>
            </a:r>
            <a:r>
              <a:rPr lang="zh-CN" altLang="en-US" dirty="0" smtClean="0"/>
              <a:t>中</a:t>
            </a:r>
            <a:r>
              <a:rPr lang="en-US" altLang="zh-CN" dirty="0" smtClean="0"/>
              <a:t>Task</a:t>
            </a:r>
            <a:r>
              <a:rPr lang="zh-CN" altLang="en-US" dirty="0" smtClean="0"/>
              <a:t>的创建和消失时机来保证图标出现和消失的时机与之一致</a:t>
            </a:r>
            <a:endParaRPr lang="en-US" altLang="zh-CN" dirty="0" smtClean="0"/>
          </a:p>
          <a:p>
            <a:r>
              <a:rPr lang="zh-CN" altLang="en-US" dirty="0" smtClean="0"/>
              <a:t>设计</a:t>
            </a:r>
            <a:r>
              <a:rPr lang="zh-CN" altLang="en-US" dirty="0"/>
              <a:t>并</a:t>
            </a:r>
            <a:r>
              <a:rPr lang="zh-CN" altLang="en-US" dirty="0" smtClean="0"/>
              <a:t>实现</a:t>
            </a:r>
            <a:r>
              <a:rPr lang="en-US" altLang="zh-CN" dirty="0" err="1" smtClean="0"/>
              <a:t>StatusBar</a:t>
            </a:r>
            <a:r>
              <a:rPr lang="zh-CN" altLang="en-US" dirty="0" smtClean="0"/>
              <a:t>到</a:t>
            </a:r>
            <a:r>
              <a:rPr lang="en-US" altLang="zh-CN" dirty="0" smtClean="0"/>
              <a:t>AMS</a:t>
            </a:r>
            <a:r>
              <a:rPr lang="zh-CN" altLang="en-US" dirty="0" smtClean="0"/>
              <a:t>间用以控制</a:t>
            </a:r>
            <a:r>
              <a:rPr lang="en-US" altLang="zh-CN" dirty="0" smtClean="0"/>
              <a:t>Task</a:t>
            </a:r>
            <a:r>
              <a:rPr lang="zh-CN" altLang="en-US" dirty="0" smtClean="0"/>
              <a:t>和获取</a:t>
            </a:r>
            <a:r>
              <a:rPr lang="en-US" altLang="zh-CN" dirty="0" smtClean="0"/>
              <a:t>Task</a:t>
            </a:r>
            <a:r>
              <a:rPr lang="zh-CN" altLang="en-US" dirty="0" smtClean="0"/>
              <a:t>信息的方法通路</a:t>
            </a:r>
            <a:endParaRPr lang="en-US" altLang="zh-CN" dirty="0" smtClean="0"/>
          </a:p>
          <a:p>
            <a:r>
              <a:rPr lang="zh-CN" altLang="en-US" dirty="0" smtClean="0"/>
              <a:t>采用与</a:t>
            </a:r>
            <a:r>
              <a:rPr lang="en-US" altLang="zh-CN" dirty="0" err="1" smtClean="0"/>
              <a:t>StartupMenu</a:t>
            </a:r>
            <a:r>
              <a:rPr lang="zh-CN" altLang="en-US" dirty="0" smtClean="0"/>
              <a:t>高度一致（函数级）的开启应用方式和右键菜单构建方式</a:t>
            </a:r>
            <a:endParaRPr lang="en-US" altLang="zh-CN" dirty="0" smtClean="0"/>
          </a:p>
          <a:p>
            <a:endParaRPr lang="en-US" altLang="zh-CN" dirty="0" smtClean="0"/>
          </a:p>
          <a:p>
            <a:pPr marL="0" indent="0">
              <a:buNone/>
            </a:pPr>
            <a:r>
              <a:rPr lang="en-US" altLang="zh-CN" dirty="0" smtClean="0"/>
              <a:t>*</a:t>
            </a:r>
            <a:r>
              <a:rPr lang="zh-CN" altLang="en-US" dirty="0" smtClean="0"/>
              <a:t>下图中分别为开始键，运行应用，运行聚焦应用，未运行应用和右键菜单</a:t>
            </a:r>
            <a:endParaRPr lang="en-US" altLang="zh-CN" dirty="0" smtClean="0"/>
          </a:p>
          <a:p>
            <a:endParaRPr lang="en-US" altLang="zh-CN" dirty="0" smtClean="0"/>
          </a:p>
        </p:txBody>
      </p:sp>
      <p:pic>
        <p:nvPicPr>
          <p:cNvPr id="5" name="图片 4"/>
          <p:cNvPicPr>
            <a:picLocks noChangeAspect="1"/>
          </p:cNvPicPr>
          <p:nvPr/>
        </p:nvPicPr>
        <p:blipFill>
          <a:blip r:embed="rId2"/>
          <a:stretch>
            <a:fillRect/>
          </a:stretch>
        </p:blipFill>
        <p:spPr>
          <a:xfrm>
            <a:off x="2760128" y="4924362"/>
            <a:ext cx="3446902" cy="1164185"/>
          </a:xfrm>
          <a:prstGeom prst="rect">
            <a:avLst/>
          </a:prstGeom>
        </p:spPr>
      </p:pic>
    </p:spTree>
    <p:extLst>
      <p:ext uri="{BB962C8B-B14F-4D97-AF65-F5344CB8AC3E}">
        <p14:creationId xmlns:p14="http://schemas.microsoft.com/office/powerpoint/2010/main" val="2754751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Multiwindow-8.0</a:t>
            </a:r>
            <a:r>
              <a:rPr lang="zh-CN" altLang="en-US" dirty="0" smtClean="0"/>
              <a:t>方法和代码结构变化</a:t>
            </a:r>
            <a:endParaRPr lang="zh-CN" altLang="en-US" dirty="0"/>
          </a:p>
        </p:txBody>
      </p:sp>
      <p:sp>
        <p:nvSpPr>
          <p:cNvPr id="3" name="内容占位符 2"/>
          <p:cNvSpPr>
            <a:spLocks noGrp="1"/>
          </p:cNvSpPr>
          <p:nvPr>
            <p:ph idx="1"/>
          </p:nvPr>
        </p:nvSpPr>
        <p:spPr>
          <a:xfrm>
            <a:off x="2592925" y="1441389"/>
            <a:ext cx="8101577" cy="4822678"/>
          </a:xfrm>
        </p:spPr>
        <p:txBody>
          <a:bodyPr>
            <a:normAutofit/>
          </a:bodyPr>
          <a:lstStyle/>
          <a:p>
            <a:r>
              <a:rPr lang="en-US" altLang="zh-CN" dirty="0" err="1" smtClean="0"/>
              <a:t>TaskRecord</a:t>
            </a:r>
            <a:r>
              <a:rPr lang="zh-CN" altLang="en-US" dirty="0" smtClean="0"/>
              <a:t>所在</a:t>
            </a:r>
            <a:r>
              <a:rPr lang="en-US" altLang="zh-CN" dirty="0" err="1" smtClean="0"/>
              <a:t>ActivityStack</a:t>
            </a:r>
            <a:r>
              <a:rPr lang="zh-CN" altLang="en-US" dirty="0" smtClean="0"/>
              <a:t>发生变化的方法产生了变化，参数变化不大</a:t>
            </a:r>
            <a:endParaRPr lang="en-US" altLang="zh-CN" dirty="0" smtClean="0"/>
          </a:p>
          <a:p>
            <a:endParaRPr lang="en-US" altLang="zh-CN" dirty="0" smtClean="0"/>
          </a:p>
          <a:p>
            <a:r>
              <a:rPr lang="en-US" altLang="zh-CN" dirty="0" err="1" smtClean="0"/>
              <a:t>ActivityMangerNative</a:t>
            </a:r>
            <a:r>
              <a:rPr lang="zh-CN" altLang="en-US" dirty="0" smtClean="0"/>
              <a:t>虽没有被彻底删除，但已经不再产生效应，使用</a:t>
            </a:r>
            <a:r>
              <a:rPr lang="en-US" altLang="zh-CN" dirty="0" err="1" smtClean="0"/>
              <a:t>ActivityManager</a:t>
            </a:r>
            <a:r>
              <a:rPr lang="zh-CN" altLang="en-US" dirty="0" smtClean="0"/>
              <a:t>代替，所有与</a:t>
            </a:r>
            <a:r>
              <a:rPr lang="en-US" altLang="zh-CN" dirty="0" smtClean="0"/>
              <a:t>AMS</a:t>
            </a:r>
            <a:r>
              <a:rPr lang="zh-CN" altLang="en-US" dirty="0" smtClean="0"/>
              <a:t>通过</a:t>
            </a:r>
            <a:r>
              <a:rPr lang="en-US" altLang="zh-CN" dirty="0" err="1" smtClean="0"/>
              <a:t>aidl</a:t>
            </a:r>
            <a:r>
              <a:rPr lang="zh-CN" altLang="en-US" dirty="0" smtClean="0"/>
              <a:t>方式发生跨进程调用的地方均发生改变。一些方法仍存在于</a:t>
            </a:r>
            <a:r>
              <a:rPr lang="en-US" altLang="zh-CN" dirty="0" err="1" smtClean="0"/>
              <a:t>ActivityManagerNative</a:t>
            </a:r>
            <a:r>
              <a:rPr lang="zh-CN" altLang="en-US" dirty="0" smtClean="0"/>
              <a:t>中但调用无效。</a:t>
            </a:r>
            <a:endParaRPr lang="en-US" altLang="zh-CN" dirty="0" smtClean="0"/>
          </a:p>
          <a:p>
            <a:endParaRPr lang="en-US" altLang="zh-CN" dirty="0" smtClean="0"/>
          </a:p>
          <a:p>
            <a:r>
              <a:rPr lang="en-US" altLang="zh-CN" dirty="0" err="1" smtClean="0"/>
              <a:t>ActivityStack</a:t>
            </a:r>
            <a:r>
              <a:rPr lang="zh-CN" altLang="en-US" dirty="0" smtClean="0"/>
              <a:t>，</a:t>
            </a:r>
            <a:r>
              <a:rPr lang="en-US" altLang="zh-CN" dirty="0" err="1" smtClean="0"/>
              <a:t>TaskRecord</a:t>
            </a:r>
            <a:r>
              <a:rPr lang="zh-CN" altLang="en-US" dirty="0" smtClean="0"/>
              <a:t>不再作为共有成员存在于子数据结构中，需要通过</a:t>
            </a:r>
            <a:r>
              <a:rPr lang="en-US" altLang="zh-CN" dirty="0" err="1" smtClean="0"/>
              <a:t>getTask</a:t>
            </a:r>
            <a:r>
              <a:rPr lang="en-US" altLang="zh-CN" dirty="0" smtClean="0"/>
              <a:t>()</a:t>
            </a:r>
            <a:r>
              <a:rPr lang="zh-CN" altLang="en-US" dirty="0" smtClean="0"/>
              <a:t>，</a:t>
            </a:r>
            <a:r>
              <a:rPr lang="en-US" altLang="zh-CN" dirty="0" err="1" smtClean="0"/>
              <a:t>getStack</a:t>
            </a:r>
            <a:r>
              <a:rPr lang="en-US" altLang="zh-CN" dirty="0" smtClean="0"/>
              <a:t>()</a:t>
            </a:r>
            <a:r>
              <a:rPr lang="zh-CN" altLang="en-US" dirty="0" smtClean="0"/>
              <a:t>方法获取。、</a:t>
            </a:r>
            <a:endParaRPr lang="en-US" altLang="zh-CN" dirty="0" smtClean="0"/>
          </a:p>
          <a:p>
            <a:endParaRPr lang="en-US" altLang="zh-CN" dirty="0"/>
          </a:p>
          <a:p>
            <a:r>
              <a:rPr lang="en-US" altLang="zh-CN" dirty="0" err="1" smtClean="0"/>
              <a:t>PhoneStatusBar</a:t>
            </a:r>
            <a:r>
              <a:rPr lang="zh-CN" altLang="en-US" dirty="0"/>
              <a:t>更名</a:t>
            </a:r>
            <a:r>
              <a:rPr lang="zh-CN" altLang="en-US" dirty="0" smtClean="0"/>
              <a:t>为</a:t>
            </a:r>
            <a:r>
              <a:rPr lang="en-US" altLang="zh-CN" dirty="0" err="1" smtClean="0"/>
              <a:t>StatusBar</a:t>
            </a:r>
            <a:r>
              <a:rPr lang="zh-CN" altLang="en-US" dirty="0" smtClean="0"/>
              <a:t>，其中方法改动对</a:t>
            </a:r>
            <a:r>
              <a:rPr lang="en-US" altLang="zh-CN" dirty="0" err="1" smtClean="0"/>
              <a:t>Multiwindow</a:t>
            </a:r>
            <a:r>
              <a:rPr lang="zh-CN" altLang="en-US" dirty="0" smtClean="0"/>
              <a:t>部分没有太大影响</a:t>
            </a:r>
            <a:endParaRPr lang="en-US" altLang="zh-CN" dirty="0" smtClean="0"/>
          </a:p>
          <a:p>
            <a:endParaRPr lang="en-US" altLang="zh-CN" dirty="0" smtClean="0"/>
          </a:p>
          <a:p>
            <a:r>
              <a:rPr lang="zh-CN" altLang="en-US" dirty="0"/>
              <a:t>修复</a:t>
            </a:r>
            <a:r>
              <a:rPr lang="zh-CN" altLang="en-US" dirty="0" smtClean="0"/>
              <a:t>了窗口缩放导致内容不稳定的</a:t>
            </a:r>
            <a:r>
              <a:rPr lang="en-US" altLang="zh-CN" dirty="0" smtClean="0"/>
              <a:t>Bug</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3221575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窗口</a:t>
            </a:r>
            <a:r>
              <a:rPr lang="zh-CN" altLang="en-US" dirty="0"/>
              <a:t>系统差异</a:t>
            </a:r>
          </a:p>
        </p:txBody>
      </p:sp>
      <p:sp>
        <p:nvSpPr>
          <p:cNvPr id="3" name="内容占位符 2"/>
          <p:cNvSpPr>
            <a:spLocks noGrp="1"/>
          </p:cNvSpPr>
          <p:nvPr>
            <p:ph idx="1"/>
          </p:nvPr>
        </p:nvSpPr>
        <p:spPr>
          <a:xfrm>
            <a:off x="2589212" y="1578124"/>
            <a:ext cx="8915400" cy="3777622"/>
          </a:xfrm>
        </p:spPr>
        <p:txBody>
          <a:bodyPr/>
          <a:lstStyle/>
          <a:p>
            <a:r>
              <a:rPr lang="zh-CN" altLang="en-US" dirty="0" smtClean="0"/>
              <a:t>作为窗口载体的</a:t>
            </a:r>
            <a:r>
              <a:rPr lang="en-US" altLang="zh-CN" dirty="0" smtClean="0"/>
              <a:t>Task</a:t>
            </a:r>
            <a:r>
              <a:rPr lang="zh-CN" altLang="en-US" dirty="0" smtClean="0"/>
              <a:t>会根据应用对朝向的要求而存在缩放限制，具体表现如图所示。这种情况下若强制改变其朝向（例如通过朝向改变按钮）则会发生错误，目前没有针对这种情况做处理</a:t>
            </a:r>
            <a:endParaRPr lang="en-US" altLang="zh-CN" dirty="0" smtClean="0"/>
          </a:p>
          <a:p>
            <a:r>
              <a:rPr lang="zh-CN" altLang="en-US" dirty="0" smtClean="0"/>
              <a:t>对窗口边界进行拖动也能够引发移动，对实现的功能没有影响</a:t>
            </a:r>
            <a:endParaRPr lang="en-US" altLang="zh-CN" dirty="0" smtClean="0"/>
          </a:p>
          <a:p>
            <a:r>
              <a:rPr lang="en-US" altLang="zh-CN" dirty="0" err="1" smtClean="0"/>
              <a:t>TaskRecord</a:t>
            </a:r>
            <a:r>
              <a:rPr lang="zh-CN" altLang="en-US" dirty="0" smtClean="0"/>
              <a:t>状态及其所在</a:t>
            </a:r>
            <a:r>
              <a:rPr lang="en-US" altLang="zh-CN" dirty="0" err="1" smtClean="0"/>
              <a:t>ActivityStack</a:t>
            </a:r>
            <a:r>
              <a:rPr lang="zh-CN" altLang="en-US" dirty="0" smtClean="0"/>
              <a:t>等发生变化的方法有一部分移入</a:t>
            </a:r>
            <a:r>
              <a:rPr lang="en-US" altLang="zh-CN" dirty="0" err="1" smtClean="0"/>
              <a:t>TaskRecord</a:t>
            </a:r>
            <a:r>
              <a:rPr lang="zh-CN" altLang="en-US" dirty="0" smtClean="0"/>
              <a:t>类中，指明了</a:t>
            </a:r>
            <a:r>
              <a:rPr lang="en-US" altLang="zh-CN" dirty="0" err="1" smtClean="0"/>
              <a:t>TaskRecord</a:t>
            </a:r>
            <a:r>
              <a:rPr lang="zh-CN" altLang="en-US" dirty="0" smtClean="0"/>
              <a:t>今后将会承担更多功能</a:t>
            </a:r>
            <a:endParaRPr lang="en-US" altLang="zh-CN" dirty="0" smtClean="0"/>
          </a:p>
          <a:p>
            <a:endParaRPr lang="en-US" altLang="zh-CN" dirty="0" smtClean="0"/>
          </a:p>
        </p:txBody>
      </p:sp>
      <p:pic>
        <p:nvPicPr>
          <p:cNvPr id="4" name="图片 3"/>
          <p:cNvPicPr>
            <a:picLocks noChangeAspect="1"/>
          </p:cNvPicPr>
          <p:nvPr/>
        </p:nvPicPr>
        <p:blipFill>
          <a:blip r:embed="rId2"/>
          <a:stretch>
            <a:fillRect/>
          </a:stretch>
        </p:blipFill>
        <p:spPr>
          <a:xfrm>
            <a:off x="6136045" y="3634326"/>
            <a:ext cx="3952497" cy="2331626"/>
          </a:xfrm>
          <a:prstGeom prst="rect">
            <a:avLst/>
          </a:prstGeom>
        </p:spPr>
      </p:pic>
      <p:sp>
        <p:nvSpPr>
          <p:cNvPr id="5" name="文本框 4"/>
          <p:cNvSpPr txBox="1"/>
          <p:nvPr/>
        </p:nvSpPr>
        <p:spPr>
          <a:xfrm>
            <a:off x="2931208" y="4197932"/>
            <a:ext cx="2862841" cy="1200329"/>
          </a:xfrm>
          <a:prstGeom prst="rect">
            <a:avLst/>
          </a:prstGeom>
          <a:noFill/>
        </p:spPr>
        <p:txBody>
          <a:bodyPr wrap="square" rtlCol="0">
            <a:spAutoFit/>
          </a:bodyPr>
          <a:lstStyle/>
          <a:p>
            <a:r>
              <a:rPr lang="zh-CN" altLang="en-US" dirty="0" smtClean="0"/>
              <a:t>*右图中可见当横向拖拽缩放使宽发生变化时。</a:t>
            </a:r>
            <a:r>
              <a:rPr lang="en-US" altLang="zh-CN" dirty="0" smtClean="0"/>
              <a:t>Task</a:t>
            </a:r>
            <a:r>
              <a:rPr lang="zh-CN" altLang="en-US" dirty="0" smtClean="0"/>
              <a:t>会自动调整高来保持朝向不变。</a:t>
            </a:r>
            <a:endParaRPr lang="zh-CN" altLang="en-US" dirty="0"/>
          </a:p>
        </p:txBody>
      </p:sp>
    </p:spTree>
    <p:extLst>
      <p:ext uri="{BB962C8B-B14F-4D97-AF65-F5344CB8AC3E}">
        <p14:creationId xmlns:p14="http://schemas.microsoft.com/office/powerpoint/2010/main" val="918680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4380" y="2846017"/>
            <a:ext cx="8911687" cy="1280890"/>
          </a:xfrm>
        </p:spPr>
        <p:txBody>
          <a:bodyPr/>
          <a:lstStyle/>
          <a:p>
            <a:r>
              <a:rPr lang="zh-CN" altLang="en-US" dirty="0" smtClean="0"/>
              <a:t>前述内容均可在</a:t>
            </a:r>
            <a:r>
              <a:rPr lang="en-US" altLang="zh-CN" dirty="0" err="1" smtClean="0"/>
              <a:t>Github</a:t>
            </a:r>
            <a:r>
              <a:rPr lang="zh-CN" altLang="en-US" dirty="0" smtClean="0"/>
              <a:t>上找到相关文档，有任何多窗口相关问题均可随时交流。</a:t>
            </a:r>
            <a:endParaRPr lang="zh-CN" altLang="en-US" dirty="0"/>
          </a:p>
        </p:txBody>
      </p:sp>
    </p:spTree>
    <p:extLst>
      <p:ext uri="{BB962C8B-B14F-4D97-AF65-F5344CB8AC3E}">
        <p14:creationId xmlns:p14="http://schemas.microsoft.com/office/powerpoint/2010/main" val="44417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主流应用多开方式</a:t>
            </a:r>
          </a:p>
        </p:txBody>
      </p:sp>
      <p:sp>
        <p:nvSpPr>
          <p:cNvPr id="3" name="内容占位符 2"/>
          <p:cNvSpPr>
            <a:spLocks noGrp="1"/>
          </p:cNvSpPr>
          <p:nvPr>
            <p:ph idx="1"/>
          </p:nvPr>
        </p:nvSpPr>
        <p:spPr>
          <a:xfrm>
            <a:off x="2592925" y="1637944"/>
            <a:ext cx="6939349" cy="4361204"/>
          </a:xfrm>
        </p:spPr>
        <p:txBody>
          <a:bodyPr>
            <a:normAutofit/>
          </a:bodyPr>
          <a:lstStyle/>
          <a:p>
            <a:r>
              <a:rPr lang="zh-CN" altLang="en-US" dirty="0" smtClean="0"/>
              <a:t>虚拟化方式</a:t>
            </a:r>
            <a:endParaRPr lang="en-US" altLang="zh-CN" dirty="0" smtClean="0"/>
          </a:p>
          <a:p>
            <a:pPr lvl="1"/>
            <a:r>
              <a:rPr lang="zh-CN" altLang="en-US" dirty="0" smtClean="0"/>
              <a:t>应用：</a:t>
            </a:r>
            <a:r>
              <a:rPr lang="en-US" altLang="zh-CN" dirty="0"/>
              <a:t>LBE</a:t>
            </a:r>
            <a:r>
              <a:rPr lang="zh-CN" altLang="en-US" dirty="0"/>
              <a:t>平行</a:t>
            </a:r>
            <a:r>
              <a:rPr lang="zh-CN" altLang="en-US" dirty="0" smtClean="0"/>
              <a:t>空间，该应用由于</a:t>
            </a:r>
            <a:r>
              <a:rPr lang="en-US" altLang="zh-CN" dirty="0" smtClean="0"/>
              <a:t>lib</a:t>
            </a:r>
            <a:r>
              <a:rPr lang="zh-CN" altLang="en-US" dirty="0" smtClean="0"/>
              <a:t>原因无法再</a:t>
            </a:r>
            <a:r>
              <a:rPr lang="en-US" altLang="zh-CN" dirty="0" err="1" smtClean="0"/>
              <a:t>OpenThos</a:t>
            </a:r>
            <a:r>
              <a:rPr lang="zh-CN" altLang="en-US" dirty="0" smtClean="0"/>
              <a:t>上运行</a:t>
            </a:r>
            <a:endParaRPr lang="en-US" altLang="zh-CN" dirty="0" smtClean="0"/>
          </a:p>
          <a:p>
            <a:pPr lvl="1"/>
            <a:r>
              <a:rPr lang="zh-CN" altLang="en-US" dirty="0" smtClean="0"/>
              <a:t>应用：</a:t>
            </a:r>
            <a:r>
              <a:rPr lang="en-US" altLang="zh-CN" dirty="0" err="1" smtClean="0"/>
              <a:t>shelldroid</a:t>
            </a:r>
            <a:r>
              <a:rPr lang="zh-CN" altLang="en-US" dirty="0" smtClean="0"/>
              <a:t>，开源应用，</a:t>
            </a:r>
            <a:r>
              <a:rPr lang="en-US" altLang="zh-CN" dirty="0" err="1" smtClean="0"/>
              <a:t>github</a:t>
            </a:r>
            <a:r>
              <a:rPr lang="zh-CN" altLang="en-US" dirty="0" smtClean="0"/>
              <a:t>页面：</a:t>
            </a:r>
            <a:r>
              <a:rPr lang="en-US" altLang="zh-CN" dirty="0"/>
              <a:t>https://</a:t>
            </a:r>
            <a:r>
              <a:rPr lang="en-US" altLang="zh-CN" dirty="0" smtClean="0"/>
              <a:t>github.com/wuhx/shelldroid</a:t>
            </a:r>
            <a:r>
              <a:rPr lang="zh-CN" altLang="en-US" dirty="0" smtClean="0"/>
              <a:t>由于</a:t>
            </a:r>
            <a:r>
              <a:rPr lang="zh-CN" altLang="en-US" dirty="0"/>
              <a:t>需要安装</a:t>
            </a:r>
            <a:r>
              <a:rPr lang="en-US" altLang="zh-CN" dirty="0" err="1"/>
              <a:t>xposed</a:t>
            </a:r>
            <a:r>
              <a:rPr lang="zh-CN" altLang="en-US" dirty="0"/>
              <a:t>因此目前无法在</a:t>
            </a:r>
            <a:r>
              <a:rPr lang="en-US" altLang="zh-CN" dirty="0" err="1"/>
              <a:t>OpenThos</a:t>
            </a:r>
            <a:r>
              <a:rPr lang="zh-CN" altLang="en-US" dirty="0" smtClean="0"/>
              <a:t>上使用。</a:t>
            </a:r>
            <a:endParaRPr lang="en-US" altLang="zh-CN" dirty="0" smtClean="0"/>
          </a:p>
          <a:p>
            <a:pPr lvl="1"/>
            <a:endParaRPr lang="en-US" altLang="zh-CN" dirty="0" smtClean="0"/>
          </a:p>
          <a:p>
            <a:r>
              <a:rPr lang="zh-CN" altLang="en-US" dirty="0" smtClean="0"/>
              <a:t>多用户空间方式</a:t>
            </a:r>
            <a:endParaRPr lang="en-US" altLang="zh-CN" dirty="0" smtClean="0"/>
          </a:p>
          <a:p>
            <a:pPr lvl="1"/>
            <a:r>
              <a:rPr lang="zh-CN" altLang="en-US" dirty="0"/>
              <a:t>魅</a:t>
            </a:r>
            <a:r>
              <a:rPr lang="zh-CN" altLang="en-US" dirty="0" smtClean="0"/>
              <a:t>族</a:t>
            </a:r>
            <a:r>
              <a:rPr lang="en-US" altLang="zh-CN" dirty="0" err="1" smtClean="0"/>
              <a:t>Flyme</a:t>
            </a:r>
            <a:r>
              <a:rPr lang="zh-CN" altLang="en-US" dirty="0" smtClean="0"/>
              <a:t>系统的应用分身</a:t>
            </a:r>
            <a:endParaRPr lang="en-US" altLang="zh-CN" dirty="0" smtClean="0"/>
          </a:p>
          <a:p>
            <a:pPr lvl="1"/>
            <a:r>
              <a:rPr lang="zh-CN" altLang="en-US" dirty="0" smtClean="0"/>
              <a:t>小米</a:t>
            </a:r>
            <a:r>
              <a:rPr lang="en-US" altLang="zh-CN" dirty="0" smtClean="0"/>
              <a:t>MIUI</a:t>
            </a:r>
            <a:r>
              <a:rPr lang="zh-CN" altLang="en-US" dirty="0" smtClean="0"/>
              <a:t>系统的应用分身</a:t>
            </a:r>
            <a:endParaRPr lang="en-US" altLang="zh-CN" dirty="0" smtClean="0"/>
          </a:p>
          <a:p>
            <a:pPr lvl="1"/>
            <a:endParaRPr lang="en-US" altLang="zh-CN" dirty="0" smtClean="0"/>
          </a:p>
          <a:p>
            <a:r>
              <a:rPr lang="zh-CN" altLang="en-US" dirty="0" smtClean="0"/>
              <a:t>启动</a:t>
            </a:r>
            <a:r>
              <a:rPr lang="en-US" altLang="zh-CN" dirty="0" smtClean="0"/>
              <a:t>FLAG</a:t>
            </a:r>
            <a:r>
              <a:rPr lang="zh-CN" altLang="en-US" dirty="0" smtClean="0"/>
              <a:t>方式</a:t>
            </a:r>
            <a:endParaRPr lang="en-US" altLang="zh-CN" dirty="0" smtClean="0"/>
          </a:p>
          <a:p>
            <a:pPr lvl="1"/>
            <a:r>
              <a:rPr lang="en-US" altLang="zh-CN" dirty="0" smtClean="0"/>
              <a:t>Android-7.1/8.0</a:t>
            </a:r>
            <a:r>
              <a:rPr lang="zh-CN" altLang="en-US" dirty="0" smtClean="0"/>
              <a:t>原生</a:t>
            </a:r>
            <a:r>
              <a:rPr lang="en-US" altLang="zh-CN" dirty="0" err="1" smtClean="0"/>
              <a:t>documentsUI</a:t>
            </a:r>
            <a:r>
              <a:rPr lang="zh-CN" altLang="en-US" dirty="0" smtClean="0"/>
              <a:t>应用（例如原生</a:t>
            </a:r>
            <a:r>
              <a:rPr lang="en-US" altLang="zh-CN" dirty="0" err="1" smtClean="0"/>
              <a:t>FileManager</a:t>
            </a:r>
            <a:r>
              <a:rPr lang="zh-CN" altLang="en-US" dirty="0" smtClean="0"/>
              <a:t>）</a:t>
            </a:r>
            <a:endParaRPr lang="en-US" altLang="zh-CN" dirty="0"/>
          </a:p>
          <a:p>
            <a:pPr marL="457200" lvl="1" indent="0">
              <a:buNone/>
            </a:pPr>
            <a:endParaRPr lang="en-US" altLang="zh-CN" dirty="0" smtClean="0"/>
          </a:p>
        </p:txBody>
      </p:sp>
    </p:spTree>
    <p:extLst>
      <p:ext uri="{BB962C8B-B14F-4D97-AF65-F5344CB8AC3E}">
        <p14:creationId xmlns:p14="http://schemas.microsoft.com/office/powerpoint/2010/main" val="2966466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通过启动</a:t>
            </a:r>
            <a:r>
              <a:rPr lang="en-US" altLang="zh-CN" dirty="0"/>
              <a:t>FLAG</a:t>
            </a:r>
            <a:r>
              <a:rPr lang="zh-CN" altLang="en-US" dirty="0"/>
              <a:t>实现启动多个应用实例</a:t>
            </a:r>
          </a:p>
        </p:txBody>
      </p:sp>
      <p:sp>
        <p:nvSpPr>
          <p:cNvPr id="3" name="内容占位符 2"/>
          <p:cNvSpPr>
            <a:spLocks noGrp="1"/>
          </p:cNvSpPr>
          <p:nvPr>
            <p:ph idx="1"/>
          </p:nvPr>
        </p:nvSpPr>
        <p:spPr>
          <a:xfrm>
            <a:off x="2592925" y="1435902"/>
            <a:ext cx="8915400" cy="3777622"/>
          </a:xfrm>
        </p:spPr>
        <p:txBody>
          <a:bodyPr/>
          <a:lstStyle/>
          <a:p>
            <a:r>
              <a:rPr lang="en-US" altLang="zh-CN" dirty="0" err="1" smtClean="0"/>
              <a:t>DocumentUI</a:t>
            </a:r>
            <a:r>
              <a:rPr lang="zh-CN" altLang="en-US" dirty="0" smtClean="0"/>
              <a:t>的应用能够通过启动</a:t>
            </a:r>
            <a:r>
              <a:rPr lang="en-US" altLang="zh-CN" dirty="0" smtClean="0"/>
              <a:t>FLAG</a:t>
            </a:r>
            <a:r>
              <a:rPr lang="zh-CN" altLang="en-US" dirty="0" smtClean="0"/>
              <a:t>的简单修改支持多开，这种情况下的多开实例共享数据空间并且具有统一的</a:t>
            </a:r>
            <a:r>
              <a:rPr lang="en-US" altLang="zh-CN" dirty="0" err="1" smtClean="0"/>
              <a:t>ActivityInfo</a:t>
            </a:r>
            <a:r>
              <a:rPr lang="zh-CN" altLang="en-US" dirty="0" smtClean="0"/>
              <a:t>下图分别为两个</a:t>
            </a:r>
            <a:r>
              <a:rPr lang="en-US" altLang="zh-CN" dirty="0" err="1" smtClean="0"/>
              <a:t>FileManager</a:t>
            </a:r>
            <a:r>
              <a:rPr lang="zh-CN" altLang="en-US" dirty="0" smtClean="0"/>
              <a:t>，可以看到，能够在</a:t>
            </a:r>
            <a:r>
              <a:rPr lang="en-US" altLang="zh-CN" dirty="0" smtClean="0"/>
              <a:t>Downloads</a:t>
            </a:r>
            <a:r>
              <a:rPr lang="zh-CN" altLang="en-US" dirty="0" smtClean="0"/>
              <a:t>页面看到同样的内容。其</a:t>
            </a:r>
            <a:r>
              <a:rPr lang="en-US" altLang="zh-CN" dirty="0" smtClean="0"/>
              <a:t>Task</a:t>
            </a:r>
            <a:r>
              <a:rPr lang="zh-CN" altLang="en-US" dirty="0" smtClean="0"/>
              <a:t>内容分别为</a:t>
            </a:r>
            <a:r>
              <a:rPr lang="fr-FR" altLang="zh-CN" dirty="0"/>
              <a:t>TaskRecord{e20d429 #12 A=com.android.documentsui U=0 StackId=2 sz=1} TaskRecord{80d44dc #10 A=com.android.documentsui U=0 StackId=2 sz=1</a:t>
            </a:r>
            <a:r>
              <a:rPr lang="fr-FR" altLang="zh-CN" dirty="0" smtClean="0"/>
              <a:t>}</a:t>
            </a:r>
            <a:r>
              <a:rPr lang="zh-CN" altLang="en-US" dirty="0" smtClean="0"/>
              <a:t>属于统一用户</a:t>
            </a:r>
            <a:r>
              <a:rPr lang="en-US" altLang="zh-CN" dirty="0" smtClean="0"/>
              <a:t>U0</a:t>
            </a:r>
          </a:p>
        </p:txBody>
      </p:sp>
      <p:pic>
        <p:nvPicPr>
          <p:cNvPr id="5" name="图片 4"/>
          <p:cNvPicPr>
            <a:picLocks noChangeAspect="1"/>
          </p:cNvPicPr>
          <p:nvPr/>
        </p:nvPicPr>
        <p:blipFill>
          <a:blip r:embed="rId2"/>
          <a:stretch>
            <a:fillRect/>
          </a:stretch>
        </p:blipFill>
        <p:spPr>
          <a:xfrm>
            <a:off x="4378697" y="3143626"/>
            <a:ext cx="4884945" cy="2881690"/>
          </a:xfrm>
          <a:prstGeom prst="rect">
            <a:avLst/>
          </a:prstGeom>
        </p:spPr>
      </p:pic>
    </p:spTree>
    <p:extLst>
      <p:ext uri="{BB962C8B-B14F-4D97-AF65-F5344CB8AC3E}">
        <p14:creationId xmlns:p14="http://schemas.microsoft.com/office/powerpoint/2010/main" val="966622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通过用户空间实现启动多个应用实例</a:t>
            </a:r>
            <a:br>
              <a:rPr lang="zh-CN" altLang="en-US" dirty="0"/>
            </a:br>
            <a:endParaRPr lang="zh-CN" altLang="en-US" dirty="0"/>
          </a:p>
        </p:txBody>
      </p:sp>
      <p:sp>
        <p:nvSpPr>
          <p:cNvPr id="3" name="内容占位符 2"/>
          <p:cNvSpPr>
            <a:spLocks noGrp="1"/>
          </p:cNvSpPr>
          <p:nvPr>
            <p:ph idx="1"/>
          </p:nvPr>
        </p:nvSpPr>
        <p:spPr>
          <a:xfrm>
            <a:off x="2592925" y="1438344"/>
            <a:ext cx="8915400" cy="3777622"/>
          </a:xfrm>
        </p:spPr>
        <p:txBody>
          <a:bodyPr/>
          <a:lstStyle/>
          <a:p>
            <a:r>
              <a:rPr lang="en-US" altLang="zh-CN" dirty="0" smtClean="0"/>
              <a:t>Android</a:t>
            </a:r>
            <a:r>
              <a:rPr lang="zh-CN" altLang="en-US" dirty="0" smtClean="0"/>
              <a:t>提供了通过开启</a:t>
            </a:r>
            <a:r>
              <a:rPr lang="en-US" altLang="zh-CN" dirty="0" smtClean="0"/>
              <a:t>profile managed</a:t>
            </a:r>
            <a:r>
              <a:rPr lang="zh-CN" altLang="en-US" dirty="0" smtClean="0"/>
              <a:t>用户的方法在不改变当前用户的情况下通过不同的用户启动应用的方法。经过使用</a:t>
            </a:r>
            <a:r>
              <a:rPr lang="zh-CN" altLang="en-US" dirty="0"/>
              <a:t>了一些可以登陆的应用进行了测试，在这种情况下两个应用能够登陆不同的账户</a:t>
            </a:r>
            <a:r>
              <a:rPr lang="zh-CN" altLang="en-US" dirty="0" smtClean="0"/>
              <a:t>，证明</a:t>
            </a:r>
            <a:r>
              <a:rPr lang="zh-CN" altLang="en-US" dirty="0"/>
              <a:t>了其用户数据空间独立性</a:t>
            </a:r>
            <a:r>
              <a:rPr lang="zh-CN" altLang="en-US" dirty="0" smtClean="0"/>
              <a:t>通过</a:t>
            </a:r>
            <a:r>
              <a:rPr lang="en-US" altLang="zh-CN" dirty="0" smtClean="0"/>
              <a:t>profile</a:t>
            </a:r>
            <a:r>
              <a:rPr lang="zh-CN" altLang="en-US" dirty="0" smtClean="0"/>
              <a:t>用户的多开效果如图，两个应用的</a:t>
            </a:r>
            <a:r>
              <a:rPr lang="en-US" altLang="zh-CN" dirty="0" smtClean="0"/>
              <a:t>Task</a:t>
            </a:r>
            <a:r>
              <a:rPr lang="zh-CN" altLang="en-US" dirty="0" smtClean="0"/>
              <a:t>信息也能够表现其用户的不同。</a:t>
            </a:r>
            <a:r>
              <a:rPr lang="fr-FR" altLang="zh-CN" dirty="0" smtClean="0"/>
              <a:t>TaskRecord{80d44dc </a:t>
            </a:r>
            <a:r>
              <a:rPr lang="fr-FR" altLang="zh-CN" dirty="0"/>
              <a:t>#10 A=com.android.documentsui U=0 StackId=2 sz=1} TaskRecord{faf9fd3 #1300004 A=com.android.documentsui U=13 StackId=2 sz=1}</a:t>
            </a:r>
            <a:endParaRPr lang="en-US" altLang="zh-CN" dirty="0" smtClean="0"/>
          </a:p>
        </p:txBody>
      </p:sp>
      <p:pic>
        <p:nvPicPr>
          <p:cNvPr id="5" name="图片 4"/>
          <p:cNvPicPr>
            <a:picLocks noChangeAspect="1"/>
          </p:cNvPicPr>
          <p:nvPr/>
        </p:nvPicPr>
        <p:blipFill>
          <a:blip r:embed="rId2"/>
          <a:stretch>
            <a:fillRect/>
          </a:stretch>
        </p:blipFill>
        <p:spPr>
          <a:xfrm>
            <a:off x="3051897" y="3728807"/>
            <a:ext cx="3444119" cy="2031728"/>
          </a:xfrm>
          <a:prstGeom prst="rect">
            <a:avLst/>
          </a:prstGeom>
        </p:spPr>
      </p:pic>
      <p:pic>
        <p:nvPicPr>
          <p:cNvPr id="7" name="图片 6"/>
          <p:cNvPicPr>
            <a:picLocks noChangeAspect="1"/>
          </p:cNvPicPr>
          <p:nvPr/>
        </p:nvPicPr>
        <p:blipFill>
          <a:blip r:embed="rId3"/>
          <a:stretch>
            <a:fillRect/>
          </a:stretch>
        </p:blipFill>
        <p:spPr>
          <a:xfrm>
            <a:off x="7138902" y="3728807"/>
            <a:ext cx="3726537" cy="2031728"/>
          </a:xfrm>
          <a:prstGeom prst="rect">
            <a:avLst/>
          </a:prstGeom>
        </p:spPr>
      </p:pic>
    </p:spTree>
    <p:extLst>
      <p:ext uri="{BB962C8B-B14F-4D97-AF65-F5344CB8AC3E}">
        <p14:creationId xmlns:p14="http://schemas.microsoft.com/office/powerpoint/2010/main" val="39468694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通过用户空间实现启动多个应用实例</a:t>
            </a:r>
          </a:p>
        </p:txBody>
      </p:sp>
      <p:sp>
        <p:nvSpPr>
          <p:cNvPr id="3" name="内容占位符 2"/>
          <p:cNvSpPr>
            <a:spLocks noGrp="1"/>
          </p:cNvSpPr>
          <p:nvPr>
            <p:ph idx="1"/>
          </p:nvPr>
        </p:nvSpPr>
        <p:spPr>
          <a:xfrm>
            <a:off x="2589212" y="2133600"/>
            <a:ext cx="5119095" cy="3777622"/>
          </a:xfrm>
        </p:spPr>
        <p:txBody>
          <a:bodyPr/>
          <a:lstStyle/>
          <a:p>
            <a:r>
              <a:rPr lang="zh-CN" altLang="en-US" dirty="0" smtClean="0"/>
              <a:t>此外，通过</a:t>
            </a:r>
            <a:r>
              <a:rPr lang="en-US" altLang="zh-CN" dirty="0" err="1" smtClean="0"/>
              <a:t>TaskBar</a:t>
            </a:r>
            <a:r>
              <a:rPr lang="zh-CN" altLang="en-US" dirty="0" smtClean="0"/>
              <a:t>可以看到</a:t>
            </a:r>
            <a:r>
              <a:rPr lang="en-US" altLang="zh-CN" dirty="0" smtClean="0"/>
              <a:t>profile manage</a:t>
            </a:r>
            <a:r>
              <a:rPr lang="zh-CN" altLang="en-US" dirty="0" smtClean="0"/>
              <a:t>用户对应的应用图标。通过</a:t>
            </a:r>
            <a:r>
              <a:rPr lang="en-US" altLang="zh-CN" dirty="0" err="1" smtClean="0"/>
              <a:t>StartupMenu</a:t>
            </a:r>
            <a:r>
              <a:rPr lang="zh-CN" altLang="en-US" dirty="0" smtClean="0"/>
              <a:t>不能，同时任务栏图标也没有体现出二者的差异。说明获取应用列表所使用的方法仍需改进</a:t>
            </a:r>
            <a:r>
              <a:rPr lang="en-US" altLang="zh-CN" dirty="0" smtClean="0"/>
              <a:t>.</a:t>
            </a:r>
          </a:p>
          <a:p>
            <a:endParaRPr lang="en-US" altLang="zh-CN" dirty="0"/>
          </a:p>
          <a:p>
            <a:r>
              <a:rPr lang="zh-CN" altLang="en-US" dirty="0" smtClean="0"/>
              <a:t>另外没有安装给</a:t>
            </a:r>
            <a:r>
              <a:rPr lang="zh-CN" altLang="en-US" dirty="0"/>
              <a:t>另一用户</a:t>
            </a:r>
            <a:r>
              <a:rPr lang="zh-CN" altLang="en-US" dirty="0" smtClean="0"/>
              <a:t>的应用和</a:t>
            </a:r>
            <a:r>
              <a:rPr lang="en-US" altLang="zh-CN" dirty="0" smtClean="0"/>
              <a:t>setting</a:t>
            </a:r>
            <a:r>
              <a:rPr lang="zh-CN" altLang="en-US" dirty="0" smtClean="0"/>
              <a:t>不会出现</a:t>
            </a:r>
            <a:r>
              <a:rPr lang="en-US" altLang="zh-CN" dirty="0" smtClean="0"/>
              <a:t>profile manage</a:t>
            </a:r>
            <a:r>
              <a:rPr lang="zh-CN" altLang="en-US" dirty="0" smtClean="0"/>
              <a:t>用户的入口图标</a:t>
            </a:r>
            <a:endParaRPr lang="en-US" altLang="zh-CN" dirty="0" smtClean="0"/>
          </a:p>
          <a:p>
            <a:endParaRPr lang="en-US" altLang="zh-CN" dirty="0"/>
          </a:p>
          <a:p>
            <a:r>
              <a:rPr lang="zh-CN" altLang="en-US" dirty="0" smtClean="0"/>
              <a:t>如何实现应用多开仍需进一步探讨</a:t>
            </a:r>
            <a:endParaRPr lang="zh-CN" altLang="en-US" dirty="0"/>
          </a:p>
        </p:txBody>
      </p:sp>
      <p:pic>
        <p:nvPicPr>
          <p:cNvPr id="4" name="图片 3"/>
          <p:cNvPicPr>
            <a:picLocks noChangeAspect="1"/>
          </p:cNvPicPr>
          <p:nvPr/>
        </p:nvPicPr>
        <p:blipFill>
          <a:blip r:embed="rId2"/>
          <a:stretch>
            <a:fillRect/>
          </a:stretch>
        </p:blipFill>
        <p:spPr>
          <a:xfrm>
            <a:off x="8224685" y="2133600"/>
            <a:ext cx="2109497" cy="3777622"/>
          </a:xfrm>
          <a:prstGeom prst="rect">
            <a:avLst/>
          </a:prstGeom>
        </p:spPr>
      </p:pic>
    </p:spTree>
    <p:extLst>
      <p:ext uri="{BB962C8B-B14F-4D97-AF65-F5344CB8AC3E}">
        <p14:creationId xmlns:p14="http://schemas.microsoft.com/office/powerpoint/2010/main" val="3682573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52603" y="2675101"/>
            <a:ext cx="8911687" cy="1280890"/>
          </a:xfrm>
        </p:spPr>
        <p:txBody>
          <a:bodyPr>
            <a:normAutofit/>
          </a:bodyPr>
          <a:lstStyle/>
          <a:p>
            <a:r>
              <a:rPr lang="zh-CN" altLang="en-US" sz="7200" dirty="0" smtClean="0"/>
              <a:t>谢谢！</a:t>
            </a:r>
            <a:endParaRPr lang="zh-CN" altLang="en-US" sz="7200" dirty="0"/>
          </a:p>
        </p:txBody>
      </p:sp>
    </p:spTree>
    <p:extLst>
      <p:ext uri="{BB962C8B-B14F-4D97-AF65-F5344CB8AC3E}">
        <p14:creationId xmlns:p14="http://schemas.microsoft.com/office/powerpoint/2010/main" val="1936034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内容总览</a:t>
            </a:r>
          </a:p>
        </p:txBody>
      </p:sp>
      <p:sp>
        <p:nvSpPr>
          <p:cNvPr id="3" name="内容占位符 2"/>
          <p:cNvSpPr>
            <a:spLocks noGrp="1"/>
          </p:cNvSpPr>
          <p:nvPr>
            <p:ph idx="1"/>
          </p:nvPr>
        </p:nvSpPr>
        <p:spPr>
          <a:xfrm>
            <a:off x="2592925" y="1663580"/>
            <a:ext cx="8915400" cy="4489391"/>
          </a:xfrm>
        </p:spPr>
        <p:txBody>
          <a:bodyPr>
            <a:normAutofit/>
          </a:bodyPr>
          <a:lstStyle/>
          <a:p>
            <a:r>
              <a:rPr lang="en-US" altLang="zh-CN" dirty="0" smtClean="0"/>
              <a:t>Multiwindow-7.1——</a:t>
            </a:r>
            <a:r>
              <a:rPr lang="zh-CN" altLang="en-US" dirty="0" smtClean="0"/>
              <a:t>系统构建</a:t>
            </a:r>
            <a:endParaRPr lang="en-US" altLang="zh-CN" dirty="0" smtClean="0"/>
          </a:p>
          <a:p>
            <a:pPr lvl="1"/>
            <a:r>
              <a:rPr lang="zh-CN" altLang="en-US" dirty="0" smtClean="0"/>
              <a:t>原生</a:t>
            </a:r>
            <a:r>
              <a:rPr lang="en-US" altLang="zh-CN" dirty="0" err="1" smtClean="0"/>
              <a:t>Multiwindow</a:t>
            </a:r>
            <a:r>
              <a:rPr lang="zh-CN" altLang="en-US" dirty="0" smtClean="0"/>
              <a:t>系统功能调研总结</a:t>
            </a:r>
            <a:r>
              <a:rPr lang="en-US" altLang="zh-CN" dirty="0" smtClean="0"/>
              <a:t>——</a:t>
            </a:r>
            <a:r>
              <a:rPr lang="zh-CN" altLang="en-US" dirty="0" smtClean="0"/>
              <a:t>与</a:t>
            </a:r>
            <a:r>
              <a:rPr lang="en-US" altLang="zh-CN" dirty="0" smtClean="0"/>
              <a:t>5.1</a:t>
            </a:r>
            <a:r>
              <a:rPr lang="zh-CN" altLang="en-US" dirty="0" smtClean="0"/>
              <a:t>的区别、需要实现的功能，存在的问题</a:t>
            </a:r>
            <a:endParaRPr lang="en-US" altLang="zh-CN" dirty="0" smtClean="0"/>
          </a:p>
          <a:p>
            <a:pPr lvl="1"/>
            <a:r>
              <a:rPr lang="en-US" altLang="zh-CN" dirty="0" err="1" smtClean="0"/>
              <a:t>Multiwindow</a:t>
            </a:r>
            <a:r>
              <a:rPr lang="zh-CN" altLang="en-US" dirty="0" smtClean="0"/>
              <a:t>基本功能实现</a:t>
            </a:r>
            <a:r>
              <a:rPr lang="en-US" altLang="zh-CN" dirty="0" smtClean="0"/>
              <a:t>——</a:t>
            </a:r>
            <a:r>
              <a:rPr lang="en-US" altLang="zh-CN" dirty="0" err="1" smtClean="0"/>
              <a:t>DecorCaption</a:t>
            </a:r>
            <a:r>
              <a:rPr lang="zh-CN" altLang="en-US" dirty="0" smtClean="0"/>
              <a:t>、窗口控制、</a:t>
            </a:r>
            <a:r>
              <a:rPr lang="en-US" altLang="zh-CN" dirty="0" smtClean="0"/>
              <a:t>Bug</a:t>
            </a:r>
            <a:r>
              <a:rPr lang="zh-CN" altLang="en-US" dirty="0" smtClean="0"/>
              <a:t>修复</a:t>
            </a:r>
            <a:endParaRPr lang="en-US" altLang="zh-CN" dirty="0" smtClean="0"/>
          </a:p>
          <a:p>
            <a:pPr lvl="1"/>
            <a:r>
              <a:rPr lang="en-US" altLang="zh-CN" dirty="0" err="1" smtClean="0"/>
              <a:t>Multiwindow</a:t>
            </a:r>
            <a:r>
              <a:rPr lang="zh-CN" altLang="en-US" dirty="0" smtClean="0"/>
              <a:t>对</a:t>
            </a:r>
            <a:r>
              <a:rPr lang="en-US" altLang="zh-CN" dirty="0" err="1" smtClean="0"/>
              <a:t>SystemUI</a:t>
            </a:r>
            <a:r>
              <a:rPr lang="zh-CN" altLang="en-US" dirty="0" smtClean="0"/>
              <a:t>的支持</a:t>
            </a:r>
            <a:r>
              <a:rPr lang="en-US" altLang="zh-CN" dirty="0" smtClean="0"/>
              <a:t>——</a:t>
            </a:r>
            <a:r>
              <a:rPr lang="zh-CN" altLang="en-US" dirty="0" smtClean="0"/>
              <a:t>任务栏图标</a:t>
            </a:r>
            <a:endParaRPr lang="en-US" altLang="zh-CN" dirty="0" smtClean="0"/>
          </a:p>
          <a:p>
            <a:r>
              <a:rPr lang="en-US" altLang="zh-CN" dirty="0" smtClean="0"/>
              <a:t>Multiwindow-8.0——</a:t>
            </a:r>
            <a:r>
              <a:rPr lang="zh-CN" altLang="en-US" dirty="0" smtClean="0"/>
              <a:t>内容移植、优化</a:t>
            </a:r>
            <a:endParaRPr lang="en-US" altLang="zh-CN" dirty="0" smtClean="0"/>
          </a:p>
          <a:p>
            <a:pPr lvl="1"/>
            <a:r>
              <a:rPr lang="zh-CN" altLang="en-US" dirty="0" smtClean="0"/>
              <a:t>方法和代码结构的变化</a:t>
            </a:r>
            <a:r>
              <a:rPr lang="en-US" altLang="zh-CN" dirty="0" smtClean="0"/>
              <a:t>——</a:t>
            </a:r>
            <a:r>
              <a:rPr lang="zh-CN" altLang="en-US" dirty="0" smtClean="0"/>
              <a:t>修复了一些</a:t>
            </a:r>
            <a:r>
              <a:rPr lang="en-US" altLang="zh-CN" dirty="0" smtClean="0"/>
              <a:t>7.1</a:t>
            </a:r>
            <a:r>
              <a:rPr lang="zh-CN" altLang="en-US" dirty="0" smtClean="0"/>
              <a:t>中的问题</a:t>
            </a:r>
            <a:endParaRPr lang="en-US" altLang="zh-CN" dirty="0" smtClean="0"/>
          </a:p>
          <a:p>
            <a:pPr lvl="1"/>
            <a:r>
              <a:rPr lang="zh-CN" altLang="en-US" dirty="0" smtClean="0"/>
              <a:t>窗口系统差异</a:t>
            </a:r>
            <a:r>
              <a:rPr lang="en-US" altLang="zh-CN" dirty="0" smtClean="0"/>
              <a:t>——</a:t>
            </a:r>
            <a:r>
              <a:rPr lang="zh-CN" altLang="en-US" dirty="0" smtClean="0"/>
              <a:t>缩放方式、窗口管理逻辑</a:t>
            </a:r>
            <a:r>
              <a:rPr lang="en-US" altLang="zh-CN" dirty="0" smtClean="0"/>
              <a:t>		</a:t>
            </a:r>
          </a:p>
          <a:p>
            <a:r>
              <a:rPr lang="zh-CN" altLang="en-US" dirty="0"/>
              <a:t>应用多</a:t>
            </a:r>
            <a:r>
              <a:rPr lang="zh-CN" altLang="en-US" dirty="0" smtClean="0"/>
              <a:t>开初步调研</a:t>
            </a:r>
            <a:endParaRPr lang="en-US" altLang="zh-CN" dirty="0" smtClean="0"/>
          </a:p>
          <a:p>
            <a:pPr lvl="1"/>
            <a:r>
              <a:rPr lang="zh-CN" altLang="en-US" dirty="0" smtClean="0"/>
              <a:t>主流应用多开方式</a:t>
            </a:r>
            <a:endParaRPr lang="en-US" altLang="zh-CN" dirty="0" smtClean="0"/>
          </a:p>
          <a:p>
            <a:pPr lvl="1"/>
            <a:r>
              <a:rPr lang="zh-CN" altLang="en-US" dirty="0" smtClean="0"/>
              <a:t>通过启动</a:t>
            </a:r>
            <a:r>
              <a:rPr lang="en-US" altLang="zh-CN" dirty="0" smtClean="0"/>
              <a:t>FLAG</a:t>
            </a:r>
            <a:r>
              <a:rPr lang="zh-CN" altLang="en-US" dirty="0" smtClean="0"/>
              <a:t>实现启动多个应用实例</a:t>
            </a:r>
            <a:endParaRPr lang="en-US" altLang="zh-CN" dirty="0" smtClean="0"/>
          </a:p>
          <a:p>
            <a:pPr lvl="1"/>
            <a:r>
              <a:rPr lang="zh-CN" altLang="en-US" dirty="0" smtClean="0"/>
              <a:t>通过用户空间实现启动多个应用实例</a:t>
            </a:r>
            <a:endParaRPr lang="zh-CN" altLang="en-US" dirty="0"/>
          </a:p>
        </p:txBody>
      </p:sp>
    </p:spTree>
    <p:extLst>
      <p:ext uri="{BB962C8B-B14F-4D97-AF65-F5344CB8AC3E}">
        <p14:creationId xmlns:p14="http://schemas.microsoft.com/office/powerpoint/2010/main" val="145837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79306" y="624110"/>
            <a:ext cx="8911687" cy="1280890"/>
          </a:xfrm>
        </p:spPr>
        <p:txBody>
          <a:bodyPr/>
          <a:lstStyle/>
          <a:p>
            <a:r>
              <a:rPr lang="zh-CN" altLang="en-US" dirty="0" smtClean="0"/>
              <a:t>整体原则</a:t>
            </a:r>
            <a:endParaRPr lang="zh-CN" altLang="en-US" dirty="0"/>
          </a:p>
        </p:txBody>
      </p:sp>
      <p:sp>
        <p:nvSpPr>
          <p:cNvPr id="3" name="内容占位符 2"/>
          <p:cNvSpPr>
            <a:spLocks noGrp="1"/>
          </p:cNvSpPr>
          <p:nvPr>
            <p:ph idx="1"/>
          </p:nvPr>
        </p:nvSpPr>
        <p:spPr>
          <a:xfrm>
            <a:off x="2079306" y="1905000"/>
            <a:ext cx="7645807" cy="3777622"/>
          </a:xfrm>
        </p:spPr>
        <p:txBody>
          <a:bodyPr>
            <a:normAutofit fontScale="92500" lnSpcReduction="10000"/>
          </a:bodyPr>
          <a:lstStyle/>
          <a:p>
            <a:r>
              <a:rPr lang="zh-CN" altLang="en-US" sz="2000" dirty="0" smtClean="0"/>
              <a:t>虽然存在差异，但仍可认为</a:t>
            </a:r>
            <a:r>
              <a:rPr lang="en-US" altLang="zh-CN" sz="2000" dirty="0" smtClean="0"/>
              <a:t>7.1</a:t>
            </a:r>
            <a:r>
              <a:rPr lang="zh-CN" altLang="en-US" sz="2000" dirty="0" smtClean="0"/>
              <a:t>和</a:t>
            </a:r>
            <a:r>
              <a:rPr lang="en-US" altLang="zh-CN" sz="2000" dirty="0" smtClean="0"/>
              <a:t>8.0</a:t>
            </a:r>
            <a:r>
              <a:rPr lang="zh-CN" altLang="en-US" sz="2000" dirty="0" smtClean="0"/>
              <a:t>的多窗口系统具有同质性</a:t>
            </a:r>
            <a:endParaRPr lang="en-US" altLang="zh-CN" sz="2000" dirty="0" smtClean="0"/>
          </a:p>
          <a:p>
            <a:pPr lvl="1"/>
            <a:r>
              <a:rPr lang="zh-CN" altLang="en-US" sz="1800" dirty="0" smtClean="0"/>
              <a:t>前期以</a:t>
            </a:r>
            <a:r>
              <a:rPr lang="en-US" altLang="zh-CN" sz="1800" dirty="0" smtClean="0"/>
              <a:t>7.1</a:t>
            </a:r>
            <a:r>
              <a:rPr lang="zh-CN" altLang="en-US" sz="1800" dirty="0" smtClean="0"/>
              <a:t>为基础做的工作具有很大意义，且全部能够在</a:t>
            </a:r>
            <a:r>
              <a:rPr lang="en-US" altLang="zh-CN" sz="1800" dirty="0" smtClean="0"/>
              <a:t>8.0</a:t>
            </a:r>
            <a:r>
              <a:rPr lang="zh-CN" altLang="en-US" sz="1800" dirty="0" smtClean="0"/>
              <a:t>实现</a:t>
            </a:r>
            <a:endParaRPr lang="en-US" altLang="zh-CN" sz="1800" dirty="0" smtClean="0"/>
          </a:p>
          <a:p>
            <a:pPr lvl="1"/>
            <a:endParaRPr lang="en-US" altLang="zh-CN" sz="1800" dirty="0"/>
          </a:p>
          <a:p>
            <a:r>
              <a:rPr lang="zh-CN" altLang="en-US" sz="2000" dirty="0" smtClean="0"/>
              <a:t>虽然仍有争议，但整体目标仍为在</a:t>
            </a:r>
            <a:r>
              <a:rPr lang="en-US" altLang="zh-CN" sz="2000" dirty="0" smtClean="0"/>
              <a:t>8.0</a:t>
            </a:r>
            <a:r>
              <a:rPr lang="zh-CN" altLang="en-US" sz="2000" dirty="0" smtClean="0"/>
              <a:t>系统上实现</a:t>
            </a:r>
            <a:r>
              <a:rPr lang="en-US" altLang="zh-CN" sz="2000" dirty="0" smtClean="0"/>
              <a:t>openthos-1.0</a:t>
            </a:r>
            <a:r>
              <a:rPr lang="zh-CN" altLang="en-US" sz="2000" dirty="0" smtClean="0"/>
              <a:t>的全部功能并优化</a:t>
            </a:r>
            <a:endParaRPr lang="en-US" altLang="zh-CN" sz="2000" dirty="0" smtClean="0"/>
          </a:p>
          <a:p>
            <a:pPr lvl="1"/>
            <a:r>
              <a:rPr lang="zh-CN" altLang="en-US" sz="1800" dirty="0" smtClean="0"/>
              <a:t>在大观念上与</a:t>
            </a:r>
            <a:r>
              <a:rPr lang="en-US" altLang="zh-CN" sz="1800" dirty="0" err="1" smtClean="0"/>
              <a:t>Openthos</a:t>
            </a:r>
            <a:r>
              <a:rPr lang="zh-CN" altLang="en-US" sz="1800" dirty="0" smtClean="0"/>
              <a:t>一致，细节上择优的设计、实现路线</a:t>
            </a:r>
            <a:endParaRPr lang="en-US" altLang="zh-CN" sz="1800" dirty="0"/>
          </a:p>
          <a:p>
            <a:pPr lvl="1"/>
            <a:endParaRPr lang="en-US" altLang="zh-CN" sz="1800" dirty="0"/>
          </a:p>
          <a:p>
            <a:r>
              <a:rPr lang="zh-CN" altLang="en-US" sz="2000" dirty="0" smtClean="0"/>
              <a:t>虽然变化很大，但基于</a:t>
            </a:r>
            <a:r>
              <a:rPr lang="en-US" altLang="zh-CN" sz="2000" dirty="0" smtClean="0"/>
              <a:t>App——AMS——WMS</a:t>
            </a:r>
            <a:r>
              <a:rPr lang="zh-CN" altLang="en-US" sz="2000" dirty="0" smtClean="0"/>
              <a:t>的窗口调度系统框架仍存在</a:t>
            </a:r>
            <a:endParaRPr lang="en-US" altLang="zh-CN" sz="2000" dirty="0" smtClean="0"/>
          </a:p>
          <a:p>
            <a:pPr lvl="1"/>
            <a:r>
              <a:rPr lang="zh-CN" altLang="en-US" sz="1800" dirty="0" smtClean="0"/>
              <a:t>对任何功能的设计，实现以及问题的修正仍需遵循这一框架，同时以此为基础理解新内容</a:t>
            </a:r>
            <a:endParaRPr lang="zh-CN" altLang="en-US" dirty="0"/>
          </a:p>
        </p:txBody>
      </p:sp>
    </p:spTree>
    <p:extLst>
      <p:ext uri="{BB962C8B-B14F-4D97-AF65-F5344CB8AC3E}">
        <p14:creationId xmlns:p14="http://schemas.microsoft.com/office/powerpoint/2010/main" val="1112351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2925" y="555477"/>
            <a:ext cx="8911687" cy="1349523"/>
          </a:xfrm>
        </p:spPr>
        <p:txBody>
          <a:bodyPr>
            <a:normAutofit/>
          </a:bodyPr>
          <a:lstStyle/>
          <a:p>
            <a:r>
              <a:rPr lang="zh-CN" altLang="en-US" dirty="0" smtClean="0"/>
              <a:t>与</a:t>
            </a:r>
            <a:r>
              <a:rPr lang="en-US" altLang="zh-CN" dirty="0" smtClean="0"/>
              <a:t>openthos-1.0</a:t>
            </a:r>
            <a:r>
              <a:rPr lang="zh-CN" altLang="en-US" dirty="0" smtClean="0"/>
              <a:t>的</a:t>
            </a:r>
            <a:r>
              <a:rPr lang="zh-CN" altLang="en-US" dirty="0"/>
              <a:t>对比</a:t>
            </a:r>
            <a:r>
              <a:rPr lang="en-US" altLang="zh-CN" dirty="0"/>
              <a:t/>
            </a:r>
            <a:br>
              <a:rPr lang="en-US" altLang="zh-CN" dirty="0"/>
            </a:br>
            <a:endParaRPr lang="zh-CN" altLang="en-US" dirty="0"/>
          </a:p>
        </p:txBody>
      </p:sp>
      <p:sp>
        <p:nvSpPr>
          <p:cNvPr id="3" name="内容占位符 2"/>
          <p:cNvSpPr>
            <a:spLocks noGrp="1"/>
          </p:cNvSpPr>
          <p:nvPr>
            <p:ph idx="1"/>
          </p:nvPr>
        </p:nvSpPr>
        <p:spPr>
          <a:xfrm>
            <a:off x="2589212" y="1689218"/>
            <a:ext cx="8915400" cy="3777622"/>
          </a:xfrm>
        </p:spPr>
        <p:txBody>
          <a:bodyPr/>
          <a:lstStyle/>
          <a:p>
            <a:r>
              <a:rPr lang="zh-CN" altLang="en-US" dirty="0" smtClean="0"/>
              <a:t>原生地实现了多窗口内容</a:t>
            </a:r>
            <a:endParaRPr lang="en-US" altLang="zh-CN" dirty="0" smtClean="0"/>
          </a:p>
          <a:p>
            <a:r>
              <a:rPr lang="zh-CN" altLang="en-US" dirty="0"/>
              <a:t>应用</a:t>
            </a:r>
            <a:r>
              <a:rPr lang="zh-CN" altLang="en-US" dirty="0" smtClean="0"/>
              <a:t>窗口对应类为</a:t>
            </a:r>
            <a:r>
              <a:rPr lang="en-US" altLang="zh-CN" dirty="0" err="1" smtClean="0"/>
              <a:t>TaskRecord</a:t>
            </a:r>
            <a:r>
              <a:rPr lang="en-US" altLang="zh-CN" dirty="0" smtClean="0"/>
              <a:t>——Task</a:t>
            </a:r>
            <a:r>
              <a:rPr lang="zh-CN" altLang="en-US" dirty="0"/>
              <a:t>而</a:t>
            </a:r>
            <a:r>
              <a:rPr lang="zh-CN" altLang="en-US" dirty="0" smtClean="0"/>
              <a:t>非</a:t>
            </a:r>
            <a:r>
              <a:rPr lang="en-US" altLang="zh-CN" dirty="0" err="1" smtClean="0"/>
              <a:t>ActivityStack</a:t>
            </a:r>
            <a:r>
              <a:rPr lang="en-US" altLang="zh-CN" dirty="0" smtClean="0"/>
              <a:t>——</a:t>
            </a:r>
            <a:r>
              <a:rPr lang="en-US" altLang="zh-CN" dirty="0" err="1" smtClean="0"/>
              <a:t>TaskStack</a:t>
            </a:r>
            <a:endParaRPr lang="en-US" altLang="zh-CN" dirty="0" smtClean="0"/>
          </a:p>
          <a:p>
            <a:r>
              <a:rPr lang="zh-CN" altLang="en-US" dirty="0" smtClean="0"/>
              <a:t>通过</a:t>
            </a:r>
            <a:r>
              <a:rPr lang="en-US" altLang="zh-CN" dirty="0" err="1" smtClean="0"/>
              <a:t>ActivityStack</a:t>
            </a:r>
            <a:r>
              <a:rPr lang="zh-CN" altLang="en-US" dirty="0"/>
              <a:t>区分</a:t>
            </a:r>
            <a:r>
              <a:rPr lang="zh-CN" altLang="en-US" dirty="0" smtClean="0"/>
              <a:t>了应用的显示方式（窗口、停靠、画中画，全屏）</a:t>
            </a:r>
            <a:endParaRPr lang="en-US" altLang="zh-CN" dirty="0" smtClean="0"/>
          </a:p>
          <a:p>
            <a:r>
              <a:rPr lang="zh-CN" altLang="en-US" dirty="0"/>
              <a:t>多</a:t>
            </a:r>
            <a:r>
              <a:rPr lang="zh-CN" altLang="en-US" dirty="0" smtClean="0"/>
              <a:t>窗口情况下能够根据应用的窗口宽高自动更新窗口尺寸，窗口朝向等设置</a:t>
            </a:r>
            <a:endParaRPr lang="en-US" altLang="zh-CN" dirty="0" smtClean="0"/>
          </a:p>
          <a:p>
            <a:pPr lvl="1"/>
            <a:endParaRPr lang="zh-CN" altLang="en-US" dirty="0"/>
          </a:p>
        </p:txBody>
      </p:sp>
      <p:pic>
        <p:nvPicPr>
          <p:cNvPr id="8" name="图片 7"/>
          <p:cNvPicPr>
            <a:picLocks noChangeAspect="1"/>
          </p:cNvPicPr>
          <p:nvPr/>
        </p:nvPicPr>
        <p:blipFill>
          <a:blip r:embed="rId2"/>
          <a:stretch>
            <a:fillRect/>
          </a:stretch>
        </p:blipFill>
        <p:spPr>
          <a:xfrm>
            <a:off x="3442924" y="3372930"/>
            <a:ext cx="5254875" cy="2560800"/>
          </a:xfrm>
          <a:prstGeom prst="rect">
            <a:avLst/>
          </a:prstGeom>
        </p:spPr>
      </p:pic>
    </p:spTree>
    <p:extLst>
      <p:ext uri="{BB962C8B-B14F-4D97-AF65-F5344CB8AC3E}">
        <p14:creationId xmlns:p14="http://schemas.microsoft.com/office/powerpoint/2010/main" val="1968189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功能实现、问题解决</a:t>
            </a:r>
            <a:endParaRPr lang="zh-CN" altLang="en-US" dirty="0"/>
          </a:p>
        </p:txBody>
      </p:sp>
      <p:sp>
        <p:nvSpPr>
          <p:cNvPr id="3" name="内容占位符 2"/>
          <p:cNvSpPr>
            <a:spLocks noGrp="1"/>
          </p:cNvSpPr>
          <p:nvPr>
            <p:ph idx="1"/>
          </p:nvPr>
        </p:nvSpPr>
        <p:spPr>
          <a:xfrm>
            <a:off x="2589212" y="1561032"/>
            <a:ext cx="8915400" cy="3777622"/>
          </a:xfrm>
        </p:spPr>
        <p:txBody>
          <a:bodyPr/>
          <a:lstStyle/>
          <a:p>
            <a:r>
              <a:rPr lang="zh-CN" altLang="en-US" dirty="0" smtClean="0"/>
              <a:t>需要实现的功能</a:t>
            </a:r>
            <a:endParaRPr lang="en-US" altLang="zh-CN" dirty="0" smtClean="0"/>
          </a:p>
          <a:p>
            <a:pPr lvl="1"/>
            <a:r>
              <a:rPr lang="zh-CN" altLang="en-US" dirty="0"/>
              <a:t>窗口缩放修改</a:t>
            </a:r>
            <a:r>
              <a:rPr lang="en-US" altLang="zh-CN" dirty="0"/>
              <a:t>——Multiwindow-7.1</a:t>
            </a:r>
            <a:r>
              <a:rPr lang="zh-CN" altLang="en-US" dirty="0"/>
              <a:t>仍在使用会造成窗口抖动的实时窗口缩放</a:t>
            </a:r>
            <a:endParaRPr lang="en-US" altLang="zh-CN" dirty="0"/>
          </a:p>
          <a:p>
            <a:pPr lvl="1"/>
            <a:r>
              <a:rPr lang="en-US" altLang="zh-CN" dirty="0" err="1"/>
              <a:t>DecorCaption</a:t>
            </a:r>
            <a:r>
              <a:rPr lang="zh-CN" altLang="en-US" dirty="0"/>
              <a:t>扩展和功能实现</a:t>
            </a:r>
            <a:r>
              <a:rPr lang="en-US" altLang="zh-CN" dirty="0"/>
              <a:t>——</a:t>
            </a:r>
            <a:r>
              <a:rPr lang="zh-CN" altLang="en-US" dirty="0"/>
              <a:t>补全</a:t>
            </a:r>
            <a:r>
              <a:rPr lang="en-US" altLang="zh-CN" dirty="0" err="1"/>
              <a:t>OpenThos</a:t>
            </a:r>
            <a:r>
              <a:rPr lang="zh-CN" altLang="en-US" dirty="0"/>
              <a:t>中</a:t>
            </a:r>
            <a:r>
              <a:rPr lang="en-US" altLang="zh-CN" dirty="0" err="1"/>
              <a:t>DecorHeader</a:t>
            </a:r>
            <a:r>
              <a:rPr lang="zh-CN" altLang="en-US" dirty="0"/>
              <a:t>的功能并优化</a:t>
            </a:r>
            <a:endParaRPr lang="en-US" altLang="zh-CN" dirty="0"/>
          </a:p>
          <a:p>
            <a:pPr lvl="1"/>
            <a:r>
              <a:rPr lang="zh-CN" altLang="en-US" dirty="0"/>
              <a:t>与</a:t>
            </a:r>
            <a:r>
              <a:rPr lang="en-US" altLang="zh-CN" dirty="0" err="1"/>
              <a:t>SystemUI</a:t>
            </a:r>
            <a:r>
              <a:rPr lang="zh-CN" altLang="en-US" dirty="0"/>
              <a:t>间通路的实现</a:t>
            </a:r>
            <a:r>
              <a:rPr lang="en-US" altLang="zh-CN" dirty="0"/>
              <a:t>——</a:t>
            </a:r>
            <a:r>
              <a:rPr lang="zh-CN" altLang="en-US" dirty="0"/>
              <a:t>由于窗口对应类的变化导致实现方式变化</a:t>
            </a:r>
            <a:endParaRPr lang="en-US" altLang="zh-CN" dirty="0"/>
          </a:p>
          <a:p>
            <a:pPr marL="457200" lvl="1" indent="0">
              <a:buNone/>
            </a:pPr>
            <a:endParaRPr lang="en-US" altLang="zh-CN" dirty="0" smtClean="0"/>
          </a:p>
          <a:p>
            <a:r>
              <a:rPr lang="zh-CN" altLang="en-US" dirty="0" smtClean="0"/>
              <a:t>存在的问题</a:t>
            </a:r>
            <a:endParaRPr lang="en-US" altLang="zh-CN" dirty="0" smtClean="0"/>
          </a:p>
          <a:p>
            <a:pPr lvl="1"/>
            <a:r>
              <a:rPr lang="zh-CN" altLang="en-US" dirty="0"/>
              <a:t>窗口</a:t>
            </a:r>
            <a:r>
              <a:rPr lang="zh-CN" altLang="en-US" dirty="0" smtClean="0"/>
              <a:t>关闭时发生抖动</a:t>
            </a:r>
            <a:endParaRPr lang="en-US" altLang="zh-CN" dirty="0" smtClean="0"/>
          </a:p>
          <a:p>
            <a:pPr lvl="1"/>
            <a:r>
              <a:rPr lang="zh-CN" altLang="en-US" dirty="0" smtClean="0"/>
              <a:t>随窗口缩放和移动，窗口内容表现不稳定</a:t>
            </a:r>
            <a:endParaRPr lang="en-US" altLang="zh-CN" dirty="0" smtClean="0"/>
          </a:p>
          <a:p>
            <a:pPr lvl="1"/>
            <a:r>
              <a:rPr lang="en-US" altLang="zh-CN" dirty="0" smtClean="0"/>
              <a:t>FORCE_ORIENTATION</a:t>
            </a:r>
            <a:r>
              <a:rPr lang="zh-CN" altLang="en-US" dirty="0" smtClean="0"/>
              <a:t>问题的解决*</a:t>
            </a:r>
            <a:endParaRPr lang="en-US" altLang="zh-CN" dirty="0"/>
          </a:p>
        </p:txBody>
      </p:sp>
    </p:spTree>
    <p:extLst>
      <p:ext uri="{BB962C8B-B14F-4D97-AF65-F5344CB8AC3E}">
        <p14:creationId xmlns:p14="http://schemas.microsoft.com/office/powerpoint/2010/main" val="1297753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DecorCaption</a:t>
            </a:r>
            <a:r>
              <a:rPr lang="zh-CN" altLang="en-US" dirty="0"/>
              <a:t>基本功能实现</a:t>
            </a:r>
          </a:p>
        </p:txBody>
      </p:sp>
      <p:sp>
        <p:nvSpPr>
          <p:cNvPr id="3" name="内容占位符 2"/>
          <p:cNvSpPr>
            <a:spLocks noGrp="1"/>
          </p:cNvSpPr>
          <p:nvPr>
            <p:ph idx="1"/>
          </p:nvPr>
        </p:nvSpPr>
        <p:spPr>
          <a:xfrm>
            <a:off x="2589212" y="1555112"/>
            <a:ext cx="8915400" cy="3777622"/>
          </a:xfrm>
        </p:spPr>
        <p:txBody>
          <a:bodyPr/>
          <a:lstStyle/>
          <a:p>
            <a:r>
              <a:rPr lang="zh-CN" altLang="en-US" dirty="0" smtClean="0"/>
              <a:t>在原有的最大化、关闭按键基础上增加最小化、朝向变化，回退三个按键并实现</a:t>
            </a:r>
            <a:endParaRPr lang="en-US" altLang="zh-CN" dirty="0" smtClean="0"/>
          </a:p>
          <a:p>
            <a:pPr lvl="1"/>
            <a:r>
              <a:rPr lang="zh-CN" altLang="en-US" dirty="0" smtClean="0"/>
              <a:t>最大化在这里会将应用置入全屏状态，并自动横屏</a:t>
            </a:r>
            <a:endParaRPr lang="en-US" altLang="zh-CN" dirty="0" smtClean="0"/>
          </a:p>
          <a:p>
            <a:pPr lvl="1"/>
            <a:r>
              <a:rPr lang="zh-CN" altLang="en-US" dirty="0" smtClean="0"/>
              <a:t>最小化通过建立</a:t>
            </a:r>
            <a:r>
              <a:rPr lang="en-US" altLang="zh-CN" dirty="0" smtClean="0"/>
              <a:t>BACKGROUND_STACK</a:t>
            </a:r>
            <a:r>
              <a:rPr lang="zh-CN" altLang="en-US" dirty="0" smtClean="0"/>
              <a:t>并将应用移动至其中同时保证该</a:t>
            </a:r>
            <a:r>
              <a:rPr lang="en-US" altLang="zh-CN" dirty="0" smtClean="0"/>
              <a:t>stack</a:t>
            </a:r>
            <a:r>
              <a:rPr lang="zh-CN" altLang="en-US" dirty="0" smtClean="0"/>
              <a:t>永不显示</a:t>
            </a:r>
            <a:endParaRPr lang="en-US" altLang="zh-CN" dirty="0" smtClean="0"/>
          </a:p>
          <a:p>
            <a:pPr lvl="1"/>
            <a:r>
              <a:rPr lang="zh-CN" altLang="en-US" dirty="0" smtClean="0"/>
              <a:t>朝向变化和回退在实现逻辑上没有区别，但不在需要通过调度用</a:t>
            </a:r>
            <a:r>
              <a:rPr lang="en-US" altLang="zh-CN" dirty="0" smtClean="0"/>
              <a:t>AMS</a:t>
            </a:r>
            <a:r>
              <a:rPr lang="zh-CN" altLang="en-US" dirty="0" smtClean="0"/>
              <a:t>而是直接调用作为</a:t>
            </a:r>
            <a:r>
              <a:rPr lang="en-US" altLang="zh-CN" dirty="0" err="1" smtClean="0"/>
              <a:t>PhoneWindow</a:t>
            </a:r>
            <a:r>
              <a:rPr lang="zh-CN" altLang="en-US" dirty="0" smtClean="0"/>
              <a:t>的</a:t>
            </a:r>
            <a:r>
              <a:rPr lang="en-US" altLang="zh-CN" dirty="0" err="1" smtClean="0"/>
              <a:t>CallBack</a:t>
            </a:r>
            <a:r>
              <a:rPr lang="zh-CN" altLang="en-US" dirty="0" smtClean="0"/>
              <a:t>存在的</a:t>
            </a:r>
            <a:r>
              <a:rPr lang="en-US" altLang="zh-CN" dirty="0" smtClean="0"/>
              <a:t>Activity</a:t>
            </a:r>
            <a:r>
              <a:rPr lang="zh-CN" altLang="en-US" dirty="0" smtClean="0"/>
              <a:t>，提高了效率</a:t>
            </a:r>
            <a:endParaRPr lang="en-US" altLang="zh-CN" dirty="0" smtClean="0"/>
          </a:p>
          <a:p>
            <a:pPr lvl="1"/>
            <a:r>
              <a:rPr lang="zh-CN" altLang="en-US" dirty="0" smtClean="0"/>
              <a:t>朝向变化按键在最大化和停靠状态下不生效</a:t>
            </a:r>
            <a:endParaRPr lang="en-US" altLang="zh-CN" dirty="0" smtClean="0"/>
          </a:p>
          <a:p>
            <a:r>
              <a:rPr lang="zh-CN" altLang="en-US" dirty="0" smtClean="0"/>
              <a:t>增加双击</a:t>
            </a:r>
            <a:r>
              <a:rPr lang="en-US" altLang="zh-CN" dirty="0" err="1" smtClean="0"/>
              <a:t>DecorCaption</a:t>
            </a:r>
            <a:r>
              <a:rPr lang="zh-CN" altLang="en-US" dirty="0"/>
              <a:t>使</a:t>
            </a:r>
            <a:r>
              <a:rPr lang="zh-CN" altLang="en-US" dirty="0" smtClean="0"/>
              <a:t>其能够在最大化和非最大化之间切换</a:t>
            </a:r>
            <a:endParaRPr lang="en-US" altLang="zh-CN" dirty="0" smtClean="0"/>
          </a:p>
          <a:p>
            <a:r>
              <a:rPr lang="zh-CN" altLang="en-US" dirty="0" smtClean="0"/>
              <a:t>实现鼠标</a:t>
            </a:r>
            <a:r>
              <a:rPr lang="en-US" altLang="zh-CN" dirty="0" smtClean="0"/>
              <a:t>hover</a:t>
            </a:r>
            <a:r>
              <a:rPr lang="zh-CN" altLang="en-US" dirty="0" smtClean="0"/>
              <a:t>控制全屏状态下</a:t>
            </a:r>
            <a:r>
              <a:rPr lang="en-US" altLang="zh-CN" dirty="0" err="1" smtClean="0"/>
              <a:t>DecorCaption</a:t>
            </a:r>
            <a:r>
              <a:rPr lang="zh-CN" altLang="en-US" dirty="0" smtClean="0"/>
              <a:t>的显示与隐藏</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5315157" y="5785503"/>
            <a:ext cx="4136720" cy="478233"/>
          </a:xfrm>
          <a:prstGeom prst="rect">
            <a:avLst/>
          </a:prstGeom>
        </p:spPr>
      </p:pic>
      <p:grpSp>
        <p:nvGrpSpPr>
          <p:cNvPr id="8" name="组合 7"/>
          <p:cNvGrpSpPr/>
          <p:nvPr/>
        </p:nvGrpSpPr>
        <p:grpSpPr>
          <a:xfrm>
            <a:off x="5315157" y="4708898"/>
            <a:ext cx="4136720" cy="478233"/>
            <a:chOff x="2589212" y="5606042"/>
            <a:chExt cx="4136720" cy="478233"/>
          </a:xfrm>
        </p:grpSpPr>
        <p:pic>
          <p:nvPicPr>
            <p:cNvPr id="5" name="图片 4"/>
            <p:cNvPicPr>
              <a:picLocks noChangeAspect="1"/>
            </p:cNvPicPr>
            <p:nvPr/>
          </p:nvPicPr>
          <p:blipFill>
            <a:blip r:embed="rId2"/>
            <a:stretch>
              <a:fillRect/>
            </a:stretch>
          </p:blipFill>
          <p:spPr>
            <a:xfrm>
              <a:off x="2589212" y="5606042"/>
              <a:ext cx="4136720" cy="478233"/>
            </a:xfrm>
            <a:prstGeom prst="rect">
              <a:avLst/>
            </a:prstGeom>
          </p:spPr>
        </p:pic>
        <p:pic>
          <p:nvPicPr>
            <p:cNvPr id="6" name="图片 5"/>
            <p:cNvPicPr>
              <a:picLocks noChangeAspect="1"/>
            </p:cNvPicPr>
            <p:nvPr/>
          </p:nvPicPr>
          <p:blipFill>
            <a:blip r:embed="rId3"/>
            <a:stretch>
              <a:fillRect/>
            </a:stretch>
          </p:blipFill>
          <p:spPr>
            <a:xfrm>
              <a:off x="5060751" y="5658452"/>
              <a:ext cx="754445" cy="373412"/>
            </a:xfrm>
            <a:prstGeom prst="rect">
              <a:avLst/>
            </a:prstGeom>
          </p:spPr>
        </p:pic>
        <p:pic>
          <p:nvPicPr>
            <p:cNvPr id="7" name="图片 6"/>
            <p:cNvPicPr>
              <a:picLocks noChangeAspect="1"/>
            </p:cNvPicPr>
            <p:nvPr/>
          </p:nvPicPr>
          <p:blipFill>
            <a:blip r:embed="rId3"/>
            <a:stretch>
              <a:fillRect/>
            </a:stretch>
          </p:blipFill>
          <p:spPr>
            <a:xfrm>
              <a:off x="2589212" y="5658452"/>
              <a:ext cx="422112" cy="373412"/>
            </a:xfrm>
            <a:prstGeom prst="rect">
              <a:avLst/>
            </a:prstGeom>
          </p:spPr>
        </p:pic>
      </p:grpSp>
      <p:sp>
        <p:nvSpPr>
          <p:cNvPr id="9" name="矩形 8"/>
          <p:cNvSpPr/>
          <p:nvPr/>
        </p:nvSpPr>
        <p:spPr>
          <a:xfrm>
            <a:off x="5323703" y="5798155"/>
            <a:ext cx="422112" cy="4358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786696" y="5806701"/>
            <a:ext cx="422112" cy="4358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208808" y="5806701"/>
            <a:ext cx="422112" cy="4358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589213" y="4684885"/>
            <a:ext cx="2452643" cy="369332"/>
          </a:xfrm>
          <a:prstGeom prst="rect">
            <a:avLst/>
          </a:prstGeom>
          <a:noFill/>
        </p:spPr>
        <p:txBody>
          <a:bodyPr wrap="square" rtlCol="0">
            <a:spAutoFit/>
          </a:bodyPr>
          <a:lstStyle/>
          <a:p>
            <a:r>
              <a:rPr lang="zh-CN" altLang="en-US" dirty="0"/>
              <a:t>原</a:t>
            </a:r>
            <a:r>
              <a:rPr lang="zh-CN" altLang="en-US" dirty="0" smtClean="0"/>
              <a:t>生</a:t>
            </a:r>
            <a:r>
              <a:rPr lang="en-US" altLang="zh-CN" dirty="0" err="1" smtClean="0"/>
              <a:t>DecorCaption</a:t>
            </a:r>
            <a:endParaRPr lang="zh-CN" altLang="en-US" dirty="0"/>
          </a:p>
        </p:txBody>
      </p:sp>
      <p:sp>
        <p:nvSpPr>
          <p:cNvPr id="17" name="文本框 16"/>
          <p:cNvSpPr txBox="1"/>
          <p:nvPr/>
        </p:nvSpPr>
        <p:spPr>
          <a:xfrm>
            <a:off x="2589212" y="5785503"/>
            <a:ext cx="2452643" cy="369332"/>
          </a:xfrm>
          <a:prstGeom prst="rect">
            <a:avLst/>
          </a:prstGeom>
          <a:noFill/>
        </p:spPr>
        <p:txBody>
          <a:bodyPr wrap="square" rtlCol="0">
            <a:spAutoFit/>
          </a:bodyPr>
          <a:lstStyle/>
          <a:p>
            <a:r>
              <a:rPr lang="zh-CN" altLang="en-US" dirty="0"/>
              <a:t>当前</a:t>
            </a:r>
            <a:r>
              <a:rPr lang="en-US" altLang="zh-CN" dirty="0" err="1" smtClean="0"/>
              <a:t>DecorCaption</a:t>
            </a:r>
            <a:endParaRPr lang="zh-CN" altLang="en-US" dirty="0"/>
          </a:p>
        </p:txBody>
      </p:sp>
    </p:spTree>
    <p:extLst>
      <p:ext uri="{BB962C8B-B14F-4D97-AF65-F5344CB8AC3E}">
        <p14:creationId xmlns:p14="http://schemas.microsoft.com/office/powerpoint/2010/main" val="2282920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窗口</a:t>
            </a:r>
            <a:r>
              <a:rPr lang="zh-CN" altLang="en-US" dirty="0" smtClean="0"/>
              <a:t>控制</a:t>
            </a:r>
            <a:r>
              <a:rPr lang="zh-CN" altLang="en-US" dirty="0"/>
              <a:t>基本功能实现</a:t>
            </a:r>
          </a:p>
        </p:txBody>
      </p:sp>
      <p:sp>
        <p:nvSpPr>
          <p:cNvPr id="3" name="内容占位符 2"/>
          <p:cNvSpPr>
            <a:spLocks noGrp="1"/>
          </p:cNvSpPr>
          <p:nvPr>
            <p:ph idx="1"/>
          </p:nvPr>
        </p:nvSpPr>
        <p:spPr>
          <a:xfrm>
            <a:off x="2592925" y="1347386"/>
            <a:ext cx="8915400" cy="3777622"/>
          </a:xfrm>
        </p:spPr>
        <p:txBody>
          <a:bodyPr/>
          <a:lstStyle/>
          <a:p>
            <a:r>
              <a:rPr lang="zh-CN" altLang="en-US" dirty="0" smtClean="0"/>
              <a:t>采用缩放框作为缩放方式</a:t>
            </a:r>
            <a:endParaRPr lang="en-US" altLang="zh-CN" dirty="0" smtClean="0"/>
          </a:p>
          <a:p>
            <a:pPr lvl="1"/>
            <a:r>
              <a:rPr lang="zh-CN" altLang="en-US" dirty="0" smtClean="0"/>
              <a:t>通过</a:t>
            </a:r>
            <a:r>
              <a:rPr lang="en-US" altLang="zh-CN" dirty="0" smtClean="0"/>
              <a:t>canvas</a:t>
            </a:r>
            <a:r>
              <a:rPr lang="zh-CN" altLang="en-US" dirty="0" smtClean="0"/>
              <a:t>绘制实现</a:t>
            </a:r>
            <a:endParaRPr lang="en-US" altLang="zh-CN" dirty="0" smtClean="0"/>
          </a:p>
          <a:p>
            <a:pPr lvl="1"/>
            <a:r>
              <a:rPr lang="zh-CN" altLang="en-US" dirty="0" smtClean="0"/>
              <a:t>对缩放和位移情况进行区分，控制缩放框正确地出现</a:t>
            </a:r>
            <a:endParaRPr lang="en-US" altLang="zh-CN" dirty="0" smtClean="0"/>
          </a:p>
          <a:p>
            <a:pPr lvl="1"/>
            <a:r>
              <a:rPr lang="zh-CN" altLang="en-US" dirty="0" smtClean="0"/>
              <a:t>读取系统对</a:t>
            </a:r>
            <a:r>
              <a:rPr lang="en-US" altLang="zh-CN" dirty="0" smtClean="0"/>
              <a:t>Task</a:t>
            </a:r>
            <a:r>
              <a:rPr lang="zh-CN" altLang="en-US" dirty="0"/>
              <a:t>长</a:t>
            </a:r>
            <a:r>
              <a:rPr lang="zh-CN" altLang="en-US" dirty="0" smtClean="0"/>
              <a:t>宽的限制</a:t>
            </a:r>
            <a:endParaRPr lang="en-US" altLang="zh-CN" dirty="0" smtClean="0"/>
          </a:p>
          <a:p>
            <a:r>
              <a:rPr lang="zh-CN" altLang="en-US" dirty="0" smtClean="0"/>
              <a:t>停靠功能</a:t>
            </a:r>
            <a:endParaRPr lang="en-US" altLang="zh-CN" dirty="0" smtClean="0"/>
          </a:p>
          <a:p>
            <a:pPr lvl="1"/>
            <a:r>
              <a:rPr lang="zh-CN" altLang="en-US" dirty="0" smtClean="0"/>
              <a:t>不再单独使用</a:t>
            </a:r>
            <a:r>
              <a:rPr lang="en-US" altLang="zh-CN" dirty="0" smtClean="0"/>
              <a:t>Stack</a:t>
            </a:r>
            <a:r>
              <a:rPr lang="zh-CN" altLang="en-US" dirty="0" smtClean="0"/>
              <a:t>处理停靠，作为缩放的特例处理</a:t>
            </a:r>
            <a:endParaRPr lang="en-US" altLang="zh-CN" dirty="0" smtClean="0"/>
          </a:p>
          <a:p>
            <a:pPr lvl="1"/>
            <a:r>
              <a:rPr lang="zh-CN" altLang="en-US" dirty="0" smtClean="0"/>
              <a:t>保存停靠状态和停靠前的</a:t>
            </a:r>
            <a:r>
              <a:rPr lang="zh-CN" altLang="en-US" dirty="0"/>
              <a:t>窗口</a:t>
            </a:r>
            <a:r>
              <a:rPr lang="zh-CN" altLang="en-US" dirty="0" smtClean="0"/>
              <a:t>大小到</a:t>
            </a:r>
            <a:r>
              <a:rPr lang="en-US" altLang="zh-CN" dirty="0" smtClean="0"/>
              <a:t>Task</a:t>
            </a:r>
            <a:r>
              <a:rPr lang="zh-CN" altLang="en-US" dirty="0" smtClean="0"/>
              <a:t>中</a:t>
            </a:r>
            <a:endParaRPr lang="en-US" altLang="zh-CN" dirty="0" smtClean="0"/>
          </a:p>
          <a:p>
            <a:pPr lvl="1"/>
            <a:endParaRPr lang="zh-CN" altLang="en-US" dirty="0"/>
          </a:p>
        </p:txBody>
      </p:sp>
      <p:pic>
        <p:nvPicPr>
          <p:cNvPr id="8" name="图片 7"/>
          <p:cNvPicPr>
            <a:picLocks noChangeAspect="1"/>
          </p:cNvPicPr>
          <p:nvPr/>
        </p:nvPicPr>
        <p:blipFill>
          <a:blip r:embed="rId2"/>
          <a:stretch>
            <a:fillRect/>
          </a:stretch>
        </p:blipFill>
        <p:spPr>
          <a:xfrm>
            <a:off x="6906463" y="4099309"/>
            <a:ext cx="3647593" cy="2051397"/>
          </a:xfrm>
          <a:prstGeom prst="rect">
            <a:avLst/>
          </a:prstGeom>
        </p:spPr>
      </p:pic>
      <p:pic>
        <p:nvPicPr>
          <p:cNvPr id="9" name="图片 8"/>
          <p:cNvPicPr>
            <a:picLocks noChangeAspect="1"/>
          </p:cNvPicPr>
          <p:nvPr/>
        </p:nvPicPr>
        <p:blipFill>
          <a:blip r:embed="rId3"/>
          <a:stretch>
            <a:fillRect/>
          </a:stretch>
        </p:blipFill>
        <p:spPr>
          <a:xfrm>
            <a:off x="2592925" y="4099309"/>
            <a:ext cx="3680279" cy="2052982"/>
          </a:xfrm>
          <a:prstGeom prst="rect">
            <a:avLst/>
          </a:prstGeom>
        </p:spPr>
      </p:pic>
    </p:spTree>
    <p:extLst>
      <p:ext uri="{BB962C8B-B14F-4D97-AF65-F5344CB8AC3E}">
        <p14:creationId xmlns:p14="http://schemas.microsoft.com/office/powerpoint/2010/main" val="3143369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已知</a:t>
            </a:r>
            <a:r>
              <a:rPr lang="en-US" altLang="zh-CN" dirty="0" smtClean="0"/>
              <a:t>Bug</a:t>
            </a:r>
            <a:r>
              <a:rPr lang="zh-CN" altLang="en-US" dirty="0" smtClean="0"/>
              <a:t>的修复</a:t>
            </a:r>
            <a:endParaRPr lang="zh-CN" altLang="en-US" dirty="0"/>
          </a:p>
        </p:txBody>
      </p:sp>
      <p:sp>
        <p:nvSpPr>
          <p:cNvPr id="3" name="内容占位符 2"/>
          <p:cNvSpPr>
            <a:spLocks noGrp="1"/>
          </p:cNvSpPr>
          <p:nvPr>
            <p:ph idx="1"/>
          </p:nvPr>
        </p:nvSpPr>
        <p:spPr>
          <a:xfrm>
            <a:off x="2592925" y="1569577"/>
            <a:ext cx="7742653" cy="3777622"/>
          </a:xfrm>
        </p:spPr>
        <p:txBody>
          <a:bodyPr>
            <a:normAutofit/>
          </a:bodyPr>
          <a:lstStyle/>
          <a:p>
            <a:r>
              <a:rPr lang="zh-CN" altLang="en-US" dirty="0" smtClean="0"/>
              <a:t>修复窗口关闭时抖动问题</a:t>
            </a:r>
            <a:endParaRPr lang="en-US" altLang="zh-CN" dirty="0" smtClean="0"/>
          </a:p>
          <a:p>
            <a:pPr lvl="1"/>
            <a:r>
              <a:rPr lang="zh-CN" altLang="en-US" dirty="0" smtClean="0"/>
              <a:t>原因：</a:t>
            </a:r>
            <a:r>
              <a:rPr lang="en-US" altLang="zh-CN" dirty="0" err="1" smtClean="0"/>
              <a:t>relaunch</a:t>
            </a:r>
            <a:r>
              <a:rPr lang="zh-CN" altLang="en-US" dirty="0" smtClean="0"/>
              <a:t>时窗口的</a:t>
            </a:r>
            <a:r>
              <a:rPr lang="en-US" altLang="zh-CN" dirty="0" smtClean="0"/>
              <a:t>surface</a:t>
            </a:r>
            <a:r>
              <a:rPr lang="zh-CN" altLang="en-US" dirty="0" smtClean="0"/>
              <a:t>大小会被强制赋值，其新尺寸与原尺寸的冲突最终会表现在窗口关闭时</a:t>
            </a:r>
            <a:r>
              <a:rPr lang="en-US" altLang="zh-CN" dirty="0" smtClean="0"/>
              <a:t>surface</a:t>
            </a:r>
            <a:r>
              <a:rPr lang="zh-CN" altLang="en-US" dirty="0" smtClean="0"/>
              <a:t>清除这一步骤上，产生抖动的视觉效果</a:t>
            </a:r>
            <a:endParaRPr lang="en-US" altLang="zh-CN" dirty="0" smtClean="0"/>
          </a:p>
          <a:p>
            <a:pPr lvl="1"/>
            <a:r>
              <a:rPr lang="zh-CN" altLang="en-US" dirty="0" smtClean="0"/>
              <a:t>解决方法：参考</a:t>
            </a:r>
            <a:r>
              <a:rPr lang="zh-CN" altLang="en-US" dirty="0"/>
              <a:t>原</a:t>
            </a:r>
            <a:r>
              <a:rPr lang="zh-CN" altLang="en-US" dirty="0" smtClean="0"/>
              <a:t>生</a:t>
            </a:r>
            <a:r>
              <a:rPr lang="en-US" altLang="zh-CN" dirty="0" smtClean="0"/>
              <a:t>Android</a:t>
            </a:r>
            <a:r>
              <a:rPr lang="zh-CN" altLang="en-US" dirty="0" smtClean="0"/>
              <a:t>对非强制赋值情况下的处理并将其应用到强制赋值处理上</a:t>
            </a:r>
            <a:endParaRPr lang="en-US" altLang="zh-CN" dirty="0"/>
          </a:p>
          <a:p>
            <a:pPr lvl="1"/>
            <a:endParaRPr lang="en-US" altLang="zh-CN" dirty="0" smtClean="0"/>
          </a:p>
          <a:p>
            <a:r>
              <a:rPr lang="zh-CN" altLang="en-US" dirty="0" smtClean="0"/>
              <a:t>修复窗口移动时和缩放时存在的窗口大小</a:t>
            </a:r>
            <a:endParaRPr lang="en-US" altLang="zh-CN" dirty="0" smtClean="0"/>
          </a:p>
          <a:p>
            <a:pPr lvl="1"/>
            <a:r>
              <a:rPr lang="zh-CN" altLang="en-US" dirty="0" smtClean="0"/>
              <a:t>原因：窗口配置尺寸与真实尺寸不对应</a:t>
            </a:r>
            <a:endParaRPr lang="en-US" altLang="zh-CN" dirty="0" smtClean="0"/>
          </a:p>
          <a:p>
            <a:pPr lvl="1"/>
            <a:r>
              <a:rPr lang="zh-CN" altLang="en-US" dirty="0" smtClean="0"/>
              <a:t>解决方法：强制使之对应并将根据窗口左上点位置对其配置尺寸进行更改部分代码改为在多窗口情况下不生效。</a:t>
            </a:r>
            <a:endParaRPr lang="en-US" altLang="zh-CN" dirty="0" smtClean="0"/>
          </a:p>
          <a:p>
            <a:endParaRPr lang="en-US" altLang="zh-CN" dirty="0"/>
          </a:p>
        </p:txBody>
      </p:sp>
    </p:spTree>
    <p:extLst>
      <p:ext uri="{BB962C8B-B14F-4D97-AF65-F5344CB8AC3E}">
        <p14:creationId xmlns:p14="http://schemas.microsoft.com/office/powerpoint/2010/main" val="1869123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已知</a:t>
            </a:r>
            <a:r>
              <a:rPr lang="en-US" altLang="zh-CN" dirty="0" smtClean="0"/>
              <a:t>Bug</a:t>
            </a:r>
            <a:r>
              <a:rPr lang="zh-CN" altLang="en-US" dirty="0" smtClean="0"/>
              <a:t>修复</a:t>
            </a:r>
            <a:endParaRPr lang="zh-CN" altLang="en-US" dirty="0"/>
          </a:p>
        </p:txBody>
      </p:sp>
      <p:sp>
        <p:nvSpPr>
          <p:cNvPr id="3" name="内容占位符 2"/>
          <p:cNvSpPr>
            <a:spLocks noGrp="1"/>
          </p:cNvSpPr>
          <p:nvPr>
            <p:ph idx="1"/>
          </p:nvPr>
        </p:nvSpPr>
        <p:spPr>
          <a:xfrm>
            <a:off x="2592925" y="1338841"/>
            <a:ext cx="7623012" cy="3777622"/>
          </a:xfrm>
        </p:spPr>
        <p:txBody>
          <a:bodyPr/>
          <a:lstStyle/>
          <a:p>
            <a:r>
              <a:rPr lang="zh-CN" altLang="en-US" dirty="0"/>
              <a:t>修复</a:t>
            </a:r>
            <a:r>
              <a:rPr lang="en-US" altLang="zh-CN" dirty="0"/>
              <a:t>FORCE_ORIENTATION</a:t>
            </a:r>
            <a:r>
              <a:rPr lang="zh-CN" altLang="en-US" dirty="0"/>
              <a:t>情况</a:t>
            </a:r>
            <a:r>
              <a:rPr lang="zh-CN" altLang="en-US" dirty="0" smtClean="0"/>
              <a:t>下显示不全</a:t>
            </a:r>
            <a:endParaRPr lang="zh-CN" altLang="en-US" dirty="0"/>
          </a:p>
          <a:p>
            <a:pPr lvl="1"/>
            <a:r>
              <a:rPr lang="zh-CN" altLang="en-US" dirty="0" smtClean="0"/>
              <a:t>原因：</a:t>
            </a:r>
            <a:r>
              <a:rPr lang="en-US" altLang="zh-CN" dirty="0" smtClean="0"/>
              <a:t>FORCE_ORIENTATION</a:t>
            </a:r>
            <a:r>
              <a:rPr lang="zh-CN" altLang="en-US" dirty="0" smtClean="0"/>
              <a:t>情况下对竖屏显示应用的</a:t>
            </a:r>
            <a:r>
              <a:rPr lang="en-US" altLang="zh-CN" dirty="0" err="1" smtClean="0"/>
              <a:t>ActivityStack</a:t>
            </a:r>
            <a:r>
              <a:rPr lang="zh-CN" altLang="en-US" dirty="0" smtClean="0"/>
              <a:t>逻辑位置判断有误，导致其显示错位</a:t>
            </a:r>
            <a:endParaRPr lang="en-US" altLang="zh-CN" dirty="0" smtClean="0"/>
          </a:p>
          <a:p>
            <a:pPr lvl="1"/>
            <a:r>
              <a:rPr lang="zh-CN" altLang="en-US" dirty="0" smtClean="0"/>
              <a:t>修复：根据是否开始</a:t>
            </a:r>
            <a:r>
              <a:rPr lang="en-US" altLang="zh-CN" dirty="0" smtClean="0"/>
              <a:t>FORCE_ORIENTATION</a:t>
            </a:r>
            <a:r>
              <a:rPr lang="zh-CN" altLang="en-US" dirty="0" smtClean="0"/>
              <a:t>来判断是否需要重新调整</a:t>
            </a:r>
            <a:r>
              <a:rPr lang="en-US" altLang="zh-CN" dirty="0" err="1" smtClean="0"/>
              <a:t>ActivityStack</a:t>
            </a:r>
            <a:r>
              <a:rPr lang="zh-CN" altLang="en-US" dirty="0" smtClean="0"/>
              <a:t>的逻辑位置到（</a:t>
            </a:r>
            <a:r>
              <a:rPr lang="en-US" altLang="zh-CN" dirty="0" smtClean="0"/>
              <a:t>0</a:t>
            </a:r>
            <a:r>
              <a:rPr lang="zh-CN" altLang="en-US" dirty="0" smtClean="0"/>
              <a:t>，</a:t>
            </a:r>
            <a:r>
              <a:rPr lang="en-US" altLang="zh-CN" dirty="0" smtClean="0"/>
              <a:t>0</a:t>
            </a:r>
            <a:r>
              <a:rPr lang="zh-CN" altLang="en-US" dirty="0" smtClean="0"/>
              <a:t>）点开始</a:t>
            </a:r>
            <a:endParaRPr lang="en-US" altLang="zh-CN" dirty="0" smtClean="0"/>
          </a:p>
          <a:p>
            <a:pPr lvl="1"/>
            <a:r>
              <a:rPr lang="en-US" altLang="zh-CN" dirty="0" smtClean="0"/>
              <a:t>FORCE_ORIENTATION</a:t>
            </a:r>
            <a:r>
              <a:rPr lang="zh-CN" altLang="en-US" dirty="0" smtClean="0"/>
              <a:t>能够提供一个在多窗口条件下运行效果不佳应用的桌面平台使用解决方案，该方法能够不改变物理朝向的情况下显示需要竖屏的应用。</a:t>
            </a:r>
            <a:endParaRPr lang="zh-CN" altLang="en-US" dirty="0"/>
          </a:p>
        </p:txBody>
      </p:sp>
      <p:pic>
        <p:nvPicPr>
          <p:cNvPr id="4" name="图片 3"/>
          <p:cNvPicPr>
            <a:picLocks noChangeAspect="1"/>
          </p:cNvPicPr>
          <p:nvPr/>
        </p:nvPicPr>
        <p:blipFill>
          <a:blip r:embed="rId2"/>
          <a:stretch>
            <a:fillRect/>
          </a:stretch>
        </p:blipFill>
        <p:spPr>
          <a:xfrm>
            <a:off x="3261750" y="3791393"/>
            <a:ext cx="3787018" cy="2821054"/>
          </a:xfrm>
          <a:prstGeom prst="rect">
            <a:avLst/>
          </a:prstGeom>
        </p:spPr>
      </p:pic>
    </p:spTree>
    <p:extLst>
      <p:ext uri="{BB962C8B-B14F-4D97-AF65-F5344CB8AC3E}">
        <p14:creationId xmlns:p14="http://schemas.microsoft.com/office/powerpoint/2010/main" val="1258665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714</TotalTime>
  <Words>1456</Words>
  <Application>Microsoft Office PowerPoint</Application>
  <PresentationFormat>宽屏</PresentationFormat>
  <Paragraphs>114</Paragraphs>
  <Slides>18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幼圆</vt:lpstr>
      <vt:lpstr>Arial</vt:lpstr>
      <vt:lpstr>Century Gothic</vt:lpstr>
      <vt:lpstr>Wingdings 3</vt:lpstr>
      <vt:lpstr>丝状</vt:lpstr>
      <vt:lpstr>9-10月工作总结</vt:lpstr>
      <vt:lpstr>内容总览</vt:lpstr>
      <vt:lpstr>整体原则</vt:lpstr>
      <vt:lpstr>与openthos-1.0的对比 </vt:lpstr>
      <vt:lpstr>功能实现、问题解决</vt:lpstr>
      <vt:lpstr>DecorCaption基本功能实现</vt:lpstr>
      <vt:lpstr>窗口控制基本功能实现</vt:lpstr>
      <vt:lpstr>已知Bug的修复</vt:lpstr>
      <vt:lpstr>已知Bug修复</vt:lpstr>
      <vt:lpstr>任务栏图标基本功能实现</vt:lpstr>
      <vt:lpstr>Multiwindow-8.0方法和代码结构变化</vt:lpstr>
      <vt:lpstr>窗口系统差异</vt:lpstr>
      <vt:lpstr>前述内容均可在Github上找到相关文档，有任何多窗口相关问题均可随时交流。</vt:lpstr>
      <vt:lpstr>主流应用多开方式</vt:lpstr>
      <vt:lpstr>通过启动FLAG实现启动多个应用实例</vt:lpstr>
      <vt:lpstr>通过用户空间实现启动多个应用实例 </vt:lpstr>
      <vt:lpstr>通过用户空间实现启动多个应用实例</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Multiwindow组10-11月 工作总结</dc:title>
  <dc:creator>罗浩</dc:creator>
  <cp:lastModifiedBy>罗浩</cp:lastModifiedBy>
  <cp:revision>36</cp:revision>
  <dcterms:created xsi:type="dcterms:W3CDTF">2017-11-02T01:26:28Z</dcterms:created>
  <dcterms:modified xsi:type="dcterms:W3CDTF">2017-11-03T03:23:07Z</dcterms:modified>
</cp:coreProperties>
</file>