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 id="2147483670" r:id="rId3"/>
  </p:sldMasterIdLst>
  <p:notesMasterIdLst>
    <p:notesMasterId r:id="rId48"/>
  </p:notesMasterIdLst>
  <p:sldIdLst>
    <p:sldId id="359" r:id="rId4"/>
    <p:sldId id="267" r:id="rId5"/>
    <p:sldId id="268" r:id="rId6"/>
    <p:sldId id="269" r:id="rId7"/>
    <p:sldId id="270" r:id="rId8"/>
    <p:sldId id="271" r:id="rId9"/>
    <p:sldId id="272" r:id="rId10"/>
    <p:sldId id="273" r:id="rId11"/>
    <p:sldId id="274" r:id="rId12"/>
    <p:sldId id="276" r:id="rId13"/>
    <p:sldId id="277" r:id="rId14"/>
    <p:sldId id="456" r:id="rId15"/>
    <p:sldId id="278" r:id="rId16"/>
    <p:sldId id="279" r:id="rId17"/>
    <p:sldId id="280" r:id="rId18"/>
    <p:sldId id="306" r:id="rId19"/>
    <p:sldId id="281" r:id="rId20"/>
    <p:sldId id="308" r:id="rId21"/>
    <p:sldId id="282" r:id="rId22"/>
    <p:sldId id="309" r:id="rId23"/>
    <p:sldId id="285" r:id="rId24"/>
    <p:sldId id="334" r:id="rId25"/>
    <p:sldId id="335" r:id="rId26"/>
    <p:sldId id="286" r:id="rId27"/>
    <p:sldId id="287" r:id="rId28"/>
    <p:sldId id="337" r:id="rId29"/>
    <p:sldId id="288" r:id="rId30"/>
    <p:sldId id="289" r:id="rId31"/>
    <p:sldId id="290" r:id="rId32"/>
    <p:sldId id="339" r:id="rId33"/>
    <p:sldId id="340" r:id="rId34"/>
    <p:sldId id="341" r:id="rId35"/>
    <p:sldId id="292" r:id="rId36"/>
    <p:sldId id="293" r:id="rId37"/>
    <p:sldId id="455" r:id="rId38"/>
    <p:sldId id="295" r:id="rId39"/>
    <p:sldId id="452" r:id="rId40"/>
    <p:sldId id="298" r:id="rId41"/>
    <p:sldId id="454" r:id="rId42"/>
    <p:sldId id="303" r:id="rId43"/>
    <p:sldId id="304" r:id="rId44"/>
    <p:sldId id="305" r:id="rId45"/>
    <p:sldId id="407" r:id="rId46"/>
    <p:sldId id="449" r:id="rId4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p:restoredTop sz="94660"/>
  </p:normalViewPr>
  <p:slideViewPr>
    <p:cSldViewPr snapToGrid="0" showGuides="1">
      <p:cViewPr varScale="1">
        <p:scale>
          <a:sx n="114" d="100"/>
          <a:sy n="114" d="100"/>
        </p:scale>
        <p:origin x="414" y="102"/>
      </p:cViewPr>
      <p:guideLst>
        <p:guide orient="horz" pos="2191"/>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charset="0"/>
                <a:ea typeface="宋体" panose="02010600030101010101" pitchFamily="2" charset="-122"/>
                <a:cs typeface="+mn-cs"/>
              </a:rPr>
              <a:t>2022/9/22</a:t>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lstStyle/>
          <a:p>
            <a:pPr lvl="0"/>
            <a:r>
              <a:rPr lang="zh-CN" altLang="en-US"/>
              <a:t>单击此处编辑母版文本样式</a:t>
            </a:r>
          </a:p>
          <a:p>
            <a:pPr lvl="1" indent="0"/>
            <a:r>
              <a:rPr lang="zh-CN" altLang="en-US"/>
              <a:t>第二级</a:t>
            </a:r>
          </a:p>
          <a:p>
            <a:pPr lvl="2" indent="0"/>
            <a:r>
              <a:rPr lang="zh-CN" altLang="en-US"/>
              <a:t>第三级</a:t>
            </a:r>
          </a:p>
          <a:p>
            <a:pPr lvl="3" indent="0"/>
            <a:r>
              <a:rPr lang="zh-CN" altLang="en-US"/>
              <a:t>第四级</a:t>
            </a:r>
          </a:p>
          <a:p>
            <a:pPr lvl="4" indent="0"/>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rPr lang="zh-CN" altLang="en-US"/>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lstStyle/>
          <a:p>
            <a:pPr lvl="0"/>
            <a:r>
              <a:rPr lang="zh-CN" altLang="en-US"/>
              <a:t>单击此处编辑母版文本样式</a:t>
            </a:r>
          </a:p>
          <a:p>
            <a:pPr lvl="1" indent="-22860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rPr lang="zh-CN" altLang="en-US"/>
              <a:t>单击此处编辑母版标题样式</a:t>
            </a:r>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lstStyle/>
          <a:p>
            <a:pPr lvl="0"/>
            <a:r>
              <a:rPr lang="zh-CN" altLang="en-US"/>
              <a:t>单击此处编辑母版文本样式</a:t>
            </a:r>
          </a:p>
          <a:p>
            <a:pPr lvl="1" indent="-22860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838200" y="365125"/>
            <a:ext cx="10515600" cy="1325563"/>
          </a:xfrm>
          <a:prstGeom prst="rect">
            <a:avLst/>
          </a:prstGeom>
          <a:noFill/>
          <a:ln w="9525">
            <a:noFill/>
          </a:ln>
        </p:spPr>
        <p:txBody>
          <a:bodyPr lIns="91440" tIns="45720" rIns="91440" bIns="45720" anchor="ctr"/>
          <a:lstStyle/>
          <a:p>
            <a:pPr lvl="0"/>
            <a:r>
              <a:rPr lang="zh-CN" altLang="en-US"/>
              <a:t>单击此处编辑母版标题样式</a:t>
            </a:r>
          </a:p>
        </p:txBody>
      </p:sp>
      <p:sp>
        <p:nvSpPr>
          <p:cNvPr id="3075" name="文本占位符 2"/>
          <p:cNvSpPr>
            <a:spLocks noGrp="1"/>
          </p:cNvSpPr>
          <p:nvPr>
            <p:ph type="body"/>
          </p:nvPr>
        </p:nvSpPr>
        <p:spPr>
          <a:xfrm>
            <a:off x="838200" y="1825625"/>
            <a:ext cx="10515600" cy="4351338"/>
          </a:xfrm>
          <a:prstGeom prst="rect">
            <a:avLst/>
          </a:prstGeom>
          <a:noFill/>
          <a:ln w="9525">
            <a:noFill/>
          </a:ln>
        </p:spPr>
        <p:txBody>
          <a:bodyPr lIns="91440" tIns="45720" rIns="91440" bIns="45720" anchor="t"/>
          <a:lstStyle/>
          <a:p>
            <a:pPr lvl="0"/>
            <a:r>
              <a:rPr lang="zh-CN" altLang="en-US"/>
              <a:t>单击此处编辑母版文本样式</a:t>
            </a:r>
          </a:p>
          <a:p>
            <a:pPr lvl="1" indent="-22860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82F288E0-7875-42C4-84C8-98DBBD3BF4D2}" type="datetimeFigureOut">
              <a:rPr lang="zh-CN" altLang="en-US" strike="noStrike" noProof="1" smtClean="0">
                <a:latin typeface="+mn-lt"/>
                <a:ea typeface="+mn-ea"/>
                <a:cs typeface="+mn-cs"/>
              </a:rPr>
              <a:t>2022/9/22</a:t>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7D9BB5D0-35E4-459D-AEF3-FE4D7C45CC19}"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sktop.github.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github.com/easyuan/github_homewor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easyuan/github_homework" TargetMode="Externa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DWCTOD/AI_study/tree/master/image" TargetMode="Externa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hyperlink" Target="https://www.cnblogs.com/wx1993/p/7680877.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runoob.com/w3cnote/git-guid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1"/>
          <p:cNvSpPr>
            <a:spLocks noGrp="1"/>
          </p:cNvSpPr>
          <p:nvPr>
            <p:ph type="ctrTitle"/>
          </p:nvPr>
        </p:nvSpPr>
        <p:spPr/>
        <p:txBody>
          <a:bodyPr lIns="91440" tIns="45720" rIns="91440" bIns="45720" anchor="b"/>
          <a:lstStyle/>
          <a:p>
            <a:r>
              <a:rPr lang="zh-CN" altLang="en-US" dirty="0"/>
              <a:t>多媒体技术基础之</a:t>
            </a:r>
            <a:r>
              <a:rPr lang="en-US" altLang="zh-CN" dirty="0"/>
              <a:t>g</a:t>
            </a:r>
            <a:r>
              <a:rPr lang="zh-CN" altLang="en-US" dirty="0"/>
              <a:t>ithub篇</a:t>
            </a:r>
            <a:endParaRPr lang="zh-CN" altLang="en-US" kern="1200" dirty="0">
              <a:latin typeface="+mj-lt"/>
              <a:ea typeface="+mj-ea"/>
              <a:cs typeface="+mj-cs"/>
            </a:endParaRPr>
          </a:p>
        </p:txBody>
      </p:sp>
      <p:sp>
        <p:nvSpPr>
          <p:cNvPr id="5122" name="副标题 2"/>
          <p:cNvSpPr>
            <a:spLocks noGrp="1"/>
          </p:cNvSpPr>
          <p:nvPr>
            <p:ph type="subTitle" idx="1"/>
          </p:nvPr>
        </p:nvSpPr>
        <p:spPr/>
        <p:txBody>
          <a:bodyPr lIns="91440" tIns="45720" rIns="91440" bIns="45720" anchor="t"/>
          <a:lstStyle/>
          <a:p>
            <a:pPr defTabSz="914400">
              <a:buClrTx/>
              <a:buSzTx/>
            </a:pPr>
            <a:r>
              <a:rPr lang="zh-CN" altLang="en-US" dirty="0">
                <a:sym typeface="宋体" panose="02010600030101010101" pitchFamily="2" charset="-122"/>
              </a:rPr>
              <a:t>陈加</a:t>
            </a:r>
            <a:endParaRPr lang="zh-CN" altLang="en-US"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p:txBody>
          <a:bodyPr lIns="91440" tIns="45720" rIns="91440" bIns="45720" anchor="ctr"/>
          <a:lstStyle/>
          <a:p>
            <a:r>
              <a:rPr lang="zh-CN" altLang="en-US" sz="2400" dirty="0"/>
              <a:t>4）点击 Finish sign up 完成注册，直接跳转到邮箱验证(非常重要)</a:t>
            </a:r>
          </a:p>
        </p:txBody>
      </p:sp>
      <p:pic>
        <p:nvPicPr>
          <p:cNvPr id="4" name="图片 3">
            <a:extLst>
              <a:ext uri="{FF2B5EF4-FFF2-40B4-BE49-F238E27FC236}">
                <a16:creationId xmlns:a16="http://schemas.microsoft.com/office/drawing/2014/main" id="{F400C937-F807-49DA-931F-EFDD2A6C2705}"/>
              </a:ext>
            </a:extLst>
          </p:cNvPr>
          <p:cNvPicPr>
            <a:picLocks noChangeAspect="1"/>
          </p:cNvPicPr>
          <p:nvPr/>
        </p:nvPicPr>
        <p:blipFill>
          <a:blip r:embed="rId2"/>
          <a:stretch>
            <a:fillRect/>
          </a:stretch>
        </p:blipFill>
        <p:spPr>
          <a:xfrm>
            <a:off x="609204" y="2395369"/>
            <a:ext cx="6787995" cy="2881481"/>
          </a:xfrm>
          <a:prstGeom prst="rect">
            <a:avLst/>
          </a:prstGeom>
        </p:spPr>
      </p:pic>
      <p:pic>
        <p:nvPicPr>
          <p:cNvPr id="6" name="图片 5">
            <a:extLst>
              <a:ext uri="{FF2B5EF4-FFF2-40B4-BE49-F238E27FC236}">
                <a16:creationId xmlns:a16="http://schemas.microsoft.com/office/drawing/2014/main" id="{3D8D83A6-06FD-429F-B116-D9F06ECB43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02307" y="1409700"/>
            <a:ext cx="2178524" cy="471487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lIns="91440" tIns="45720" rIns="91440" bIns="45720" anchor="ctr"/>
          <a:lstStyle/>
          <a:p>
            <a:pPr>
              <a:lnSpc>
                <a:spcPct val="150000"/>
              </a:lnSpc>
            </a:pPr>
            <a:r>
              <a:rPr lang="zh-CN" altLang="en-US" sz="2400" dirty="0"/>
              <a:t>5）邮箱验证之后会询问你一般多少人完成项目和身份，这里大家选择大家随便选就行了，然后在下面页面点击</a:t>
            </a:r>
            <a:r>
              <a:rPr lang="en-US" altLang="zh-CN" sz="2400" dirty="0"/>
              <a:t>Continue for free</a:t>
            </a:r>
            <a:r>
              <a:rPr lang="zh-CN" altLang="en-US" sz="2400" dirty="0"/>
              <a:t>即可。</a:t>
            </a:r>
          </a:p>
        </p:txBody>
      </p:sp>
      <p:pic>
        <p:nvPicPr>
          <p:cNvPr id="4" name="图片 3">
            <a:extLst>
              <a:ext uri="{FF2B5EF4-FFF2-40B4-BE49-F238E27FC236}">
                <a16:creationId xmlns:a16="http://schemas.microsoft.com/office/drawing/2014/main" id="{1C35F8BC-CAF3-4ACC-A537-1327C1B47E6F}"/>
              </a:ext>
            </a:extLst>
          </p:cNvPr>
          <p:cNvPicPr>
            <a:picLocks noChangeAspect="1"/>
          </p:cNvPicPr>
          <p:nvPr/>
        </p:nvPicPr>
        <p:blipFill>
          <a:blip r:embed="rId2"/>
          <a:stretch>
            <a:fillRect/>
          </a:stretch>
        </p:blipFill>
        <p:spPr>
          <a:xfrm>
            <a:off x="2664006" y="1604651"/>
            <a:ext cx="6463938" cy="48215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6D04403-F8FD-4339-BB08-94FC2CD18635}"/>
              </a:ext>
            </a:extLst>
          </p:cNvPr>
          <p:cNvPicPr>
            <a:picLocks noChangeAspect="1"/>
          </p:cNvPicPr>
          <p:nvPr/>
        </p:nvPicPr>
        <p:blipFill>
          <a:blip r:embed="rId2"/>
          <a:stretch>
            <a:fillRect/>
          </a:stretch>
        </p:blipFill>
        <p:spPr>
          <a:xfrm>
            <a:off x="0" y="704850"/>
            <a:ext cx="12192000" cy="6153150"/>
          </a:xfrm>
          <a:prstGeom prst="rect">
            <a:avLst/>
          </a:prstGeom>
        </p:spPr>
      </p:pic>
      <p:sp>
        <p:nvSpPr>
          <p:cNvPr id="5" name="标题 1">
            <a:extLst>
              <a:ext uri="{FF2B5EF4-FFF2-40B4-BE49-F238E27FC236}">
                <a16:creationId xmlns:a16="http://schemas.microsoft.com/office/drawing/2014/main" id="{6C4EA2E6-84EC-4510-A05D-B11717FFC7F8}"/>
              </a:ext>
            </a:extLst>
          </p:cNvPr>
          <p:cNvSpPr>
            <a:spLocks noGrp="1"/>
          </p:cNvSpPr>
          <p:nvPr>
            <p:ph type="title"/>
          </p:nvPr>
        </p:nvSpPr>
        <p:spPr>
          <a:xfrm>
            <a:off x="0" y="-10319"/>
            <a:ext cx="10515600" cy="715169"/>
          </a:xfrm>
        </p:spPr>
        <p:txBody>
          <a:bodyPr lIns="91440" tIns="45720" rIns="91440" bIns="45720" anchor="ctr"/>
          <a:lstStyle/>
          <a:p>
            <a:pPr>
              <a:lnSpc>
                <a:spcPct val="150000"/>
              </a:lnSpc>
            </a:pPr>
            <a:r>
              <a:rPr lang="zh-CN" altLang="en-US" sz="2400" dirty="0"/>
              <a:t>5）新账户主页</a:t>
            </a:r>
          </a:p>
        </p:txBody>
      </p:sp>
    </p:spTree>
    <p:extLst>
      <p:ext uri="{BB962C8B-B14F-4D97-AF65-F5344CB8AC3E}">
        <p14:creationId xmlns:p14="http://schemas.microsoft.com/office/powerpoint/2010/main" val="131864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lIns="91440" tIns="45720" rIns="91440" bIns="45720" anchor="ctr"/>
          <a:lstStyle/>
          <a:p>
            <a:r>
              <a:rPr lang="zh-CN" altLang="en-US"/>
              <a:t>五、GitHub for Windows下载、登录</a:t>
            </a:r>
          </a:p>
        </p:txBody>
      </p:sp>
      <p:sp>
        <p:nvSpPr>
          <p:cNvPr id="18434" name="内容占位符 2"/>
          <p:cNvSpPr>
            <a:spLocks noGrp="1"/>
          </p:cNvSpPr>
          <p:nvPr>
            <p:ph idx="1"/>
          </p:nvPr>
        </p:nvSpPr>
        <p:spPr/>
        <p:txBody>
          <a:bodyPr lIns="91440" tIns="45720" rIns="91440" bIns="45720" anchor="t"/>
          <a:lstStyle/>
          <a:p>
            <a:pPr>
              <a:lnSpc>
                <a:spcPct val="150000"/>
              </a:lnSpc>
            </a:pPr>
            <a:r>
              <a:rPr lang="zh-CN" altLang="en-US" sz="2400" dirty="0"/>
              <a:t>1、下载安装</a:t>
            </a:r>
          </a:p>
          <a:p>
            <a:pPr>
              <a:lnSpc>
                <a:spcPct val="150000"/>
              </a:lnSpc>
            </a:pPr>
            <a:r>
              <a:rPr lang="zh-CN" altLang="en-US" sz="2400" dirty="0"/>
              <a:t>1）下载地址:</a:t>
            </a:r>
            <a:r>
              <a:rPr lang="zh-CN" altLang="en-US" sz="2400" dirty="0">
                <a:hlinkClick r:id="rId2"/>
              </a:rPr>
              <a:t>https://desktop.github.com</a:t>
            </a:r>
            <a:r>
              <a:rPr lang="zh-CN" altLang="en-US" sz="2400" dirty="0"/>
              <a:t>/</a:t>
            </a:r>
          </a:p>
        </p:txBody>
      </p:sp>
      <p:pic>
        <p:nvPicPr>
          <p:cNvPr id="2" name="图片 1">
            <a:extLst>
              <a:ext uri="{FF2B5EF4-FFF2-40B4-BE49-F238E27FC236}">
                <a16:creationId xmlns:a16="http://schemas.microsoft.com/office/drawing/2014/main" id="{84242CC8-FCA2-4EE5-9A39-CC350CA6600E}"/>
              </a:ext>
            </a:extLst>
          </p:cNvPr>
          <p:cNvPicPr>
            <a:picLocks noChangeAspect="1"/>
          </p:cNvPicPr>
          <p:nvPr/>
        </p:nvPicPr>
        <p:blipFill>
          <a:blip r:embed="rId3"/>
          <a:stretch>
            <a:fillRect/>
          </a:stretch>
        </p:blipFill>
        <p:spPr>
          <a:xfrm>
            <a:off x="1619250" y="3207232"/>
            <a:ext cx="8296275" cy="35745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p:txBody>
          <a:bodyPr lIns="91440" tIns="45720" rIns="91440" bIns="45720" anchor="ctr"/>
          <a:lstStyle/>
          <a:p>
            <a:r>
              <a:rPr lang="zh-CN" altLang="en-US"/>
              <a:t>2）双击进行安装</a:t>
            </a:r>
          </a:p>
        </p:txBody>
      </p:sp>
      <p:pic>
        <p:nvPicPr>
          <p:cNvPr id="19458" name="内容占位符 3"/>
          <p:cNvPicPr>
            <a:picLocks noGrp="1" noChangeAspect="1"/>
          </p:cNvPicPr>
          <p:nvPr>
            <p:ph idx="1"/>
          </p:nvPr>
        </p:nvPicPr>
        <p:blipFill>
          <a:blip r:embed="rId2"/>
          <a:stretch>
            <a:fillRect/>
          </a:stretch>
        </p:blipFill>
        <p:spPr>
          <a:xfrm>
            <a:off x="6970713" y="365125"/>
            <a:ext cx="1725612" cy="2000250"/>
          </a:xfrm>
        </p:spPr>
      </p:pic>
      <p:pic>
        <p:nvPicPr>
          <p:cNvPr id="19459" name="图片 4"/>
          <p:cNvPicPr>
            <a:picLocks noChangeAspect="1"/>
          </p:cNvPicPr>
          <p:nvPr/>
        </p:nvPicPr>
        <p:blipFill>
          <a:blip r:embed="rId3"/>
          <a:stretch>
            <a:fillRect/>
          </a:stretch>
        </p:blipFill>
        <p:spPr>
          <a:xfrm>
            <a:off x="457200" y="2066925"/>
            <a:ext cx="5543550" cy="3657600"/>
          </a:xfrm>
          <a:prstGeom prst="rect">
            <a:avLst/>
          </a:prstGeom>
          <a:noFill/>
          <a:ln w="9525">
            <a:noFill/>
          </a:ln>
        </p:spPr>
      </p:pic>
      <p:pic>
        <p:nvPicPr>
          <p:cNvPr id="19460" name="图片 5"/>
          <p:cNvPicPr>
            <a:picLocks noChangeAspect="1"/>
          </p:cNvPicPr>
          <p:nvPr/>
        </p:nvPicPr>
        <p:blipFill>
          <a:blip r:embed="rId4"/>
          <a:stretch>
            <a:fillRect/>
          </a:stretch>
        </p:blipFill>
        <p:spPr>
          <a:xfrm>
            <a:off x="6970713" y="2867025"/>
            <a:ext cx="5056187" cy="2857500"/>
          </a:xfrm>
          <a:prstGeom prst="rect">
            <a:avLst/>
          </a:prstGeom>
          <a:noFill/>
          <a:ln w="9525">
            <a:noFill/>
          </a:ln>
        </p:spPr>
      </p:pic>
      <p:cxnSp>
        <p:nvCxnSpPr>
          <p:cNvPr id="7" name="直接箭头连接符 6"/>
          <p:cNvCxnSpPr/>
          <p:nvPr/>
        </p:nvCxnSpPr>
        <p:spPr>
          <a:xfrm flipH="1">
            <a:off x="4968875" y="974725"/>
            <a:ext cx="2057400" cy="1036638"/>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cxnSp>
        <p:nvCxnSpPr>
          <p:cNvPr id="8" name="直接箭头连接符 7"/>
          <p:cNvCxnSpPr/>
          <p:nvPr/>
        </p:nvCxnSpPr>
        <p:spPr>
          <a:xfrm flipV="1">
            <a:off x="6019800" y="4068763"/>
            <a:ext cx="914400" cy="214313"/>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838200" y="355600"/>
            <a:ext cx="10515600" cy="2044700"/>
          </a:xfrm>
        </p:spPr>
        <p:txBody>
          <a:bodyPr lIns="91440" tIns="45720" rIns="91440" bIns="45720" anchor="ctr"/>
          <a:lstStyle/>
          <a:p>
            <a:pPr marL="0" indent="0" fontAlgn="base">
              <a:lnSpc>
                <a:spcPct val="150000"/>
              </a:lnSpc>
              <a:spcAft>
                <a:spcPct val="0"/>
              </a:spcAft>
              <a:buClrTx/>
              <a:buSzTx/>
            </a:pPr>
            <a:r>
              <a:rPr lang="zh-CN" altLang="en-US" sz="2400" baseline="0" dirty="0"/>
              <a:t>3）安装好之后桌面出现下面的图标,GitHub良好交互的图形界面,直接使用图形界面就ok。 如果第一次进入软件,会直接提示让你登录,点击</a:t>
            </a:r>
            <a:r>
              <a:rPr lang="en-US" altLang="zh-CN" sz="2400" baseline="0" dirty="0"/>
              <a:t>Github.com</a:t>
            </a:r>
            <a:r>
              <a:rPr lang="zh-CN" altLang="en-US" sz="2400" baseline="0" dirty="0"/>
              <a:t>下方的</a:t>
            </a:r>
            <a:r>
              <a:rPr lang="en-US" altLang="zh-CN" sz="2400" baseline="0" dirty="0"/>
              <a:t>Sign in</a:t>
            </a:r>
            <a:r>
              <a:rPr lang="zh-CN" altLang="en-US" sz="2400" baseline="0" dirty="0"/>
              <a:t>会自动打开浏览器并进入</a:t>
            </a:r>
            <a:r>
              <a:rPr lang="en-US" altLang="zh-CN" sz="2400" baseline="0" dirty="0"/>
              <a:t>GitHub</a:t>
            </a:r>
            <a:r>
              <a:rPr lang="zh-CN" altLang="en-US" sz="2400" baseline="0" dirty="0"/>
              <a:t>授权界面，点击授权后客户端就自动登入了。</a:t>
            </a:r>
          </a:p>
        </p:txBody>
      </p:sp>
      <p:cxnSp>
        <p:nvCxnSpPr>
          <p:cNvPr id="6" name="直接箭头连接符 5"/>
          <p:cNvCxnSpPr/>
          <p:nvPr/>
        </p:nvCxnSpPr>
        <p:spPr>
          <a:xfrm flipV="1">
            <a:off x="2085975" y="2972626"/>
            <a:ext cx="1812925" cy="60325"/>
          </a:xfrm>
          <a:prstGeom prst="straightConnector1">
            <a:avLst/>
          </a:prstGeom>
          <a:ln>
            <a:tailEnd type="arrow" w="med" len="med"/>
          </a:ln>
        </p:spPr>
        <p:style>
          <a:lnRef idx="3">
            <a:schemeClr val="accent6"/>
          </a:lnRef>
          <a:fillRef idx="0">
            <a:schemeClr val="accent6"/>
          </a:fillRef>
          <a:effectRef idx="2">
            <a:schemeClr val="accent6"/>
          </a:effectRef>
          <a:fontRef idx="minor">
            <a:schemeClr val="tx1"/>
          </a:fontRef>
        </p:style>
      </p:cxnSp>
      <p:pic>
        <p:nvPicPr>
          <p:cNvPr id="2" name="图片 1">
            <a:extLst>
              <a:ext uri="{FF2B5EF4-FFF2-40B4-BE49-F238E27FC236}">
                <a16:creationId xmlns:a16="http://schemas.microsoft.com/office/drawing/2014/main" id="{AD52A3F3-44E6-4E8B-BEC9-61A1CE8A6FE1}"/>
              </a:ext>
            </a:extLst>
          </p:cNvPr>
          <p:cNvPicPr>
            <a:picLocks noChangeAspect="1"/>
          </p:cNvPicPr>
          <p:nvPr/>
        </p:nvPicPr>
        <p:blipFill>
          <a:blip r:embed="rId2"/>
          <a:stretch>
            <a:fillRect/>
          </a:stretch>
        </p:blipFill>
        <p:spPr>
          <a:xfrm>
            <a:off x="1336578" y="2683636"/>
            <a:ext cx="695422" cy="924054"/>
          </a:xfrm>
          <a:prstGeom prst="rect">
            <a:avLst/>
          </a:prstGeom>
        </p:spPr>
      </p:pic>
      <p:pic>
        <p:nvPicPr>
          <p:cNvPr id="4" name="图片 3">
            <a:extLst>
              <a:ext uri="{FF2B5EF4-FFF2-40B4-BE49-F238E27FC236}">
                <a16:creationId xmlns:a16="http://schemas.microsoft.com/office/drawing/2014/main" id="{217F392B-4ED7-462C-B91D-D946A6FDCDBA}"/>
              </a:ext>
            </a:extLst>
          </p:cNvPr>
          <p:cNvPicPr>
            <a:picLocks noChangeAspect="1"/>
          </p:cNvPicPr>
          <p:nvPr/>
        </p:nvPicPr>
        <p:blipFill>
          <a:blip r:embed="rId3"/>
          <a:stretch>
            <a:fillRect/>
          </a:stretch>
        </p:blipFill>
        <p:spPr>
          <a:xfrm>
            <a:off x="4252648" y="2575687"/>
            <a:ext cx="6217291" cy="1503426"/>
          </a:xfrm>
          <a:prstGeom prst="rect">
            <a:avLst/>
          </a:prstGeom>
        </p:spPr>
      </p:pic>
      <p:grpSp>
        <p:nvGrpSpPr>
          <p:cNvPr id="11" name="组合 10">
            <a:extLst>
              <a:ext uri="{FF2B5EF4-FFF2-40B4-BE49-F238E27FC236}">
                <a16:creationId xmlns:a16="http://schemas.microsoft.com/office/drawing/2014/main" id="{F66ABD3D-3D27-4B49-BA68-4144091D9CB9}"/>
              </a:ext>
            </a:extLst>
          </p:cNvPr>
          <p:cNvGrpSpPr/>
          <p:nvPr/>
        </p:nvGrpSpPr>
        <p:grpSpPr>
          <a:xfrm>
            <a:off x="2977410" y="2399678"/>
            <a:ext cx="6595215" cy="4458322"/>
            <a:chOff x="2977410" y="2399678"/>
            <a:chExt cx="6595215" cy="4458322"/>
          </a:xfrm>
        </p:grpSpPr>
        <p:pic>
          <p:nvPicPr>
            <p:cNvPr id="5" name="图片 4">
              <a:extLst>
                <a:ext uri="{FF2B5EF4-FFF2-40B4-BE49-F238E27FC236}">
                  <a16:creationId xmlns:a16="http://schemas.microsoft.com/office/drawing/2014/main" id="{915D6BBC-AA0E-4E6C-982B-E6FA6B612126}"/>
                </a:ext>
              </a:extLst>
            </p:cNvPr>
            <p:cNvPicPr>
              <a:picLocks noChangeAspect="1"/>
            </p:cNvPicPr>
            <p:nvPr/>
          </p:nvPicPr>
          <p:blipFill>
            <a:blip r:embed="rId4"/>
            <a:stretch>
              <a:fillRect/>
            </a:stretch>
          </p:blipFill>
          <p:spPr>
            <a:xfrm>
              <a:off x="2977410" y="2399678"/>
              <a:ext cx="5315692" cy="4458322"/>
            </a:xfrm>
            <a:prstGeom prst="rect">
              <a:avLst/>
            </a:prstGeom>
          </p:spPr>
        </p:pic>
        <p:cxnSp>
          <p:nvCxnSpPr>
            <p:cNvPr id="10" name="直接箭头连接符 9">
              <a:extLst>
                <a:ext uri="{FF2B5EF4-FFF2-40B4-BE49-F238E27FC236}">
                  <a16:creationId xmlns:a16="http://schemas.microsoft.com/office/drawing/2014/main" id="{0FA25DEF-F031-42C3-A3A2-C53678CE4606}"/>
                </a:ext>
              </a:extLst>
            </p:cNvPr>
            <p:cNvCxnSpPr/>
            <p:nvPr/>
          </p:nvCxnSpPr>
          <p:spPr>
            <a:xfrm flipH="1">
              <a:off x="7648575" y="5457825"/>
              <a:ext cx="1924050" cy="390525"/>
            </a:xfrm>
            <a:prstGeom prst="straightConnector1">
              <a:avLst/>
            </a:prstGeom>
            <a:ln w="889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内容占位符 2"/>
          <p:cNvSpPr>
            <a:spLocks noGrp="1"/>
          </p:cNvSpPr>
          <p:nvPr>
            <p:ph idx="1"/>
          </p:nvPr>
        </p:nvSpPr>
        <p:spPr>
          <a:xfrm>
            <a:off x="838200" y="809625"/>
            <a:ext cx="10515600" cy="4351338"/>
          </a:xfrm>
        </p:spPr>
        <p:txBody>
          <a:bodyPr lIns="91440" tIns="45720" rIns="91440" bIns="45720" anchor="t"/>
          <a:lstStyle/>
          <a:p>
            <a:pPr>
              <a:lnSpc>
                <a:spcPct val="150000"/>
              </a:lnSpc>
            </a:pPr>
            <a:r>
              <a:rPr lang="zh-CN" altLang="en-US" sz="2400" dirty="0"/>
              <a:t>后面想切换账号的话</a:t>
            </a:r>
          </a:p>
          <a:p>
            <a:pPr>
              <a:lnSpc>
                <a:spcPct val="150000"/>
              </a:lnSpc>
            </a:pPr>
            <a:r>
              <a:rPr lang="zh-CN" altLang="en-US" sz="2400" dirty="0"/>
              <a:t>点击左上角</a:t>
            </a:r>
            <a:r>
              <a:rPr lang="en-US" altLang="zh-CN" sz="2400" dirty="0"/>
              <a:t>File-Option</a:t>
            </a:r>
            <a:r>
              <a:rPr lang="zh-CN" altLang="en-US" sz="2400" dirty="0"/>
              <a:t>：</a:t>
            </a:r>
          </a:p>
          <a:p>
            <a:pPr>
              <a:lnSpc>
                <a:spcPct val="150000"/>
              </a:lnSpc>
            </a:pPr>
            <a:endParaRPr lang="zh-CN" altLang="en-US" sz="2400" dirty="0"/>
          </a:p>
          <a:p>
            <a:pPr>
              <a:lnSpc>
                <a:spcPct val="150000"/>
              </a:lnSpc>
            </a:pPr>
            <a:endParaRPr lang="zh-CN" altLang="en-US" sz="2400" dirty="0"/>
          </a:p>
          <a:p>
            <a:pPr>
              <a:lnSpc>
                <a:spcPct val="150000"/>
              </a:lnSpc>
            </a:pPr>
            <a:endParaRPr lang="zh-CN" altLang="en-US" sz="2400" dirty="0"/>
          </a:p>
          <a:p>
            <a:pPr>
              <a:lnSpc>
                <a:spcPct val="150000"/>
              </a:lnSpc>
            </a:pPr>
            <a:r>
              <a:rPr lang="zh-CN" altLang="en-US" sz="2400" dirty="0"/>
              <a:t>退出登录</a:t>
            </a:r>
            <a:r>
              <a:rPr lang="en-US" altLang="zh-CN" sz="2400" dirty="0"/>
              <a:t>sign out</a:t>
            </a:r>
            <a:endParaRPr lang="zh-CN" altLang="en-US" sz="2400" dirty="0"/>
          </a:p>
          <a:p>
            <a:pPr>
              <a:lnSpc>
                <a:spcPct val="150000"/>
              </a:lnSpc>
            </a:pPr>
            <a:r>
              <a:rPr lang="zh-CN" altLang="en-US" sz="2400" dirty="0"/>
              <a:t>然后选择</a:t>
            </a:r>
            <a:r>
              <a:rPr lang="en-US" altLang="zh-CN" sz="2400" dirty="0"/>
              <a:t>github.com</a:t>
            </a:r>
            <a:r>
              <a:rPr lang="zh-CN" altLang="en-US" sz="2400" dirty="0"/>
              <a:t>登录</a:t>
            </a:r>
            <a:r>
              <a:rPr lang="en-US" altLang="zh-CN" sz="2400" dirty="0"/>
              <a:t>sign in</a:t>
            </a:r>
            <a:r>
              <a:rPr lang="zh-CN" altLang="en-US" sz="2400" dirty="0"/>
              <a:t>：</a:t>
            </a:r>
          </a:p>
        </p:txBody>
      </p:sp>
      <p:pic>
        <p:nvPicPr>
          <p:cNvPr id="21506" name="图片 3"/>
          <p:cNvPicPr>
            <a:picLocks noChangeAspect="1"/>
          </p:cNvPicPr>
          <p:nvPr/>
        </p:nvPicPr>
        <p:blipFill>
          <a:blip r:embed="rId2"/>
          <a:srcRect l="19788" t="4900" r="62869" b="69939"/>
          <a:stretch>
            <a:fillRect/>
          </a:stretch>
        </p:blipFill>
        <p:spPr>
          <a:xfrm>
            <a:off x="4827588" y="1287463"/>
            <a:ext cx="2536825" cy="2071687"/>
          </a:xfrm>
          <a:prstGeom prst="rect">
            <a:avLst/>
          </a:prstGeom>
          <a:noFill/>
          <a:ln w="9525">
            <a:noFill/>
          </a:ln>
        </p:spPr>
      </p:pic>
      <p:pic>
        <p:nvPicPr>
          <p:cNvPr id="2" name="图片 1">
            <a:extLst>
              <a:ext uri="{FF2B5EF4-FFF2-40B4-BE49-F238E27FC236}">
                <a16:creationId xmlns:a16="http://schemas.microsoft.com/office/drawing/2014/main" id="{FA81BFAB-8E5F-479C-9BF9-31C2F64D9E6D}"/>
              </a:ext>
            </a:extLst>
          </p:cNvPr>
          <p:cNvPicPr>
            <a:picLocks noChangeAspect="1"/>
          </p:cNvPicPr>
          <p:nvPr/>
        </p:nvPicPr>
        <p:blipFill>
          <a:blip r:embed="rId3"/>
          <a:stretch>
            <a:fillRect/>
          </a:stretch>
        </p:blipFill>
        <p:spPr>
          <a:xfrm>
            <a:off x="6096000" y="3359150"/>
            <a:ext cx="5715798" cy="226726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p:txBody>
          <a:bodyPr lIns="91440" tIns="45720" rIns="91440" bIns="45720" anchor="ctr"/>
          <a:lstStyle/>
          <a:p>
            <a:pPr>
              <a:lnSpc>
                <a:spcPct val="150000"/>
              </a:lnSpc>
            </a:pPr>
            <a:r>
              <a:rPr lang="zh-CN" altLang="en-US" dirty="0"/>
              <a:t>六、新建、发布、分享仓库</a:t>
            </a:r>
            <a:br>
              <a:rPr lang="zh-CN" altLang="en-US" dirty="0"/>
            </a:br>
            <a:r>
              <a:rPr lang="en-US" altLang="zh-CN" sz="3200" dirty="0"/>
              <a:t>1</a:t>
            </a:r>
            <a:r>
              <a:rPr lang="zh-CN" altLang="en-US" sz="3200" dirty="0"/>
              <a:t>）新建仓库</a:t>
            </a:r>
          </a:p>
        </p:txBody>
      </p:sp>
      <p:sp>
        <p:nvSpPr>
          <p:cNvPr id="22530" name="内容占位符 2"/>
          <p:cNvSpPr>
            <a:spLocks noGrp="1"/>
          </p:cNvSpPr>
          <p:nvPr>
            <p:ph idx="1"/>
          </p:nvPr>
        </p:nvSpPr>
        <p:spPr>
          <a:xfrm>
            <a:off x="3188018" y="1395413"/>
            <a:ext cx="10515600" cy="4351337"/>
          </a:xfrm>
        </p:spPr>
        <p:txBody>
          <a:bodyPr lIns="91440" tIns="45720" rIns="91440" bIns="45720" anchor="t"/>
          <a:lstStyle/>
          <a:p>
            <a:r>
              <a:rPr lang="zh-CN" altLang="en-US" sz="2400" dirty="0"/>
              <a:t>初次登录，引导新建仓库如下： </a:t>
            </a:r>
          </a:p>
          <a:p>
            <a:endParaRPr lang="zh-CN" altLang="en-US" sz="2400" dirty="0"/>
          </a:p>
        </p:txBody>
      </p:sp>
      <p:pic>
        <p:nvPicPr>
          <p:cNvPr id="2" name="图片 1">
            <a:extLst>
              <a:ext uri="{FF2B5EF4-FFF2-40B4-BE49-F238E27FC236}">
                <a16:creationId xmlns:a16="http://schemas.microsoft.com/office/drawing/2014/main" id="{1AC2F8D3-7688-448E-AA6B-80AFE5B1323F}"/>
              </a:ext>
            </a:extLst>
          </p:cNvPr>
          <p:cNvPicPr>
            <a:picLocks noChangeAspect="1"/>
          </p:cNvPicPr>
          <p:nvPr/>
        </p:nvPicPr>
        <p:blipFill>
          <a:blip r:embed="rId2"/>
          <a:stretch>
            <a:fillRect/>
          </a:stretch>
        </p:blipFill>
        <p:spPr>
          <a:xfrm>
            <a:off x="251946" y="2720976"/>
            <a:ext cx="6677957" cy="2553056"/>
          </a:xfrm>
          <a:prstGeom prst="rect">
            <a:avLst/>
          </a:prstGeom>
        </p:spPr>
      </p:pic>
      <p:pic>
        <p:nvPicPr>
          <p:cNvPr id="3" name="图片 2">
            <a:extLst>
              <a:ext uri="{FF2B5EF4-FFF2-40B4-BE49-F238E27FC236}">
                <a16:creationId xmlns:a16="http://schemas.microsoft.com/office/drawing/2014/main" id="{4ABB39F5-8767-4210-B54C-64A2A7D6D2E5}"/>
              </a:ext>
            </a:extLst>
          </p:cNvPr>
          <p:cNvPicPr>
            <a:picLocks noChangeAspect="1"/>
          </p:cNvPicPr>
          <p:nvPr/>
        </p:nvPicPr>
        <p:blipFill>
          <a:blip r:embed="rId3"/>
          <a:stretch>
            <a:fillRect/>
          </a:stretch>
        </p:blipFill>
        <p:spPr>
          <a:xfrm>
            <a:off x="7965472" y="2504467"/>
            <a:ext cx="3801005" cy="4353533"/>
          </a:xfrm>
          <a:prstGeom prst="rect">
            <a:avLst/>
          </a:prstGeom>
        </p:spPr>
      </p:pic>
      <p:sp>
        <p:nvSpPr>
          <p:cNvPr id="4" name="文本框 3">
            <a:extLst>
              <a:ext uri="{FF2B5EF4-FFF2-40B4-BE49-F238E27FC236}">
                <a16:creationId xmlns:a16="http://schemas.microsoft.com/office/drawing/2014/main" id="{BC380298-5F6C-4E89-B624-10CD86FEE516}"/>
              </a:ext>
            </a:extLst>
          </p:cNvPr>
          <p:cNvSpPr txBox="1"/>
          <p:nvPr/>
        </p:nvSpPr>
        <p:spPr>
          <a:xfrm>
            <a:off x="7965472" y="1912911"/>
            <a:ext cx="2023311" cy="369332"/>
          </a:xfrm>
          <a:prstGeom prst="rect">
            <a:avLst/>
          </a:prstGeom>
          <a:noFill/>
        </p:spPr>
        <p:txBody>
          <a:bodyPr wrap="none" rtlCol="0">
            <a:spAutoFit/>
          </a:bodyPr>
          <a:lstStyle/>
          <a:p>
            <a:r>
              <a:rPr lang="en-US" altLang="zh-CN" dirty="0"/>
              <a:t>2  </a:t>
            </a:r>
            <a:r>
              <a:rPr lang="zh-CN" altLang="en-US" dirty="0"/>
              <a:t>填写以下字段：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内容占位符 2"/>
          <p:cNvSpPr>
            <a:spLocks noGrp="1"/>
          </p:cNvSpPr>
          <p:nvPr>
            <p:ph idx="1"/>
          </p:nvPr>
        </p:nvSpPr>
        <p:spPr>
          <a:xfrm>
            <a:off x="838200" y="533400"/>
            <a:ext cx="10515600" cy="4351338"/>
          </a:xfrm>
        </p:spPr>
        <p:txBody>
          <a:bodyPr lIns="91440" tIns="45720" rIns="91440" bIns="45720" anchor="t"/>
          <a:lstStyle/>
          <a:p>
            <a:r>
              <a:rPr lang="zh-CN" altLang="en-US" sz="2400"/>
              <a:t>点击左上角</a:t>
            </a:r>
            <a:r>
              <a:rPr lang="en-US" altLang="zh-CN" sz="2400"/>
              <a:t>File-New respository</a:t>
            </a:r>
            <a:r>
              <a:rPr lang="zh-CN" altLang="en-US" sz="2400"/>
              <a:t>： </a:t>
            </a:r>
          </a:p>
          <a:p>
            <a:endParaRPr lang="zh-CN" altLang="en-US" sz="2400"/>
          </a:p>
        </p:txBody>
      </p:sp>
      <p:sp>
        <p:nvSpPr>
          <p:cNvPr id="23554" name="文本框 4"/>
          <p:cNvSpPr txBox="1"/>
          <p:nvPr/>
        </p:nvSpPr>
        <p:spPr>
          <a:xfrm>
            <a:off x="1042988" y="2122488"/>
            <a:ext cx="4178300" cy="423545"/>
          </a:xfrm>
          <a:prstGeom prst="rect">
            <a:avLst/>
          </a:prstGeom>
          <a:noFill/>
          <a:ln w="9525">
            <a:noFill/>
          </a:ln>
        </p:spPr>
        <p:txBody>
          <a:bodyPr wrap="square" anchor="t">
            <a:spAutoFit/>
          </a:bodyPr>
          <a:lstStyle/>
          <a:p>
            <a:pPr marL="228600" indent="-228600">
              <a:lnSpc>
                <a:spcPct val="90000"/>
              </a:lnSpc>
              <a:spcBef>
                <a:spcPts val="1000"/>
              </a:spcBef>
              <a:buSzTx/>
              <a:buChar char="•"/>
            </a:pPr>
            <a:r>
              <a:rPr lang="zh-CN" altLang="en-US" sz="2400">
                <a:latin typeface="Calibri" panose="020F0502020204030204" charset="0"/>
                <a:ea typeface="宋体" panose="02010600030101010101" pitchFamily="2" charset="-122"/>
              </a:rPr>
              <a:t>进行新建仓库，如下图：</a:t>
            </a:r>
          </a:p>
        </p:txBody>
      </p:sp>
      <p:pic>
        <p:nvPicPr>
          <p:cNvPr id="23555" name="图片 1"/>
          <p:cNvPicPr>
            <a:picLocks noChangeAspect="1"/>
          </p:cNvPicPr>
          <p:nvPr/>
        </p:nvPicPr>
        <p:blipFill>
          <a:blip r:embed="rId2"/>
          <a:srcRect l="20082" t="5463" r="64240" b="70557"/>
          <a:stretch>
            <a:fillRect/>
          </a:stretch>
        </p:blipFill>
        <p:spPr>
          <a:xfrm>
            <a:off x="6283325" y="231775"/>
            <a:ext cx="2293938" cy="1974850"/>
          </a:xfrm>
          <a:prstGeom prst="rect">
            <a:avLst/>
          </a:prstGeom>
          <a:noFill/>
          <a:ln w="9525">
            <a:noFill/>
          </a:ln>
        </p:spPr>
      </p:pic>
      <p:pic>
        <p:nvPicPr>
          <p:cNvPr id="3" name="图片 2">
            <a:extLst>
              <a:ext uri="{FF2B5EF4-FFF2-40B4-BE49-F238E27FC236}">
                <a16:creationId xmlns:a16="http://schemas.microsoft.com/office/drawing/2014/main" id="{0C95F503-B512-4199-A4AC-9E8D70B13EF5}"/>
              </a:ext>
            </a:extLst>
          </p:cNvPr>
          <p:cNvPicPr>
            <a:picLocks noChangeAspect="1"/>
          </p:cNvPicPr>
          <p:nvPr/>
        </p:nvPicPr>
        <p:blipFill>
          <a:blip r:embed="rId3"/>
          <a:stretch>
            <a:fillRect/>
          </a:stretch>
        </p:blipFill>
        <p:spPr>
          <a:xfrm>
            <a:off x="5580777" y="3805045"/>
            <a:ext cx="6258798" cy="1381318"/>
          </a:xfrm>
          <a:prstGeom prst="rect">
            <a:avLst/>
          </a:prstGeom>
        </p:spPr>
      </p:pic>
      <p:pic>
        <p:nvPicPr>
          <p:cNvPr id="8" name="图片 7">
            <a:extLst>
              <a:ext uri="{FF2B5EF4-FFF2-40B4-BE49-F238E27FC236}">
                <a16:creationId xmlns:a16="http://schemas.microsoft.com/office/drawing/2014/main" id="{1940D6C0-67B6-44FE-9BD9-1D814E046F43}"/>
              </a:ext>
            </a:extLst>
          </p:cNvPr>
          <p:cNvPicPr>
            <a:picLocks noChangeAspect="1"/>
          </p:cNvPicPr>
          <p:nvPr/>
        </p:nvPicPr>
        <p:blipFill>
          <a:blip r:embed="rId4"/>
          <a:stretch>
            <a:fillRect/>
          </a:stretch>
        </p:blipFill>
        <p:spPr>
          <a:xfrm>
            <a:off x="838200" y="2546033"/>
            <a:ext cx="3801005" cy="4353533"/>
          </a:xfrm>
          <a:prstGeom prst="rect">
            <a:avLst/>
          </a:prstGeom>
        </p:spPr>
      </p:pic>
      <p:cxnSp>
        <p:nvCxnSpPr>
          <p:cNvPr id="5" name="直接箭头连接符 4">
            <a:extLst>
              <a:ext uri="{FF2B5EF4-FFF2-40B4-BE49-F238E27FC236}">
                <a16:creationId xmlns:a16="http://schemas.microsoft.com/office/drawing/2014/main" id="{E96DDF0B-17E5-4565-A8CC-058AD556221F}"/>
              </a:ext>
            </a:extLst>
          </p:cNvPr>
          <p:cNvCxnSpPr/>
          <p:nvPr/>
        </p:nvCxnSpPr>
        <p:spPr>
          <a:xfrm flipV="1">
            <a:off x="2905125" y="4029075"/>
            <a:ext cx="2675652" cy="60007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C1B71DD0-02AD-473E-8F96-75691CFE3D43}"/>
              </a:ext>
            </a:extLst>
          </p:cNvPr>
          <p:cNvCxnSpPr>
            <a:cxnSpLocks/>
          </p:cNvCxnSpPr>
          <p:nvPr/>
        </p:nvCxnSpPr>
        <p:spPr>
          <a:xfrm>
            <a:off x="3420348" y="4929188"/>
            <a:ext cx="2428002" cy="84932"/>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838200" y="240030"/>
            <a:ext cx="10515600" cy="1325563"/>
          </a:xfrm>
        </p:spPr>
        <p:txBody>
          <a:bodyPr lIns="91440" tIns="45720" rIns="91440" bIns="45720" anchor="ctr"/>
          <a:lstStyle/>
          <a:p>
            <a:r>
              <a:rPr lang="zh-CN" altLang="en-US" sz="2400" dirty="0"/>
              <a:t>由上面创建好之后,</a:t>
            </a:r>
            <a:r>
              <a:rPr lang="en-US" altLang="zh-CN" sz="2400" dirty="0" err="1"/>
              <a:t>github</a:t>
            </a:r>
            <a:r>
              <a:rPr lang="zh-CN" altLang="en-US" sz="2400" dirty="0"/>
              <a:t>客户端界面如下: </a:t>
            </a:r>
          </a:p>
        </p:txBody>
      </p:sp>
      <p:pic>
        <p:nvPicPr>
          <p:cNvPr id="3" name="图片 2">
            <a:extLst>
              <a:ext uri="{FF2B5EF4-FFF2-40B4-BE49-F238E27FC236}">
                <a16:creationId xmlns:a16="http://schemas.microsoft.com/office/drawing/2014/main" id="{246BD539-2752-4AAD-B491-239C22B977B0}"/>
              </a:ext>
            </a:extLst>
          </p:cNvPr>
          <p:cNvPicPr>
            <a:picLocks noChangeAspect="1"/>
          </p:cNvPicPr>
          <p:nvPr/>
        </p:nvPicPr>
        <p:blipFill>
          <a:blip r:embed="rId2"/>
          <a:stretch>
            <a:fillRect/>
          </a:stretch>
        </p:blipFill>
        <p:spPr>
          <a:xfrm>
            <a:off x="2042778" y="1201217"/>
            <a:ext cx="8106444" cy="5656783"/>
          </a:xfrm>
          <a:prstGeom prst="rect">
            <a:avLst/>
          </a:prstGeom>
        </p:spPr>
      </p:pic>
      <p:sp>
        <p:nvSpPr>
          <p:cNvPr id="4" name="文本框 3">
            <a:extLst>
              <a:ext uri="{FF2B5EF4-FFF2-40B4-BE49-F238E27FC236}">
                <a16:creationId xmlns:a16="http://schemas.microsoft.com/office/drawing/2014/main" id="{1CCB9A29-E49C-45B0-90E1-2785630DC440}"/>
              </a:ext>
            </a:extLst>
          </p:cNvPr>
          <p:cNvSpPr txBox="1"/>
          <p:nvPr/>
        </p:nvSpPr>
        <p:spPr>
          <a:xfrm>
            <a:off x="1127760" y="1905001"/>
            <a:ext cx="1249680" cy="276999"/>
          </a:xfrm>
          <a:prstGeom prst="rect">
            <a:avLst/>
          </a:prstGeom>
          <a:noFill/>
        </p:spPr>
        <p:txBody>
          <a:bodyPr wrap="square" rtlCol="0">
            <a:spAutoFit/>
          </a:bodyPr>
          <a:lstStyle/>
          <a:p>
            <a:r>
              <a:rPr lang="zh-CN" altLang="en-US" sz="1200" dirty="0"/>
              <a:t>当前仓库</a:t>
            </a:r>
          </a:p>
        </p:txBody>
      </p:sp>
      <p:cxnSp>
        <p:nvCxnSpPr>
          <p:cNvPr id="6" name="直接箭头连接符 5">
            <a:extLst>
              <a:ext uri="{FF2B5EF4-FFF2-40B4-BE49-F238E27FC236}">
                <a16:creationId xmlns:a16="http://schemas.microsoft.com/office/drawing/2014/main" id="{640E8472-47A1-462C-BBDD-5666D5994A41}"/>
              </a:ext>
            </a:extLst>
          </p:cNvPr>
          <p:cNvCxnSpPr/>
          <p:nvPr/>
        </p:nvCxnSpPr>
        <p:spPr>
          <a:xfrm flipV="1">
            <a:off x="1455420" y="1699260"/>
            <a:ext cx="762000" cy="167640"/>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07BC8D6-F0F3-4BC7-8070-06BD6001A82B}"/>
              </a:ext>
            </a:extLst>
          </p:cNvPr>
          <p:cNvSpPr txBox="1"/>
          <p:nvPr/>
        </p:nvSpPr>
        <p:spPr>
          <a:xfrm>
            <a:off x="4114800" y="1905001"/>
            <a:ext cx="1249680" cy="276999"/>
          </a:xfrm>
          <a:prstGeom prst="rect">
            <a:avLst/>
          </a:prstGeom>
          <a:noFill/>
        </p:spPr>
        <p:txBody>
          <a:bodyPr wrap="square" rtlCol="0">
            <a:spAutoFit/>
          </a:bodyPr>
          <a:lstStyle/>
          <a:p>
            <a:r>
              <a:rPr lang="zh-CN" altLang="en-US" sz="1200" dirty="0"/>
              <a:t>当前分支</a:t>
            </a:r>
          </a:p>
        </p:txBody>
      </p:sp>
      <p:cxnSp>
        <p:nvCxnSpPr>
          <p:cNvPr id="11" name="直接箭头连接符 10">
            <a:extLst>
              <a:ext uri="{FF2B5EF4-FFF2-40B4-BE49-F238E27FC236}">
                <a16:creationId xmlns:a16="http://schemas.microsoft.com/office/drawing/2014/main" id="{BB51D19E-5240-4181-A731-D82DF1EAAA9A}"/>
              </a:ext>
            </a:extLst>
          </p:cNvPr>
          <p:cNvCxnSpPr>
            <a:cxnSpLocks/>
          </p:cNvCxnSpPr>
          <p:nvPr/>
        </p:nvCxnSpPr>
        <p:spPr>
          <a:xfrm flipV="1">
            <a:off x="4442460" y="1776731"/>
            <a:ext cx="297180" cy="90169"/>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EF735262-401D-4120-B69A-B18B8C2854F6}"/>
              </a:ext>
            </a:extLst>
          </p:cNvPr>
          <p:cNvCxnSpPr/>
          <p:nvPr/>
        </p:nvCxnSpPr>
        <p:spPr>
          <a:xfrm>
            <a:off x="4823460" y="3619500"/>
            <a:ext cx="321564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51CA8DE-57F8-431B-A1C4-1E371E66CC9B}"/>
              </a:ext>
            </a:extLst>
          </p:cNvPr>
          <p:cNvSpPr txBox="1"/>
          <p:nvPr/>
        </p:nvSpPr>
        <p:spPr>
          <a:xfrm>
            <a:off x="8785242" y="2526780"/>
            <a:ext cx="2727960" cy="523220"/>
          </a:xfrm>
          <a:prstGeom prst="rect">
            <a:avLst/>
          </a:prstGeom>
          <a:noFill/>
        </p:spPr>
        <p:txBody>
          <a:bodyPr wrap="square" rtlCol="0">
            <a:spAutoFit/>
          </a:bodyPr>
          <a:lstStyle/>
          <a:p>
            <a:r>
              <a:rPr lang="zh-CN" altLang="en-US" sz="1400" dirty="0"/>
              <a:t>发布，以分享本地仓库</a:t>
            </a:r>
            <a:endParaRPr lang="en-US" altLang="zh-CN" sz="1400" dirty="0"/>
          </a:p>
          <a:p>
            <a:r>
              <a:rPr lang="zh-CN" altLang="en-US" sz="1400" dirty="0"/>
              <a:t>（上传本地仓库到</a:t>
            </a:r>
            <a:r>
              <a:rPr lang="en-US" altLang="zh-CN" sz="1400" dirty="0" err="1"/>
              <a:t>github</a:t>
            </a:r>
            <a:r>
              <a:rPr lang="zh-CN" altLang="en-US" sz="1400" dirty="0"/>
              <a:t>）</a:t>
            </a:r>
          </a:p>
        </p:txBody>
      </p:sp>
      <p:cxnSp>
        <p:nvCxnSpPr>
          <p:cNvPr id="19" name="直接箭头连接符 18">
            <a:extLst>
              <a:ext uri="{FF2B5EF4-FFF2-40B4-BE49-F238E27FC236}">
                <a16:creationId xmlns:a16="http://schemas.microsoft.com/office/drawing/2014/main" id="{EB8596F4-8094-44A2-B1B5-A98335F7B26F}"/>
              </a:ext>
            </a:extLst>
          </p:cNvPr>
          <p:cNvCxnSpPr>
            <a:cxnSpLocks/>
          </p:cNvCxnSpPr>
          <p:nvPr/>
        </p:nvCxnSpPr>
        <p:spPr>
          <a:xfrm flipH="1" flipV="1">
            <a:off x="7421262" y="1821815"/>
            <a:ext cx="1852278" cy="70496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B14790F0-FAC0-46E2-949D-87516458E36B}"/>
              </a:ext>
            </a:extLst>
          </p:cNvPr>
          <p:cNvCxnSpPr>
            <a:cxnSpLocks/>
          </p:cNvCxnSpPr>
          <p:nvPr/>
        </p:nvCxnSpPr>
        <p:spPr>
          <a:xfrm flipH="1">
            <a:off x="9357360" y="3050001"/>
            <a:ext cx="670560" cy="378999"/>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p:cNvSpPr>
            <a:spLocks noGrp="1"/>
          </p:cNvSpPr>
          <p:nvPr>
            <p:ph type="title"/>
          </p:nvPr>
        </p:nvSpPr>
        <p:spPr/>
        <p:txBody>
          <a:bodyPr lIns="91440" tIns="45720" rIns="91440" bIns="45720" anchor="ctr"/>
          <a:lstStyle/>
          <a:p>
            <a:r>
              <a:rPr lang="zh-CN" altLang="en-US" b="1">
                <a:sym typeface="Arial" panose="020B0604020202020204" pitchFamily="34" charset="0"/>
              </a:rPr>
              <a:t>一、为什么要引入Git</a:t>
            </a:r>
            <a:r>
              <a:rPr lang="en-US" altLang="zh-CN" b="1">
                <a:sym typeface="Arial" panose="020B0604020202020204" pitchFamily="34" charset="0"/>
              </a:rPr>
              <a:t>?</a:t>
            </a:r>
          </a:p>
        </p:txBody>
      </p:sp>
      <p:sp>
        <p:nvSpPr>
          <p:cNvPr id="3" name="内容占位符 2"/>
          <p:cNvSpPr>
            <a:spLocks noGrp="1"/>
          </p:cNvSpPr>
          <p:nvPr>
            <p:ph idx="1"/>
          </p:nvPr>
        </p:nvSpPr>
        <p:spPr/>
        <p:txBody>
          <a:bodyPr>
            <a:normAutofit fontScale="90000" lnSpcReduction="10000"/>
          </a:bodyPr>
          <a:lstStyle/>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zh-CN" altLang="en-US" sz="2400" b="0" i="0" u="none" strike="noStrike" kern="1200" cap="none" spc="0" normalizeH="0" baseline="0" noProof="1">
                <a:solidFill>
                  <a:schemeClr val="tx1"/>
                </a:solidFill>
                <a:latin typeface="+mn-lt"/>
                <a:ea typeface="+mn-ea"/>
                <a:cs typeface="+mn-cs"/>
              </a:rPr>
              <a:t>1）用简单一点的例子来讲：</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一个公司有几个甚至十几个人共同合作开发一款项目的时候，公司对项目代码有明确规范，不可能再像学校做的小项目一样，你觉得哪个同学的代码写的不好，或者和你的代码有冲突，</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Duang</a:t>
            </a: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直接给别人改掉或删掉，也就是想怎么改就怎么改。这种情况对于十几个人合作的项目来说肯定是不行的。这个时候就需要版本的控制</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2)</a:t>
            </a:r>
            <a:r>
              <a:rPr kumimoji="0" lang="zh-CN" altLang="zh-CN" sz="2400" b="0" i="0" u="none" strike="noStrike" kern="1200" cap="none" spc="0" normalizeH="0" baseline="0" noProof="1">
                <a:solidFill>
                  <a:schemeClr val="tx1"/>
                </a:solidFill>
                <a:latin typeface="+mn-lt"/>
                <a:ea typeface="+mn-ea"/>
                <a:cs typeface="+mn-cs"/>
              </a:rPr>
              <a:t>版本控制：</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zh-CN" altLang="zh-CN" sz="2400" b="0" i="0" u="none" strike="noStrike" kern="1200" cap="none" spc="0" normalizeH="0" baseline="0" noProof="1">
                <a:solidFill>
                  <a:schemeClr val="tx1"/>
                </a:solidFill>
                <a:latin typeface="+mn-lt"/>
                <a:ea typeface="+mn-ea"/>
                <a:cs typeface="+mn-cs"/>
              </a:rPr>
              <a:t>通俗来说：你可以在这个版本管理工具上清楚的看到每次不同的人在同一项目上所做的修改说明，并且可以选择下载你需要的版本下来再进行维护。</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p:txBody>
          <a:bodyPr lIns="91440" tIns="45720" rIns="91440" bIns="45720" anchor="ctr"/>
          <a:lstStyle/>
          <a:p>
            <a:r>
              <a:rPr lang="en-US" altLang="zh-CN"/>
              <a:t>2</a:t>
            </a:r>
            <a:r>
              <a:rPr lang="zh-CN" altLang="en-US"/>
              <a:t>）发布仓库</a:t>
            </a:r>
          </a:p>
        </p:txBody>
      </p:sp>
      <p:sp>
        <p:nvSpPr>
          <p:cNvPr id="26626" name="内容占位符 2"/>
          <p:cNvSpPr>
            <a:spLocks noGrp="1"/>
          </p:cNvSpPr>
          <p:nvPr>
            <p:ph idx="1"/>
          </p:nvPr>
        </p:nvSpPr>
        <p:spPr/>
        <p:txBody>
          <a:bodyPr lIns="91440" tIns="45720" rIns="91440" bIns="45720" anchor="t"/>
          <a:lstStyle/>
          <a:p>
            <a:r>
              <a:rPr lang="zh-CN" altLang="en-US" sz="2400"/>
              <a:t>点击</a:t>
            </a:r>
            <a:r>
              <a:rPr lang="en-US" altLang="zh-CN" sz="2400"/>
              <a:t>publish repository</a:t>
            </a:r>
            <a:r>
              <a:rPr lang="zh-CN" altLang="en-US" sz="2400"/>
              <a:t>。这个过程需要等待一会。</a:t>
            </a:r>
          </a:p>
          <a:p>
            <a:r>
              <a:rPr lang="zh-CN" altLang="en-US" sz="2400"/>
              <a:t>（注意去掉那个勾选）</a:t>
            </a:r>
            <a:endParaRPr lang="en-US" altLang="zh-CN" sz="2400"/>
          </a:p>
          <a:p>
            <a:endParaRPr lang="en-US" altLang="zh-CN" sz="2400"/>
          </a:p>
        </p:txBody>
      </p:sp>
      <p:pic>
        <p:nvPicPr>
          <p:cNvPr id="2" name="图片 1">
            <a:extLst>
              <a:ext uri="{FF2B5EF4-FFF2-40B4-BE49-F238E27FC236}">
                <a16:creationId xmlns:a16="http://schemas.microsoft.com/office/drawing/2014/main" id="{8F53E621-972A-47A3-A58B-9EA46EACF621}"/>
              </a:ext>
            </a:extLst>
          </p:cNvPr>
          <p:cNvPicPr>
            <a:picLocks noChangeAspect="1"/>
          </p:cNvPicPr>
          <p:nvPr/>
        </p:nvPicPr>
        <p:blipFill>
          <a:blip r:embed="rId2"/>
          <a:stretch>
            <a:fillRect/>
          </a:stretch>
        </p:blipFill>
        <p:spPr>
          <a:xfrm>
            <a:off x="4738653" y="2460893"/>
            <a:ext cx="5126800" cy="3716070"/>
          </a:xfrm>
          <a:prstGeom prst="rect">
            <a:avLst/>
          </a:prstGeom>
        </p:spPr>
      </p:pic>
      <p:cxnSp>
        <p:nvCxnSpPr>
          <p:cNvPr id="6" name="直接箭头连接符 5">
            <a:extLst>
              <a:ext uri="{FF2B5EF4-FFF2-40B4-BE49-F238E27FC236}">
                <a16:creationId xmlns:a16="http://schemas.microsoft.com/office/drawing/2014/main" id="{A0F8557A-0FF5-4C9B-BDFF-CBBD97C34130}"/>
              </a:ext>
            </a:extLst>
          </p:cNvPr>
          <p:cNvCxnSpPr>
            <a:cxnSpLocks/>
          </p:cNvCxnSpPr>
          <p:nvPr/>
        </p:nvCxnSpPr>
        <p:spPr>
          <a:xfrm>
            <a:off x="3636138" y="2702949"/>
            <a:ext cx="1338534" cy="2322057"/>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lIns="91440" tIns="45720" rIns="91440" bIns="45720" anchor="ctr"/>
          <a:lstStyle/>
          <a:p>
            <a:pPr marL="0" indent="0" fontAlgn="base">
              <a:spcAft>
                <a:spcPct val="0"/>
              </a:spcAft>
              <a:buClrTx/>
              <a:buSzTx/>
            </a:pPr>
            <a:r>
              <a:rPr lang="zh-CN" altLang="en-US" sz="2400" baseline="0"/>
              <a:t>发布后，右上角由</a:t>
            </a:r>
            <a:r>
              <a:rPr lang="en-US" altLang="zh-CN" sz="2400" baseline="0"/>
              <a:t>pulibsh</a:t>
            </a:r>
            <a:r>
              <a:rPr lang="zh-CN" altLang="en-US" sz="2400" baseline="0"/>
              <a:t>变为</a:t>
            </a:r>
            <a:r>
              <a:rPr lang="en-US" altLang="zh-CN" sz="2400" baseline="0"/>
              <a:t>Fetch origin</a:t>
            </a:r>
            <a:r>
              <a:rPr lang="zh-CN" altLang="en-US" sz="2400" baseline="0"/>
              <a:t>表示已经发布成功</a:t>
            </a:r>
          </a:p>
        </p:txBody>
      </p:sp>
      <p:pic>
        <p:nvPicPr>
          <p:cNvPr id="2" name="图片 1">
            <a:extLst>
              <a:ext uri="{FF2B5EF4-FFF2-40B4-BE49-F238E27FC236}">
                <a16:creationId xmlns:a16="http://schemas.microsoft.com/office/drawing/2014/main" id="{209DE371-0153-4A77-B0E6-EFF219786472}"/>
              </a:ext>
            </a:extLst>
          </p:cNvPr>
          <p:cNvPicPr>
            <a:picLocks noChangeAspect="1"/>
          </p:cNvPicPr>
          <p:nvPr/>
        </p:nvPicPr>
        <p:blipFill>
          <a:blip r:embed="rId2"/>
          <a:stretch>
            <a:fillRect/>
          </a:stretch>
        </p:blipFill>
        <p:spPr>
          <a:xfrm>
            <a:off x="1838664" y="1369582"/>
            <a:ext cx="7733175" cy="5366191"/>
          </a:xfrm>
          <a:prstGeom prst="rect">
            <a:avLst/>
          </a:prstGeom>
        </p:spPr>
      </p:pic>
      <p:sp>
        <p:nvSpPr>
          <p:cNvPr id="3" name="椭圆 2">
            <a:extLst>
              <a:ext uri="{FF2B5EF4-FFF2-40B4-BE49-F238E27FC236}">
                <a16:creationId xmlns:a16="http://schemas.microsoft.com/office/drawing/2014/main" id="{20623A46-3BF4-4502-9C06-EA20C3CCF710}"/>
              </a:ext>
            </a:extLst>
          </p:cNvPr>
          <p:cNvSpPr/>
          <p:nvPr/>
        </p:nvSpPr>
        <p:spPr>
          <a:xfrm>
            <a:off x="5511567" y="1501629"/>
            <a:ext cx="1317072" cy="578841"/>
          </a:xfrm>
          <a:prstGeom prst="ellipse">
            <a:avLst/>
          </a:prstGeom>
          <a:solidFill>
            <a:schemeClr val="accent1">
              <a:alpha val="0"/>
            </a:schemeClr>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210677" y="205274"/>
            <a:ext cx="10515600" cy="2810361"/>
          </a:xfrm>
        </p:spPr>
        <p:txBody>
          <a:bodyPr lIns="91440" tIns="45720" rIns="91440" bIns="45720" anchor="ctr"/>
          <a:lstStyle/>
          <a:p>
            <a:pPr marL="0" indent="0" fontAlgn="base">
              <a:lnSpc>
                <a:spcPct val="150000"/>
              </a:lnSpc>
              <a:spcAft>
                <a:spcPct val="0"/>
              </a:spcAft>
              <a:buClrTx/>
              <a:buSzTx/>
              <a:buFont typeface="Arial" panose="020B0604020202020204" pitchFamily="34" charset="0"/>
            </a:pPr>
            <a:r>
              <a:rPr lang="en-US" altLang="zh-CN" sz="2400" baseline="0" dirty="0"/>
              <a:t>1</a:t>
            </a:r>
            <a:r>
              <a:rPr lang="zh-CN" altLang="en-US" sz="2400" baseline="0" dirty="0"/>
              <a:t>）</a:t>
            </a:r>
            <a:r>
              <a:rPr lang="en-US" altLang="zh-CN" sz="2400" baseline="0" dirty="0"/>
              <a:t>Open in Visual Studio Code</a:t>
            </a:r>
            <a:r>
              <a:rPr lang="zh-CN" altLang="en-US" sz="2400" baseline="0" dirty="0"/>
              <a:t>可以在编辑器中打开本地仓库</a:t>
            </a:r>
            <a:r>
              <a:rPr lang="en-US" altLang="zh-CN" sz="2400" baseline="0" dirty="0"/>
              <a:t>(</a:t>
            </a:r>
            <a:r>
              <a:rPr lang="zh-CN" altLang="en-US" sz="2400" baseline="0" dirty="0"/>
              <a:t>编辑器可以在设置中更改</a:t>
            </a:r>
            <a:r>
              <a:rPr lang="en-US" altLang="zh-CN" sz="2400" baseline="0" dirty="0"/>
              <a:t>)</a:t>
            </a:r>
            <a:br>
              <a:rPr lang="en-US" altLang="zh-CN" sz="2400" baseline="0" dirty="0"/>
            </a:br>
            <a:r>
              <a:rPr lang="en-US" altLang="zh-CN" sz="2400" baseline="0" dirty="0"/>
              <a:t>2)  Show in explorer </a:t>
            </a:r>
            <a:r>
              <a:rPr lang="zh-CN" altLang="en-US" sz="2400" baseline="0" dirty="0"/>
              <a:t>可以跳转到本地仓库的存储文件夹。</a:t>
            </a:r>
            <a:br>
              <a:rPr lang="zh-CN" altLang="en-US" sz="2400" baseline="0" dirty="0"/>
            </a:br>
            <a:r>
              <a:rPr lang="en-US" altLang="zh-CN" sz="2400" dirty="0"/>
              <a:t>3</a:t>
            </a:r>
            <a:r>
              <a:rPr lang="zh-CN" altLang="en-US" sz="2400" baseline="0" dirty="0"/>
              <a:t>）View on GitHub就能直接通过浏览器进入GitHub网站看到我们发布的新仓库了。点击这个，弹出相应网页，</a:t>
            </a:r>
            <a:r>
              <a:rPr lang="zh-CN" altLang="en-US" sz="2400" b="1" baseline="0" dirty="0"/>
              <a:t>复制这个网页的</a:t>
            </a:r>
            <a:r>
              <a:rPr lang="en-US" altLang="zh-CN" sz="2400" b="1" baseline="0" dirty="0" err="1"/>
              <a:t>url</a:t>
            </a:r>
            <a:r>
              <a:rPr lang="zh-CN" altLang="en-US" sz="2400" baseline="0" dirty="0"/>
              <a:t>，可以分享给别人，别人进入该网页就可以拷贝你的仓库。 </a:t>
            </a:r>
          </a:p>
        </p:txBody>
      </p:sp>
      <p:pic>
        <p:nvPicPr>
          <p:cNvPr id="2" name="图片 1">
            <a:extLst>
              <a:ext uri="{FF2B5EF4-FFF2-40B4-BE49-F238E27FC236}">
                <a16:creationId xmlns:a16="http://schemas.microsoft.com/office/drawing/2014/main" id="{0EDAE09E-85D0-4AE1-99C6-1329104D3BE8}"/>
              </a:ext>
            </a:extLst>
          </p:cNvPr>
          <p:cNvPicPr>
            <a:picLocks noChangeAspect="1"/>
          </p:cNvPicPr>
          <p:nvPr/>
        </p:nvPicPr>
        <p:blipFill>
          <a:blip r:embed="rId2"/>
          <a:stretch>
            <a:fillRect/>
          </a:stretch>
        </p:blipFill>
        <p:spPr>
          <a:xfrm>
            <a:off x="5706408" y="2861247"/>
            <a:ext cx="6134956" cy="3791479"/>
          </a:xfrm>
          <a:prstGeom prst="rect">
            <a:avLst/>
          </a:prstGeom>
        </p:spPr>
      </p:pic>
      <p:sp>
        <p:nvSpPr>
          <p:cNvPr id="5" name="椭圆 4">
            <a:extLst>
              <a:ext uri="{FF2B5EF4-FFF2-40B4-BE49-F238E27FC236}">
                <a16:creationId xmlns:a16="http://schemas.microsoft.com/office/drawing/2014/main" id="{29977465-3821-460C-848F-34C00AA4DCEE}"/>
              </a:ext>
            </a:extLst>
          </p:cNvPr>
          <p:cNvSpPr/>
          <p:nvPr/>
        </p:nvSpPr>
        <p:spPr>
          <a:xfrm>
            <a:off x="9495737" y="4255339"/>
            <a:ext cx="2102213" cy="578841"/>
          </a:xfrm>
          <a:prstGeom prst="ellipse">
            <a:avLst/>
          </a:prstGeom>
          <a:solidFill>
            <a:schemeClr val="accent1">
              <a:alpha val="0"/>
            </a:schemeClr>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C26CBBEA-EC28-4D9D-8379-622AADA94FB4}"/>
              </a:ext>
            </a:extLst>
          </p:cNvPr>
          <p:cNvSpPr/>
          <p:nvPr/>
        </p:nvSpPr>
        <p:spPr>
          <a:xfrm>
            <a:off x="10048393" y="5092767"/>
            <a:ext cx="1549557" cy="578841"/>
          </a:xfrm>
          <a:prstGeom prst="ellipse">
            <a:avLst/>
          </a:prstGeom>
          <a:solidFill>
            <a:schemeClr val="accent1">
              <a:alpha val="0"/>
            </a:schemeClr>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12AE6FD-5343-4806-88C3-067819F64108}"/>
              </a:ext>
            </a:extLst>
          </p:cNvPr>
          <p:cNvSpPr/>
          <p:nvPr/>
        </p:nvSpPr>
        <p:spPr>
          <a:xfrm>
            <a:off x="10300319" y="5784463"/>
            <a:ext cx="1194995" cy="578841"/>
          </a:xfrm>
          <a:prstGeom prst="ellipse">
            <a:avLst/>
          </a:prstGeom>
          <a:solidFill>
            <a:schemeClr val="accent1">
              <a:alpha val="0"/>
            </a:schemeClr>
          </a:solid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p:txBody>
          <a:bodyPr lIns="91440" tIns="45720" rIns="91440" bIns="45720" anchor="ctr"/>
          <a:lstStyle/>
          <a:p>
            <a:pPr>
              <a:lnSpc>
                <a:spcPct val="150000"/>
              </a:lnSpc>
            </a:pPr>
            <a:r>
              <a:rPr lang="en-US" altLang="zh-CN" sz="3200"/>
              <a:t>3</a:t>
            </a:r>
            <a:r>
              <a:rPr lang="zh-CN" altLang="en-US" sz="3200"/>
              <a:t>）分享仓库</a:t>
            </a:r>
            <a:br>
              <a:rPr lang="zh-CN" altLang="en-US" sz="2000"/>
            </a:br>
            <a:r>
              <a:rPr lang="zh-CN" altLang="en-US" sz="2400"/>
              <a:t>例如，把地址发给自己的手机，手机尝试点开该网页，可以看到自己刚才新建的仓库了。可以同学之间互相分享（</a:t>
            </a:r>
            <a:r>
              <a:rPr lang="en-US" altLang="zh-CN" sz="2400"/>
              <a:t>pc</a:t>
            </a:r>
            <a:r>
              <a:rPr lang="zh-CN" altLang="en-US" sz="2400"/>
              <a:t>端），尝试一下。</a:t>
            </a:r>
          </a:p>
        </p:txBody>
      </p:sp>
      <p:sp>
        <p:nvSpPr>
          <p:cNvPr id="7" name="下箭头 6"/>
          <p:cNvSpPr/>
          <p:nvPr/>
        </p:nvSpPr>
        <p:spPr>
          <a:xfrm>
            <a:off x="7731125" y="1317625"/>
            <a:ext cx="492125" cy="508000"/>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fontAlgn="base"/>
            <a:endParaRPr lang="zh-CN" altLang="en-US" strike="noStrike" noProof="1"/>
          </a:p>
        </p:txBody>
      </p:sp>
      <p:pic>
        <p:nvPicPr>
          <p:cNvPr id="2" name="图片 1">
            <a:extLst>
              <a:ext uri="{FF2B5EF4-FFF2-40B4-BE49-F238E27FC236}">
                <a16:creationId xmlns:a16="http://schemas.microsoft.com/office/drawing/2014/main" id="{77480BEB-25D9-4A7B-9AA0-CE4F5B7A5C79}"/>
              </a:ext>
            </a:extLst>
          </p:cNvPr>
          <p:cNvPicPr>
            <a:picLocks noChangeAspect="1"/>
          </p:cNvPicPr>
          <p:nvPr/>
        </p:nvPicPr>
        <p:blipFill>
          <a:blip r:embed="rId2"/>
          <a:stretch>
            <a:fillRect/>
          </a:stretch>
        </p:blipFill>
        <p:spPr>
          <a:xfrm>
            <a:off x="922176" y="2266847"/>
            <a:ext cx="5907833" cy="4153274"/>
          </a:xfrm>
          <a:prstGeom prst="rect">
            <a:avLst/>
          </a:prstGeom>
        </p:spPr>
      </p:pic>
      <p:sp>
        <p:nvSpPr>
          <p:cNvPr id="3" name="矩形 2">
            <a:extLst>
              <a:ext uri="{FF2B5EF4-FFF2-40B4-BE49-F238E27FC236}">
                <a16:creationId xmlns:a16="http://schemas.microsoft.com/office/drawing/2014/main" id="{5456C70C-58AD-4EBF-A720-E1077A273C2B}"/>
              </a:ext>
            </a:extLst>
          </p:cNvPr>
          <p:cNvSpPr/>
          <p:nvPr/>
        </p:nvSpPr>
        <p:spPr>
          <a:xfrm>
            <a:off x="1968759" y="2519265"/>
            <a:ext cx="2258008" cy="205274"/>
          </a:xfrm>
          <a:prstGeom prst="rect">
            <a:avLst/>
          </a:prstGeom>
          <a:solidFill>
            <a:schemeClr val="accent1">
              <a:alpha val="0"/>
            </a:scheme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45532994-0B13-4D34-8495-9E739144FFD4}"/>
              </a:ext>
            </a:extLst>
          </p:cNvPr>
          <p:cNvPicPr>
            <a:picLocks noChangeAspect="1"/>
          </p:cNvPicPr>
          <p:nvPr/>
        </p:nvPicPr>
        <p:blipFill>
          <a:blip r:embed="rId3"/>
          <a:stretch>
            <a:fillRect/>
          </a:stretch>
        </p:blipFill>
        <p:spPr>
          <a:xfrm>
            <a:off x="8092561" y="2114444"/>
            <a:ext cx="2248558" cy="44580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838200" y="584200"/>
            <a:ext cx="10515600" cy="1325563"/>
          </a:xfrm>
        </p:spPr>
        <p:txBody>
          <a:bodyPr lIns="91440" tIns="45720" rIns="91440" bIns="45720" anchor="ctr"/>
          <a:lstStyle/>
          <a:p>
            <a:pPr>
              <a:lnSpc>
                <a:spcPct val="150000"/>
              </a:lnSpc>
            </a:pPr>
            <a:r>
              <a:rPr lang="zh-CN" altLang="en-US" sz="3600"/>
              <a:t>七、修改项目，并提交、同步</a:t>
            </a:r>
            <a:br>
              <a:rPr lang="zh-CN" altLang="en-US" sz="3600"/>
            </a:br>
            <a:r>
              <a:rPr lang="en-US" altLang="zh-CN" sz="2400"/>
              <a:t>1</a:t>
            </a:r>
            <a:r>
              <a:rPr lang="zh-CN" altLang="en-US" sz="2400"/>
              <a:t>）新建文件操作</a:t>
            </a:r>
            <a:br>
              <a:rPr lang="zh-CN" altLang="en-US" sz="2400"/>
            </a:br>
            <a:r>
              <a:rPr lang="zh-CN" altLang="en-US" sz="2400"/>
              <a:t>在仓库存储文件夹内，新加一个“</a:t>
            </a:r>
            <a:r>
              <a:rPr lang="en-US" altLang="zh-CN" sz="2400"/>
              <a:t>test</a:t>
            </a:r>
            <a:r>
              <a:rPr lang="zh-CN" altLang="en-US" sz="2400"/>
              <a:t>.</a:t>
            </a:r>
            <a:r>
              <a:rPr lang="en-US" altLang="zh-CN" sz="2400"/>
              <a:t>txt</a:t>
            </a:r>
            <a:r>
              <a:rPr lang="zh-CN" altLang="en-US" sz="2400"/>
              <a:t>”文件。</a:t>
            </a:r>
          </a:p>
        </p:txBody>
      </p:sp>
      <p:pic>
        <p:nvPicPr>
          <p:cNvPr id="2" name="图片 1">
            <a:extLst>
              <a:ext uri="{FF2B5EF4-FFF2-40B4-BE49-F238E27FC236}">
                <a16:creationId xmlns:a16="http://schemas.microsoft.com/office/drawing/2014/main" id="{44CF7AB6-16CE-4C61-9AA1-3816B16728EC}"/>
              </a:ext>
            </a:extLst>
          </p:cNvPr>
          <p:cNvPicPr>
            <a:picLocks noChangeAspect="1"/>
          </p:cNvPicPr>
          <p:nvPr/>
        </p:nvPicPr>
        <p:blipFill>
          <a:blip r:embed="rId2"/>
          <a:stretch>
            <a:fillRect/>
          </a:stretch>
        </p:blipFill>
        <p:spPr>
          <a:xfrm>
            <a:off x="948352" y="2654626"/>
            <a:ext cx="10269447" cy="2197292"/>
          </a:xfrm>
          <a:prstGeom prst="rect">
            <a:avLst/>
          </a:prstGeom>
        </p:spPr>
      </p:pic>
      <p:cxnSp>
        <p:nvCxnSpPr>
          <p:cNvPr id="5" name="直接箭头连接符 4">
            <a:extLst>
              <a:ext uri="{FF2B5EF4-FFF2-40B4-BE49-F238E27FC236}">
                <a16:creationId xmlns:a16="http://schemas.microsoft.com/office/drawing/2014/main" id="{C6F42BFB-D7A6-4944-BCA6-90BB388C04BB}"/>
              </a:ext>
            </a:extLst>
          </p:cNvPr>
          <p:cNvCxnSpPr>
            <a:cxnSpLocks/>
          </p:cNvCxnSpPr>
          <p:nvPr/>
        </p:nvCxnSpPr>
        <p:spPr>
          <a:xfrm flipH="1">
            <a:off x="4385388" y="2211355"/>
            <a:ext cx="1418254" cy="207139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593090" y="-133350"/>
            <a:ext cx="12017375" cy="930275"/>
          </a:xfrm>
        </p:spPr>
        <p:txBody>
          <a:bodyPr lIns="91440" tIns="45720" rIns="91440" bIns="45720" anchor="ctr"/>
          <a:lstStyle/>
          <a:p>
            <a:r>
              <a:rPr lang="zh-CN" altLang="en-US" sz="2400"/>
              <a:t>打开GitHub，会发现界面有所改变。按照提示填写内容，然后点击提交即可。</a:t>
            </a:r>
          </a:p>
        </p:txBody>
      </p:sp>
      <p:pic>
        <p:nvPicPr>
          <p:cNvPr id="4" name="图片 3">
            <a:extLst>
              <a:ext uri="{FF2B5EF4-FFF2-40B4-BE49-F238E27FC236}">
                <a16:creationId xmlns:a16="http://schemas.microsoft.com/office/drawing/2014/main" id="{6D7AE366-1DF6-4145-ABEB-C79B9CC7B930}"/>
              </a:ext>
            </a:extLst>
          </p:cNvPr>
          <p:cNvPicPr>
            <a:picLocks noChangeAspect="1"/>
          </p:cNvPicPr>
          <p:nvPr/>
        </p:nvPicPr>
        <p:blipFill>
          <a:blip r:embed="rId2"/>
          <a:stretch>
            <a:fillRect/>
          </a:stretch>
        </p:blipFill>
        <p:spPr>
          <a:xfrm>
            <a:off x="1647825" y="590550"/>
            <a:ext cx="8572500" cy="59245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4CD2D1-9A48-494B-89FC-0FAEF6837375}"/>
              </a:ext>
            </a:extLst>
          </p:cNvPr>
          <p:cNvPicPr>
            <a:picLocks noChangeAspect="1"/>
          </p:cNvPicPr>
          <p:nvPr/>
        </p:nvPicPr>
        <p:blipFill>
          <a:blip r:embed="rId2"/>
          <a:stretch>
            <a:fillRect/>
          </a:stretch>
        </p:blipFill>
        <p:spPr>
          <a:xfrm>
            <a:off x="838200" y="1152525"/>
            <a:ext cx="8724900" cy="5605462"/>
          </a:xfrm>
          <a:prstGeom prst="rect">
            <a:avLst/>
          </a:prstGeom>
        </p:spPr>
      </p:pic>
      <p:sp>
        <p:nvSpPr>
          <p:cNvPr id="32770" name="标题 1"/>
          <p:cNvSpPr>
            <a:spLocks noGrp="1"/>
          </p:cNvSpPr>
          <p:nvPr>
            <p:ph type="title"/>
          </p:nvPr>
        </p:nvSpPr>
        <p:spPr>
          <a:xfrm>
            <a:off x="838200" y="3175"/>
            <a:ext cx="10515600" cy="1325563"/>
          </a:xfrm>
        </p:spPr>
        <p:txBody>
          <a:bodyPr lIns="91440" tIns="45720" rIns="91440" bIns="45720" anchor="ctr"/>
          <a:lstStyle/>
          <a:p>
            <a:r>
              <a:rPr lang="zh-CN" altLang="en-US" sz="2400"/>
              <a:t>提交之后如下图所示，然后点击右上角或者</a:t>
            </a:r>
            <a:r>
              <a:rPr lang="en-US" altLang="zh-CN" sz="2400"/>
              <a:t>push</a:t>
            </a:r>
            <a:r>
              <a:rPr lang="zh-CN" altLang="en-US" sz="2400"/>
              <a:t>进行同步</a:t>
            </a:r>
          </a:p>
        </p:txBody>
      </p:sp>
      <p:sp>
        <p:nvSpPr>
          <p:cNvPr id="32771" name="内容占位符 1"/>
          <p:cNvSpPr>
            <a:spLocks noGrp="1"/>
          </p:cNvSpPr>
          <p:nvPr>
            <p:ph idx="1"/>
          </p:nvPr>
        </p:nvSpPr>
        <p:spPr>
          <a:xfrm>
            <a:off x="684212" y="2709863"/>
            <a:ext cx="2566217" cy="4494212"/>
          </a:xfrm>
        </p:spPr>
        <p:txBody>
          <a:bodyPr lIns="91440" tIns="45720" rIns="91440" bIns="45720" anchor="t"/>
          <a:lstStyle/>
          <a:p>
            <a:r>
              <a:rPr lang="zh-CN" altLang="en-US" sz="2000" dirty="0">
                <a:solidFill>
                  <a:srgbClr val="FF0000"/>
                </a:solidFill>
              </a:rPr>
              <a:t>如果只是</a:t>
            </a:r>
            <a:r>
              <a:rPr lang="en-US" altLang="zh-CN" sz="2000" dirty="0">
                <a:solidFill>
                  <a:srgbClr val="FF0000"/>
                </a:solidFill>
              </a:rPr>
              <a:t>commit</a:t>
            </a:r>
            <a:r>
              <a:rPr lang="zh-CN" altLang="en-US" sz="2000" dirty="0">
                <a:solidFill>
                  <a:srgbClr val="FF0000"/>
                </a:solidFill>
              </a:rPr>
              <a:t>不</a:t>
            </a:r>
            <a:r>
              <a:rPr lang="en-US" altLang="zh-CN" sz="2000" dirty="0">
                <a:solidFill>
                  <a:srgbClr val="FF0000"/>
                </a:solidFill>
              </a:rPr>
              <a:t>push</a:t>
            </a:r>
            <a:r>
              <a:rPr lang="zh-CN" altLang="en-US" sz="2000" dirty="0">
                <a:solidFill>
                  <a:srgbClr val="FF0000"/>
                </a:solidFill>
              </a:rPr>
              <a:t>的话，你会发现分享的仓库是没有变动的，也就是别人看不到你这个新建文件的操作。</a:t>
            </a:r>
          </a:p>
        </p:txBody>
      </p:sp>
      <p:sp>
        <p:nvSpPr>
          <p:cNvPr id="3" name="矩形 2">
            <a:extLst>
              <a:ext uri="{FF2B5EF4-FFF2-40B4-BE49-F238E27FC236}">
                <a16:creationId xmlns:a16="http://schemas.microsoft.com/office/drawing/2014/main" id="{24E5862C-98CD-41EB-9DE4-78D01F3CB300}"/>
              </a:ext>
            </a:extLst>
          </p:cNvPr>
          <p:cNvSpPr/>
          <p:nvPr/>
        </p:nvSpPr>
        <p:spPr>
          <a:xfrm>
            <a:off x="3838575" y="3257550"/>
            <a:ext cx="2962275" cy="171450"/>
          </a:xfrm>
          <a:prstGeom prst="rect">
            <a:avLst/>
          </a:prstGeom>
          <a:solidFill>
            <a:schemeClr val="accent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296B29D3-D4D1-470B-81BC-E862F7CA751E}"/>
              </a:ext>
            </a:extLst>
          </p:cNvPr>
          <p:cNvCxnSpPr>
            <a:cxnSpLocks/>
          </p:cNvCxnSpPr>
          <p:nvPr/>
        </p:nvCxnSpPr>
        <p:spPr>
          <a:xfrm>
            <a:off x="6800850" y="3257550"/>
            <a:ext cx="1152525" cy="66675"/>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p:txBody>
          <a:bodyPr lIns="91440" tIns="45720" rIns="91440" bIns="45720" anchor="ctr"/>
          <a:lstStyle/>
          <a:p>
            <a:r>
              <a:rPr lang="en-US" altLang="zh-CN" sz="3200"/>
              <a:t>2</a:t>
            </a:r>
            <a:r>
              <a:rPr lang="zh-CN" altLang="en-US" sz="3200"/>
              <a:t>）修改项目操作</a:t>
            </a:r>
          </a:p>
        </p:txBody>
      </p:sp>
      <p:sp>
        <p:nvSpPr>
          <p:cNvPr id="33794" name="内容占位符 2"/>
          <p:cNvSpPr>
            <a:spLocks noGrp="1"/>
          </p:cNvSpPr>
          <p:nvPr>
            <p:ph idx="1"/>
          </p:nvPr>
        </p:nvSpPr>
        <p:spPr/>
        <p:txBody>
          <a:bodyPr lIns="91440" tIns="45720" rIns="91440" bIns="45720" anchor="t"/>
          <a:lstStyle/>
          <a:p>
            <a:r>
              <a:rPr lang="zh-CN" altLang="en-US" sz="2400"/>
              <a:t>计算机中修改先前新建的空白文档</a:t>
            </a:r>
            <a:r>
              <a:rPr lang="en-US" altLang="zh-CN" sz="2400"/>
              <a:t>“test</a:t>
            </a:r>
            <a:r>
              <a:rPr lang="zh-CN" altLang="en-US" sz="2400"/>
              <a:t>.</a:t>
            </a:r>
            <a:r>
              <a:rPr lang="en-US" altLang="zh-CN" sz="2400"/>
              <a:t>txt”</a:t>
            </a:r>
            <a:r>
              <a:rPr lang="zh-CN" altLang="en-US" sz="2400"/>
              <a:t>，内容下图所示：</a:t>
            </a:r>
          </a:p>
          <a:p>
            <a:endParaRPr lang="zh-CN" altLang="en-US" sz="2400"/>
          </a:p>
        </p:txBody>
      </p:sp>
      <p:pic>
        <p:nvPicPr>
          <p:cNvPr id="2" name="图片 1">
            <a:extLst>
              <a:ext uri="{FF2B5EF4-FFF2-40B4-BE49-F238E27FC236}">
                <a16:creationId xmlns:a16="http://schemas.microsoft.com/office/drawing/2014/main" id="{EE41857A-F9F8-4536-A6C6-96BF2F10A0CD}"/>
              </a:ext>
            </a:extLst>
          </p:cNvPr>
          <p:cNvPicPr>
            <a:picLocks noChangeAspect="1"/>
          </p:cNvPicPr>
          <p:nvPr/>
        </p:nvPicPr>
        <p:blipFill>
          <a:blip r:embed="rId2"/>
          <a:stretch>
            <a:fillRect/>
          </a:stretch>
        </p:blipFill>
        <p:spPr>
          <a:xfrm>
            <a:off x="2438400" y="2657475"/>
            <a:ext cx="5086350" cy="2514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555625" y="-109537"/>
            <a:ext cx="10515600" cy="1325562"/>
          </a:xfrm>
        </p:spPr>
        <p:txBody>
          <a:bodyPr lIns="91440" tIns="45720" rIns="91440" bIns="45720" anchor="ctr"/>
          <a:lstStyle/>
          <a:p>
            <a:r>
              <a:rPr lang="zh-CN" altLang="en-US" sz="2400"/>
              <a:t>修改保存之后，客户端显示如下：</a:t>
            </a:r>
          </a:p>
        </p:txBody>
      </p:sp>
      <p:sp>
        <p:nvSpPr>
          <p:cNvPr id="34819" name="文本框 3"/>
          <p:cNvSpPr txBox="1"/>
          <p:nvPr/>
        </p:nvSpPr>
        <p:spPr>
          <a:xfrm>
            <a:off x="492125" y="5902325"/>
            <a:ext cx="10782300" cy="460375"/>
          </a:xfrm>
          <a:prstGeom prst="rect">
            <a:avLst/>
          </a:prstGeom>
          <a:noFill/>
          <a:ln w="9525">
            <a:noFill/>
          </a:ln>
        </p:spPr>
        <p:txBody>
          <a:bodyPr wrap="square" anchor="t">
            <a:spAutoFit/>
          </a:bodyPr>
          <a:lstStyle/>
          <a:p>
            <a:r>
              <a:rPr lang="zh-CN" altLang="en-US" sz="2400">
                <a:latin typeface="Calibri" panose="020F0502020204030204" charset="0"/>
                <a:ea typeface="宋体" panose="02010600030101010101" pitchFamily="2" charset="-122"/>
              </a:rPr>
              <a:t>修改保存之后，在软件中再一次进行提交</a:t>
            </a:r>
            <a:r>
              <a:rPr lang="en-US" altLang="zh-CN" sz="2400">
                <a:latin typeface="Calibri" panose="020F0502020204030204" charset="0"/>
                <a:ea typeface="宋体" panose="02010600030101010101" pitchFamily="2" charset="-122"/>
              </a:rPr>
              <a:t>commit</a:t>
            </a:r>
            <a:r>
              <a:rPr lang="zh-CN" altLang="en-US" sz="2400">
                <a:latin typeface="Calibri" panose="020F0502020204030204" charset="0"/>
                <a:ea typeface="宋体" panose="02010600030101010101" pitchFamily="2" charset="-122"/>
              </a:rPr>
              <a:t>，然后同步</a:t>
            </a:r>
            <a:r>
              <a:rPr lang="en-US" altLang="zh-CN" sz="2400">
                <a:latin typeface="Calibri" panose="020F0502020204030204" charset="0"/>
                <a:ea typeface="宋体" panose="02010600030101010101" pitchFamily="2" charset="-122"/>
              </a:rPr>
              <a:t>push</a:t>
            </a:r>
            <a:r>
              <a:rPr lang="zh-CN" altLang="en-US" sz="2400">
                <a:latin typeface="Calibri" panose="020F0502020204030204" charset="0"/>
                <a:ea typeface="宋体" panose="02010600030101010101" pitchFamily="2" charset="-122"/>
              </a:rPr>
              <a:t>的操作</a:t>
            </a:r>
          </a:p>
        </p:txBody>
      </p:sp>
      <p:pic>
        <p:nvPicPr>
          <p:cNvPr id="2" name="图片 1">
            <a:extLst>
              <a:ext uri="{FF2B5EF4-FFF2-40B4-BE49-F238E27FC236}">
                <a16:creationId xmlns:a16="http://schemas.microsoft.com/office/drawing/2014/main" id="{E750CE06-6760-4660-B2C3-583FD9BF6490}"/>
              </a:ext>
            </a:extLst>
          </p:cNvPr>
          <p:cNvPicPr>
            <a:picLocks noChangeAspect="1"/>
          </p:cNvPicPr>
          <p:nvPr/>
        </p:nvPicPr>
        <p:blipFill>
          <a:blip r:embed="rId2"/>
          <a:stretch>
            <a:fillRect/>
          </a:stretch>
        </p:blipFill>
        <p:spPr>
          <a:xfrm>
            <a:off x="1924051" y="823631"/>
            <a:ext cx="7096124" cy="492629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p:txBody>
          <a:bodyPr lIns="91440" tIns="45720" rIns="91440" bIns="45720" anchor="ctr"/>
          <a:lstStyle/>
          <a:p>
            <a:pPr marL="0" indent="0" fontAlgn="base">
              <a:spcAft>
                <a:spcPct val="0"/>
              </a:spcAft>
              <a:buClrTx/>
              <a:buSzTx/>
            </a:pPr>
            <a:r>
              <a:rPr lang="zh-CN" altLang="en-US" sz="3200"/>
              <a:t>八、查看历史提交的版本</a:t>
            </a:r>
            <a:br>
              <a:rPr lang="zh-CN" altLang="en-US" sz="3200" baseline="0"/>
            </a:br>
            <a:r>
              <a:rPr lang="zh-CN" altLang="en-US" sz="2400" baseline="0"/>
              <a:t>同步之后在浏览器中查看。提交次数已经变成了3次。</a:t>
            </a:r>
          </a:p>
        </p:txBody>
      </p:sp>
      <p:pic>
        <p:nvPicPr>
          <p:cNvPr id="2" name="图片 1">
            <a:extLst>
              <a:ext uri="{FF2B5EF4-FFF2-40B4-BE49-F238E27FC236}">
                <a16:creationId xmlns:a16="http://schemas.microsoft.com/office/drawing/2014/main" id="{827796F1-FA96-4F49-AEE6-A278433B77A4}"/>
              </a:ext>
            </a:extLst>
          </p:cNvPr>
          <p:cNvPicPr>
            <a:picLocks noChangeAspect="1"/>
          </p:cNvPicPr>
          <p:nvPr/>
        </p:nvPicPr>
        <p:blipFill>
          <a:blip r:embed="rId2"/>
          <a:stretch>
            <a:fillRect/>
          </a:stretch>
        </p:blipFill>
        <p:spPr>
          <a:xfrm>
            <a:off x="1604962" y="1490662"/>
            <a:ext cx="8772525" cy="4391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p:txBody>
          <a:bodyPr lIns="91440" tIns="45720" rIns="91440" bIns="45720" anchor="ctr"/>
          <a:lstStyle/>
          <a:p>
            <a:r>
              <a:rPr lang="zh-CN" altLang="en-US"/>
              <a:t>版本控制：</a:t>
            </a:r>
          </a:p>
        </p:txBody>
      </p:sp>
      <p:sp>
        <p:nvSpPr>
          <p:cNvPr id="3" name="内容占位符 2"/>
          <p:cNvSpPr>
            <a:spLocks noGrp="1"/>
          </p:cNvSpPr>
          <p:nvPr>
            <p:ph idx="1"/>
          </p:nvPr>
        </p:nvSpPr>
        <p:spPr/>
        <p:txBody>
          <a:bodyPr/>
          <a:lstStyle/>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1</a:t>
            </a:r>
            <a:r>
              <a:rPr kumimoji="0" lang="zh-CN" altLang="en-US" sz="2400" b="0" i="0" u="none" strike="noStrike" kern="1200" cap="none" spc="0" normalizeH="0" baseline="0" noProof="1">
                <a:solidFill>
                  <a:schemeClr val="tx1"/>
                </a:solidFill>
                <a:latin typeface="+mn-lt"/>
                <a:ea typeface="+mn-ea"/>
                <a:cs typeface="+mn-cs"/>
              </a:rPr>
              <a:t>、版本控制分为</a:t>
            </a:r>
            <a:r>
              <a:rPr kumimoji="0" lang="zh-CN" altLang="en-US" sz="2400" b="0" i="0" u="none" strike="noStrike" kern="1200" cap="none" spc="0" normalizeH="0" baseline="0" noProof="1">
                <a:solidFill>
                  <a:srgbClr val="FF0000"/>
                </a:solidFill>
                <a:latin typeface="+mn-lt"/>
                <a:ea typeface="+mn-ea"/>
                <a:cs typeface="+mn-cs"/>
              </a:rPr>
              <a:t>集中式版本控制和分布式版本控制</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endParaRPr kumimoji="0" lang="zh-CN" altLang="en-US" sz="2400" b="0" i="0" u="none" strike="noStrike" kern="1200" cap="none" spc="0" normalizeH="0" baseline="0" noProof="1">
              <a:solidFill>
                <a:srgbClr val="FF0000"/>
              </a:solidFill>
              <a:latin typeface="+mn-lt"/>
              <a:ea typeface="+mn-ea"/>
              <a:cs typeface="+mn-cs"/>
            </a:endParaRP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1</a:t>
            </a:r>
            <a:r>
              <a:rPr kumimoji="0" lang="zh-CN" altLang="en-US" sz="2400" b="0" i="0" u="none" strike="noStrike" kern="1200" cap="none" spc="0" normalizeH="0" baseline="0" noProof="1">
                <a:solidFill>
                  <a:schemeClr val="tx1"/>
                </a:solidFill>
                <a:latin typeface="+mn-lt"/>
                <a:ea typeface="+mn-ea"/>
                <a:cs typeface="+mn-cs"/>
              </a:rPr>
              <a:t>）集中式的版本控制：</a:t>
            </a: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zh-CN" altLang="en-US" sz="2400" b="0" i="0" u="none" strike="noStrike" kern="1200" cap="none" spc="0" normalizeH="0" baseline="0" noProof="1">
                <a:solidFill>
                  <a:schemeClr val="tx1"/>
                </a:solidFill>
                <a:latin typeface="+mn-lt"/>
                <a:ea typeface="+mn-ea"/>
                <a:cs typeface="+mn-cs"/>
              </a:rPr>
              <a:t>         </a:t>
            </a:r>
            <a:r>
              <a:rPr kumimoji="0" lang="zh-CN" altLang="en-US" sz="2400" b="0" i="0" u="none" strike="noStrike" kern="1200" cap="none" spc="0" normalizeH="0" baseline="0" noProof="1">
                <a:solidFill>
                  <a:srgbClr val="FF0000"/>
                </a:solidFill>
                <a:latin typeface="+mn-lt"/>
                <a:ea typeface="+mn-ea"/>
                <a:cs typeface="+mn-cs"/>
              </a:rPr>
              <a:t>版本库是集中存放在中央服务器的</a:t>
            </a:r>
            <a:r>
              <a:rPr kumimoji="0" lang="zh-CN" altLang="en-US" sz="2400" b="0" i="0" u="none" strike="noStrike" kern="1200" cap="none" spc="0" normalizeH="0" baseline="0" noProof="1">
                <a:solidFill>
                  <a:schemeClr val="tx1"/>
                </a:solidFill>
                <a:latin typeface="+mn-lt"/>
                <a:ea typeface="+mn-ea"/>
                <a:cs typeface="+mn-cs"/>
              </a:rPr>
              <a:t>，而干活的时候，用的都是自己的电脑，所以要先从中央服务器取得最新的版本，然后开始干活，干完活了，再把自己的活推送给中央服务器。中央服务器就好比是一个图书馆，你要改一本书，必须先从图书馆借出来，然后回到家自己改，改完了，再放回图书馆。</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p:txBody>
          <a:bodyPr lIns="91440" tIns="45720" rIns="91440" bIns="45720" anchor="ctr"/>
          <a:lstStyle/>
          <a:p>
            <a:pPr marL="0" indent="0" fontAlgn="base">
              <a:lnSpc>
                <a:spcPct val="150000"/>
              </a:lnSpc>
              <a:spcAft>
                <a:spcPct val="0"/>
              </a:spcAft>
              <a:buClrTx/>
              <a:buSzTx/>
            </a:pPr>
            <a:r>
              <a:rPr lang="zh-CN" altLang="en-US" sz="2400" baseline="0"/>
              <a:t>点击</a:t>
            </a:r>
            <a:r>
              <a:rPr lang="en-US" altLang="zh-CN" sz="2400" baseline="0"/>
              <a:t>commit</a:t>
            </a:r>
            <a:r>
              <a:rPr lang="zh-CN" altLang="en-US" sz="2400" baseline="0"/>
              <a:t>后：</a:t>
            </a:r>
            <a:br>
              <a:rPr lang="zh-CN" altLang="en-US" sz="2400" baseline="0"/>
            </a:br>
            <a:r>
              <a:rPr lang="zh-CN" altLang="en-US" sz="2400" baseline="0"/>
              <a:t>可以看到这个项目的历史版本的列表信息。</a:t>
            </a:r>
            <a:br>
              <a:rPr lang="zh-CN" altLang="en-US" sz="2400" baseline="0"/>
            </a:br>
            <a:r>
              <a:rPr lang="zh-CN" altLang="en-US" sz="2400" baseline="0"/>
              <a:t>当然，也可以点击查看具体的历史仓库信息，然后下载。</a:t>
            </a:r>
          </a:p>
        </p:txBody>
      </p:sp>
      <p:pic>
        <p:nvPicPr>
          <p:cNvPr id="2" name="图片 1">
            <a:extLst>
              <a:ext uri="{FF2B5EF4-FFF2-40B4-BE49-F238E27FC236}">
                <a16:creationId xmlns:a16="http://schemas.microsoft.com/office/drawing/2014/main" id="{9A7A695A-98C5-4E31-872F-A4FA47D45824}"/>
              </a:ext>
            </a:extLst>
          </p:cNvPr>
          <p:cNvPicPr>
            <a:picLocks noChangeAspect="1"/>
          </p:cNvPicPr>
          <p:nvPr/>
        </p:nvPicPr>
        <p:blipFill>
          <a:blip r:embed="rId2"/>
          <a:stretch>
            <a:fillRect/>
          </a:stretch>
        </p:blipFill>
        <p:spPr>
          <a:xfrm>
            <a:off x="459581" y="2400300"/>
            <a:ext cx="11272838" cy="33909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p:txBody>
          <a:bodyPr lIns="91440" tIns="45720" rIns="91440" bIns="45720" anchor="ctr"/>
          <a:lstStyle/>
          <a:p>
            <a:r>
              <a:rPr lang="zh-CN" altLang="en-US"/>
              <a:t>九、下载</a:t>
            </a:r>
            <a:r>
              <a:rPr lang="en-US" altLang="zh-CN"/>
              <a:t>/</a:t>
            </a:r>
            <a:r>
              <a:rPr lang="zh-CN" altLang="en-US"/>
              <a:t>克隆仓库</a:t>
            </a:r>
          </a:p>
        </p:txBody>
      </p:sp>
      <p:sp>
        <p:nvSpPr>
          <p:cNvPr id="37890" name="内容占位符 2"/>
          <p:cNvSpPr>
            <a:spLocks noGrp="1"/>
          </p:cNvSpPr>
          <p:nvPr>
            <p:ph idx="1"/>
          </p:nvPr>
        </p:nvSpPr>
        <p:spPr/>
        <p:txBody>
          <a:bodyPr lIns="91440" tIns="45720" rIns="91440" bIns="45720" anchor="t"/>
          <a:lstStyle/>
          <a:p>
            <a:r>
              <a:rPr lang="en-US" altLang="zh-CN" sz="2400"/>
              <a:t>1.</a:t>
            </a:r>
            <a:r>
              <a:rPr lang="zh-CN" altLang="en-US" sz="2400"/>
              <a:t>没有账号登录的情况，只是想简单地、临时地下载获取别人的资源。</a:t>
            </a:r>
          </a:p>
          <a:p>
            <a:endParaRPr lang="zh-CN" altLang="en-US" sz="2400"/>
          </a:p>
        </p:txBody>
      </p:sp>
      <p:pic>
        <p:nvPicPr>
          <p:cNvPr id="37891" name="图片 4" descr="V)I6CNJ$[I$A){$WG3G3NW0"/>
          <p:cNvPicPr>
            <a:picLocks noChangeAspect="1"/>
          </p:cNvPicPr>
          <p:nvPr/>
        </p:nvPicPr>
        <p:blipFill>
          <a:blip r:embed="rId2"/>
          <a:stretch>
            <a:fillRect/>
          </a:stretch>
        </p:blipFill>
        <p:spPr>
          <a:xfrm>
            <a:off x="1223328" y="2471738"/>
            <a:ext cx="7770812" cy="370522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内容占位符 2"/>
          <p:cNvSpPr>
            <a:spLocks noGrp="1"/>
          </p:cNvSpPr>
          <p:nvPr>
            <p:ph idx="1"/>
          </p:nvPr>
        </p:nvSpPr>
        <p:spPr>
          <a:xfrm>
            <a:off x="635000" y="698500"/>
            <a:ext cx="10515600" cy="4351338"/>
          </a:xfrm>
        </p:spPr>
        <p:txBody>
          <a:bodyPr lIns="91440" tIns="45720" rIns="91440" bIns="45720" anchor="t"/>
          <a:lstStyle/>
          <a:p>
            <a:r>
              <a:rPr lang="en-US" altLang="zh-CN" sz="2400" dirty="0"/>
              <a:t>2</a:t>
            </a:r>
            <a:r>
              <a:rPr lang="zh-CN" altLang="en-US" sz="2400" dirty="0"/>
              <a:t>、有账号登录的情况下，可以把该仓库克隆到自己的账号。</a:t>
            </a:r>
          </a:p>
          <a:p>
            <a:endParaRPr lang="zh-CN" altLang="en-US" sz="2400" dirty="0"/>
          </a:p>
        </p:txBody>
      </p:sp>
      <p:pic>
        <p:nvPicPr>
          <p:cNvPr id="2" name="图片 1">
            <a:extLst>
              <a:ext uri="{FF2B5EF4-FFF2-40B4-BE49-F238E27FC236}">
                <a16:creationId xmlns:a16="http://schemas.microsoft.com/office/drawing/2014/main" id="{D36C28B8-212E-4218-A45F-33B482AE08B2}"/>
              </a:ext>
            </a:extLst>
          </p:cNvPr>
          <p:cNvPicPr>
            <a:picLocks noChangeAspect="1"/>
          </p:cNvPicPr>
          <p:nvPr/>
        </p:nvPicPr>
        <p:blipFill>
          <a:blip r:embed="rId2"/>
          <a:stretch>
            <a:fillRect/>
          </a:stretch>
        </p:blipFill>
        <p:spPr>
          <a:xfrm>
            <a:off x="2647950" y="1766887"/>
            <a:ext cx="5314950" cy="35337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p:txBody>
          <a:bodyPr lIns="91440" tIns="45720" rIns="91440" bIns="45720" anchor="ctr"/>
          <a:lstStyle/>
          <a:p>
            <a:r>
              <a:rPr lang="zh-CN" altLang="en-US"/>
              <a:t>十、网站上操作Fork（叉）</a:t>
            </a:r>
            <a:r>
              <a:rPr lang="en-US" altLang="zh-CN"/>
              <a:t>---</a:t>
            </a:r>
            <a:r>
              <a:rPr lang="zh-CN" altLang="en-US"/>
              <a:t>成为贡献者</a:t>
            </a:r>
          </a:p>
        </p:txBody>
      </p:sp>
      <p:sp>
        <p:nvSpPr>
          <p:cNvPr id="48130" name="内容占位符 2"/>
          <p:cNvSpPr>
            <a:spLocks noGrp="1"/>
          </p:cNvSpPr>
          <p:nvPr>
            <p:ph idx="1"/>
          </p:nvPr>
        </p:nvSpPr>
        <p:spPr/>
        <p:txBody>
          <a:bodyPr lIns="91440" tIns="45720" rIns="91440" bIns="45720" anchor="t"/>
          <a:lstStyle/>
          <a:p>
            <a:pPr>
              <a:lnSpc>
                <a:spcPct val="150000"/>
              </a:lnSpc>
            </a:pPr>
            <a:r>
              <a:rPr lang="zh-CN" altLang="en-US" sz="2400" dirty="0"/>
              <a:t>1）登录GitHub（下面我用新账号</a:t>
            </a:r>
            <a:r>
              <a:rPr lang="en-US" altLang="zh-CN" sz="2400" dirty="0"/>
              <a:t>mamachine123</a:t>
            </a:r>
            <a:r>
              <a:rPr lang="zh-CN" altLang="en-US" sz="2400" dirty="0"/>
              <a:t>为例）,找到</a:t>
            </a:r>
            <a:r>
              <a:rPr lang="en-US" altLang="zh-CN" sz="2400" dirty="0" err="1"/>
              <a:t>easyuan</a:t>
            </a:r>
            <a:r>
              <a:rPr lang="zh-CN" altLang="en-US" sz="2400" dirty="0"/>
              <a:t>用户上传的叫做</a:t>
            </a:r>
            <a:r>
              <a:rPr lang="en-US" altLang="zh-CN" sz="2400" dirty="0" err="1"/>
              <a:t>github_homework</a:t>
            </a:r>
            <a:r>
              <a:rPr lang="zh-CN" altLang="en-US" sz="2400" dirty="0"/>
              <a:t>的仓库。</a:t>
            </a:r>
          </a:p>
          <a:p>
            <a:pPr>
              <a:lnSpc>
                <a:spcPct val="150000"/>
              </a:lnSpc>
            </a:pPr>
            <a:r>
              <a:rPr lang="en-US" altLang="zh-CN" sz="2400" dirty="0">
                <a:hlinkClick r:id="rId2"/>
              </a:rPr>
              <a:t>https://github.com/easyuan/github_homework</a:t>
            </a:r>
            <a:endParaRPr lang="zh-CN" altLang="en-US" dirty="0"/>
          </a:p>
        </p:txBody>
      </p:sp>
      <p:pic>
        <p:nvPicPr>
          <p:cNvPr id="3" name="图片 2">
            <a:extLst>
              <a:ext uri="{FF2B5EF4-FFF2-40B4-BE49-F238E27FC236}">
                <a16:creationId xmlns:a16="http://schemas.microsoft.com/office/drawing/2014/main" id="{D82595C2-7C76-426D-B694-FBF2E39AC6E8}"/>
              </a:ext>
            </a:extLst>
          </p:cNvPr>
          <p:cNvPicPr>
            <a:picLocks noChangeAspect="1"/>
          </p:cNvPicPr>
          <p:nvPr/>
        </p:nvPicPr>
        <p:blipFill>
          <a:blip r:embed="rId3"/>
          <a:stretch>
            <a:fillRect/>
          </a:stretch>
        </p:blipFill>
        <p:spPr>
          <a:xfrm>
            <a:off x="4962525" y="3798094"/>
            <a:ext cx="6467475" cy="269478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p:txBody>
          <a:bodyPr lIns="91440" tIns="45720" rIns="91440" bIns="45720" anchor="ctr"/>
          <a:lstStyle/>
          <a:p>
            <a:pPr>
              <a:lnSpc>
                <a:spcPct val="150000"/>
              </a:lnSpc>
            </a:pPr>
            <a:r>
              <a:rPr lang="zh-CN" altLang="en-US" sz="2400" dirty="0">
                <a:latin typeface="+mn-ea"/>
                <a:ea typeface="+mn-ea"/>
                <a:cs typeface="+mn-ea"/>
              </a:rPr>
              <a:t>2）</a:t>
            </a:r>
            <a:r>
              <a:rPr lang="zh-CN" altLang="en-US" sz="2400" dirty="0"/>
              <a:t>现在你找到了这个仓库,可以将这个仓库直接加入到你的账户当中,点击右上角的Fork,这个仓库就加入进来了 </a:t>
            </a:r>
          </a:p>
        </p:txBody>
      </p:sp>
      <p:sp>
        <p:nvSpPr>
          <p:cNvPr id="49155" name="文本框 5"/>
          <p:cNvSpPr txBox="1"/>
          <p:nvPr/>
        </p:nvSpPr>
        <p:spPr>
          <a:xfrm>
            <a:off x="837883" y="1798003"/>
            <a:ext cx="9672637" cy="1137106"/>
          </a:xfrm>
          <a:prstGeom prst="rect">
            <a:avLst/>
          </a:prstGeom>
          <a:noFill/>
          <a:ln w="9525">
            <a:noFill/>
          </a:ln>
        </p:spPr>
        <p:txBody>
          <a:bodyPr wrap="square" anchor="t">
            <a:spAutoFit/>
          </a:bodyPr>
          <a:lstStyle/>
          <a:p>
            <a:pPr>
              <a:lnSpc>
                <a:spcPct val="150000"/>
              </a:lnSpc>
            </a:pPr>
            <a:r>
              <a:rPr lang="zh-CN" altLang="en-US" sz="2400" dirty="0">
                <a:latin typeface="Calibri" panose="020F0502020204030204" charset="0"/>
                <a:ea typeface="宋体" panose="02010600030101010101" pitchFamily="2" charset="-122"/>
              </a:rPr>
              <a:t>3）下图可以明显看到现在这个新用户</a:t>
            </a:r>
            <a:r>
              <a:rPr lang="en-US" altLang="zh-CN" sz="2400" dirty="0">
                <a:latin typeface="Calibri" panose="020F0502020204030204" charset="0"/>
                <a:ea typeface="宋体" panose="02010600030101010101" pitchFamily="2" charset="-122"/>
              </a:rPr>
              <a:t>mamachine123</a:t>
            </a:r>
            <a:r>
              <a:rPr lang="zh-CN" altLang="en-US" sz="2400" dirty="0">
                <a:latin typeface="Calibri" panose="020F0502020204030204" charset="0"/>
                <a:ea typeface="宋体" panose="02010600030101010101" pitchFamily="2" charset="-122"/>
              </a:rPr>
              <a:t>已经Fork了</a:t>
            </a:r>
            <a:r>
              <a:rPr lang="en-US" altLang="zh-CN" sz="2400" dirty="0" err="1">
                <a:latin typeface="Calibri" panose="020F0502020204030204" charset="0"/>
                <a:ea typeface="宋体" panose="02010600030101010101" pitchFamily="2" charset="-122"/>
              </a:rPr>
              <a:t>easyuan</a:t>
            </a:r>
            <a:r>
              <a:rPr lang="zh-CN" altLang="en-US" sz="2400" dirty="0">
                <a:latin typeface="Calibri" panose="020F0502020204030204" charset="0"/>
                <a:ea typeface="宋体" panose="02010600030101010101" pitchFamily="2" charset="-122"/>
              </a:rPr>
              <a:t>用户的</a:t>
            </a:r>
            <a:r>
              <a:rPr lang="en-US" altLang="zh-CN" sz="2400" dirty="0" err="1">
                <a:latin typeface="Calibri" panose="020F0502020204030204" charset="0"/>
                <a:ea typeface="宋体" panose="02010600030101010101" pitchFamily="2" charset="-122"/>
              </a:rPr>
              <a:t>github</a:t>
            </a:r>
            <a:r>
              <a:rPr lang="en-US" altLang="zh-CN" sz="2400" dirty="0" err="1"/>
              <a:t>_</a:t>
            </a:r>
            <a:r>
              <a:rPr lang="en-US" altLang="zh-CN" sz="2400" dirty="0" err="1">
                <a:latin typeface="Calibri" panose="020F0502020204030204" charset="0"/>
                <a:ea typeface="宋体" panose="02010600030101010101" pitchFamily="2" charset="-122"/>
              </a:rPr>
              <a:t>homework</a:t>
            </a:r>
            <a:r>
              <a:rPr lang="zh-CN" altLang="en-US" sz="2400" dirty="0">
                <a:latin typeface="Calibri" panose="020F0502020204030204" charset="0"/>
                <a:ea typeface="宋体" panose="02010600030101010101" pitchFamily="2" charset="-122"/>
              </a:rPr>
              <a:t>这份项目 ：</a:t>
            </a:r>
          </a:p>
        </p:txBody>
      </p:sp>
      <p:pic>
        <p:nvPicPr>
          <p:cNvPr id="6" name="图片 5">
            <a:extLst>
              <a:ext uri="{FF2B5EF4-FFF2-40B4-BE49-F238E27FC236}">
                <a16:creationId xmlns:a16="http://schemas.microsoft.com/office/drawing/2014/main" id="{90A915F1-6602-4760-BABF-ECC3150AE655}"/>
              </a:ext>
            </a:extLst>
          </p:cNvPr>
          <p:cNvPicPr>
            <a:picLocks noChangeAspect="1"/>
          </p:cNvPicPr>
          <p:nvPr/>
        </p:nvPicPr>
        <p:blipFill>
          <a:blip r:embed="rId2"/>
          <a:stretch>
            <a:fillRect/>
          </a:stretch>
        </p:blipFill>
        <p:spPr>
          <a:xfrm>
            <a:off x="1357312" y="3922892"/>
            <a:ext cx="9001125" cy="1743075"/>
          </a:xfrm>
          <a:prstGeom prst="rect">
            <a:avLst/>
          </a:prstGeom>
        </p:spPr>
      </p:pic>
      <p:pic>
        <p:nvPicPr>
          <p:cNvPr id="2" name="图片 1">
            <a:extLst>
              <a:ext uri="{FF2B5EF4-FFF2-40B4-BE49-F238E27FC236}">
                <a16:creationId xmlns:a16="http://schemas.microsoft.com/office/drawing/2014/main" id="{08890FF0-87AD-488B-B4F9-E906CF4E16EE}"/>
              </a:ext>
            </a:extLst>
          </p:cNvPr>
          <p:cNvPicPr>
            <a:picLocks noChangeAspect="1"/>
          </p:cNvPicPr>
          <p:nvPr/>
        </p:nvPicPr>
        <p:blipFill>
          <a:blip r:embed="rId3"/>
          <a:stretch>
            <a:fillRect/>
          </a:stretch>
        </p:blipFill>
        <p:spPr>
          <a:xfrm>
            <a:off x="6352614" y="1049190"/>
            <a:ext cx="4906060" cy="64779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2649924"/>
          </a:xfrm>
        </p:spPr>
        <p:txBody>
          <a:bodyPr>
            <a:normAutofit fontScale="90000"/>
          </a:bodyPr>
          <a:lstStyle/>
          <a:p>
            <a:pPr marL="0" marR="0" indent="0" algn="l" defTabSz="914400" rtl="0" eaLnBrk="1" fontAlgn="auto" latinLnBrk="0" hangingPunct="1">
              <a:lnSpc>
                <a:spcPct val="150000"/>
              </a:lnSpc>
              <a:spcBef>
                <a:spcPct val="0"/>
              </a:spcBef>
              <a:spcAft>
                <a:spcPct val="0"/>
              </a:spcAft>
              <a:buClrTx/>
              <a:buSzTx/>
              <a:buFontTx/>
              <a:buNone/>
            </a:pPr>
            <a:r>
              <a:rPr kumimoji="0" lang="en-US" altLang="zh-CN" sz="2400" b="0" i="0" u="none" strike="noStrike" kern="1200" cap="none" spc="0" normalizeH="0" baseline="0" noProof="1">
                <a:solidFill>
                  <a:schemeClr val="tx1"/>
                </a:solidFill>
                <a:latin typeface="+mj-lt"/>
                <a:ea typeface="+mj-ea"/>
                <a:cs typeface="+mj-cs"/>
              </a:rPr>
              <a:t>4</a:t>
            </a:r>
            <a:r>
              <a:rPr kumimoji="0" lang="zh-CN" altLang="en-US" sz="2400" b="0" i="0" u="none" strike="noStrike" kern="1200" cap="none" spc="0" normalizeH="0" baseline="0" noProof="1">
                <a:solidFill>
                  <a:schemeClr val="tx1"/>
                </a:solidFill>
                <a:latin typeface="+mj-lt"/>
                <a:ea typeface="+mj-ea"/>
                <a:cs typeface="+mj-cs"/>
              </a:rPr>
              <a:t>)当然这里就可以和之前一样,这个新用户同样可以提交修改文件,步骤和之前一样。但是注意一点,这个用户提交修改的文件，只是相当于在他自己Fork的目录下。简单来说，意思就是</a:t>
            </a:r>
            <a:r>
              <a:rPr kumimoji="0" lang="zh-CN" altLang="en-US" sz="2400" b="0" i="0" u="none" strike="noStrike" kern="1200" cap="none" spc="0" normalizeH="0" baseline="0" noProof="1">
                <a:solidFill>
                  <a:srgbClr val="FF0000"/>
                </a:solidFill>
                <a:latin typeface="+mj-lt"/>
                <a:ea typeface="+mj-ea"/>
                <a:cs typeface="+mj-cs"/>
              </a:rPr>
              <a:t>你把文件拷贝了一份,然后你在拷贝的这份文件上面进行修改什么的,对源文件是没有影响的。</a:t>
            </a:r>
            <a:br>
              <a:rPr kumimoji="0" lang="zh-CN" altLang="en-US" sz="2400" b="0" i="0" u="none" strike="noStrike" kern="1200" cap="none" spc="0" normalizeH="0" baseline="0" noProof="1">
                <a:solidFill>
                  <a:srgbClr val="FF0000"/>
                </a:solidFill>
                <a:latin typeface="+mj-lt"/>
                <a:ea typeface="+mj-ea"/>
                <a:cs typeface="+mj-cs"/>
              </a:rPr>
            </a:br>
            <a:r>
              <a:rPr kumimoji="0" lang="zh-CN" altLang="en-US" sz="2400" b="0" i="0" u="none" strike="noStrike" kern="1200" cap="none" spc="0" normalizeH="0" baseline="0" noProof="1">
                <a:solidFill>
                  <a:schemeClr val="tx1"/>
                </a:solidFill>
                <a:latin typeface="+mj-lt"/>
                <a:ea typeface="+mj-ea"/>
                <a:cs typeface="+mj-cs"/>
              </a:rPr>
              <a:t>例如：我们先按先前操作新建一个</a:t>
            </a:r>
            <a:r>
              <a:rPr kumimoji="0" lang="en-US" altLang="zh-CN" sz="2400" b="0" i="0" u="none" strike="noStrike" kern="1200" cap="none" spc="0" normalizeH="0" baseline="0" noProof="1">
                <a:solidFill>
                  <a:schemeClr val="tx1"/>
                </a:solidFill>
                <a:latin typeface="+mj-lt"/>
                <a:ea typeface="+mj-ea"/>
                <a:cs typeface="+mj-cs"/>
              </a:rPr>
              <a:t>xxxx.txt</a:t>
            </a:r>
            <a:r>
              <a:rPr kumimoji="0" lang="zh-CN" altLang="en-US" sz="2400" b="0" i="0" u="none" strike="noStrike" kern="1200" cap="none" spc="0" normalizeH="0" baseline="0" noProof="1">
                <a:solidFill>
                  <a:schemeClr val="tx1"/>
                </a:solidFill>
                <a:latin typeface="+mj-lt"/>
                <a:ea typeface="+mj-ea"/>
                <a:cs typeface="+mj-cs"/>
              </a:rPr>
              <a:t>文件。这个文件会出现在你</a:t>
            </a:r>
            <a:r>
              <a:rPr kumimoji="0" lang="en-US" altLang="zh-CN" sz="2400" b="0" i="0" u="none" strike="noStrike" kern="1200" cap="none" spc="0" normalizeH="0" baseline="0" noProof="1">
                <a:solidFill>
                  <a:schemeClr val="tx1"/>
                </a:solidFill>
                <a:latin typeface="+mj-lt"/>
                <a:ea typeface="+mj-ea"/>
                <a:cs typeface="+mj-cs"/>
              </a:rPr>
              <a:t>Fork</a:t>
            </a:r>
            <a:r>
              <a:rPr kumimoji="0" lang="zh-CN" altLang="en-US" sz="2400" b="0" i="0" u="none" strike="noStrike" kern="1200" cap="none" spc="0" normalizeH="0" baseline="0" noProof="1">
                <a:solidFill>
                  <a:schemeClr val="tx1"/>
                </a:solidFill>
                <a:latin typeface="+mj-lt"/>
                <a:ea typeface="+mj-ea"/>
                <a:cs typeface="+mj-cs"/>
              </a:rPr>
              <a:t>的目录中。</a:t>
            </a:r>
            <a:br>
              <a:rPr kumimoji="0" lang="zh-CN" altLang="en-US" sz="2400" b="0" i="0" u="none" strike="noStrike" kern="1200" cap="none" spc="0" normalizeH="0" baseline="0" noProof="1">
                <a:solidFill>
                  <a:srgbClr val="FF0000"/>
                </a:solidFill>
                <a:latin typeface="+mj-lt"/>
                <a:ea typeface="+mj-ea"/>
                <a:cs typeface="+mj-cs"/>
              </a:rPr>
            </a:br>
            <a:r>
              <a:rPr kumimoji="0" lang="zh-CN" altLang="en-US" sz="2400" b="0" i="0" u="none" strike="noStrike" kern="1200" cap="none" spc="0" normalizeH="0" baseline="0" noProof="1">
                <a:solidFill>
                  <a:schemeClr val="tx1"/>
                </a:solidFill>
                <a:latin typeface="+mj-lt"/>
                <a:ea typeface="+mj-ea"/>
                <a:cs typeface="+mj-cs"/>
              </a:rPr>
              <a:t> </a:t>
            </a:r>
          </a:p>
        </p:txBody>
      </p:sp>
      <p:pic>
        <p:nvPicPr>
          <p:cNvPr id="5" name="图片 4">
            <a:extLst>
              <a:ext uri="{FF2B5EF4-FFF2-40B4-BE49-F238E27FC236}">
                <a16:creationId xmlns:a16="http://schemas.microsoft.com/office/drawing/2014/main" id="{242B2864-E677-4423-B962-D81D26F6B220}"/>
              </a:ext>
            </a:extLst>
          </p:cNvPr>
          <p:cNvPicPr>
            <a:picLocks noChangeAspect="1"/>
          </p:cNvPicPr>
          <p:nvPr/>
        </p:nvPicPr>
        <p:blipFill>
          <a:blip r:embed="rId2"/>
          <a:stretch>
            <a:fillRect/>
          </a:stretch>
        </p:blipFill>
        <p:spPr>
          <a:xfrm>
            <a:off x="1738312" y="2767293"/>
            <a:ext cx="7967663" cy="3725581"/>
          </a:xfrm>
          <a:prstGeom prst="rect">
            <a:avLst/>
          </a:prstGeom>
        </p:spPr>
      </p:pic>
    </p:spTree>
    <p:extLst>
      <p:ext uri="{BB962C8B-B14F-4D97-AF65-F5344CB8AC3E}">
        <p14:creationId xmlns:p14="http://schemas.microsoft.com/office/powerpoint/2010/main" val="11498317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93572" y="250636"/>
            <a:ext cx="10299357" cy="2123658"/>
          </a:xfrm>
          <a:prstGeom prst="rect">
            <a:avLst/>
          </a:prstGeom>
          <a:noFill/>
        </p:spPr>
        <p:txBody>
          <a:bodyPr wrap="square" rtlCol="0">
            <a:spAutoFit/>
          </a:bodyPr>
          <a:lstStyle/>
          <a:p>
            <a:pPr>
              <a:lnSpc>
                <a:spcPct val="150000"/>
              </a:lnSpc>
            </a:pPr>
            <a:r>
              <a:rPr lang="en-US" altLang="zh-CN" sz="2200" dirty="0">
                <a:sym typeface="+mn-ea"/>
              </a:rPr>
              <a:t>5</a:t>
            </a:r>
            <a:r>
              <a:rPr lang="zh-CN" altLang="en-US" sz="2200" dirty="0">
                <a:sym typeface="+mn-ea"/>
              </a:rPr>
              <a:t>）如果新用户希望</a:t>
            </a:r>
            <a:r>
              <a:rPr lang="zh-CN" altLang="en-US" sz="2200" dirty="0">
                <a:solidFill>
                  <a:srgbClr val="FF0000"/>
                </a:solidFill>
                <a:sym typeface="+mn-ea"/>
              </a:rPr>
              <a:t>自己修改的东西对</a:t>
            </a:r>
            <a:r>
              <a:rPr lang="en-US" altLang="zh-CN" sz="2200" dirty="0" err="1">
                <a:solidFill>
                  <a:srgbClr val="FF0000"/>
                </a:solidFill>
                <a:sym typeface="+mn-ea"/>
              </a:rPr>
              <a:t>easyuan</a:t>
            </a:r>
            <a:r>
              <a:rPr lang="zh-CN" altLang="en-US" sz="2200" dirty="0">
                <a:solidFill>
                  <a:srgbClr val="FF0000"/>
                </a:solidFill>
                <a:sym typeface="+mn-ea"/>
              </a:rPr>
              <a:t>的代码有影响</a:t>
            </a:r>
            <a:r>
              <a:rPr lang="zh-CN" altLang="en-US" sz="2200" dirty="0">
                <a:sym typeface="+mn-ea"/>
              </a:rPr>
              <a:t>那么就必须提交申请,让</a:t>
            </a:r>
            <a:r>
              <a:rPr lang="en-US" altLang="zh-CN" sz="2200" dirty="0" err="1">
                <a:sym typeface="+mn-ea"/>
              </a:rPr>
              <a:t>easyuan</a:t>
            </a:r>
            <a:r>
              <a:rPr lang="zh-CN" altLang="en-US" sz="2200" dirty="0">
                <a:sym typeface="+mn-ea"/>
              </a:rPr>
              <a:t>用户接受,这个就是pull requests。首先点击pull requests 跳转，然后选择</a:t>
            </a:r>
            <a:r>
              <a:rPr lang="en-US" altLang="zh-CN" sz="2200" dirty="0">
                <a:sym typeface="+mn-ea"/>
              </a:rPr>
              <a:t>create a pull request</a:t>
            </a:r>
            <a:r>
              <a:rPr lang="zh-CN" altLang="en-US" sz="2200" dirty="0">
                <a:sym typeface="+mn-ea"/>
              </a:rPr>
              <a:t>。 </a:t>
            </a:r>
            <a:endParaRPr lang="zh-CN" altLang="en-US" sz="2200" dirty="0"/>
          </a:p>
          <a:p>
            <a:pPr>
              <a:lnSpc>
                <a:spcPct val="150000"/>
              </a:lnSpc>
            </a:pPr>
            <a:endParaRPr lang="zh-CN" altLang="en-US" sz="2200" dirty="0"/>
          </a:p>
        </p:txBody>
      </p:sp>
      <p:pic>
        <p:nvPicPr>
          <p:cNvPr id="3" name="图片 2">
            <a:extLst>
              <a:ext uri="{FF2B5EF4-FFF2-40B4-BE49-F238E27FC236}">
                <a16:creationId xmlns:a16="http://schemas.microsoft.com/office/drawing/2014/main" id="{CC54AF25-AAEC-433F-973E-D6B9819C8B99}"/>
              </a:ext>
            </a:extLst>
          </p:cNvPr>
          <p:cNvPicPr>
            <a:picLocks noChangeAspect="1"/>
          </p:cNvPicPr>
          <p:nvPr/>
        </p:nvPicPr>
        <p:blipFill>
          <a:blip r:embed="rId2"/>
          <a:stretch>
            <a:fillRect/>
          </a:stretch>
        </p:blipFill>
        <p:spPr>
          <a:xfrm>
            <a:off x="1023937" y="1899792"/>
            <a:ext cx="10144125" cy="467373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右箭头 9"/>
          <p:cNvSpPr/>
          <p:nvPr/>
        </p:nvSpPr>
        <p:spPr>
          <a:xfrm rot="7620000">
            <a:off x="8227060" y="3628390"/>
            <a:ext cx="1281430" cy="519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7832029" y="3288560"/>
            <a:ext cx="4020820" cy="768350"/>
          </a:xfrm>
          <a:prstGeom prst="rect">
            <a:avLst/>
          </a:prstGeom>
          <a:noFill/>
        </p:spPr>
        <p:txBody>
          <a:bodyPr wrap="square" rtlCol="0">
            <a:spAutoFit/>
          </a:bodyPr>
          <a:lstStyle/>
          <a:p>
            <a:pPr algn="l"/>
            <a:r>
              <a:rPr lang="zh-CN" altLang="en-US" sz="2200" dirty="0">
                <a:sym typeface="+mn-ea"/>
              </a:rPr>
              <a:t>提交成功,可以直接点击链接,查看这次pull requests</a:t>
            </a:r>
          </a:p>
        </p:txBody>
      </p:sp>
      <p:pic>
        <p:nvPicPr>
          <p:cNvPr id="2" name="图片 1">
            <a:extLst>
              <a:ext uri="{FF2B5EF4-FFF2-40B4-BE49-F238E27FC236}">
                <a16:creationId xmlns:a16="http://schemas.microsoft.com/office/drawing/2014/main" id="{A3886629-2353-442C-873A-482481955EBC}"/>
              </a:ext>
            </a:extLst>
          </p:cNvPr>
          <p:cNvPicPr>
            <a:picLocks noChangeAspect="1"/>
          </p:cNvPicPr>
          <p:nvPr/>
        </p:nvPicPr>
        <p:blipFill>
          <a:blip r:embed="rId2"/>
          <a:stretch>
            <a:fillRect/>
          </a:stretch>
        </p:blipFill>
        <p:spPr>
          <a:xfrm>
            <a:off x="0" y="231098"/>
            <a:ext cx="6248400" cy="3277849"/>
          </a:xfrm>
          <a:prstGeom prst="rect">
            <a:avLst/>
          </a:prstGeom>
        </p:spPr>
      </p:pic>
      <p:pic>
        <p:nvPicPr>
          <p:cNvPr id="3" name="图片 2">
            <a:extLst>
              <a:ext uri="{FF2B5EF4-FFF2-40B4-BE49-F238E27FC236}">
                <a16:creationId xmlns:a16="http://schemas.microsoft.com/office/drawing/2014/main" id="{DFD0CBDD-61F1-4A6F-B672-8BC163C72519}"/>
              </a:ext>
            </a:extLst>
          </p:cNvPr>
          <p:cNvPicPr>
            <a:picLocks noChangeAspect="1"/>
          </p:cNvPicPr>
          <p:nvPr/>
        </p:nvPicPr>
        <p:blipFill>
          <a:blip r:embed="rId3"/>
          <a:stretch>
            <a:fillRect/>
          </a:stretch>
        </p:blipFill>
        <p:spPr>
          <a:xfrm>
            <a:off x="2138362" y="4122918"/>
            <a:ext cx="5824538" cy="245862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38200" y="203200"/>
            <a:ext cx="10515600" cy="2548255"/>
          </a:xfrm>
        </p:spPr>
        <p:txBody>
          <a:bodyPr lIns="91440" tIns="45720" rIns="91440" bIns="45720" anchor="ctr"/>
          <a:lstStyle/>
          <a:p>
            <a:r>
              <a:rPr lang="en-US" altLang="zh-CN" sz="2400" dirty="0"/>
              <a:t>6</a:t>
            </a:r>
            <a:r>
              <a:rPr lang="zh-CN" altLang="en-US" sz="2400" dirty="0"/>
              <a:t>）如果是</a:t>
            </a:r>
            <a:r>
              <a:rPr lang="en-US" altLang="zh-CN" sz="2400" dirty="0" err="1"/>
              <a:t>easyuan</a:t>
            </a:r>
            <a:r>
              <a:rPr lang="zh-CN" altLang="en-US" sz="2400" dirty="0"/>
              <a:t>用户,接收到别人的pull requests之后,就会在网站上看到。</a:t>
            </a:r>
            <a:r>
              <a:rPr lang="zh-CN" altLang="en-US" sz="2400" dirty="0">
                <a:sym typeface="+mn-ea"/>
              </a:rPr>
              <a:t>点击进入,可以看到具体别人提交的pull requests 。如果可行,选择合并 Merge pull request </a:t>
            </a:r>
            <a:br>
              <a:rPr lang="zh-CN" altLang="en-US" sz="2400" dirty="0"/>
            </a:br>
            <a:br>
              <a:rPr lang="zh-CN" altLang="en-US" sz="2400" dirty="0"/>
            </a:br>
            <a:endParaRPr lang="zh-CN" altLang="en-US" sz="2400" dirty="0"/>
          </a:p>
        </p:txBody>
      </p:sp>
      <p:sp>
        <p:nvSpPr>
          <p:cNvPr id="6" name="右箭头 5"/>
          <p:cNvSpPr/>
          <p:nvPr/>
        </p:nvSpPr>
        <p:spPr>
          <a:xfrm>
            <a:off x="5321935" y="3618865"/>
            <a:ext cx="1512570" cy="530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21A97627-A691-463B-85D0-7861B29D5287}"/>
              </a:ext>
            </a:extLst>
          </p:cNvPr>
          <p:cNvPicPr>
            <a:picLocks noChangeAspect="1"/>
          </p:cNvPicPr>
          <p:nvPr/>
        </p:nvPicPr>
        <p:blipFill>
          <a:blip r:embed="rId2"/>
          <a:stretch>
            <a:fillRect/>
          </a:stretch>
        </p:blipFill>
        <p:spPr>
          <a:xfrm>
            <a:off x="0" y="3019425"/>
            <a:ext cx="5357496" cy="2053231"/>
          </a:xfrm>
          <a:prstGeom prst="rect">
            <a:avLst/>
          </a:prstGeom>
        </p:spPr>
      </p:pic>
      <p:pic>
        <p:nvPicPr>
          <p:cNvPr id="8" name="图片 7">
            <a:extLst>
              <a:ext uri="{FF2B5EF4-FFF2-40B4-BE49-F238E27FC236}">
                <a16:creationId xmlns:a16="http://schemas.microsoft.com/office/drawing/2014/main" id="{119AD478-E16F-4CFF-A908-4BA079058346}"/>
              </a:ext>
            </a:extLst>
          </p:cNvPr>
          <p:cNvPicPr>
            <a:picLocks noChangeAspect="1"/>
          </p:cNvPicPr>
          <p:nvPr/>
        </p:nvPicPr>
        <p:blipFill>
          <a:blip r:embed="rId3"/>
          <a:stretch>
            <a:fillRect/>
          </a:stretch>
        </p:blipFill>
        <p:spPr>
          <a:xfrm>
            <a:off x="6834505" y="1937840"/>
            <a:ext cx="5096044" cy="421639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35915"/>
            <a:ext cx="10515600" cy="4351338"/>
          </a:xfrm>
        </p:spPr>
        <p:txBody>
          <a:bodyPr/>
          <a:lstStyle/>
          <a:p>
            <a:r>
              <a:rPr lang="zh-CN" altLang="en-US" sz="2400">
                <a:sym typeface="+mn-ea"/>
              </a:rPr>
              <a:t>同意后，用户的操作将会合并到原贡献者仓库。</a:t>
            </a:r>
          </a:p>
          <a:p>
            <a:r>
              <a:rPr lang="zh-CN" altLang="en-US" sz="2400">
                <a:sym typeface="+mn-ea"/>
              </a:rPr>
              <a:t>最终，成为项目的贡献者之一</a:t>
            </a:r>
            <a:r>
              <a:rPr lang="en-US" altLang="zh-CN" sz="2400">
                <a:sym typeface="+mn-ea"/>
              </a:rPr>
              <a:t>~</a:t>
            </a:r>
            <a:endParaRPr lang="zh-CN" altLang="en-US" sz="2400"/>
          </a:p>
          <a:p>
            <a:endParaRPr lang="zh-CN" altLang="en-US" sz="2400"/>
          </a:p>
        </p:txBody>
      </p:sp>
      <p:pic>
        <p:nvPicPr>
          <p:cNvPr id="6" name="图片 5">
            <a:extLst>
              <a:ext uri="{FF2B5EF4-FFF2-40B4-BE49-F238E27FC236}">
                <a16:creationId xmlns:a16="http://schemas.microsoft.com/office/drawing/2014/main" id="{06A06D9B-C257-4DB2-BE4D-9E1A6DCB404A}"/>
              </a:ext>
            </a:extLst>
          </p:cNvPr>
          <p:cNvPicPr>
            <a:picLocks noChangeAspect="1"/>
          </p:cNvPicPr>
          <p:nvPr/>
        </p:nvPicPr>
        <p:blipFill>
          <a:blip r:embed="rId2"/>
          <a:stretch>
            <a:fillRect/>
          </a:stretch>
        </p:blipFill>
        <p:spPr>
          <a:xfrm>
            <a:off x="0" y="2171700"/>
            <a:ext cx="8775002" cy="4118254"/>
          </a:xfrm>
          <a:prstGeom prst="rect">
            <a:avLst/>
          </a:prstGeom>
        </p:spPr>
      </p:pic>
      <p:pic>
        <p:nvPicPr>
          <p:cNvPr id="7" name="图片 6">
            <a:extLst>
              <a:ext uri="{FF2B5EF4-FFF2-40B4-BE49-F238E27FC236}">
                <a16:creationId xmlns:a16="http://schemas.microsoft.com/office/drawing/2014/main" id="{E65932B1-F65B-42BB-A0DA-39BF910FC3CA}"/>
              </a:ext>
            </a:extLst>
          </p:cNvPr>
          <p:cNvPicPr>
            <a:picLocks noChangeAspect="1"/>
          </p:cNvPicPr>
          <p:nvPr/>
        </p:nvPicPr>
        <p:blipFill>
          <a:blip r:embed="rId3"/>
          <a:stretch>
            <a:fillRect/>
          </a:stretch>
        </p:blipFill>
        <p:spPr>
          <a:xfrm>
            <a:off x="8834629" y="4433887"/>
            <a:ext cx="2867025" cy="15906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内容占位符 2"/>
          <p:cNvSpPr>
            <a:spLocks noGrp="1"/>
          </p:cNvSpPr>
          <p:nvPr>
            <p:ph idx="1"/>
          </p:nvPr>
        </p:nvSpPr>
        <p:spPr>
          <a:xfrm>
            <a:off x="838200" y="546100"/>
            <a:ext cx="10515600" cy="5630863"/>
          </a:xfrm>
        </p:spPr>
        <p:txBody>
          <a:bodyPr lIns="91440" tIns="45720" rIns="91440" bIns="45720" anchor="t"/>
          <a:lstStyle/>
          <a:p>
            <a:pPr>
              <a:lnSpc>
                <a:spcPct val="150000"/>
              </a:lnSpc>
            </a:pPr>
            <a:r>
              <a:rPr lang="zh-CN" altLang="en-US" sz="2400">
                <a:solidFill>
                  <a:srgbClr val="FF0000"/>
                </a:solidFill>
              </a:rPr>
              <a:t>集中式版本控制</a:t>
            </a:r>
            <a:r>
              <a:rPr lang="zh-CN" altLang="en-US" sz="2400"/>
              <a:t>系统最大的毛病就是</a:t>
            </a:r>
            <a:r>
              <a:rPr lang="zh-CN" altLang="en-US" sz="2400">
                <a:solidFill>
                  <a:srgbClr val="FF0000"/>
                </a:solidFill>
              </a:rPr>
              <a:t>必须联网</a:t>
            </a:r>
            <a:r>
              <a:rPr lang="zh-CN" altLang="en-US" sz="2400"/>
              <a:t>才能工作，如果在局域网内还好，带宽够大，速度够快，可如果在互联网上，遇到网速慢的话，可能提交一个10M的文件就需要5分钟。</a:t>
            </a:r>
          </a:p>
          <a:p>
            <a:pPr>
              <a:lnSpc>
                <a:spcPct val="150000"/>
              </a:lnSpc>
            </a:pPr>
            <a:endParaRPr lang="zh-CN" altLang="en-US" sz="2400"/>
          </a:p>
        </p:txBody>
      </p:sp>
      <p:pic>
        <p:nvPicPr>
          <p:cNvPr id="9218" name="图片 3"/>
          <p:cNvPicPr>
            <a:picLocks noChangeAspect="1"/>
          </p:cNvPicPr>
          <p:nvPr/>
        </p:nvPicPr>
        <p:blipFill>
          <a:blip r:embed="rId2"/>
          <a:stretch>
            <a:fillRect/>
          </a:stretch>
        </p:blipFill>
        <p:spPr>
          <a:xfrm>
            <a:off x="2752725" y="2517775"/>
            <a:ext cx="4051300" cy="28289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lIns="91440" tIns="45720" rIns="91440" bIns="45720" anchor="ctr"/>
          <a:lstStyle/>
          <a:p>
            <a:r>
              <a:rPr lang="zh-CN" altLang="en-US"/>
              <a:t>总结</a:t>
            </a:r>
            <a:r>
              <a:rPr lang="en-US" altLang="zh-CN"/>
              <a:t>Github</a:t>
            </a:r>
            <a:r>
              <a:rPr lang="zh-CN" altLang="en-US"/>
              <a:t>一些术语</a:t>
            </a:r>
          </a:p>
        </p:txBody>
      </p:sp>
      <p:sp>
        <p:nvSpPr>
          <p:cNvPr id="59394" name="内容占位符 2"/>
          <p:cNvSpPr>
            <a:spLocks noGrp="1"/>
          </p:cNvSpPr>
          <p:nvPr>
            <p:ph idx="1"/>
          </p:nvPr>
        </p:nvSpPr>
        <p:spPr/>
        <p:txBody>
          <a:bodyPr lIns="91440" tIns="45720" rIns="91440" bIns="45720" anchor="t"/>
          <a:lstStyle/>
          <a:p>
            <a:pPr>
              <a:lnSpc>
                <a:spcPct val="150000"/>
              </a:lnSpc>
            </a:pPr>
            <a:r>
              <a:rPr lang="en-US" altLang="zh-CN" sz="2400">
                <a:sym typeface="Arial" panose="020B0604020202020204" pitchFamily="34" charset="0"/>
              </a:rPr>
              <a:t>1</a:t>
            </a:r>
            <a:r>
              <a:rPr lang="zh-CN" altLang="en-US" sz="2400">
                <a:sym typeface="Arial" panose="020B0604020202020204" pitchFamily="34" charset="0"/>
              </a:rPr>
              <a:t>）Repository（</a:t>
            </a:r>
            <a:r>
              <a:rPr lang="zh-CN" altLang="en-US" sz="2400"/>
              <a:t>仓库</a:t>
            </a:r>
            <a:r>
              <a:rPr lang="zh-CN" altLang="en-US" sz="2400">
                <a:sym typeface="Arial" panose="020B0604020202020204" pitchFamily="34" charset="0"/>
              </a:rPr>
              <a:t>）：</a:t>
            </a:r>
            <a:r>
              <a:rPr lang="zh-CN" altLang="en-US" sz="2400"/>
              <a:t>一个仓库包括了所有的版本信息、所有的分支和标记信息；在Git中仓库的每份拷贝都是完整的。仓库让你可以从中取得你的工作副本。</a:t>
            </a:r>
            <a:endParaRPr lang="zh-CN" altLang="en-US" sz="2400">
              <a:sym typeface="+mn-ea"/>
            </a:endParaRPr>
          </a:p>
          <a:p>
            <a:pPr>
              <a:lnSpc>
                <a:spcPct val="150000"/>
              </a:lnSpc>
            </a:pPr>
            <a:r>
              <a:rPr lang="en-US" altLang="zh-CN" sz="2400">
                <a:sym typeface="+mn-ea"/>
              </a:rPr>
              <a:t>2</a:t>
            </a:r>
            <a:r>
              <a:rPr lang="zh-CN" altLang="en-US" sz="2400">
                <a:sym typeface="+mn-ea"/>
              </a:rPr>
              <a:t>）Commit（提交）：提交代码后，仓库会创建一个新的版本。这个版本可以在后续被重新获得。每次提交都包括作者和提交者，作者和提交者可以是不同的人。</a:t>
            </a:r>
          </a:p>
          <a:p>
            <a:pPr>
              <a:lnSpc>
                <a:spcPct val="150000"/>
              </a:lnSpc>
            </a:pPr>
            <a:r>
              <a:rPr lang="en-US" altLang="zh-CN" sz="2400">
                <a:sym typeface="+mn-ea"/>
              </a:rPr>
              <a:t>3</a:t>
            </a:r>
            <a:r>
              <a:rPr lang="zh-CN" altLang="en-US" sz="2400">
                <a:sym typeface="+mn-ea"/>
              </a:rPr>
              <a:t>）URL：URl用来标识一个仓库的位置。</a:t>
            </a:r>
          </a:p>
          <a:p>
            <a:pPr marL="0" indent="0">
              <a:lnSpc>
                <a:spcPct val="150000"/>
              </a:lnSpc>
              <a:buNone/>
            </a:pPr>
            <a:endParaRPr lang="zh-CN" altLang="en-US" sz="2400"/>
          </a:p>
          <a:p>
            <a:pPr>
              <a:lnSpc>
                <a:spcPct val="150000"/>
              </a:lnSpc>
            </a:pPr>
            <a:endParaRPr lang="zh-CN" altLang="en-US" sz="24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marR="0" indent="0" algn="l" defTabSz="914400" rtl="0" eaLnBrk="1" fontAlgn="auto" latinLnBrk="0" hangingPunct="1">
              <a:lnSpc>
                <a:spcPct val="90000"/>
              </a:lnSpc>
              <a:spcBef>
                <a:spcPct val="0"/>
              </a:spcBef>
              <a:spcAft>
                <a:spcPct val="0"/>
              </a:spcAft>
              <a:buClrTx/>
              <a:buSzTx/>
              <a:buFontTx/>
              <a:buNone/>
            </a:pPr>
            <a:r>
              <a:rPr kumimoji="0" lang="zh-CN" altLang="en-US" b="0" i="0" u="none" strike="noStrike" kern="1200" cap="none" spc="0" normalizeH="0" baseline="0" noProof="1">
                <a:solidFill>
                  <a:schemeClr val="tx1"/>
                </a:solidFill>
                <a:latin typeface="+mj-lt"/>
                <a:ea typeface="+mj-ea"/>
                <a:cs typeface="+mj-cs"/>
                <a:sym typeface="+mn-ea"/>
              </a:rPr>
              <a:t>总结</a:t>
            </a:r>
            <a:r>
              <a:rPr kumimoji="0" lang="en-US" altLang="zh-CN" b="0" i="0" u="none" strike="noStrike" kern="1200" cap="none" spc="0" normalizeH="0" baseline="0" noProof="1">
                <a:solidFill>
                  <a:schemeClr val="tx1"/>
                </a:solidFill>
                <a:latin typeface="+mj-lt"/>
                <a:ea typeface="+mj-ea"/>
                <a:cs typeface="+mj-cs"/>
                <a:sym typeface="+mn-ea"/>
              </a:rPr>
              <a:t>Git</a:t>
            </a:r>
            <a:r>
              <a:rPr kumimoji="0" lang="zh-CN" altLang="en-US" b="0" i="0" u="none" strike="noStrike" kern="1200" cap="none" spc="0" normalizeH="0" baseline="0" noProof="1">
                <a:solidFill>
                  <a:schemeClr val="tx1"/>
                </a:solidFill>
                <a:latin typeface="+mj-lt"/>
                <a:ea typeface="+mj-ea"/>
                <a:cs typeface="+mj-cs"/>
                <a:sym typeface="+mn-ea"/>
              </a:rPr>
              <a:t>一些术语</a:t>
            </a:r>
            <a:endParaRPr kumimoji="0" lang="zh-CN" altLang="en-US" b="0" i="0" u="none" strike="noStrike" kern="1200" cap="none" spc="0" normalizeH="0" baseline="0" noProof="1">
              <a:solidFill>
                <a:schemeClr val="tx1"/>
              </a:solidFill>
              <a:latin typeface="+mj-lt"/>
              <a:ea typeface="+mj-ea"/>
              <a:cs typeface="+mj-cs"/>
            </a:endParaRPr>
          </a:p>
        </p:txBody>
      </p:sp>
      <p:sp>
        <p:nvSpPr>
          <p:cNvPr id="60418" name="内容占位符 2"/>
          <p:cNvSpPr>
            <a:spLocks noGrp="1"/>
          </p:cNvSpPr>
          <p:nvPr>
            <p:ph idx="1"/>
          </p:nvPr>
        </p:nvSpPr>
        <p:spPr/>
        <p:txBody>
          <a:bodyPr lIns="91440" tIns="45720" rIns="91440" bIns="45720" anchor="t"/>
          <a:lstStyle/>
          <a:p>
            <a:pPr>
              <a:lnSpc>
                <a:spcPct val="150000"/>
              </a:lnSpc>
            </a:pPr>
            <a:r>
              <a:rPr lang="en-US" altLang="zh-CN" sz="2400"/>
              <a:t>4</a:t>
            </a:r>
            <a:r>
              <a:rPr lang="zh-CN" altLang="en-US" sz="2400"/>
              <a:t>）</a:t>
            </a:r>
            <a:r>
              <a:rPr lang="en-US" altLang="zh-CN" sz="2400"/>
              <a:t>fork</a:t>
            </a:r>
            <a:r>
              <a:rPr lang="zh-CN" altLang="en-US" sz="2400"/>
              <a:t>操作：相当于你自己有了一份原项目的拷贝，当然这个拷贝只是针对当时的项目文件，如果后续原项目文件发生改变，你必须通过其他的方式去同步。一般来说，我们不需要使用 fork 这个功能，除非有一些项目，可能存在 bug 或者可以继续优化的地方，你想帮助原项目作者去完善这个项目。</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p:cNvSpPr>
          <p:nvPr>
            <p:ph type="title"/>
          </p:nvPr>
        </p:nvSpPr>
        <p:spPr/>
        <p:txBody>
          <a:bodyPr lIns="91440" tIns="45720" rIns="91440" bIns="45720" anchor="ctr"/>
          <a:lstStyle/>
          <a:p>
            <a:r>
              <a:rPr lang="zh-CN" altLang="en-US"/>
              <a:t>简易理解</a:t>
            </a:r>
            <a:r>
              <a:rPr lang="en-US" altLang="zh-CN"/>
              <a:t>GitHub</a:t>
            </a:r>
          </a:p>
        </p:txBody>
      </p:sp>
      <p:sp>
        <p:nvSpPr>
          <p:cNvPr id="61442" name="内容占位符 2"/>
          <p:cNvSpPr>
            <a:spLocks noGrp="1"/>
          </p:cNvSpPr>
          <p:nvPr>
            <p:ph idx="1"/>
          </p:nvPr>
        </p:nvSpPr>
        <p:spPr/>
        <p:txBody>
          <a:bodyPr lIns="91440" tIns="45720" rIns="91440" bIns="45720" anchor="t"/>
          <a:lstStyle/>
          <a:p>
            <a:pPr>
              <a:lnSpc>
                <a:spcPct val="150000"/>
              </a:lnSpc>
            </a:pPr>
            <a:r>
              <a:rPr lang="en-US" altLang="zh-CN" sz="2400"/>
              <a:t>GitHub </a:t>
            </a:r>
            <a:r>
              <a:rPr lang="zh-CN" altLang="en-US" sz="2400"/>
              <a:t>通俗来说就是   把你已经写好的程序，但还没有完善的更好。这个时候你就可以把你的代码放在</a:t>
            </a:r>
            <a:r>
              <a:rPr lang="en-US" altLang="zh-CN" sz="2400"/>
              <a:t>GitHub</a:t>
            </a:r>
            <a:r>
              <a:rPr lang="zh-CN" altLang="en-US" sz="2400"/>
              <a:t>上来得以更好地维护，方便你随时随地对你的代码进行修改。如果过了一段时间，你发现你想看你在修改之前的代码，这个你时候，你只需要在</a:t>
            </a:r>
            <a:r>
              <a:rPr lang="en-US" altLang="zh-CN" sz="2400"/>
              <a:t>GitHub</a:t>
            </a:r>
            <a:r>
              <a:rPr lang="zh-CN" altLang="en-US" sz="2400"/>
              <a:t>上查看，这里面它会记录你在何时进行的修改，你修改的内容是什么。</a:t>
            </a:r>
            <a:endParaRPr lang="en-US" altLang="zh-CN" sz="2400"/>
          </a:p>
          <a:p>
            <a:pPr>
              <a:lnSpc>
                <a:spcPct val="150000"/>
              </a:lnSpc>
            </a:pPr>
            <a:endParaRPr lang="en-US" altLang="zh-CN"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p:txBody>
          <a:bodyPr lIns="91440" tIns="45720" rIns="91440" bIns="45720" anchor="ctr"/>
          <a:lstStyle/>
          <a:p>
            <a:r>
              <a:rPr lang="zh-CN" altLang="en-US"/>
              <a:t>任务（作业）</a:t>
            </a:r>
          </a:p>
        </p:txBody>
      </p:sp>
      <p:sp>
        <p:nvSpPr>
          <p:cNvPr id="44034" name="内容占位符 4"/>
          <p:cNvSpPr>
            <a:spLocks noGrp="1"/>
          </p:cNvSpPr>
          <p:nvPr>
            <p:ph idx="1"/>
          </p:nvPr>
        </p:nvSpPr>
        <p:spPr>
          <a:xfrm>
            <a:off x="838200" y="1816735"/>
            <a:ext cx="10515600" cy="4351338"/>
          </a:xfrm>
        </p:spPr>
        <p:txBody>
          <a:bodyPr lIns="91440" tIns="45720" rIns="91440" bIns="45720" anchor="t"/>
          <a:lstStyle/>
          <a:p>
            <a:r>
              <a:rPr lang="zh-CN" altLang="en-US" sz="2400" dirty="0"/>
              <a:t>任务1：新建仓库。</a:t>
            </a:r>
          </a:p>
          <a:p>
            <a:pPr lvl="1"/>
            <a:r>
              <a:rPr lang="zh-CN" altLang="en-US" sz="2000" dirty="0"/>
              <a:t>注册账号，新建自己第一个仓库</a:t>
            </a:r>
            <a:r>
              <a:rPr lang="en-US" altLang="zh-CN" sz="2000" dirty="0" err="1"/>
              <a:t>MyFirstRepository</a:t>
            </a:r>
            <a:r>
              <a:rPr lang="zh-CN" altLang="en-US" sz="2000" dirty="0"/>
              <a:t>，发布（公开</a:t>
            </a:r>
            <a:r>
              <a:rPr lang="en-US" altLang="zh-CN" sz="2000" dirty="0"/>
              <a:t>)</a:t>
            </a:r>
            <a:r>
              <a:rPr lang="zh-CN" altLang="en-US" sz="2000" dirty="0"/>
              <a:t>。</a:t>
            </a:r>
          </a:p>
          <a:p>
            <a:r>
              <a:rPr lang="zh-CN" altLang="en-US" sz="2400" dirty="0"/>
              <a:t>任务</a:t>
            </a:r>
            <a:r>
              <a:rPr lang="en-US" altLang="zh-CN" sz="2400" dirty="0"/>
              <a:t>2</a:t>
            </a:r>
            <a:r>
              <a:rPr lang="zh-CN" altLang="en-US" sz="2400" dirty="0"/>
              <a:t>：上传发布文件。</a:t>
            </a:r>
          </a:p>
          <a:p>
            <a:pPr lvl="1"/>
            <a:r>
              <a:rPr lang="zh-CN" altLang="en-US" sz="2000" dirty="0"/>
              <a:t>请用一个</a:t>
            </a:r>
            <a:r>
              <a:rPr lang="en-US" altLang="zh-CN" sz="2000" dirty="0"/>
              <a:t>word</a:t>
            </a:r>
            <a:r>
              <a:rPr lang="zh-CN" altLang="en-US" sz="2000" dirty="0"/>
              <a:t>文档或者</a:t>
            </a:r>
            <a:r>
              <a:rPr lang="en-US" altLang="zh-CN" sz="2000" dirty="0"/>
              <a:t>txt</a:t>
            </a:r>
            <a:r>
              <a:rPr lang="zh-CN" altLang="en-US" sz="2000" dirty="0"/>
              <a:t>填写回答：谈一下你对</a:t>
            </a:r>
            <a:r>
              <a:rPr lang="en-US" altLang="zh-CN" sz="2000" dirty="0" err="1"/>
              <a:t>github</a:t>
            </a:r>
            <a:r>
              <a:rPr lang="zh-CN" altLang="en-US" sz="2000" dirty="0"/>
              <a:t>的理解或者其应用意义、优点等，或者有什么疑惑。（字数不限，仅作为反馈）</a:t>
            </a:r>
          </a:p>
          <a:p>
            <a:pPr lvl="1"/>
            <a:r>
              <a:rPr lang="zh-CN" altLang="en-US" sz="2000" dirty="0"/>
              <a:t>然后把该文件名命为任务</a:t>
            </a:r>
            <a:r>
              <a:rPr lang="en-US" altLang="zh-CN" sz="2000" dirty="0"/>
              <a:t>2</a:t>
            </a:r>
            <a:r>
              <a:rPr lang="zh-CN" altLang="en-US" sz="2000" dirty="0"/>
              <a:t>，在自己的</a:t>
            </a:r>
            <a:r>
              <a:rPr lang="en-US" altLang="zh-CN" sz="2000" dirty="0" err="1">
                <a:sym typeface="+mn-ea"/>
              </a:rPr>
              <a:t>MyFirstRepository</a:t>
            </a:r>
            <a:r>
              <a:rPr lang="zh-CN" altLang="en-US" sz="2000" dirty="0">
                <a:sym typeface="+mn-ea"/>
              </a:rPr>
              <a:t>里面提交公开。</a:t>
            </a:r>
            <a:endParaRPr lang="zh-CN" altLang="en-US" sz="2000" dirty="0"/>
          </a:p>
          <a:p>
            <a:r>
              <a:rPr lang="zh-CN" altLang="en-US" sz="2400" dirty="0">
                <a:sym typeface="+mn-ea"/>
              </a:rPr>
              <a:t>任务</a:t>
            </a:r>
            <a:r>
              <a:rPr lang="en-US" altLang="zh-CN" sz="2400" dirty="0">
                <a:sym typeface="+mn-ea"/>
              </a:rPr>
              <a:t>3</a:t>
            </a:r>
            <a:r>
              <a:rPr lang="zh-CN" altLang="en-US" sz="2400" dirty="0">
                <a:sym typeface="+mn-ea"/>
              </a:rPr>
              <a:t>：合作，成为贡献者。</a:t>
            </a:r>
          </a:p>
          <a:p>
            <a:pPr lvl="1"/>
            <a:r>
              <a:rPr lang="zh-CN" altLang="en-US" sz="2000" dirty="0">
                <a:sym typeface="+mn-ea"/>
              </a:rPr>
              <a:t>fork这个仓库，名叫github_homework，链接</a:t>
            </a:r>
            <a:r>
              <a:rPr lang="en-US" altLang="zh-CN" sz="2000" dirty="0">
                <a:hlinkClick r:id="rId2"/>
              </a:rPr>
              <a:t>https://github.com/easyuan/github_homework</a:t>
            </a:r>
            <a:r>
              <a:rPr lang="zh-CN" altLang="en-US" sz="2000" dirty="0">
                <a:sym typeface="+mn-ea"/>
              </a:rPr>
              <a:t>。</a:t>
            </a:r>
          </a:p>
          <a:p>
            <a:pPr lvl="1"/>
            <a:r>
              <a:rPr lang="zh-CN" altLang="en-US" sz="2000" dirty="0">
                <a:sym typeface="+mn-ea"/>
              </a:rPr>
              <a:t>在这个你们fork到的仓库里面，新建添加以</a:t>
            </a:r>
            <a:r>
              <a:rPr lang="en-US" altLang="zh-CN" sz="2000" dirty="0">
                <a:sym typeface="+mn-ea"/>
              </a:rPr>
              <a:t>“</a:t>
            </a:r>
            <a:r>
              <a:rPr lang="zh-CN" altLang="en-US" sz="2000" dirty="0">
                <a:sym typeface="+mn-ea"/>
              </a:rPr>
              <a:t>学号姓名</a:t>
            </a:r>
            <a:r>
              <a:rPr lang="en-US" altLang="zh-CN" sz="2000" dirty="0">
                <a:sym typeface="+mn-ea"/>
              </a:rPr>
              <a:t>+</a:t>
            </a:r>
            <a:r>
              <a:rPr lang="zh-CN" altLang="en-US" sz="2000" dirty="0">
                <a:sym typeface="+mn-ea"/>
              </a:rPr>
              <a:t>任务</a:t>
            </a:r>
            <a:r>
              <a:rPr lang="en-US" altLang="zh-CN" sz="2000" dirty="0">
                <a:sym typeface="+mn-ea"/>
              </a:rPr>
              <a:t>3”</a:t>
            </a:r>
            <a:r>
              <a:rPr lang="zh-CN" altLang="en-US" sz="2000" dirty="0">
                <a:sym typeface="+mn-ea"/>
              </a:rPr>
              <a:t>命名的txt文档，例如</a:t>
            </a:r>
            <a:r>
              <a:rPr lang="en-US" altLang="zh-CN" sz="2000" dirty="0">
                <a:sym typeface="+mn-ea"/>
              </a:rPr>
              <a:t>2016210958</a:t>
            </a:r>
            <a:r>
              <a:rPr lang="zh-CN" altLang="en-US" sz="2000" dirty="0">
                <a:sym typeface="+mn-ea"/>
              </a:rPr>
              <a:t>马小璇</a:t>
            </a:r>
            <a:r>
              <a:rPr lang="en-US" altLang="zh-CN" sz="2000" dirty="0">
                <a:sym typeface="+mn-ea"/>
              </a:rPr>
              <a:t>_</a:t>
            </a:r>
            <a:r>
              <a:rPr lang="zh-CN" altLang="en-US" sz="2000" dirty="0">
                <a:sym typeface="+mn-ea"/>
              </a:rPr>
              <a:t>任务</a:t>
            </a:r>
            <a:r>
              <a:rPr lang="en-US" altLang="zh-CN" sz="2000" dirty="0">
                <a:sym typeface="+mn-ea"/>
              </a:rPr>
              <a:t>3</a:t>
            </a:r>
            <a:r>
              <a:rPr lang="zh-CN" altLang="en-US" sz="2000" dirty="0">
                <a:sym typeface="+mn-ea"/>
              </a:rPr>
              <a:t>。</a:t>
            </a:r>
          </a:p>
          <a:p>
            <a:pPr lvl="1"/>
            <a:r>
              <a:rPr lang="zh-CN" altLang="en-US" sz="2000" dirty="0">
                <a:sym typeface="+mn-ea"/>
              </a:rPr>
              <a:t>文档的内容填写（黏贴）任务1的新建的仓库地址。</a:t>
            </a:r>
          </a:p>
          <a:p>
            <a:pPr lvl="1"/>
            <a:r>
              <a:rPr lang="zh-CN" altLang="en-US" sz="2000" dirty="0">
                <a:sym typeface="+mn-ea"/>
              </a:rPr>
              <a:t>最后pull request，这里视为提交作业请求。 </a:t>
            </a:r>
            <a:endParaRPr lang="zh-CN" altLang="en-US" sz="1400" dirty="0"/>
          </a:p>
          <a:p>
            <a:endParaRPr lang="zh-CN" altLang="en-US" sz="1600" dirty="0"/>
          </a:p>
          <a:p>
            <a:endParaRPr lang="zh-CN" altLang="en-US" sz="1600" dirty="0"/>
          </a:p>
          <a:p>
            <a:endParaRPr lang="zh-CN" altLang="en-US"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自主练习和体验</a:t>
            </a:r>
            <a:endParaRPr lang="zh-CN" altLang="en-US"/>
          </a:p>
        </p:txBody>
      </p:sp>
      <p:sp>
        <p:nvSpPr>
          <p:cNvPr id="3" name="内容占位符 2"/>
          <p:cNvSpPr>
            <a:spLocks noGrp="1"/>
          </p:cNvSpPr>
          <p:nvPr>
            <p:ph idx="1"/>
          </p:nvPr>
        </p:nvSpPr>
        <p:spPr/>
        <p:txBody>
          <a:bodyPr/>
          <a:lstStyle/>
          <a:p>
            <a:pPr marL="228600" lvl="0" indent="-228600">
              <a:lnSpc>
                <a:spcPct val="150000"/>
              </a:lnSpc>
              <a:buFont typeface="Arial" panose="020B0604020202020204" pitchFamily="34" charset="0"/>
              <a:buChar char="•"/>
            </a:pPr>
            <a:r>
              <a:rPr lang="en-US" altLang="zh-CN" sz="2400">
                <a:sym typeface="+mn-ea"/>
              </a:rPr>
              <a:t>1</a:t>
            </a:r>
            <a:r>
              <a:rPr lang="zh-CN" altLang="en-US" sz="2400">
                <a:sym typeface="+mn-ea"/>
              </a:rPr>
              <a:t>：查阅和下载仓库的历史版本。</a:t>
            </a:r>
            <a:endParaRPr lang="zh-CN" altLang="en-US" sz="2400">
              <a:solidFill>
                <a:schemeClr val="tx1"/>
              </a:solidFill>
            </a:endParaRPr>
          </a:p>
          <a:p>
            <a:pPr marL="228600" lvl="0" indent="-228600">
              <a:lnSpc>
                <a:spcPct val="150000"/>
              </a:lnSpc>
              <a:buFont typeface="Arial" panose="020B0604020202020204" pitchFamily="34" charset="0"/>
              <a:buChar char="•"/>
            </a:pPr>
            <a:r>
              <a:rPr lang="en-US" altLang="zh-CN" sz="2400">
                <a:sym typeface="+mn-ea"/>
              </a:rPr>
              <a:t>2</a:t>
            </a:r>
            <a:r>
              <a:rPr lang="zh-CN" altLang="en-US" sz="2400">
                <a:sym typeface="+mn-ea"/>
              </a:rPr>
              <a:t>：面对大项目时，会下载部分所需的所选的文件（而不是整个仓库内容都下载）</a:t>
            </a:r>
            <a:r>
              <a:rPr lang="zh-CN" altLang="en-US" sz="2400">
                <a:sym typeface="+mn-ea"/>
                <a:hlinkClick r:id="rId2" action="ppaction://hlinkfile"/>
              </a:rPr>
              <a:t>例</a:t>
            </a:r>
            <a:r>
              <a:rPr lang="zh-CN" altLang="en-US" sz="2400">
                <a:sym typeface="+mn-ea"/>
              </a:rPr>
              <a:t>。</a:t>
            </a:r>
            <a:endParaRPr lang="zh-CN" altLang="en-US" sz="2400">
              <a:solidFill>
                <a:schemeClr val="tx1"/>
              </a:solidFill>
            </a:endParaRPr>
          </a:p>
          <a:p>
            <a:pPr marL="228600" lvl="0" indent="-228600">
              <a:lnSpc>
                <a:spcPct val="150000"/>
              </a:lnSpc>
              <a:buFont typeface="Arial" panose="020B0604020202020204" pitchFamily="34" charset="0"/>
              <a:buChar char="•"/>
            </a:pPr>
            <a:r>
              <a:rPr lang="en-US" altLang="zh-CN" sz="2400">
                <a:sym typeface="+mn-ea"/>
              </a:rPr>
              <a:t>3</a:t>
            </a:r>
            <a:r>
              <a:rPr lang="zh-CN" altLang="en-US" sz="2400">
                <a:sym typeface="+mn-ea"/>
              </a:rPr>
              <a:t>：在</a:t>
            </a:r>
            <a:r>
              <a:rPr lang="en-US" altLang="zh-CN" sz="2400">
                <a:sym typeface="+mn-ea"/>
              </a:rPr>
              <a:t>issue</a:t>
            </a:r>
            <a:r>
              <a:rPr lang="zh-CN" altLang="en-US" sz="2400">
                <a:sym typeface="+mn-ea"/>
              </a:rPr>
              <a:t>部分，可以提交问题疑惑、查看别人提出的问题和讨论过程。还可以关注与自己相关或者感兴趣的问题，当问题有更新就会获得邮件通知。</a:t>
            </a:r>
            <a:endParaRPr lang="zh-CN" altLang="en-US" sz="2400">
              <a:solidFill>
                <a:schemeClr val="tx1"/>
              </a:solidFill>
            </a:endParaRPr>
          </a:p>
          <a:p>
            <a:pPr lvl="0">
              <a:lnSpc>
                <a:spcPct val="150000"/>
              </a:lnSpc>
            </a:pPr>
            <a:endParaRPr lang="zh-CN" altLang="en-US" sz="240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87338"/>
            <a:ext cx="10515600" cy="5889625"/>
          </a:xfrm>
        </p:spPr>
        <p:txBody>
          <a:bodyPr>
            <a:normAutofit fontScale="90000" lnSpcReduction="10000"/>
          </a:bodyPr>
          <a:lstStyle/>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分布式版本控制系统：</a:t>
            </a: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zh-CN" altLang="en-US" sz="2400" b="0" i="0" u="none" strike="noStrike" kern="1200" cap="none" spc="0" normalizeH="0" baseline="0" noProof="1">
                <a:solidFill>
                  <a:schemeClr val="tx1"/>
                </a:solidFill>
                <a:latin typeface="+mn-lt"/>
                <a:ea typeface="+mn-ea"/>
                <a:cs typeface="+mn-cs"/>
              </a:rPr>
              <a:t>         其根本</a:t>
            </a:r>
            <a:r>
              <a:rPr kumimoji="0" lang="zh-CN" altLang="en-US" sz="2400" b="0" i="0" u="none" strike="noStrike" kern="1200" cap="none" spc="0" normalizeH="0" baseline="0" noProof="1">
                <a:solidFill>
                  <a:srgbClr val="FF0000"/>
                </a:solidFill>
                <a:latin typeface="+mn-lt"/>
                <a:ea typeface="+mn-ea"/>
                <a:cs typeface="+mn-cs"/>
              </a:rPr>
              <a:t>没有“中央服务器”</a:t>
            </a:r>
            <a:r>
              <a:rPr kumimoji="0" lang="zh-CN" altLang="en-US" sz="2400" b="0" i="0" u="none" strike="noStrike" kern="1200" cap="none" spc="0" normalizeH="0" baseline="0" noProof="1">
                <a:solidFill>
                  <a:schemeClr val="tx1"/>
                </a:solidFill>
                <a:latin typeface="+mn-lt"/>
                <a:ea typeface="+mn-ea"/>
                <a:cs typeface="+mn-cs"/>
              </a:rPr>
              <a:t>，每个人的电脑上都是一个完整的版本库，这样，你</a:t>
            </a:r>
            <a:r>
              <a:rPr kumimoji="0" lang="zh-CN" altLang="en-US" sz="2400" b="0" i="0" u="none" strike="noStrike" kern="1200" cap="none" spc="0" normalizeH="0" baseline="0" noProof="1">
                <a:solidFill>
                  <a:srgbClr val="FF0000"/>
                </a:solidFill>
                <a:latin typeface="+mn-lt"/>
                <a:ea typeface="+mn-ea"/>
                <a:cs typeface="+mn-cs"/>
              </a:rPr>
              <a:t>工作的时候，就不需要联网了</a:t>
            </a:r>
            <a:r>
              <a:rPr kumimoji="0" lang="zh-CN" altLang="en-US" sz="2400" b="0" i="0" u="none" strike="noStrike" kern="1200" cap="none" spc="0" normalizeH="0" baseline="0" noProof="1">
                <a:solidFill>
                  <a:schemeClr val="tx1"/>
                </a:solidFill>
                <a:latin typeface="+mn-lt"/>
                <a:ea typeface="+mn-ea"/>
                <a:cs typeface="+mn-cs"/>
              </a:rPr>
              <a:t>，因为版本库就在你自己的电脑上。既然</a:t>
            </a:r>
            <a:r>
              <a:rPr kumimoji="0" lang="zh-CN" altLang="en-US" sz="2400" b="0" i="0" u="none" strike="noStrike" kern="1200" cap="none" spc="0" normalizeH="0" baseline="0" noProof="1">
                <a:solidFill>
                  <a:srgbClr val="FF0000"/>
                </a:solidFill>
                <a:latin typeface="+mn-lt"/>
                <a:ea typeface="+mn-ea"/>
                <a:cs typeface="+mn-cs"/>
              </a:rPr>
              <a:t>每个人电脑上都有一个完整的版本库</a:t>
            </a:r>
            <a:r>
              <a:rPr kumimoji="0" lang="zh-CN" altLang="en-US" sz="2400" b="0" i="0" u="none" strike="noStrike" kern="1200" cap="none" spc="0" normalizeH="0" baseline="0" noProof="1">
                <a:solidFill>
                  <a:schemeClr val="tx1"/>
                </a:solidFill>
                <a:latin typeface="+mn-lt"/>
                <a:ea typeface="+mn-ea"/>
                <a:cs typeface="+mn-cs"/>
              </a:rPr>
              <a:t>，那多个人如何协作呢？比方说你在自己电脑上改了文件A，你的同事也在他的电脑上改了文件A，这时，你们俩之间只需把各自的修改推送给对方，就可以互相看到对方的修改了。</a:t>
            </a: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en-US" altLang="zh-CN" sz="2400" b="1" i="0" u="none" strike="noStrike" kern="1200" cap="none" spc="0" normalizeH="0" baseline="0" noProof="1">
                <a:solidFill>
                  <a:schemeClr val="tx1"/>
                </a:solidFill>
                <a:latin typeface="+mn-lt"/>
                <a:ea typeface="+mn-ea"/>
                <a:cs typeface="+mn-cs"/>
              </a:rPr>
              <a:t>2</a:t>
            </a:r>
            <a:r>
              <a:rPr kumimoji="0" lang="zh-CN" altLang="en-US" sz="2400" b="1" i="0" u="none" strike="noStrike" kern="1200" cap="none" spc="0" normalizeH="0" baseline="0" noProof="1">
                <a:solidFill>
                  <a:schemeClr val="tx1"/>
                </a:solidFill>
                <a:latin typeface="+mn-lt"/>
                <a:ea typeface="+mn-ea"/>
                <a:cs typeface="+mn-cs"/>
              </a:rPr>
              <a:t>、</a:t>
            </a:r>
            <a:r>
              <a:rPr kumimoji="0" lang="zh-CN" altLang="en-US" sz="2400" b="1" i="0" u="none" strike="noStrike" kern="1200" cap="none" spc="0" normalizeH="0" baseline="0" noProof="1">
                <a:solidFill>
                  <a:schemeClr val="tx1"/>
                </a:solidFill>
                <a:latin typeface="+mn-lt"/>
                <a:ea typeface="+mn-ea"/>
                <a:cs typeface="+mn-cs"/>
                <a:hlinkClick r:id="rId2" action="ppaction://hlinkfile"/>
              </a:rPr>
              <a:t>分布式版本控制和集中式版本控制区别</a:t>
            </a:r>
            <a:r>
              <a:rPr kumimoji="0" lang="zh-CN" altLang="en-US" sz="2400" b="1" i="0" u="none" strike="noStrike" kern="1200" cap="none" spc="0" normalizeH="0" baseline="0" noProof="1">
                <a:solidFill>
                  <a:schemeClr val="tx1"/>
                </a:solidFill>
                <a:latin typeface="+mn-lt"/>
                <a:ea typeface="+mn-ea"/>
                <a:cs typeface="+mn-cs"/>
              </a:rPr>
              <a:t>：</a:t>
            </a: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en-US" altLang="zh-CN" sz="2400" b="0" i="0" u="none" strike="noStrike" kern="1200" cap="none" spc="0" normalizeH="0" baseline="0" noProof="1">
                <a:solidFill>
                  <a:schemeClr val="tx1"/>
                </a:solidFill>
                <a:latin typeface="+mn-lt"/>
                <a:ea typeface="+mn-ea"/>
                <a:cs typeface="+mn-cs"/>
              </a:rPr>
              <a:t>1</a:t>
            </a:r>
            <a:r>
              <a:rPr kumimoji="0" lang="zh-CN" altLang="en-US"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rgbClr val="FF0000"/>
                </a:solidFill>
                <a:latin typeface="+mn-lt"/>
                <a:ea typeface="+mn-ea"/>
                <a:cs typeface="+mn-cs"/>
              </a:rPr>
              <a:t>分布式版本控制系统</a:t>
            </a:r>
            <a:r>
              <a:rPr kumimoji="0" lang="zh-CN" altLang="en-US" sz="2400" b="0" i="0" u="none" strike="noStrike" kern="1200" cap="none" spc="0" normalizeH="0" baseline="0" noProof="1">
                <a:solidFill>
                  <a:schemeClr val="tx1"/>
                </a:solidFill>
                <a:latin typeface="+mn-lt"/>
                <a:ea typeface="+mn-ea"/>
                <a:cs typeface="+mn-cs"/>
              </a:rPr>
              <a:t>的安全性要高很多，因为每个人电脑里都有完整的版本库，某一个人的电脑坏掉了不要紧，随便从其他人那里复制一个就可以了。</a:t>
            </a: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r>
              <a:rPr kumimoji="0" lang="en-US" altLang="zh-CN" sz="2400" b="0" i="0" u="none" strike="noStrike" kern="1200" cap="none" spc="0" normalizeH="0" baseline="0" noProof="1">
                <a:solidFill>
                  <a:schemeClr val="tx1"/>
                </a:solidFill>
                <a:latin typeface="+mn-lt"/>
                <a:ea typeface="+mn-ea"/>
                <a:cs typeface="+mn-cs"/>
              </a:rPr>
              <a:t>2</a:t>
            </a:r>
            <a:r>
              <a:rPr kumimoji="0" lang="zh-CN" altLang="en-US"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rgbClr val="FF0000"/>
                </a:solidFill>
                <a:latin typeface="+mn-lt"/>
                <a:ea typeface="+mn-ea"/>
                <a:cs typeface="+mn-cs"/>
              </a:rPr>
              <a:t>集中式版本控制系统</a:t>
            </a:r>
            <a:r>
              <a:rPr kumimoji="0" lang="zh-CN" altLang="en-US" sz="2400" b="0" i="0" u="none" strike="noStrike" kern="1200" cap="none" spc="0" normalizeH="0" baseline="0" noProof="1">
                <a:solidFill>
                  <a:schemeClr val="tx1"/>
                </a:solidFill>
                <a:latin typeface="+mn-lt"/>
                <a:ea typeface="+mn-ea"/>
                <a:cs typeface="+mn-cs"/>
              </a:rPr>
              <a:t>的中央服务器要是出了问题，所有人都没法干活了。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p:cNvSpPr>
            <a:spLocks noGrp="1"/>
          </p:cNvSpPr>
          <p:nvPr>
            <p:ph type="title"/>
          </p:nvPr>
        </p:nvSpPr>
        <p:spPr/>
        <p:txBody>
          <a:bodyPr lIns="91440" tIns="45720" rIns="91440" bIns="45720" anchor="ctr"/>
          <a:lstStyle/>
          <a:p>
            <a:r>
              <a:rPr lang="zh-CN" altLang="en-US"/>
              <a:t>二、GitHub 和 Git </a:t>
            </a:r>
          </a:p>
        </p:txBody>
      </p:sp>
      <p:sp>
        <p:nvSpPr>
          <p:cNvPr id="11266" name="内容占位符 2"/>
          <p:cNvSpPr>
            <a:spLocks noGrp="1"/>
          </p:cNvSpPr>
          <p:nvPr>
            <p:ph idx="1"/>
          </p:nvPr>
        </p:nvSpPr>
        <p:spPr/>
        <p:txBody>
          <a:bodyPr lIns="91440" tIns="45720" rIns="91440" bIns="45720" anchor="t"/>
          <a:lstStyle/>
          <a:p>
            <a:pPr>
              <a:lnSpc>
                <a:spcPct val="150000"/>
              </a:lnSpc>
            </a:pPr>
            <a:r>
              <a:rPr lang="en-US" altLang="zh-CN" sz="2400"/>
              <a:t>1</a:t>
            </a:r>
            <a:r>
              <a:rPr lang="zh-CN" altLang="en-US" sz="2400"/>
              <a:t>、</a:t>
            </a:r>
            <a:r>
              <a:rPr lang="zh-CN" altLang="en-US" sz="2400">
                <a:solidFill>
                  <a:srgbClr val="FF0000"/>
                </a:solidFill>
              </a:rPr>
              <a:t>Git</a:t>
            </a:r>
            <a:r>
              <a:rPr lang="zh-CN" altLang="en-US" sz="2400">
                <a:sym typeface="Arial" panose="020B0604020202020204" pitchFamily="34" charset="0"/>
              </a:rPr>
              <a:t>：它</a:t>
            </a:r>
            <a:r>
              <a:rPr lang="zh-CN" altLang="en-US" sz="2400"/>
              <a:t>是一款</a:t>
            </a:r>
            <a:r>
              <a:rPr lang="zh-CN" altLang="en-US" sz="2400">
                <a:solidFill>
                  <a:srgbClr val="FF0000"/>
                </a:solidFill>
              </a:rPr>
              <a:t>免费、开源的分布式版本控制系统</a:t>
            </a:r>
            <a:r>
              <a:rPr lang="zh-CN" altLang="en-US" sz="2400"/>
              <a:t>，他是著名的 Linux 发明者 Linus Torvalds 开发的。它是用来进行版本控制的，就是用来</a:t>
            </a:r>
            <a:r>
              <a:rPr lang="zh-CN" altLang="en-US" sz="2400">
                <a:solidFill>
                  <a:srgbClr val="FF0000"/>
                </a:solidFill>
              </a:rPr>
              <a:t>保存项目的地方</a:t>
            </a:r>
            <a:r>
              <a:rPr lang="zh-CN" altLang="en-US" sz="2400"/>
              <a:t>。但是项目要是运行，还是需要你本地的环境，它只不过是用来保存代码罢了。</a:t>
            </a:r>
          </a:p>
          <a:p>
            <a:pPr>
              <a:lnSpc>
                <a:spcPct val="150000"/>
              </a:lnSpc>
            </a:pPr>
            <a:r>
              <a:rPr lang="en-US" altLang="zh-CN" sz="2400"/>
              <a:t>2</a:t>
            </a:r>
            <a:r>
              <a:rPr lang="zh-CN" altLang="en-US" sz="2400"/>
              <a:t>、</a:t>
            </a:r>
            <a:r>
              <a:rPr lang="zh-CN" altLang="en-US" sz="2400">
                <a:solidFill>
                  <a:srgbClr val="FF0000"/>
                </a:solidFill>
              </a:rPr>
              <a:t>GitHub</a:t>
            </a:r>
            <a:r>
              <a:rPr lang="zh-CN" altLang="en-US" sz="2400">
                <a:sym typeface="Arial" panose="020B0604020202020204" pitchFamily="34" charset="0"/>
              </a:rPr>
              <a:t>：</a:t>
            </a:r>
            <a:r>
              <a:rPr lang="zh-CN" altLang="en-US" sz="2400"/>
              <a:t>主要提供基于 </a:t>
            </a:r>
            <a:r>
              <a:rPr lang="zh-CN" altLang="en-US" sz="2400">
                <a:solidFill>
                  <a:srgbClr val="FF0000"/>
                </a:solidFill>
              </a:rPr>
              <a:t>git 的版本托管服务</a:t>
            </a:r>
            <a:r>
              <a:rPr lang="zh-CN" altLang="en-US" sz="2400"/>
              <a:t>。也就是说现在 GitHub 上托管的所有项目代码都是基于 </a:t>
            </a:r>
            <a:r>
              <a:rPr lang="zh-CN" altLang="en-US" sz="2400">
                <a:solidFill>
                  <a:srgbClr val="FF0000"/>
                </a:solidFill>
              </a:rPr>
              <a:t>Git</a:t>
            </a:r>
            <a:r>
              <a:rPr lang="zh-CN" altLang="en-US" sz="2400"/>
              <a:t> 来</a:t>
            </a:r>
            <a:r>
              <a:rPr lang="zh-CN" altLang="en-US" sz="2400">
                <a:solidFill>
                  <a:srgbClr val="FF0000"/>
                </a:solidFill>
              </a:rPr>
              <a:t>进行版本控制</a:t>
            </a:r>
            <a:r>
              <a:rPr lang="zh-CN" altLang="en-US" sz="2400"/>
              <a:t>的，所以</a:t>
            </a:r>
            <a:r>
              <a:rPr lang="zh-CN" altLang="en-US" sz="2400">
                <a:solidFill>
                  <a:srgbClr val="00B0F0"/>
                </a:solidFill>
              </a:rPr>
              <a:t> Git 只是 GitHub 上用来管理项目的一个工具</a:t>
            </a:r>
            <a:r>
              <a:rPr lang="zh-CN" altLang="en-US" sz="2400"/>
              <a:t>而已，GitHub 的功能可远不止于此！</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title"/>
          </p:nvPr>
        </p:nvSpPr>
        <p:spPr/>
        <p:txBody>
          <a:bodyPr lIns="91440" tIns="45720" rIns="91440" bIns="45720" anchor="ctr"/>
          <a:lstStyle/>
          <a:p>
            <a:r>
              <a:rPr lang="zh-CN" altLang="en-US"/>
              <a:t>三、GitHub如何操作？</a:t>
            </a:r>
          </a:p>
        </p:txBody>
      </p:sp>
      <p:sp>
        <p:nvSpPr>
          <p:cNvPr id="3" name="内容占位符 2"/>
          <p:cNvSpPr>
            <a:spLocks noGrp="1"/>
          </p:cNvSpPr>
          <p:nvPr>
            <p:ph idx="1"/>
          </p:nvPr>
        </p:nvSpPr>
        <p:spPr/>
        <p:txBody>
          <a:bodyPr/>
          <a:lstStyle/>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1</a:t>
            </a:r>
            <a:r>
              <a:rPr kumimoji="0" lang="zh-CN" altLang="en-US" sz="2400" b="0" i="0" u="none" strike="noStrike" kern="1200" cap="none" spc="0" normalizeH="0" baseline="0" noProof="1">
                <a:solidFill>
                  <a:schemeClr val="tx1"/>
                </a:solidFill>
                <a:latin typeface="+mn-lt"/>
                <a:ea typeface="+mn-ea"/>
                <a:cs typeface="+mn-cs"/>
              </a:rPr>
              <a:t>、可以通过客户端进行代码提交，更新。</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rPr>
              <a:t>该次课的主要学习任务）</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endParaRPr kumimoji="0" lang="zh-CN" altLang="en-US" sz="24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en-US" altLang="zh-CN" sz="2400" b="0" i="0" u="none" strike="noStrike" kern="1200" cap="none" spc="0" normalizeH="0" baseline="0" noProof="1">
                <a:solidFill>
                  <a:schemeClr val="tx1"/>
                </a:solidFill>
                <a:latin typeface="+mn-lt"/>
                <a:ea typeface="+mn-ea"/>
                <a:cs typeface="+mn-cs"/>
              </a:rPr>
              <a:t>2</a:t>
            </a:r>
            <a:r>
              <a:rPr kumimoji="0" lang="zh-CN" altLang="en-US" sz="2400" b="0" i="0" u="none" strike="noStrike" kern="1200" cap="none" spc="0" normalizeH="0" baseline="0" noProof="1">
                <a:solidFill>
                  <a:schemeClr val="tx1"/>
                </a:solidFill>
                <a:latin typeface="+mn-lt"/>
                <a:ea typeface="+mn-ea"/>
                <a:cs typeface="+mn-cs"/>
              </a:rPr>
              <a:t>、也可以通过指令来进行操作。</a:t>
            </a: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r>
              <a:rPr kumimoji="0" lang="zh-CN" altLang="en-US" sz="2400" b="0" i="0" u="none" strike="noStrike" kern="1200" cap="none" spc="0" normalizeH="0" baseline="0" noProof="1">
                <a:solidFill>
                  <a:schemeClr val="tx1"/>
                </a:solidFill>
                <a:latin typeface="+mn-lt"/>
                <a:ea typeface="+mn-ea"/>
                <a:cs typeface="+mn-cs"/>
              </a:rPr>
              <a:t>（</a:t>
            </a:r>
            <a:r>
              <a:rPr kumimoji="0" lang="zh-CN" altLang="en-US" sz="2400" b="0" i="0" u="none" strike="noStrike" kern="1200" cap="none" spc="0" normalizeH="0" baseline="0" noProof="1">
                <a:solidFill>
                  <a:schemeClr val="tx1"/>
                </a:solidFill>
                <a:latin typeface="+mn-lt"/>
                <a:ea typeface="+mn-ea"/>
                <a:cs typeface="+mn-cs"/>
                <a:sym typeface="+mn-ea"/>
                <a:hlinkClick r:id="rId2"/>
              </a:rPr>
              <a:t>https://www.runoob.com/w3cnote/git-guide.html </a:t>
            </a:r>
            <a:r>
              <a:rPr kumimoji="0" lang="zh-CN" altLang="en-US" sz="2400" b="0" i="0" u="none" strike="noStrike" kern="1200" cap="none" spc="0" normalizeH="0" baseline="0" noProof="1">
                <a:solidFill>
                  <a:schemeClr val="tx1"/>
                </a:solidFill>
                <a:latin typeface="+mn-lt"/>
                <a:ea typeface="+mn-ea"/>
                <a:cs typeface="+mn-cs"/>
                <a:sym typeface="+mn-ea"/>
              </a:rPr>
              <a:t>这是指令操作的说明书）</a:t>
            </a:r>
            <a:endParaRPr kumimoji="0" lang="zh-CN" altLang="en-US" sz="24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endParaRPr kumimoji="0" lang="zh-CN" altLang="en-US" sz="24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endParaRPr kumimoji="0" lang="zh-CN" altLang="en-US" sz="2400" b="0" i="0" u="none" strike="noStrike" kern="1200" cap="none" spc="0" normalizeH="0" baseline="0" noProof="1">
              <a:solidFill>
                <a:schemeClr val="tx1"/>
              </a:solidFill>
              <a:latin typeface="+mn-lt"/>
              <a:ea typeface="+mn-ea"/>
              <a:cs typeface="+mn-cs"/>
            </a:endParaRPr>
          </a:p>
          <a:p>
            <a:pPr marL="0" marR="0" indent="0" algn="l" defTabSz="914400" rtl="0" eaLnBrk="1" fontAlgn="auto" latinLnBrk="0" hangingPunct="1">
              <a:lnSpc>
                <a:spcPct val="150000"/>
              </a:lnSpc>
              <a:spcBef>
                <a:spcPts val="1000"/>
              </a:spcBef>
              <a:spcAft>
                <a:spcPct val="0"/>
              </a:spcAft>
              <a:buClrTx/>
              <a:buSzTx/>
              <a:buFont typeface="Arial" panose="020B0604020202020204" pitchFamily="34" charset="0"/>
              <a:buNone/>
            </a:pPr>
            <a:endParaRPr kumimoji="0" lang="zh-CN" altLang="en-US" sz="2400" b="0" i="0" u="none" strike="noStrike" kern="1200" cap="none" spc="0" normalizeH="0" baseline="0" noProof="1">
              <a:solidFill>
                <a:schemeClr val="tx1"/>
              </a:solidFill>
              <a:latin typeface="+mn-lt"/>
              <a:ea typeface="+mn-ea"/>
              <a:cs typeface="+mn-cs"/>
            </a:endParaRPr>
          </a:p>
          <a:p>
            <a:pPr marL="228600" marR="0" indent="-228600" algn="l" defTabSz="914400" rtl="0" eaLnBrk="1" fontAlgn="auto" latinLnBrk="0" hangingPunct="1">
              <a:lnSpc>
                <a:spcPct val="150000"/>
              </a:lnSpc>
              <a:spcBef>
                <a:spcPts val="1000"/>
              </a:spcBef>
              <a:spcAft>
                <a:spcPct val="0"/>
              </a:spcAft>
              <a:buClrTx/>
              <a:buSzTx/>
              <a:buFont typeface="Arial" panose="020B0604020202020204" pitchFamily="34" charset="0"/>
              <a:buChar char="•"/>
            </a:pPr>
            <a:endParaRPr kumimoji="0" lang="zh-CN" altLang="en-US" sz="2400" b="0" i="0" u="none" strike="noStrike" kern="1200" cap="none" spc="0" normalizeH="0" baseline="0" noProof="1">
              <a:solidFill>
                <a:schemeClr val="tx1"/>
              </a:solidFill>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p:cNvSpPr>
            <a:spLocks noGrp="1"/>
          </p:cNvSpPr>
          <p:nvPr>
            <p:ph type="title"/>
          </p:nvPr>
        </p:nvSpPr>
        <p:spPr/>
        <p:txBody>
          <a:bodyPr lIns="91440" tIns="45720" rIns="91440" bIns="45720" anchor="ctr"/>
          <a:lstStyle/>
          <a:p>
            <a:r>
              <a:rPr lang="zh-CN" altLang="en-US"/>
              <a:t>四、GitHub注册账号</a:t>
            </a:r>
          </a:p>
        </p:txBody>
      </p:sp>
      <p:sp>
        <p:nvSpPr>
          <p:cNvPr id="13314" name="内容占位符 2"/>
          <p:cNvSpPr>
            <a:spLocks noGrp="1"/>
          </p:cNvSpPr>
          <p:nvPr>
            <p:ph idx="1"/>
          </p:nvPr>
        </p:nvSpPr>
        <p:spPr/>
        <p:txBody>
          <a:bodyPr lIns="91440" tIns="45720" rIns="91440" bIns="45720" anchor="t"/>
          <a:lstStyle/>
          <a:p>
            <a:r>
              <a:rPr lang="zh-CN" altLang="en-US" sz="2400"/>
              <a:t>1）首先当然是注册一个账户，点击 Sign Up注册</a:t>
            </a:r>
          </a:p>
          <a:p>
            <a:endParaRPr lang="zh-CN" altLang="en-US" sz="2400"/>
          </a:p>
        </p:txBody>
      </p:sp>
      <p:pic>
        <p:nvPicPr>
          <p:cNvPr id="2" name="图片 1">
            <a:extLst>
              <a:ext uri="{FF2B5EF4-FFF2-40B4-BE49-F238E27FC236}">
                <a16:creationId xmlns:a16="http://schemas.microsoft.com/office/drawing/2014/main" id="{76068C18-9C89-4CB7-BA15-D15A7F8E9AA9}"/>
              </a:ext>
            </a:extLst>
          </p:cNvPr>
          <p:cNvPicPr>
            <a:picLocks noChangeAspect="1"/>
          </p:cNvPicPr>
          <p:nvPr/>
        </p:nvPicPr>
        <p:blipFill>
          <a:blip r:embed="rId2"/>
          <a:stretch>
            <a:fillRect/>
          </a:stretch>
        </p:blipFill>
        <p:spPr>
          <a:xfrm>
            <a:off x="439723" y="2594606"/>
            <a:ext cx="10914077" cy="3898269"/>
          </a:xfrm>
          <a:prstGeom prst="rect">
            <a:avLst/>
          </a:prstGeom>
        </p:spPr>
      </p:pic>
      <p:cxnSp>
        <p:nvCxnSpPr>
          <p:cNvPr id="5" name="直接箭头连接符 4">
            <a:extLst>
              <a:ext uri="{FF2B5EF4-FFF2-40B4-BE49-F238E27FC236}">
                <a16:creationId xmlns:a16="http://schemas.microsoft.com/office/drawing/2014/main" id="{EAAD9724-722B-41B6-B23A-2FD0052DC723}"/>
              </a:ext>
            </a:extLst>
          </p:cNvPr>
          <p:cNvCxnSpPr>
            <a:cxnSpLocks/>
          </p:cNvCxnSpPr>
          <p:nvPr/>
        </p:nvCxnSpPr>
        <p:spPr>
          <a:xfrm rot="60000">
            <a:off x="6912393" y="2172746"/>
            <a:ext cx="2684478" cy="10234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p:txBody>
          <a:bodyPr lIns="91440" tIns="45720" rIns="91440" bIns="45720" anchor="ctr"/>
          <a:lstStyle/>
          <a:p>
            <a:r>
              <a:rPr lang="zh-CN" altLang="en-US" sz="2400"/>
              <a:t>2）分别填入昵称,邮箱,登录密码,确认密码 </a:t>
            </a:r>
          </a:p>
        </p:txBody>
      </p:sp>
      <p:pic>
        <p:nvPicPr>
          <p:cNvPr id="3" name="图片 2">
            <a:extLst>
              <a:ext uri="{FF2B5EF4-FFF2-40B4-BE49-F238E27FC236}">
                <a16:creationId xmlns:a16="http://schemas.microsoft.com/office/drawing/2014/main" id="{0387DCDF-659F-456A-9FA0-24FD1C13BBFE}"/>
              </a:ext>
            </a:extLst>
          </p:cNvPr>
          <p:cNvPicPr>
            <a:picLocks noChangeAspect="1"/>
          </p:cNvPicPr>
          <p:nvPr/>
        </p:nvPicPr>
        <p:blipFill>
          <a:blip r:embed="rId2"/>
          <a:stretch>
            <a:fillRect/>
          </a:stretch>
        </p:blipFill>
        <p:spPr>
          <a:xfrm>
            <a:off x="3338288" y="1431491"/>
            <a:ext cx="5515423" cy="4893506"/>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2073</Words>
  <Application>Microsoft Office PowerPoint</Application>
  <PresentationFormat>宽屏</PresentationFormat>
  <Paragraphs>112</Paragraphs>
  <Slides>44</Slides>
  <Notes>0</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44</vt:i4>
      </vt:variant>
    </vt:vector>
  </HeadingPairs>
  <TitlesOfParts>
    <vt:vector size="51" baseType="lpstr">
      <vt:lpstr>宋体</vt:lpstr>
      <vt:lpstr>Arial</vt:lpstr>
      <vt:lpstr>Calibri</vt:lpstr>
      <vt:lpstr>Calibri Light</vt:lpstr>
      <vt:lpstr>Office 主题</vt:lpstr>
      <vt:lpstr>1_Office 主题</vt:lpstr>
      <vt:lpstr>2_Office 主题</vt:lpstr>
      <vt:lpstr>多媒体技术基础之github篇</vt:lpstr>
      <vt:lpstr>一、为什么要引入Git?</vt:lpstr>
      <vt:lpstr>版本控制：</vt:lpstr>
      <vt:lpstr>PowerPoint 演示文稿</vt:lpstr>
      <vt:lpstr>PowerPoint 演示文稿</vt:lpstr>
      <vt:lpstr>二、GitHub 和 Git </vt:lpstr>
      <vt:lpstr>三、GitHub如何操作？</vt:lpstr>
      <vt:lpstr>四、GitHub注册账号</vt:lpstr>
      <vt:lpstr>2）分别填入昵称,邮箱,登录密码,确认密码 </vt:lpstr>
      <vt:lpstr>4）点击 Finish sign up 完成注册，直接跳转到邮箱验证(非常重要)</vt:lpstr>
      <vt:lpstr>5）邮箱验证之后会询问你一般多少人完成项目和身份，这里大家选择大家随便选就行了，然后在下面页面点击Continue for free即可。</vt:lpstr>
      <vt:lpstr>5）新账户主页</vt:lpstr>
      <vt:lpstr>五、GitHub for Windows下载、登录</vt:lpstr>
      <vt:lpstr>2）双击进行安装</vt:lpstr>
      <vt:lpstr>3）安装好之后桌面出现下面的图标,GitHub良好交互的图形界面,直接使用图形界面就ok。 如果第一次进入软件,会直接提示让你登录,点击Github.com下方的Sign in会自动打开浏览器并进入GitHub授权界面，点击授权后客户端就自动登入了。</vt:lpstr>
      <vt:lpstr>PowerPoint 演示文稿</vt:lpstr>
      <vt:lpstr>六、新建、发布、分享仓库 1）新建仓库</vt:lpstr>
      <vt:lpstr>PowerPoint 演示文稿</vt:lpstr>
      <vt:lpstr>由上面创建好之后,github客户端界面如下: </vt:lpstr>
      <vt:lpstr>2）发布仓库</vt:lpstr>
      <vt:lpstr>发布后，右上角由pulibsh变为Fetch origin表示已经发布成功</vt:lpstr>
      <vt:lpstr>1）Open in Visual Studio Code可以在编辑器中打开本地仓库(编辑器可以在设置中更改) 2)  Show in explorer 可以跳转到本地仓库的存储文件夹。 3）View on GitHub就能直接通过浏览器进入GitHub网站看到我们发布的新仓库了。点击这个，弹出相应网页，复制这个网页的url，可以分享给别人，别人进入该网页就可以拷贝你的仓库。 </vt:lpstr>
      <vt:lpstr>3）分享仓库 例如，把地址发给自己的手机，手机尝试点开该网页，可以看到自己刚才新建的仓库了。可以同学之间互相分享（pc端），尝试一下。</vt:lpstr>
      <vt:lpstr>七、修改项目，并提交、同步 1）新建文件操作 在仓库存储文件夹内，新加一个“test.txt”文件。</vt:lpstr>
      <vt:lpstr>打开GitHub，会发现界面有所改变。按照提示填写内容，然后点击提交即可。</vt:lpstr>
      <vt:lpstr>提交之后如下图所示，然后点击右上角或者push进行同步</vt:lpstr>
      <vt:lpstr>2）修改项目操作</vt:lpstr>
      <vt:lpstr>修改保存之后，客户端显示如下：</vt:lpstr>
      <vt:lpstr>八、查看历史提交的版本 同步之后在浏览器中查看。提交次数已经变成了3次。</vt:lpstr>
      <vt:lpstr>点击commit后： 可以看到这个项目的历史版本的列表信息。 当然，也可以点击查看具体的历史仓库信息，然后下载。</vt:lpstr>
      <vt:lpstr>九、下载/克隆仓库</vt:lpstr>
      <vt:lpstr>PowerPoint 演示文稿</vt:lpstr>
      <vt:lpstr>十、网站上操作Fork（叉）---成为贡献者</vt:lpstr>
      <vt:lpstr>2）现在你找到了这个仓库,可以将这个仓库直接加入到你的账户当中,点击右上角的Fork,这个仓库就加入进来了 </vt:lpstr>
      <vt:lpstr>4)当然这里就可以和之前一样,这个新用户同样可以提交修改文件,步骤和之前一样。但是注意一点,这个用户提交修改的文件，只是相当于在他自己Fork的目录下。简单来说，意思就是你把文件拷贝了一份,然后你在拷贝的这份文件上面进行修改什么的,对源文件是没有影响的。 例如：我们先按先前操作新建一个xxxx.txt文件。这个文件会出现在你Fork的目录中。  </vt:lpstr>
      <vt:lpstr>PowerPoint 演示文稿</vt:lpstr>
      <vt:lpstr>PowerPoint 演示文稿</vt:lpstr>
      <vt:lpstr>6）如果是easyuan用户,接收到别人的pull requests之后,就会在网站上看到。点击进入,可以看到具体别人提交的pull requests 。如果可行,选择合并 Merge pull request   </vt:lpstr>
      <vt:lpstr>PowerPoint 演示文稿</vt:lpstr>
      <vt:lpstr>总结Github一些术语</vt:lpstr>
      <vt:lpstr>总结Git一些术语</vt:lpstr>
      <vt:lpstr>简易理解GitHub</vt:lpstr>
      <vt:lpstr>任务（作业）</vt:lpstr>
      <vt:lpstr>自主练习和体验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Rodney</cp:lastModifiedBy>
  <cp:revision>220</cp:revision>
  <dcterms:created xsi:type="dcterms:W3CDTF">2016-06-11T13:38:00Z</dcterms:created>
  <dcterms:modified xsi:type="dcterms:W3CDTF">2022-09-22T10:06:51Z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