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9"/>
  </p:notesMasterIdLst>
  <p:sldIdLst>
    <p:sldId id="256" r:id="rId4"/>
    <p:sldId id="261" r:id="rId5"/>
    <p:sldId id="264" r:id="rId6"/>
    <p:sldId id="291" r:id="rId7"/>
    <p:sldId id="269" r:id="rId8"/>
    <p:sldId id="271" r:id="rId9"/>
    <p:sldId id="282" r:id="rId10"/>
    <p:sldId id="267" r:id="rId11"/>
    <p:sldId id="268" r:id="rId12"/>
    <p:sldId id="297" r:id="rId13"/>
    <p:sldId id="288" r:id="rId14"/>
    <p:sldId id="298" r:id="rId15"/>
    <p:sldId id="300" r:id="rId16"/>
    <p:sldId id="273" r:id="rId17"/>
    <p:sldId id="262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02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DDCE-4191-BCED-98480AB8BA92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DCE-4191-BCED-98480AB8BA9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DCE-4191-BCED-98480AB8BA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B320-4839-AEBE-4CA411026EC1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320-4839-AEBE-4CA411026EC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20-4839-AEBE-4CA411026E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7540-42CE-8A91-56F2F2C4B7D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7540-42CE-8A91-56F2F2C4B7D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40-42CE-8A91-56F2F2C4B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7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40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11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07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jfif"/><Relationship Id="rId5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23728" y="1347614"/>
            <a:ext cx="4392488" cy="1125808"/>
          </a:xfrm>
          <a:ln w="1905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sz="36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大數據的思考企畫書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第一階段</a:t>
            </a:r>
            <a:endParaRPr lang="ko-KR" altLang="en-US" b="1" dirty="0">
              <a:latin typeface="新細明體" panose="02020500000000000000" pitchFamily="18" charset="-12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881972"/>
              </p:ext>
            </p:extLst>
          </p:nvPr>
        </p:nvGraphicFramePr>
        <p:xfrm>
          <a:off x="865334" y="1036993"/>
          <a:ext cx="7413332" cy="37889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6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377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組織團隊</a:t>
                      </a:r>
                      <a:endParaRPr lang="ko-KR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新細明體" panose="02020500000000000000" pitchFamily="18" charset="-12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038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tabLst/>
                        <a:defRPr/>
                      </a:pPr>
                      <a:r>
                        <a:rPr lang="zh-TW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 預計將組成</a:t>
                      </a:r>
                      <a:r>
                        <a:rPr lang="en-US" altLang="zh-TW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8~9</a:t>
                      </a:r>
                      <a:r>
                        <a:rPr lang="zh-TW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人的團隊。</a:t>
                      </a:r>
                      <a:endParaRPr lang="en-US" altLang="zh-TW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Arial" pitchFamily="34" charset="0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tabLst/>
                        <a:defRPr/>
                      </a:pPr>
                      <a:r>
                        <a:rPr lang="zh-TW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 團隊成員</a:t>
                      </a:r>
                      <a:r>
                        <a:rPr lang="en-US" altLang="zh-TW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: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7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b="1" dirty="0">
                        <a:latin typeface="新細明體" panose="02020500000000000000" pitchFamily="18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indent="-3429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數位發展部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-</a:t>
                      </a: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員工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(</a:t>
                      </a: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提供技術應用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&amp;</a:t>
                      </a: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系統開發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)</a:t>
                      </a:r>
                    </a:p>
                    <a:p>
                      <a:pPr marL="342900" marR="0" indent="-3429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儲蓄部主管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(</a:t>
                      </a: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提供儲戶資料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)</a:t>
                      </a:r>
                    </a:p>
                    <a:p>
                      <a:pPr marL="342900" marR="0" indent="-3429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保險部業務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(</a:t>
                      </a: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不同族群所偏好的保險資料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)</a:t>
                      </a:r>
                    </a:p>
                    <a:p>
                      <a:pPr marL="342900" marR="0" indent="-3429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數據分析師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(</a:t>
                      </a: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蒐集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&amp;</a:t>
                      </a: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資料統整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)</a:t>
                      </a:r>
                    </a:p>
                    <a:p>
                      <a:pPr marL="342900" marR="0" indent="-3429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風險評估師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(</a:t>
                      </a: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評估風險機率及可能帶來的影響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Arial" pitchFamily="34" charset="0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5406">
                <a:tc>
                  <a:txBody>
                    <a:bodyPr/>
                    <a:lstStyle/>
                    <a:p>
                      <a:endParaRPr lang="ko-KR" altLang="en-US" b="1" dirty="0">
                        <a:latin typeface="新細明體" panose="02020500000000000000" pitchFamily="18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You can simply impress your audience and add a unique zing and appeal to your Presentations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72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082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第二階段</a:t>
            </a:r>
            <a:endParaRPr lang="ko-KR" altLang="en-US" b="1" dirty="0">
              <a:latin typeface="新細明體" panose="02020500000000000000" pitchFamily="18" charset="-12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053860"/>
              </p:ext>
            </p:extLst>
          </p:nvPr>
        </p:nvGraphicFramePr>
        <p:xfrm>
          <a:off x="865334" y="1036992"/>
          <a:ext cx="7413332" cy="37330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6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51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蒐集相關資訊</a:t>
                      </a:r>
                      <a:endParaRPr lang="ko-KR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新細明體" panose="02020500000000000000" pitchFamily="18" charset="-12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582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tabLst/>
                        <a:defRPr/>
                      </a:pPr>
                      <a:r>
                        <a:rPr lang="zh-TW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透過蒐集各部門的用戶資料，確認並分析數據。</a:t>
                      </a:r>
                      <a:endParaRPr lang="en-US" altLang="zh-TW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tabLst/>
                        <a:defRPr/>
                      </a:pPr>
                      <a:r>
                        <a:rPr lang="zh-TW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所需資料如下</a:t>
                      </a:r>
                      <a:r>
                        <a:rPr lang="en-US" altLang="zh-TW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: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958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b="1" dirty="0">
                        <a:latin typeface="新細明體" panose="02020500000000000000" pitchFamily="18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indent="-3429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儲戶的資訊。</a:t>
                      </a:r>
                      <a:endParaRPr lang="en-US" altLang="zh-TW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Arial" pitchFamily="34" charset="0"/>
                      </a:endParaRPr>
                    </a:p>
                    <a:p>
                      <a:pPr marL="342900" marR="0" indent="-3429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「優質貸款」的客戶資料。</a:t>
                      </a:r>
                      <a:endParaRPr lang="en-US" altLang="zh-TW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Arial" pitchFamily="34" charset="0"/>
                      </a:endParaRPr>
                    </a:p>
                    <a:p>
                      <a:pPr marL="342900" marR="0" indent="-3429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還款能力不足及時常逾期之用戶。</a:t>
                      </a:r>
                      <a:endParaRPr lang="en-US" altLang="zh-TW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Arial" pitchFamily="34" charset="0"/>
                      </a:endParaRPr>
                    </a:p>
                    <a:p>
                      <a:pPr marL="342900" marR="0" indent="-3429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受大眾客戶青睞的理財投資產品。</a:t>
                      </a:r>
                      <a:endParaRPr lang="en-US" altLang="zh-TW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Arial" pitchFamily="34" charset="0"/>
                      </a:endParaRPr>
                    </a:p>
                    <a:p>
                      <a:pPr marL="342900" marR="0" indent="-3429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不同族群偏好購買的保險。</a:t>
                      </a:r>
                      <a:endParaRPr lang="en-US" altLang="zh-TW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Arial" pitchFamily="34" charset="0"/>
                      </a:endParaRPr>
                    </a:p>
                    <a:p>
                      <a:pPr marL="342900" marR="0" indent="-3429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不良債權的發生率統計。</a:t>
                      </a:r>
                      <a:endParaRPr lang="en-US" altLang="zh-TW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8559">
                <a:tc>
                  <a:txBody>
                    <a:bodyPr/>
                    <a:lstStyle/>
                    <a:p>
                      <a:endParaRPr lang="ko-KR" altLang="en-US" b="1" dirty="0">
                        <a:latin typeface="新細明體" panose="02020500000000000000" pitchFamily="18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You can simply impress your audience and add a unique zing and appeal to your Presentations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52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64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第三階段</a:t>
            </a:r>
            <a:endParaRPr lang="ko-KR" altLang="en-US" b="1" dirty="0">
              <a:latin typeface="新細明體" panose="02020500000000000000" pitchFamily="18" charset="-12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364652"/>
              </p:ext>
            </p:extLst>
          </p:nvPr>
        </p:nvGraphicFramePr>
        <p:xfrm>
          <a:off x="899592" y="1036992"/>
          <a:ext cx="7379074" cy="3726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6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51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Arial" pitchFamily="34" charset="0"/>
                        </a:rPr>
                        <a:t>研究會議討論</a:t>
                      </a:r>
                      <a:endParaRPr lang="ko-KR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新細明體" panose="02020500000000000000" pitchFamily="18" charset="-12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099">
                <a:tc gridSpan="3"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u"/>
                      </a:pPr>
                      <a:r>
                        <a:rPr lang="zh-TW" altLang="en-US" sz="1600" b="1" dirty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數據分析會議</a:t>
                      </a:r>
                      <a:r>
                        <a:rPr lang="en-US" altLang="zh-TW" sz="1600" b="1" dirty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600" b="0" dirty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確認數據內容。</a:t>
                      </a:r>
                      <a:endParaRPr lang="en-US" altLang="zh-TW" sz="1600" b="0" dirty="0"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600" b="0" dirty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進行初步分析歸納。</a:t>
                      </a:r>
                      <a:endParaRPr lang="en-US" altLang="zh-TW" sz="1600" b="0" dirty="0"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600" b="0" dirty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進行計畫建模，並請風險評估師進行初估。</a:t>
                      </a:r>
                      <a:endParaRPr lang="en-US" altLang="zh-TW" sz="1600" b="0" dirty="0"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u"/>
                      </a:pPr>
                      <a:r>
                        <a:rPr lang="zh-TW" altLang="en-US" sz="1600" b="1" dirty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計畫規劃會議</a:t>
                      </a:r>
                      <a:r>
                        <a:rPr lang="en-US" altLang="zh-TW" sz="1600" b="1" dirty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600" b="0" dirty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數據分析師提供相關結果，並提出方向發展。</a:t>
                      </a:r>
                      <a:endParaRPr lang="en-US" altLang="zh-TW" sz="1600" b="0" dirty="0"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600" b="0" dirty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數位發展部的人員確認發展方向，並開始進行相應的系統開發。</a:t>
                      </a:r>
                      <a:endParaRPr lang="en-US" altLang="zh-TW" sz="1600" b="0" dirty="0"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600" b="0" dirty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製作報告，向各部門主管說明。</a:t>
                      </a:r>
                      <a:endParaRPr lang="en-US" altLang="zh-TW" sz="1600" b="0" dirty="0"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u"/>
                      </a:pPr>
                      <a:r>
                        <a:rPr lang="zh-TW" altLang="en-US" sz="1600" b="1" dirty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專案報告會議</a:t>
                      </a:r>
                      <a:r>
                        <a:rPr lang="en-US" altLang="zh-TW" sz="1600" b="1" dirty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TW" altLang="en-US" sz="1600" b="0" dirty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為確保計畫順利地推行，向各部門主管說明計畫內容，並請相關人員全力配合。</a:t>
                      </a:r>
                      <a:endParaRPr lang="en-US" altLang="zh-TW" sz="1600" b="0" dirty="0"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tabLst/>
                        <a:defRPr/>
                      </a:pPr>
                      <a:endParaRPr lang="en-US" altLang="zh-TW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52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2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C7D8CDF-26A8-4A21-8A5A-13BC8912A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計畫時間規畫表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0DB67C-7AD2-462C-9F2D-02518FD92D76}"/>
              </a:ext>
            </a:extLst>
          </p:cNvPr>
          <p:cNvSpPr/>
          <p:nvPr/>
        </p:nvSpPr>
        <p:spPr>
          <a:xfrm>
            <a:off x="871004" y="833613"/>
            <a:ext cx="1001056" cy="39537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16"/>
            <a:endParaRPr kumimoji="1" lang="zh-CN" altLang="en-US" sz="24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80415D0-EFB8-4BBE-94D4-8F49460AC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09183"/>
              </p:ext>
            </p:extLst>
          </p:nvPr>
        </p:nvGraphicFramePr>
        <p:xfrm>
          <a:off x="1962950" y="882311"/>
          <a:ext cx="6426336" cy="3922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9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90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90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90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902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7086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月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月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月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月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月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月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zh-TW" altLang="en-US" sz="1200" b="1" dirty="0">
                          <a:solidFill>
                            <a:schemeClr val="bg1"/>
                          </a:solidFill>
                        </a:rPr>
                        <a:t>月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351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8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163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866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912">
                <a:tc gridSpan="14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8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4461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866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3875">
                <a:tc gridSpan="14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91416" marR="91416" marT="45708" marB="45708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五边形 5">
            <a:extLst>
              <a:ext uri="{FF2B5EF4-FFF2-40B4-BE49-F238E27FC236}">
                <a16:creationId xmlns:a16="http://schemas.microsoft.com/office/drawing/2014/main" id="{1A90C9DC-8BC2-43A1-9492-330586D59618}"/>
              </a:ext>
            </a:extLst>
          </p:cNvPr>
          <p:cNvSpPr/>
          <p:nvPr/>
        </p:nvSpPr>
        <p:spPr>
          <a:xfrm>
            <a:off x="1856013" y="1632405"/>
            <a:ext cx="1551335" cy="347303"/>
          </a:xfrm>
          <a:prstGeom prst="homePlate">
            <a:avLst>
              <a:gd name="adj" fmla="val 40243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16"/>
            <a:endParaRPr kumimoji="1" lang="zh-CN" altLang="en-US" sz="2400" dirty="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9" name="组 6">
            <a:extLst>
              <a:ext uri="{FF2B5EF4-FFF2-40B4-BE49-F238E27FC236}">
                <a16:creationId xmlns:a16="http://schemas.microsoft.com/office/drawing/2014/main" id="{605715F2-3DEC-4BFD-AC01-22E0E331CA5F}"/>
              </a:ext>
            </a:extLst>
          </p:cNvPr>
          <p:cNvGrpSpPr/>
          <p:nvPr/>
        </p:nvGrpSpPr>
        <p:grpSpPr>
          <a:xfrm>
            <a:off x="455359" y="1630256"/>
            <a:ext cx="1506204" cy="448191"/>
            <a:chOff x="445310" y="1356246"/>
            <a:chExt cx="1506596" cy="448308"/>
          </a:xfrm>
        </p:grpSpPr>
        <p:sp>
          <p:nvSpPr>
            <p:cNvPr id="10" name="五边形 7">
              <a:extLst>
                <a:ext uri="{FF2B5EF4-FFF2-40B4-BE49-F238E27FC236}">
                  <a16:creationId xmlns:a16="http://schemas.microsoft.com/office/drawing/2014/main" id="{1724EA56-8458-45F4-A8E8-F82F8721DA20}"/>
                </a:ext>
              </a:extLst>
            </p:cNvPr>
            <p:cNvSpPr/>
            <p:nvPr/>
          </p:nvSpPr>
          <p:spPr>
            <a:xfrm flipH="1">
              <a:off x="445310" y="1356246"/>
              <a:ext cx="404602" cy="347393"/>
            </a:xfrm>
            <a:prstGeom prst="homePlate">
              <a:avLst>
                <a:gd name="adj" fmla="val 4024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6"/>
              <a:endParaRPr kumimoji="1" lang="zh-CN" altLang="en-US" sz="24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" name="平行四边形 8">
              <a:extLst>
                <a:ext uri="{FF2B5EF4-FFF2-40B4-BE49-F238E27FC236}">
                  <a16:creationId xmlns:a16="http://schemas.microsoft.com/office/drawing/2014/main" id="{36D52406-ED26-4CA3-BD16-83A15DAF23D9}"/>
                </a:ext>
              </a:extLst>
            </p:cNvPr>
            <p:cNvSpPr/>
            <p:nvPr/>
          </p:nvSpPr>
          <p:spPr>
            <a:xfrm rot="16200000" flipH="1">
              <a:off x="628983" y="1475022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6"/>
              <a:endParaRPr kumimoji="1" lang="zh-CN" altLang="en-US" sz="24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" name="平行四边形 9">
              <a:extLst>
                <a:ext uri="{FF2B5EF4-FFF2-40B4-BE49-F238E27FC236}">
                  <a16:creationId xmlns:a16="http://schemas.microsoft.com/office/drawing/2014/main" id="{77E17F93-0158-4ED4-9F31-A7E2E05EA5B1}"/>
                </a:ext>
              </a:extLst>
            </p:cNvPr>
            <p:cNvSpPr/>
            <p:nvPr/>
          </p:nvSpPr>
          <p:spPr>
            <a:xfrm rot="5400000">
              <a:off x="1731716" y="1475023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6"/>
              <a:endParaRPr kumimoji="1" lang="zh-CN" altLang="en-US" sz="24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C510ED2-EE83-4FC2-85B3-D90217D9A397}"/>
                </a:ext>
              </a:extLst>
            </p:cNvPr>
            <p:cNvSpPr/>
            <p:nvPr/>
          </p:nvSpPr>
          <p:spPr>
            <a:xfrm>
              <a:off x="745657" y="1457161"/>
              <a:ext cx="1206249" cy="3473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6"/>
              <a:endParaRPr kumimoji="1" lang="zh-CN" altLang="en-US" sz="24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1">
              <a:extLst>
                <a:ext uri="{FF2B5EF4-FFF2-40B4-BE49-F238E27FC236}">
                  <a16:creationId xmlns:a16="http://schemas.microsoft.com/office/drawing/2014/main" id="{052D08C7-A329-46F6-976D-1A1FFD5E6C06}"/>
                </a:ext>
              </a:extLst>
            </p:cNvPr>
            <p:cNvSpPr txBox="1"/>
            <p:nvPr/>
          </p:nvSpPr>
          <p:spPr>
            <a:xfrm>
              <a:off x="867371" y="1450276"/>
              <a:ext cx="1000579" cy="338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116"/>
              <a:r>
                <a:rPr kumimoji="1" lang="zh-TW" altLang="en-US" sz="1600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組織團隊</a:t>
              </a:r>
              <a:endParaRPr kumimoji="1" lang="zh-CN" altLang="en-US" sz="1600" b="1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五边形 12">
            <a:extLst>
              <a:ext uri="{FF2B5EF4-FFF2-40B4-BE49-F238E27FC236}">
                <a16:creationId xmlns:a16="http://schemas.microsoft.com/office/drawing/2014/main" id="{7F318768-86C8-4EAD-8BC3-40205B589F01}"/>
              </a:ext>
            </a:extLst>
          </p:cNvPr>
          <p:cNvSpPr/>
          <p:nvPr/>
        </p:nvSpPr>
        <p:spPr>
          <a:xfrm>
            <a:off x="1841710" y="2521842"/>
            <a:ext cx="2382519" cy="347303"/>
          </a:xfrm>
          <a:prstGeom prst="homePlate">
            <a:avLst>
              <a:gd name="adj" fmla="val 40243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16"/>
            <a:endParaRPr kumimoji="1" lang="zh-CN" altLang="en-US" sz="24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16" name="组 13">
            <a:extLst>
              <a:ext uri="{FF2B5EF4-FFF2-40B4-BE49-F238E27FC236}">
                <a16:creationId xmlns:a16="http://schemas.microsoft.com/office/drawing/2014/main" id="{3552136A-DDCE-4AB1-8B51-6E2EA574BB1E}"/>
              </a:ext>
            </a:extLst>
          </p:cNvPr>
          <p:cNvGrpSpPr/>
          <p:nvPr/>
        </p:nvGrpSpPr>
        <p:grpSpPr>
          <a:xfrm>
            <a:off x="453972" y="2520407"/>
            <a:ext cx="1506204" cy="459379"/>
            <a:chOff x="445310" y="1847612"/>
            <a:chExt cx="1506596" cy="459499"/>
          </a:xfrm>
        </p:grpSpPr>
        <p:sp>
          <p:nvSpPr>
            <p:cNvPr id="17" name="五边形 14">
              <a:extLst>
                <a:ext uri="{FF2B5EF4-FFF2-40B4-BE49-F238E27FC236}">
                  <a16:creationId xmlns:a16="http://schemas.microsoft.com/office/drawing/2014/main" id="{BDFE00E5-1FF0-490F-A257-5101C3DD5C18}"/>
                </a:ext>
              </a:extLst>
            </p:cNvPr>
            <p:cNvSpPr/>
            <p:nvPr/>
          </p:nvSpPr>
          <p:spPr>
            <a:xfrm flipH="1">
              <a:off x="445310" y="1847612"/>
              <a:ext cx="404602" cy="347393"/>
            </a:xfrm>
            <a:prstGeom prst="homePlate">
              <a:avLst>
                <a:gd name="adj" fmla="val 4024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6"/>
              <a:endParaRPr kumimoji="1" lang="zh-CN" altLang="en-US" sz="24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" name="平行四边形 15">
              <a:extLst>
                <a:ext uri="{FF2B5EF4-FFF2-40B4-BE49-F238E27FC236}">
                  <a16:creationId xmlns:a16="http://schemas.microsoft.com/office/drawing/2014/main" id="{8103DDEF-F553-4FD9-9B07-A9C7EC37E112}"/>
                </a:ext>
              </a:extLst>
            </p:cNvPr>
            <p:cNvSpPr/>
            <p:nvPr/>
          </p:nvSpPr>
          <p:spPr>
            <a:xfrm rot="16200000" flipH="1">
              <a:off x="628983" y="1966388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6"/>
              <a:endParaRPr kumimoji="1" lang="zh-CN" altLang="en-US" sz="24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" name="平行四边形 16">
              <a:extLst>
                <a:ext uri="{FF2B5EF4-FFF2-40B4-BE49-F238E27FC236}">
                  <a16:creationId xmlns:a16="http://schemas.microsoft.com/office/drawing/2014/main" id="{F20E8DA0-852C-47DD-A3DD-DE41F2A6B868}"/>
                </a:ext>
              </a:extLst>
            </p:cNvPr>
            <p:cNvSpPr/>
            <p:nvPr/>
          </p:nvSpPr>
          <p:spPr>
            <a:xfrm rot="5400000">
              <a:off x="1731716" y="1966389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6"/>
              <a:endParaRPr kumimoji="1" lang="zh-CN" altLang="en-US" sz="24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5D0CA58-EDF2-42F7-B2AE-42DEE87086EF}"/>
                </a:ext>
              </a:extLst>
            </p:cNvPr>
            <p:cNvSpPr/>
            <p:nvPr/>
          </p:nvSpPr>
          <p:spPr>
            <a:xfrm>
              <a:off x="745657" y="1948527"/>
              <a:ext cx="1206249" cy="3473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6"/>
              <a:endParaRPr kumimoji="1" lang="zh-CN" altLang="en-US" sz="24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18">
              <a:extLst>
                <a:ext uri="{FF2B5EF4-FFF2-40B4-BE49-F238E27FC236}">
                  <a16:creationId xmlns:a16="http://schemas.microsoft.com/office/drawing/2014/main" id="{76863D63-306D-48F4-A466-9F20C6542C46}"/>
                </a:ext>
              </a:extLst>
            </p:cNvPr>
            <p:cNvSpPr txBox="1"/>
            <p:nvPr/>
          </p:nvSpPr>
          <p:spPr>
            <a:xfrm>
              <a:off x="850281" y="1968469"/>
              <a:ext cx="1000579" cy="338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116"/>
              <a:r>
                <a:rPr kumimoji="1" lang="zh-TW" altLang="en-US" sz="1600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蒐集資料</a:t>
              </a:r>
              <a:endParaRPr kumimoji="1" lang="zh-CN" altLang="en-US" sz="1600" b="1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五边形 19">
            <a:extLst>
              <a:ext uri="{FF2B5EF4-FFF2-40B4-BE49-F238E27FC236}">
                <a16:creationId xmlns:a16="http://schemas.microsoft.com/office/drawing/2014/main" id="{3F08C424-231A-4884-98A7-B58DFD90E845}"/>
              </a:ext>
            </a:extLst>
          </p:cNvPr>
          <p:cNvSpPr/>
          <p:nvPr/>
        </p:nvSpPr>
        <p:spPr>
          <a:xfrm>
            <a:off x="1841710" y="3402691"/>
            <a:ext cx="4530490" cy="347303"/>
          </a:xfrm>
          <a:prstGeom prst="homePlate">
            <a:avLst>
              <a:gd name="adj" fmla="val 40243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16"/>
            <a:endParaRPr kumimoji="1" lang="zh-CN" altLang="en-US" sz="24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23" name="组 20">
            <a:extLst>
              <a:ext uri="{FF2B5EF4-FFF2-40B4-BE49-F238E27FC236}">
                <a16:creationId xmlns:a16="http://schemas.microsoft.com/office/drawing/2014/main" id="{DE65E3EF-0DDF-4499-B62F-92F2FFBA3DEB}"/>
              </a:ext>
            </a:extLst>
          </p:cNvPr>
          <p:cNvGrpSpPr/>
          <p:nvPr/>
        </p:nvGrpSpPr>
        <p:grpSpPr>
          <a:xfrm>
            <a:off x="453972" y="3401419"/>
            <a:ext cx="1506204" cy="448191"/>
            <a:chOff x="445310" y="2344757"/>
            <a:chExt cx="1506596" cy="448308"/>
          </a:xfrm>
        </p:grpSpPr>
        <p:sp>
          <p:nvSpPr>
            <p:cNvPr id="24" name="五边形 21">
              <a:extLst>
                <a:ext uri="{FF2B5EF4-FFF2-40B4-BE49-F238E27FC236}">
                  <a16:creationId xmlns:a16="http://schemas.microsoft.com/office/drawing/2014/main" id="{832B2E2D-363F-4D29-9446-3CC5716F9E23}"/>
                </a:ext>
              </a:extLst>
            </p:cNvPr>
            <p:cNvSpPr/>
            <p:nvPr/>
          </p:nvSpPr>
          <p:spPr>
            <a:xfrm flipH="1">
              <a:off x="445310" y="2344757"/>
              <a:ext cx="404602" cy="347393"/>
            </a:xfrm>
            <a:prstGeom prst="homePlate">
              <a:avLst>
                <a:gd name="adj" fmla="val 4024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6"/>
              <a:endParaRPr kumimoji="1" lang="zh-CN" altLang="en-US" sz="24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5" name="平行四边形 22">
              <a:extLst>
                <a:ext uri="{FF2B5EF4-FFF2-40B4-BE49-F238E27FC236}">
                  <a16:creationId xmlns:a16="http://schemas.microsoft.com/office/drawing/2014/main" id="{F173743B-8634-4752-ACF0-A6D181E516DA}"/>
                </a:ext>
              </a:extLst>
            </p:cNvPr>
            <p:cNvSpPr/>
            <p:nvPr/>
          </p:nvSpPr>
          <p:spPr>
            <a:xfrm rot="16200000" flipH="1">
              <a:off x="628983" y="2463533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6"/>
              <a:endParaRPr kumimoji="1" lang="zh-CN" altLang="en-US" sz="24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6" name="平行四边形 23">
              <a:extLst>
                <a:ext uri="{FF2B5EF4-FFF2-40B4-BE49-F238E27FC236}">
                  <a16:creationId xmlns:a16="http://schemas.microsoft.com/office/drawing/2014/main" id="{9E98FB07-65C3-4400-BAF3-AD2DADBE5FB5}"/>
                </a:ext>
              </a:extLst>
            </p:cNvPr>
            <p:cNvSpPr/>
            <p:nvPr/>
          </p:nvSpPr>
          <p:spPr>
            <a:xfrm rot="5400000">
              <a:off x="1731716" y="2463534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6"/>
              <a:endParaRPr kumimoji="1" lang="zh-CN" altLang="en-US" sz="24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5DAD25C-582A-4E88-A876-DEE3DBA77468}"/>
                </a:ext>
              </a:extLst>
            </p:cNvPr>
            <p:cNvSpPr/>
            <p:nvPr/>
          </p:nvSpPr>
          <p:spPr>
            <a:xfrm>
              <a:off x="745657" y="2445672"/>
              <a:ext cx="1206249" cy="3473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6"/>
              <a:endParaRPr kumimoji="1" lang="zh-CN" altLang="en-US" sz="24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5">
              <a:extLst>
                <a:ext uri="{FF2B5EF4-FFF2-40B4-BE49-F238E27FC236}">
                  <a16:creationId xmlns:a16="http://schemas.microsoft.com/office/drawing/2014/main" id="{37ED0F89-CEBF-4848-967C-352211D1B324}"/>
                </a:ext>
              </a:extLst>
            </p:cNvPr>
            <p:cNvSpPr txBox="1"/>
            <p:nvPr/>
          </p:nvSpPr>
          <p:spPr>
            <a:xfrm>
              <a:off x="835724" y="2448053"/>
              <a:ext cx="1000579" cy="338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116"/>
              <a:r>
                <a:rPr kumimoji="1" lang="zh-TW" altLang="en-US" sz="1600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研討會議</a:t>
              </a:r>
              <a:endParaRPr kumimoji="1" lang="zh-CN" altLang="en-US" sz="1600" b="1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五边形 40">
            <a:extLst>
              <a:ext uri="{FF2B5EF4-FFF2-40B4-BE49-F238E27FC236}">
                <a16:creationId xmlns:a16="http://schemas.microsoft.com/office/drawing/2014/main" id="{34CEDBE9-139A-456A-A5CF-F66E92B64694}"/>
              </a:ext>
            </a:extLst>
          </p:cNvPr>
          <p:cNvSpPr/>
          <p:nvPr/>
        </p:nvSpPr>
        <p:spPr>
          <a:xfrm>
            <a:off x="1805339" y="4211512"/>
            <a:ext cx="6076361" cy="347303"/>
          </a:xfrm>
          <a:prstGeom prst="homePlate">
            <a:avLst>
              <a:gd name="adj" fmla="val 40243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16"/>
            <a:endParaRPr kumimoji="1" lang="zh-CN" altLang="en-US" sz="2400" dirty="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44" name="组 41">
            <a:extLst>
              <a:ext uri="{FF2B5EF4-FFF2-40B4-BE49-F238E27FC236}">
                <a16:creationId xmlns:a16="http://schemas.microsoft.com/office/drawing/2014/main" id="{7F0A2E2E-A7FA-4452-B467-EDB3BDF889ED}"/>
              </a:ext>
            </a:extLst>
          </p:cNvPr>
          <p:cNvGrpSpPr/>
          <p:nvPr/>
        </p:nvGrpSpPr>
        <p:grpSpPr>
          <a:xfrm>
            <a:off x="400872" y="4200544"/>
            <a:ext cx="1506204" cy="453405"/>
            <a:chOff x="445310" y="3810681"/>
            <a:chExt cx="1506596" cy="453523"/>
          </a:xfrm>
        </p:grpSpPr>
        <p:sp>
          <p:nvSpPr>
            <p:cNvPr id="45" name="五边形 42">
              <a:extLst>
                <a:ext uri="{FF2B5EF4-FFF2-40B4-BE49-F238E27FC236}">
                  <a16:creationId xmlns:a16="http://schemas.microsoft.com/office/drawing/2014/main" id="{33721CE5-93B7-40EC-828F-2C98C138DFF3}"/>
                </a:ext>
              </a:extLst>
            </p:cNvPr>
            <p:cNvSpPr/>
            <p:nvPr/>
          </p:nvSpPr>
          <p:spPr>
            <a:xfrm flipH="1">
              <a:off x="445310" y="3810681"/>
              <a:ext cx="404602" cy="347393"/>
            </a:xfrm>
            <a:prstGeom prst="homePlate">
              <a:avLst>
                <a:gd name="adj" fmla="val 402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6"/>
              <a:endParaRPr kumimoji="1" lang="zh-CN" altLang="en-US" sz="24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6" name="平行四边形 43">
              <a:extLst>
                <a:ext uri="{FF2B5EF4-FFF2-40B4-BE49-F238E27FC236}">
                  <a16:creationId xmlns:a16="http://schemas.microsoft.com/office/drawing/2014/main" id="{53E183D2-BAF6-4160-8E24-5F8C42597F60}"/>
                </a:ext>
              </a:extLst>
            </p:cNvPr>
            <p:cNvSpPr/>
            <p:nvPr/>
          </p:nvSpPr>
          <p:spPr>
            <a:xfrm rot="16200000" flipH="1">
              <a:off x="628983" y="3929457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6"/>
              <a:endParaRPr kumimoji="1" lang="zh-CN" altLang="en-US" sz="24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7" name="平行四边形 44">
              <a:extLst>
                <a:ext uri="{FF2B5EF4-FFF2-40B4-BE49-F238E27FC236}">
                  <a16:creationId xmlns:a16="http://schemas.microsoft.com/office/drawing/2014/main" id="{4A0A6141-4F61-463B-8421-55D54839C797}"/>
                </a:ext>
              </a:extLst>
            </p:cNvPr>
            <p:cNvSpPr/>
            <p:nvPr/>
          </p:nvSpPr>
          <p:spPr>
            <a:xfrm rot="5400000">
              <a:off x="1731716" y="3929458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6"/>
              <a:endParaRPr kumimoji="1" lang="zh-CN" altLang="en-US" sz="24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893793D-5F8E-426B-86D8-4714D85FD1BC}"/>
                </a:ext>
              </a:extLst>
            </p:cNvPr>
            <p:cNvSpPr/>
            <p:nvPr/>
          </p:nvSpPr>
          <p:spPr>
            <a:xfrm>
              <a:off x="745657" y="3911596"/>
              <a:ext cx="1206249" cy="34739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6"/>
              <a:endParaRPr kumimoji="1" lang="zh-CN" altLang="en-US" sz="24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6">
              <a:extLst>
                <a:ext uri="{FF2B5EF4-FFF2-40B4-BE49-F238E27FC236}">
                  <a16:creationId xmlns:a16="http://schemas.microsoft.com/office/drawing/2014/main" id="{48A07A5C-6F97-412E-A776-973469D2592E}"/>
                </a:ext>
              </a:extLst>
            </p:cNvPr>
            <p:cNvSpPr txBox="1"/>
            <p:nvPr/>
          </p:nvSpPr>
          <p:spPr>
            <a:xfrm>
              <a:off x="867371" y="3925562"/>
              <a:ext cx="1000579" cy="338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116"/>
              <a:r>
                <a:rPr kumimoji="1" lang="zh-TW" altLang="en-US" sz="1600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成果發展</a:t>
              </a:r>
              <a:endParaRPr kumimoji="1" lang="zh-CN" altLang="en-US" sz="1600" b="1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292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預期效益</a:t>
            </a:r>
            <a:endParaRPr lang="ko-KR" altLang="en-US" b="1" dirty="0">
              <a:latin typeface="新細明體" panose="02020500000000000000" pitchFamily="18" charset="-120"/>
            </a:endParaRPr>
          </a:p>
        </p:txBody>
      </p:sp>
      <p:grpSp>
        <p:nvGrpSpPr>
          <p:cNvPr id="6" name="Group 5"/>
          <p:cNvGrpSpPr/>
          <p:nvPr/>
        </p:nvGrpSpPr>
        <p:grpSpPr>
          <a:xfrm rot="2700000">
            <a:off x="4872379" y="1123264"/>
            <a:ext cx="472578" cy="879828"/>
            <a:chOff x="6783521" y="1654812"/>
            <a:chExt cx="726841" cy="1353205"/>
          </a:xfrm>
        </p:grpSpPr>
        <p:sp>
          <p:nvSpPr>
            <p:cNvPr id="8" name="Freeform 7"/>
            <p:cNvSpPr/>
            <p:nvPr/>
          </p:nvSpPr>
          <p:spPr>
            <a:xfrm>
              <a:off x="6783521" y="1886618"/>
              <a:ext cx="726841" cy="1121399"/>
            </a:xfrm>
            <a:custGeom>
              <a:avLst/>
              <a:gdLst/>
              <a:ahLst/>
              <a:cxnLst/>
              <a:rect l="l" t="t" r="r" b="b"/>
              <a:pathLst>
                <a:path w="726841" h="1121399">
                  <a:moveTo>
                    <a:pt x="236325" y="1049494"/>
                  </a:moveTo>
                  <a:lnTo>
                    <a:pt x="495287" y="1049494"/>
                  </a:lnTo>
                  <a:cubicBezTo>
                    <a:pt x="491080" y="1064561"/>
                    <a:pt x="487966" y="1079199"/>
                    <a:pt x="485273" y="1093187"/>
                  </a:cubicBezTo>
                  <a:lnTo>
                    <a:pt x="245258" y="1092728"/>
                  </a:lnTo>
                  <a:close/>
                  <a:moveTo>
                    <a:pt x="363421" y="203844"/>
                  </a:moveTo>
                  <a:cubicBezTo>
                    <a:pt x="401307" y="203844"/>
                    <a:pt x="432020" y="234557"/>
                    <a:pt x="432020" y="272443"/>
                  </a:cubicBezTo>
                  <a:cubicBezTo>
                    <a:pt x="432020" y="310329"/>
                    <a:pt x="401307" y="341042"/>
                    <a:pt x="363421" y="341042"/>
                  </a:cubicBezTo>
                  <a:cubicBezTo>
                    <a:pt x="325534" y="341042"/>
                    <a:pt x="294821" y="310329"/>
                    <a:pt x="294821" y="272443"/>
                  </a:cubicBezTo>
                  <a:cubicBezTo>
                    <a:pt x="294821" y="234557"/>
                    <a:pt x="325534" y="203844"/>
                    <a:pt x="363421" y="203844"/>
                  </a:cubicBezTo>
                  <a:close/>
                  <a:moveTo>
                    <a:pt x="363421" y="135244"/>
                  </a:moveTo>
                  <a:cubicBezTo>
                    <a:pt x="287648" y="135244"/>
                    <a:pt x="226222" y="196671"/>
                    <a:pt x="226222" y="272443"/>
                  </a:cubicBezTo>
                  <a:cubicBezTo>
                    <a:pt x="226222" y="348216"/>
                    <a:pt x="287648" y="409642"/>
                    <a:pt x="363421" y="409642"/>
                  </a:cubicBezTo>
                  <a:cubicBezTo>
                    <a:pt x="439193" y="409642"/>
                    <a:pt x="500619" y="348216"/>
                    <a:pt x="500619" y="272443"/>
                  </a:cubicBezTo>
                  <a:cubicBezTo>
                    <a:pt x="500619" y="196671"/>
                    <a:pt x="439193" y="135244"/>
                    <a:pt x="363421" y="135244"/>
                  </a:cubicBezTo>
                  <a:close/>
                  <a:moveTo>
                    <a:pt x="196200" y="0"/>
                  </a:moveTo>
                  <a:cubicBezTo>
                    <a:pt x="300307" y="58658"/>
                    <a:pt x="427219" y="59450"/>
                    <a:pt x="531959" y="2129"/>
                  </a:cubicBezTo>
                  <a:cubicBezTo>
                    <a:pt x="645195" y="251105"/>
                    <a:pt x="615578" y="521951"/>
                    <a:pt x="565642" y="749813"/>
                  </a:cubicBezTo>
                  <a:lnTo>
                    <a:pt x="726841" y="904479"/>
                  </a:lnTo>
                  <a:lnTo>
                    <a:pt x="700460" y="1113326"/>
                  </a:lnTo>
                  <a:lnTo>
                    <a:pt x="510728" y="982128"/>
                  </a:lnTo>
                  <a:lnTo>
                    <a:pt x="503274" y="1014651"/>
                  </a:lnTo>
                  <a:lnTo>
                    <a:pt x="228241" y="1014651"/>
                  </a:lnTo>
                  <a:cubicBezTo>
                    <a:pt x="226194" y="1005458"/>
                    <a:pt x="223902" y="996068"/>
                    <a:pt x="221524" y="986461"/>
                  </a:cubicBezTo>
                  <a:lnTo>
                    <a:pt x="26381" y="1121399"/>
                  </a:lnTo>
                  <a:lnTo>
                    <a:pt x="0" y="912552"/>
                  </a:lnTo>
                  <a:lnTo>
                    <a:pt x="162681" y="756465"/>
                  </a:lnTo>
                  <a:lnTo>
                    <a:pt x="163137" y="757906"/>
                  </a:lnTo>
                  <a:lnTo>
                    <a:pt x="165881" y="748957"/>
                  </a:lnTo>
                  <a:cubicBezTo>
                    <a:pt x="117348" y="521774"/>
                    <a:pt x="87568" y="246912"/>
                    <a:pt x="19620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997804" y="1654812"/>
              <a:ext cx="298274" cy="244742"/>
            </a:xfrm>
            <a:custGeom>
              <a:avLst/>
              <a:gdLst/>
              <a:ahLst/>
              <a:cxnLst/>
              <a:rect l="l" t="t" r="r" b="b"/>
              <a:pathLst>
                <a:path w="298274" h="244742">
                  <a:moveTo>
                    <a:pt x="147328" y="0"/>
                  </a:moveTo>
                  <a:cubicBezTo>
                    <a:pt x="212319" y="65590"/>
                    <a:pt x="261867" y="134854"/>
                    <a:pt x="298274" y="206570"/>
                  </a:cubicBezTo>
                  <a:cubicBezTo>
                    <a:pt x="205418" y="258299"/>
                    <a:pt x="92251" y="257374"/>
                    <a:pt x="0" y="204273"/>
                  </a:cubicBezTo>
                  <a:cubicBezTo>
                    <a:pt x="35363" y="132633"/>
                    <a:pt x="83678" y="64016"/>
                    <a:pt x="147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33374" y="1827657"/>
            <a:ext cx="3277252" cy="2940710"/>
            <a:chOff x="2875611" y="1828800"/>
            <a:chExt cx="3277252" cy="2940710"/>
          </a:xfrm>
        </p:grpSpPr>
        <p:sp>
          <p:nvSpPr>
            <p:cNvPr id="17" name="Freeform 16"/>
            <p:cNvSpPr/>
            <p:nvPr/>
          </p:nvSpPr>
          <p:spPr>
            <a:xfrm>
              <a:off x="4045306" y="3979468"/>
              <a:ext cx="1411833" cy="790042"/>
            </a:xfrm>
            <a:custGeom>
              <a:avLst/>
              <a:gdLst>
                <a:gd name="connsiteX0" fmla="*/ 1404518 w 1411833"/>
                <a:gd name="connsiteY0" fmla="*/ 585216 h 790042"/>
                <a:gd name="connsiteX1" fmla="*/ 0 w 1411833"/>
                <a:gd name="connsiteY1" fmla="*/ 790042 h 790042"/>
                <a:gd name="connsiteX2" fmla="*/ 1411833 w 1411833"/>
                <a:gd name="connsiteY2" fmla="*/ 0 h 790042"/>
                <a:gd name="connsiteX3" fmla="*/ 1404518 w 1411833"/>
                <a:gd name="connsiteY3" fmla="*/ 585216 h 79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1833" h="790042">
                  <a:moveTo>
                    <a:pt x="1404518" y="585216"/>
                  </a:moveTo>
                  <a:lnTo>
                    <a:pt x="0" y="790042"/>
                  </a:lnTo>
                  <a:lnTo>
                    <a:pt x="1411833" y="0"/>
                  </a:lnTo>
                  <a:cubicBezTo>
                    <a:pt x="1409395" y="195072"/>
                    <a:pt x="1406956" y="390144"/>
                    <a:pt x="1404518" y="5852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新細明體" panose="02020500000000000000" pitchFamily="18" charset="-12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889504" y="3130906"/>
              <a:ext cx="2130190" cy="1046074"/>
            </a:xfrm>
            <a:custGeom>
              <a:avLst/>
              <a:gdLst>
                <a:gd name="connsiteX0" fmla="*/ 2143354 w 2305136"/>
                <a:gd name="connsiteY0" fmla="*/ 1457 h 1069476"/>
                <a:gd name="connsiteX1" fmla="*/ 0 w 2305136"/>
                <a:gd name="connsiteY1" fmla="*/ 440369 h 1069476"/>
                <a:gd name="connsiteX2" fmla="*/ 7316 w 2305136"/>
                <a:gd name="connsiteY2" fmla="*/ 1069476 h 1069476"/>
                <a:gd name="connsiteX3" fmla="*/ 2150669 w 2305136"/>
                <a:gd name="connsiteY3" fmla="*/ 593988 h 1069476"/>
                <a:gd name="connsiteX4" fmla="*/ 2143354 w 2305136"/>
                <a:gd name="connsiteY4" fmla="*/ 1457 h 1069476"/>
                <a:gd name="connsiteX0" fmla="*/ 2143354 w 2259633"/>
                <a:gd name="connsiteY0" fmla="*/ 47501 h 1115520"/>
                <a:gd name="connsiteX1" fmla="*/ 0 w 2259633"/>
                <a:gd name="connsiteY1" fmla="*/ 486413 h 1115520"/>
                <a:gd name="connsiteX2" fmla="*/ 7316 w 2259633"/>
                <a:gd name="connsiteY2" fmla="*/ 1115520 h 1115520"/>
                <a:gd name="connsiteX3" fmla="*/ 2150669 w 2259633"/>
                <a:gd name="connsiteY3" fmla="*/ 640032 h 1115520"/>
                <a:gd name="connsiteX4" fmla="*/ 2143354 w 2259633"/>
                <a:gd name="connsiteY4" fmla="*/ 47501 h 1115520"/>
                <a:gd name="connsiteX0" fmla="*/ 2143354 w 2387606"/>
                <a:gd name="connsiteY0" fmla="*/ 47501 h 1115520"/>
                <a:gd name="connsiteX1" fmla="*/ 0 w 2387606"/>
                <a:gd name="connsiteY1" fmla="*/ 486413 h 1115520"/>
                <a:gd name="connsiteX2" fmla="*/ 7316 w 2387606"/>
                <a:gd name="connsiteY2" fmla="*/ 1115520 h 1115520"/>
                <a:gd name="connsiteX3" fmla="*/ 2150669 w 2387606"/>
                <a:gd name="connsiteY3" fmla="*/ 640032 h 1115520"/>
                <a:gd name="connsiteX4" fmla="*/ 2143354 w 2387606"/>
                <a:gd name="connsiteY4" fmla="*/ 47501 h 1115520"/>
                <a:gd name="connsiteX0" fmla="*/ 2143354 w 2335036"/>
                <a:gd name="connsiteY0" fmla="*/ 84198 h 1152217"/>
                <a:gd name="connsiteX1" fmla="*/ 0 w 2335036"/>
                <a:gd name="connsiteY1" fmla="*/ 523110 h 1152217"/>
                <a:gd name="connsiteX2" fmla="*/ 7316 w 2335036"/>
                <a:gd name="connsiteY2" fmla="*/ 1152217 h 1152217"/>
                <a:gd name="connsiteX3" fmla="*/ 2150669 w 2335036"/>
                <a:gd name="connsiteY3" fmla="*/ 676729 h 1152217"/>
                <a:gd name="connsiteX4" fmla="*/ 2143354 w 2335036"/>
                <a:gd name="connsiteY4" fmla="*/ 84198 h 1152217"/>
                <a:gd name="connsiteX0" fmla="*/ 2143354 w 2307818"/>
                <a:gd name="connsiteY0" fmla="*/ 84198 h 1152217"/>
                <a:gd name="connsiteX1" fmla="*/ 0 w 2307818"/>
                <a:gd name="connsiteY1" fmla="*/ 523110 h 1152217"/>
                <a:gd name="connsiteX2" fmla="*/ 7316 w 2307818"/>
                <a:gd name="connsiteY2" fmla="*/ 1152217 h 1152217"/>
                <a:gd name="connsiteX3" fmla="*/ 2150669 w 2307818"/>
                <a:gd name="connsiteY3" fmla="*/ 676729 h 1152217"/>
                <a:gd name="connsiteX4" fmla="*/ 2143354 w 2307818"/>
                <a:gd name="connsiteY4" fmla="*/ 84198 h 1152217"/>
                <a:gd name="connsiteX0" fmla="*/ 2143354 w 2307818"/>
                <a:gd name="connsiteY0" fmla="*/ 0 h 1068019"/>
                <a:gd name="connsiteX1" fmla="*/ 0 w 2307818"/>
                <a:gd name="connsiteY1" fmla="*/ 438912 h 1068019"/>
                <a:gd name="connsiteX2" fmla="*/ 7316 w 2307818"/>
                <a:gd name="connsiteY2" fmla="*/ 1068019 h 1068019"/>
                <a:gd name="connsiteX3" fmla="*/ 2150669 w 2307818"/>
                <a:gd name="connsiteY3" fmla="*/ 592531 h 1068019"/>
                <a:gd name="connsiteX4" fmla="*/ 2143354 w 2307818"/>
                <a:gd name="connsiteY4" fmla="*/ 0 h 1068019"/>
                <a:gd name="connsiteX0" fmla="*/ 2143354 w 2152136"/>
                <a:gd name="connsiteY0" fmla="*/ 0 h 1068019"/>
                <a:gd name="connsiteX1" fmla="*/ 0 w 2152136"/>
                <a:gd name="connsiteY1" fmla="*/ 438912 h 1068019"/>
                <a:gd name="connsiteX2" fmla="*/ 7316 w 2152136"/>
                <a:gd name="connsiteY2" fmla="*/ 1068019 h 1068019"/>
                <a:gd name="connsiteX3" fmla="*/ 2150669 w 2152136"/>
                <a:gd name="connsiteY3" fmla="*/ 592531 h 1068019"/>
                <a:gd name="connsiteX4" fmla="*/ 2143354 w 2152136"/>
                <a:gd name="connsiteY4" fmla="*/ 0 h 1068019"/>
                <a:gd name="connsiteX0" fmla="*/ 2136250 w 2145032"/>
                <a:gd name="connsiteY0" fmla="*/ 0 h 1068019"/>
                <a:gd name="connsiteX1" fmla="*/ 14842 w 2145032"/>
                <a:gd name="connsiteY1" fmla="*/ 438912 h 1068019"/>
                <a:gd name="connsiteX2" fmla="*/ 212 w 2145032"/>
                <a:gd name="connsiteY2" fmla="*/ 1068019 h 1068019"/>
                <a:gd name="connsiteX3" fmla="*/ 2143565 w 2145032"/>
                <a:gd name="connsiteY3" fmla="*/ 592531 h 1068019"/>
                <a:gd name="connsiteX4" fmla="*/ 2136250 w 2145032"/>
                <a:gd name="connsiteY4" fmla="*/ 0 h 1068019"/>
                <a:gd name="connsiteX0" fmla="*/ 2121408 w 2130190"/>
                <a:gd name="connsiteY0" fmla="*/ 0 h 1075334"/>
                <a:gd name="connsiteX1" fmla="*/ 0 w 2130190"/>
                <a:gd name="connsiteY1" fmla="*/ 438912 h 1075334"/>
                <a:gd name="connsiteX2" fmla="*/ 7316 w 2130190"/>
                <a:gd name="connsiteY2" fmla="*/ 1075334 h 1075334"/>
                <a:gd name="connsiteX3" fmla="*/ 2128723 w 2130190"/>
                <a:gd name="connsiteY3" fmla="*/ 592531 h 1075334"/>
                <a:gd name="connsiteX4" fmla="*/ 2121408 w 2130190"/>
                <a:gd name="connsiteY4" fmla="*/ 0 h 1075334"/>
                <a:gd name="connsiteX0" fmla="*/ 2121408 w 2130190"/>
                <a:gd name="connsiteY0" fmla="*/ 0 h 1046074"/>
                <a:gd name="connsiteX1" fmla="*/ 0 w 2130190"/>
                <a:gd name="connsiteY1" fmla="*/ 438912 h 1046074"/>
                <a:gd name="connsiteX2" fmla="*/ 7316 w 2130190"/>
                <a:gd name="connsiteY2" fmla="*/ 1046074 h 1046074"/>
                <a:gd name="connsiteX3" fmla="*/ 2128723 w 2130190"/>
                <a:gd name="connsiteY3" fmla="*/ 592531 h 1046074"/>
                <a:gd name="connsiteX4" fmla="*/ 2121408 w 2130190"/>
                <a:gd name="connsiteY4" fmla="*/ 0 h 1046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0190" h="1046074">
                  <a:moveTo>
                    <a:pt x="2121408" y="0"/>
                  </a:moveTo>
                  <a:cubicBezTo>
                    <a:pt x="1676664" y="86171"/>
                    <a:pt x="714451" y="292608"/>
                    <a:pt x="0" y="438912"/>
                  </a:cubicBezTo>
                  <a:cubicBezTo>
                    <a:pt x="2439" y="648614"/>
                    <a:pt x="4877" y="836372"/>
                    <a:pt x="7316" y="1046074"/>
                  </a:cubicBezTo>
                  <a:lnTo>
                    <a:pt x="2128723" y="592531"/>
                  </a:lnTo>
                  <a:cubicBezTo>
                    <a:pt x="2133599" y="377952"/>
                    <a:pt x="2125065" y="296265"/>
                    <a:pt x="2121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新細明體" panose="02020500000000000000" pitchFamily="18" charset="-120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3284525" y="2523744"/>
              <a:ext cx="2867558" cy="877824"/>
            </a:xfrm>
            <a:custGeom>
              <a:avLst/>
              <a:gdLst>
                <a:gd name="connsiteX0" fmla="*/ 0 w 2896820"/>
                <a:gd name="connsiteY0" fmla="*/ 292608 h 607162"/>
                <a:gd name="connsiteX1" fmla="*/ 2874874 w 2896820"/>
                <a:gd name="connsiteY1" fmla="*/ 0 h 607162"/>
                <a:gd name="connsiteX2" fmla="*/ 2896820 w 2896820"/>
                <a:gd name="connsiteY2" fmla="*/ 607162 h 607162"/>
                <a:gd name="connsiteX3" fmla="*/ 1770279 w 2896820"/>
                <a:gd name="connsiteY3" fmla="*/ 599846 h 607162"/>
                <a:gd name="connsiteX4" fmla="*/ 0 w 2896820"/>
                <a:gd name="connsiteY4" fmla="*/ 292608 h 607162"/>
                <a:gd name="connsiteX0" fmla="*/ 0 w 2896820"/>
                <a:gd name="connsiteY0" fmla="*/ 292608 h 877824"/>
                <a:gd name="connsiteX1" fmla="*/ 2874874 w 2896820"/>
                <a:gd name="connsiteY1" fmla="*/ 0 h 877824"/>
                <a:gd name="connsiteX2" fmla="*/ 2896820 w 2896820"/>
                <a:gd name="connsiteY2" fmla="*/ 607162 h 877824"/>
                <a:gd name="connsiteX3" fmla="*/ 14631 w 2896820"/>
                <a:gd name="connsiteY3" fmla="*/ 877824 h 877824"/>
                <a:gd name="connsiteX4" fmla="*/ 0 w 2896820"/>
                <a:gd name="connsiteY4" fmla="*/ 292608 h 877824"/>
                <a:gd name="connsiteX0" fmla="*/ 7315 w 2882189"/>
                <a:gd name="connsiteY0" fmla="*/ 292608 h 877824"/>
                <a:gd name="connsiteX1" fmla="*/ 2860243 w 2882189"/>
                <a:gd name="connsiteY1" fmla="*/ 0 h 877824"/>
                <a:gd name="connsiteX2" fmla="*/ 2882189 w 2882189"/>
                <a:gd name="connsiteY2" fmla="*/ 607162 h 877824"/>
                <a:gd name="connsiteX3" fmla="*/ 0 w 2882189"/>
                <a:gd name="connsiteY3" fmla="*/ 877824 h 877824"/>
                <a:gd name="connsiteX4" fmla="*/ 7315 w 2882189"/>
                <a:gd name="connsiteY4" fmla="*/ 292608 h 877824"/>
                <a:gd name="connsiteX0" fmla="*/ 7315 w 2867558"/>
                <a:gd name="connsiteY0" fmla="*/ 292608 h 877824"/>
                <a:gd name="connsiteX1" fmla="*/ 2860243 w 2867558"/>
                <a:gd name="connsiteY1" fmla="*/ 0 h 877824"/>
                <a:gd name="connsiteX2" fmla="*/ 2867558 w 2867558"/>
                <a:gd name="connsiteY2" fmla="*/ 607162 h 877824"/>
                <a:gd name="connsiteX3" fmla="*/ 0 w 2867558"/>
                <a:gd name="connsiteY3" fmla="*/ 877824 h 877824"/>
                <a:gd name="connsiteX4" fmla="*/ 7315 w 2867558"/>
                <a:gd name="connsiteY4" fmla="*/ 292608 h 87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7558" h="877824">
                  <a:moveTo>
                    <a:pt x="7315" y="292608"/>
                  </a:moveTo>
                  <a:lnTo>
                    <a:pt x="2860243" y="0"/>
                  </a:lnTo>
                  <a:cubicBezTo>
                    <a:pt x="2862681" y="202387"/>
                    <a:pt x="2865120" y="404775"/>
                    <a:pt x="2867558" y="607162"/>
                  </a:cubicBezTo>
                  <a:lnTo>
                    <a:pt x="0" y="877824"/>
                  </a:lnTo>
                  <a:cubicBezTo>
                    <a:pt x="2438" y="682752"/>
                    <a:pt x="4877" y="487680"/>
                    <a:pt x="7315" y="2926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新細明體" panose="02020500000000000000" pitchFamily="18" charset="-120"/>
              </a:endParaRPr>
            </a:p>
          </p:txBody>
        </p:sp>
        <p:sp>
          <p:nvSpPr>
            <p:cNvPr id="10" name="Parallelogram 9"/>
            <p:cNvSpPr/>
            <p:nvPr/>
          </p:nvSpPr>
          <p:spPr>
            <a:xfrm rot="5400000">
              <a:off x="4368447" y="1335143"/>
              <a:ext cx="979857" cy="2588975"/>
            </a:xfrm>
            <a:prstGeom prst="parallelogram">
              <a:avLst>
                <a:gd name="adj" fmla="val 3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新細明體" panose="02020500000000000000" pitchFamily="18" charset="-120"/>
              </a:endParaRPr>
            </a:p>
          </p:txBody>
        </p:sp>
        <p:sp>
          <p:nvSpPr>
            <p:cNvPr id="11" name="Parallelogram 10"/>
            <p:cNvSpPr/>
            <p:nvPr/>
          </p:nvSpPr>
          <p:spPr>
            <a:xfrm rot="5400000">
              <a:off x="3705034" y="2397247"/>
              <a:ext cx="899112" cy="1754156"/>
            </a:xfrm>
            <a:prstGeom prst="parallelogram">
              <a:avLst>
                <a:gd name="adj" fmla="val 344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新細明體" panose="02020500000000000000" pitchFamily="18" charset="-120"/>
              </a:endParaRPr>
            </a:p>
          </p:txBody>
        </p:sp>
        <p:sp>
          <p:nvSpPr>
            <p:cNvPr id="13" name="Parallelogram 12"/>
            <p:cNvSpPr/>
            <p:nvPr/>
          </p:nvSpPr>
          <p:spPr>
            <a:xfrm rot="5400000">
              <a:off x="3680170" y="2775303"/>
              <a:ext cx="979857" cy="2588975"/>
            </a:xfrm>
            <a:prstGeom prst="parallelogram">
              <a:avLst>
                <a:gd name="adj" fmla="val 3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新細明體" panose="02020500000000000000" pitchFamily="18" charset="-12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562502" y="1828800"/>
              <a:ext cx="1199693" cy="460858"/>
            </a:xfrm>
            <a:custGeom>
              <a:avLst/>
              <a:gdLst>
                <a:gd name="connsiteX0" fmla="*/ 1089965 w 1199693"/>
                <a:gd name="connsiteY0" fmla="*/ 0 h 460858"/>
                <a:gd name="connsiteX1" fmla="*/ 0 w 1199693"/>
                <a:gd name="connsiteY1" fmla="*/ 307238 h 460858"/>
                <a:gd name="connsiteX2" fmla="*/ 1016813 w 1199693"/>
                <a:gd name="connsiteY2" fmla="*/ 460858 h 460858"/>
                <a:gd name="connsiteX3" fmla="*/ 1199693 w 1199693"/>
                <a:gd name="connsiteY3" fmla="*/ 117043 h 460858"/>
                <a:gd name="connsiteX4" fmla="*/ 1089965 w 1199693"/>
                <a:gd name="connsiteY4" fmla="*/ 0 h 46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693" h="460858">
                  <a:moveTo>
                    <a:pt x="1089965" y="0"/>
                  </a:moveTo>
                  <a:lnTo>
                    <a:pt x="0" y="307238"/>
                  </a:lnTo>
                  <a:lnTo>
                    <a:pt x="1016813" y="460858"/>
                  </a:lnTo>
                  <a:lnTo>
                    <a:pt x="1199693" y="117043"/>
                  </a:lnTo>
                  <a:lnTo>
                    <a:pt x="10899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新細明體" panose="02020500000000000000" pitchFamily="18" charset="-12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580112" y="3186915"/>
            <a:ext cx="2539483" cy="863358"/>
            <a:chOff x="803640" y="3362835"/>
            <a:chExt cx="2059657" cy="86335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面對客戶臨櫃辦理，採用數位資料輔助，取代傳統的紙本核對及電話審核，提升整體效率。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資料提取迅速方便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4405" y="1851670"/>
            <a:ext cx="2539483" cy="863358"/>
            <a:chOff x="803640" y="3362835"/>
            <a:chExt cx="2059657" cy="86335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透過蒐集不同用戶所購買的金融產品數資訊，自動向用戶推薦相關的理財產品。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lnSpc>
                  <a:spcPct val="110000"/>
                </a:lnSpc>
                <a:buNone/>
              </a:pPr>
              <a:r>
                <a:rPr lang="zh-TW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產品推廣自動化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22382" y="3298012"/>
            <a:ext cx="2638236" cy="1644923"/>
            <a:chOff x="803640" y="3362835"/>
            <a:chExt cx="2139751" cy="1373430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139751" cy="1156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人工審核及紙本資料填寫容易產生誤判，導致壞帳的產生，透過用戶登記的資料，當用戶款申請貸款時，立即從數據庫中提取對應用戶資訊，並分析確認，當用戶的資訊確認符合申請時，即進入審核階段並發放。</a:t>
              </a:r>
              <a:endPara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endParaRP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31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降低壞帳比率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cs typeface="Arial" pitchFamily="34" charset="0"/>
              </a:endParaRPr>
            </a:p>
          </p:txBody>
        </p:sp>
      </p:grpSp>
      <p:sp>
        <p:nvSpPr>
          <p:cNvPr id="29" name="Text Placeholder 13"/>
          <p:cNvSpPr txBox="1">
            <a:spLocks/>
          </p:cNvSpPr>
          <p:nvPr/>
        </p:nvSpPr>
        <p:spPr>
          <a:xfrm rot="458666">
            <a:off x="3315866" y="3804253"/>
            <a:ext cx="1853006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zh-TW" alt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降低壞帳比率</a:t>
            </a:r>
            <a:endParaRPr lang="ko-KR" alt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新細明體" panose="02020500000000000000" pitchFamily="18" charset="-120"/>
              <a:cs typeface="Arial" pitchFamily="34" charset="0"/>
            </a:endParaRPr>
          </a:p>
        </p:txBody>
      </p:sp>
      <p:sp>
        <p:nvSpPr>
          <p:cNvPr id="30" name="Text Placeholder 13"/>
          <p:cNvSpPr txBox="1">
            <a:spLocks/>
          </p:cNvSpPr>
          <p:nvPr/>
        </p:nvSpPr>
        <p:spPr>
          <a:xfrm rot="583725">
            <a:off x="3253609" y="2997653"/>
            <a:ext cx="1837115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zh-TW" alt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資料提取完整方便</a:t>
            </a:r>
            <a:endParaRPr lang="en-US" altLang="ko-KR" sz="1400" b="1" i="1" dirty="0">
              <a:solidFill>
                <a:schemeClr val="tx1">
                  <a:lumMod val="75000"/>
                  <a:lumOff val="25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Arial" pitchFamily="34" charset="0"/>
            </a:endParaRPr>
          </a:p>
        </p:txBody>
      </p:sp>
      <p:sp>
        <p:nvSpPr>
          <p:cNvPr id="31" name="Text Placeholder 13"/>
          <p:cNvSpPr txBox="1">
            <a:spLocks/>
          </p:cNvSpPr>
          <p:nvPr/>
        </p:nvSpPr>
        <p:spPr>
          <a:xfrm rot="500431">
            <a:off x="4022776" y="2374257"/>
            <a:ext cx="1837115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zh-TW" alt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產品推廣自動化</a:t>
            </a:r>
            <a:endParaRPr lang="en-US" altLang="ko-KR" sz="1400" b="1" i="1" dirty="0">
              <a:solidFill>
                <a:schemeClr val="tx1">
                  <a:lumMod val="75000"/>
                  <a:lumOff val="25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82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31310" y="1328395"/>
            <a:ext cx="6005185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新細明體" panose="02020500000000000000" pitchFamily="18" charset="-120"/>
              <a:cs typeface="Arial" pitchFamily="34" charset="0"/>
            </a:endParaRPr>
          </a:p>
        </p:txBody>
      </p:sp>
      <p:sp>
        <p:nvSpPr>
          <p:cNvPr id="12" name="Chevron 11"/>
          <p:cNvSpPr/>
          <p:nvPr/>
        </p:nvSpPr>
        <p:spPr>
          <a:xfrm rot="16200000">
            <a:off x="2096802" y="125013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060503" y="2249404"/>
            <a:ext cx="5975991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新細明體" panose="02020500000000000000" pitchFamily="18" charset="-120"/>
              <a:cs typeface="Arial" pitchFamily="34" charset="0"/>
            </a:endParaRPr>
          </a:p>
        </p:txBody>
      </p:sp>
      <p:sp>
        <p:nvSpPr>
          <p:cNvPr id="31" name="Chevron 30"/>
          <p:cNvSpPr/>
          <p:nvPr/>
        </p:nvSpPr>
        <p:spPr>
          <a:xfrm rot="16200000">
            <a:off x="2096802" y="211584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60504" y="3115114"/>
            <a:ext cx="597599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新細明體" panose="02020500000000000000" pitchFamily="18" charset="-120"/>
              <a:cs typeface="Arial" pitchFamily="34" charset="0"/>
            </a:endParaRPr>
          </a:p>
        </p:txBody>
      </p:sp>
      <p:sp>
        <p:nvSpPr>
          <p:cNvPr id="38" name="Chevron 37"/>
          <p:cNvSpPr/>
          <p:nvPr/>
        </p:nvSpPr>
        <p:spPr>
          <a:xfrm rot="16200000">
            <a:off x="2096802" y="29815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60504" y="3980824"/>
            <a:ext cx="597599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新細明體" panose="02020500000000000000" pitchFamily="18" charset="-120"/>
              <a:cs typeface="Arial" pitchFamily="34" charset="0"/>
            </a:endParaRPr>
          </a:p>
        </p:txBody>
      </p:sp>
      <p:sp>
        <p:nvSpPr>
          <p:cNvPr id="45" name="Chevron 44"/>
          <p:cNvSpPr/>
          <p:nvPr/>
        </p:nvSpPr>
        <p:spPr>
          <a:xfrm rot="16200000">
            <a:off x="2096802" y="384726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9223" y="393857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7360EC2-8745-42C0-B734-CD29AC9B327D}"/>
              </a:ext>
            </a:extLst>
          </p:cNvPr>
          <p:cNvSpPr txBox="1"/>
          <p:nvPr/>
        </p:nvSpPr>
        <p:spPr>
          <a:xfrm>
            <a:off x="3031310" y="1510624"/>
            <a:ext cx="51625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  <a:cs typeface="Microsoft JhengHei" charset="-120"/>
              </a:rPr>
              <a:t>本次作業的應用領域：</a:t>
            </a:r>
            <a:r>
              <a:rPr kumimoji="1" lang="zh-TW" altLang="en-US" sz="1600" b="1" dirty="0">
                <a:latin typeface="新細明體" panose="02020500000000000000" pitchFamily="18" charset="-120"/>
                <a:ea typeface="新細明體" panose="02020500000000000000" pitchFamily="18" charset="-120"/>
                <a:cs typeface="Microsoft JhengHei" charset="-120"/>
              </a:rPr>
              <a:t>金融數據應用類</a:t>
            </a:r>
            <a:endParaRPr kumimoji="1" lang="en-US" altLang="zh-TW" sz="1600" dirty="0">
              <a:latin typeface="新細明體" panose="02020500000000000000" pitchFamily="18" charset="-120"/>
              <a:ea typeface="新細明體" panose="02020500000000000000" pitchFamily="18" charset="-120"/>
              <a:cs typeface="Microsoft JhengHei" charset="-12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B2A8341-0E76-47E8-A629-D2ED1B845C2C}"/>
              </a:ext>
            </a:extLst>
          </p:cNvPr>
          <p:cNvSpPr txBox="1"/>
          <p:nvPr/>
        </p:nvSpPr>
        <p:spPr>
          <a:xfrm>
            <a:off x="3031311" y="2445328"/>
            <a:ext cx="60051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  <a:cs typeface="Microsoft JhengHei" charset="-120"/>
              </a:rPr>
              <a:t>有關我的工作</a:t>
            </a:r>
            <a:r>
              <a:rPr kumimoji="1"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  <a:cs typeface="Microsoft JhengHei" charset="-120"/>
              </a:rPr>
              <a:t>/</a:t>
            </a:r>
            <a:r>
              <a:rPr kumimoji="1"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  <a:cs typeface="Microsoft JhengHei" charset="-120"/>
              </a:rPr>
              <a:t>專長描述：</a:t>
            </a:r>
            <a:r>
              <a:rPr kumimoji="1" lang="zh-TW" altLang="en-US" sz="1600" b="1" dirty="0">
                <a:latin typeface="新細明體" panose="02020500000000000000" pitchFamily="18" charset="-120"/>
                <a:ea typeface="新細明體" panose="02020500000000000000" pitchFamily="18" charset="-120"/>
                <a:cs typeface="Microsoft JhengHei" charset="-120"/>
              </a:rPr>
              <a:t>明欣銀行</a:t>
            </a:r>
            <a:r>
              <a:rPr kumimoji="1" lang="en-US" altLang="zh-TW" sz="1600" b="1" dirty="0">
                <a:latin typeface="新細明體" panose="02020500000000000000" pitchFamily="18" charset="-120"/>
                <a:ea typeface="新細明體" panose="02020500000000000000" pitchFamily="18" charset="-120"/>
                <a:cs typeface="Microsoft JhengHei" charset="-120"/>
              </a:rPr>
              <a:t>-</a:t>
            </a:r>
            <a:r>
              <a:rPr kumimoji="1" lang="zh-TW" altLang="en-US" sz="1600" b="1" dirty="0">
                <a:latin typeface="新細明體" panose="02020500000000000000" pitchFamily="18" charset="-120"/>
                <a:ea typeface="新細明體" panose="02020500000000000000" pitchFamily="18" charset="-120"/>
                <a:cs typeface="Microsoft JhengHei" charset="-120"/>
              </a:rPr>
              <a:t>數位發展部</a:t>
            </a:r>
            <a:r>
              <a:rPr kumimoji="1" lang="en-US" altLang="zh-TW" sz="1600" b="1" dirty="0">
                <a:latin typeface="新細明體" panose="02020500000000000000" pitchFamily="18" charset="-120"/>
                <a:ea typeface="新細明體" panose="02020500000000000000" pitchFamily="18" charset="-120"/>
                <a:cs typeface="Microsoft JhengHei" charset="-120"/>
              </a:rPr>
              <a:t>/</a:t>
            </a:r>
            <a:r>
              <a:rPr kumimoji="1" lang="zh-TW" altLang="en-US" sz="1600" b="1" dirty="0">
                <a:latin typeface="新細明體" panose="02020500000000000000" pitchFamily="18" charset="-120"/>
                <a:ea typeface="新細明體" panose="02020500000000000000" pitchFamily="18" charset="-120"/>
                <a:cs typeface="Microsoft JhengHei" charset="-120"/>
              </a:rPr>
              <a:t>數據分析與應用</a:t>
            </a:r>
            <a:endParaRPr kumimoji="1" lang="en-US" altLang="zh-TW" sz="1600" b="1" dirty="0">
              <a:latin typeface="新細明體" panose="02020500000000000000" pitchFamily="18" charset="-120"/>
              <a:ea typeface="新細明體" panose="02020500000000000000" pitchFamily="18" charset="-120"/>
              <a:cs typeface="Microsoft JhengHei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1C90187-098A-47FB-8EA0-E317CD0960DF}"/>
              </a:ext>
            </a:extLst>
          </p:cNvPr>
          <p:cNvSpPr txBox="1"/>
          <p:nvPr/>
        </p:nvSpPr>
        <p:spPr>
          <a:xfrm>
            <a:off x="3031310" y="3146123"/>
            <a:ext cx="4656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  <a:cs typeface="Microsoft JhengHei" charset="-120"/>
              </a:rPr>
              <a:t>有關我的年紀：</a:t>
            </a:r>
            <a:r>
              <a:rPr kumimoji="1" lang="en-US" altLang="zh-TW" sz="1600" b="1" dirty="0">
                <a:latin typeface="新細明體" panose="02020500000000000000" pitchFamily="18" charset="-120"/>
                <a:ea typeface="新細明體" panose="02020500000000000000" pitchFamily="18" charset="-120"/>
                <a:cs typeface="Microsoft JhengHei" charset="-120"/>
              </a:rPr>
              <a:t>25</a:t>
            </a:r>
            <a:r>
              <a:rPr kumimoji="1"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  <a:cs typeface="Microsoft JhengHei" charset="-120"/>
              </a:rPr>
              <a:t>歲</a:t>
            </a:r>
            <a:endParaRPr kumimoji="1" lang="en-US" altLang="zh-TW" sz="1600" dirty="0">
              <a:latin typeface="新細明體" panose="02020500000000000000" pitchFamily="18" charset="-120"/>
              <a:ea typeface="新細明體" panose="02020500000000000000" pitchFamily="18" charset="-120"/>
              <a:cs typeface="Microsoft JhengHei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9FB5210-12CE-463B-99B6-6078F937952D}"/>
              </a:ext>
            </a:extLst>
          </p:cNvPr>
          <p:cNvSpPr txBox="1"/>
          <p:nvPr/>
        </p:nvSpPr>
        <p:spPr>
          <a:xfrm>
            <a:off x="3031310" y="345711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  <a:cs typeface="Microsoft JhengHei" charset="-120"/>
              </a:rPr>
              <a:t>有關我的性別：</a:t>
            </a:r>
            <a:r>
              <a:rPr kumimoji="1" lang="zh-TW" altLang="en-US" sz="1600" b="1" dirty="0">
                <a:latin typeface="新細明體" panose="02020500000000000000" pitchFamily="18" charset="-120"/>
                <a:ea typeface="新細明體" panose="02020500000000000000" pitchFamily="18" charset="-120"/>
                <a:cs typeface="Microsoft JhengHei" charset="-120"/>
              </a:rPr>
              <a:t>男生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7D17C4E-4341-4AAB-93F4-86307C31CD65}"/>
              </a:ext>
            </a:extLst>
          </p:cNvPr>
          <p:cNvSpPr txBox="1"/>
          <p:nvPr/>
        </p:nvSpPr>
        <p:spPr>
          <a:xfrm>
            <a:off x="3031310" y="4153547"/>
            <a:ext cx="60051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  <a:cs typeface="Microsoft JhengHei" charset="-120"/>
              </a:rPr>
              <a:t>本企劃書假定之呈報對象</a:t>
            </a:r>
            <a:r>
              <a:rPr kumimoji="1"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  <a:cs typeface="Microsoft JhengHei" charset="-120"/>
              </a:rPr>
              <a:t>/</a:t>
            </a:r>
            <a:r>
              <a:rPr kumimoji="1"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  <a:cs typeface="Microsoft JhengHei" charset="-120"/>
              </a:rPr>
              <a:t>會議：</a:t>
            </a:r>
            <a:r>
              <a:rPr kumimoji="1" lang="zh-TW" altLang="en-US" sz="1600" b="1" dirty="0">
                <a:latin typeface="新細明體" panose="02020500000000000000" pitchFamily="18" charset="-120"/>
                <a:ea typeface="新細明體" panose="02020500000000000000" pitchFamily="18" charset="-120"/>
                <a:cs typeface="Microsoft JhengHei" charset="-120"/>
              </a:rPr>
              <a:t>部門經理</a:t>
            </a:r>
            <a:r>
              <a:rPr kumimoji="1" lang="en-US" altLang="zh-TW" sz="1600" b="1" dirty="0">
                <a:latin typeface="新細明體" panose="02020500000000000000" pitchFamily="18" charset="-120"/>
                <a:ea typeface="新細明體" panose="02020500000000000000" pitchFamily="18" charset="-120"/>
                <a:cs typeface="Microsoft JhengHei" charset="-120"/>
              </a:rPr>
              <a:t>/</a:t>
            </a:r>
            <a:r>
              <a:rPr kumimoji="1" lang="zh-TW" altLang="en-US" sz="1600" b="1" dirty="0">
                <a:latin typeface="新細明體" panose="02020500000000000000" pitchFamily="18" charset="-120"/>
                <a:ea typeface="新細明體" panose="02020500000000000000" pitchFamily="18" charset="-120"/>
                <a:cs typeface="Microsoft JhengHei" charset="-120"/>
              </a:rPr>
              <a:t> 部門檢討發展會議</a:t>
            </a:r>
            <a:endParaRPr kumimoji="1" lang="en-US" altLang="zh-TW" sz="1600" b="1" dirty="0">
              <a:latin typeface="新細明體" panose="02020500000000000000" pitchFamily="18" charset="-120"/>
              <a:ea typeface="新細明體" panose="02020500000000000000" pitchFamily="18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1560" y="267494"/>
            <a:ext cx="7992888" cy="720080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zh-TW" altLang="en-US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明欣銀行</a:t>
            </a:r>
            <a:r>
              <a:rPr lang="en-US" altLang="zh-TW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-</a:t>
            </a:r>
            <a:r>
              <a:rPr lang="zh-TW" altLang="en-US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金融</a:t>
            </a:r>
            <a:r>
              <a:rPr lang="en-US" altLang="zh-TW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e</a:t>
            </a:r>
            <a:r>
              <a:rPr lang="zh-TW" altLang="en-US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世代計畫案</a:t>
            </a:r>
            <a:endParaRPr lang="ko-KR" altLang="en-US" b="1" dirty="0">
              <a:latin typeface="新細明體" panose="02020500000000000000" pitchFamily="18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EAAF3B1-F712-483D-A64B-E01AF2C04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95586"/>
            <a:ext cx="3600400" cy="29523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08E1A32-FD37-4B99-AA10-CCC9EB924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435846"/>
            <a:ext cx="3123431" cy="15270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D72E0B98-7B24-4482-A47F-5C20185B26C4}"/>
              </a:ext>
            </a:extLst>
          </p:cNvPr>
          <p:cNvSpPr/>
          <p:nvPr/>
        </p:nvSpPr>
        <p:spPr>
          <a:xfrm>
            <a:off x="4089827" y="1906534"/>
            <a:ext cx="4896543" cy="131328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04FE473-724F-4A62-86AA-D54D65D63B67}"/>
              </a:ext>
            </a:extLst>
          </p:cNvPr>
          <p:cNvSpPr txBox="1"/>
          <p:nvPr/>
        </p:nvSpPr>
        <p:spPr>
          <a:xfrm>
            <a:off x="4100767" y="2340917"/>
            <a:ext cx="48746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2400" b="1" dirty="0">
                <a:latin typeface="新細明體" panose="02020500000000000000" pitchFamily="18" charset="-120"/>
                <a:ea typeface="新細明體" panose="02020500000000000000" pitchFamily="18" charset="-120"/>
                <a:cs typeface="Microsoft JhengHei" charset="-120"/>
              </a:rPr>
              <a:t>數位發展部</a:t>
            </a:r>
            <a:r>
              <a:rPr kumimoji="1" lang="en-US" altLang="zh-TW" sz="2400" b="1" dirty="0">
                <a:latin typeface="新細明體" panose="02020500000000000000" pitchFamily="18" charset="-120"/>
                <a:ea typeface="新細明體" panose="02020500000000000000" pitchFamily="18" charset="-120"/>
                <a:cs typeface="Microsoft JhengHei" charset="-120"/>
              </a:rPr>
              <a:t>:</a:t>
            </a:r>
            <a:r>
              <a:rPr kumimoji="1" lang="zh-TW" altLang="en-US" sz="2400" b="1" dirty="0">
                <a:latin typeface="新細明體" panose="02020500000000000000" pitchFamily="18" charset="-120"/>
                <a:ea typeface="新細明體" panose="02020500000000000000" pitchFamily="18" charset="-120"/>
                <a:cs typeface="Microsoft JhengHei" charset="-120"/>
              </a:rPr>
              <a:t>蔡松佑 專員</a:t>
            </a:r>
            <a:endParaRPr kumimoji="1" lang="en-US" altLang="zh-TW" sz="2400" b="1" dirty="0">
              <a:latin typeface="新細明體" panose="02020500000000000000" pitchFamily="18" charset="-120"/>
              <a:ea typeface="新細明體" panose="02020500000000000000" pitchFamily="18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4">
            <a:extLst>
              <a:ext uri="{FF2B5EF4-FFF2-40B4-BE49-F238E27FC236}">
                <a16:creationId xmlns:a16="http://schemas.microsoft.com/office/drawing/2014/main" id="{CFF955D5-4CC6-48E0-B5A3-DC51EB6522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9169883"/>
              </p:ext>
            </p:extLst>
          </p:nvPr>
        </p:nvGraphicFramePr>
        <p:xfrm>
          <a:off x="4283968" y="1167618"/>
          <a:ext cx="1095622" cy="989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Chart 4">
            <a:extLst>
              <a:ext uri="{FF2B5EF4-FFF2-40B4-BE49-F238E27FC236}">
                <a16:creationId xmlns:a16="http://schemas.microsoft.com/office/drawing/2014/main" id="{F9A8D185-D4BA-407D-883E-AFDD13997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0950260"/>
              </p:ext>
            </p:extLst>
          </p:nvPr>
        </p:nvGraphicFramePr>
        <p:xfrm>
          <a:off x="3913585" y="3507854"/>
          <a:ext cx="1095622" cy="989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908" y="112146"/>
            <a:ext cx="9144000" cy="576064"/>
          </a:xfrm>
        </p:spPr>
        <p:txBody>
          <a:bodyPr/>
          <a:lstStyle/>
          <a:p>
            <a:r>
              <a:rPr lang="zh-TW" altLang="en-US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計劃案起因</a:t>
            </a:r>
            <a:endParaRPr lang="ko-KR" altLang="en-US" b="1" dirty="0">
              <a:latin typeface="新細明體" panose="02020500000000000000" pitchFamily="18" charset="-12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42836" y="788016"/>
            <a:ext cx="8760941" cy="288032"/>
          </a:xfrm>
        </p:spPr>
        <p:txBody>
          <a:bodyPr/>
          <a:lstStyle/>
          <a:p>
            <a:pPr lvl="0" algn="l"/>
            <a:r>
              <a:rPr lang="zh-TW" altLang="en-US" sz="16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近幾期的會議報告</a:t>
            </a:r>
            <a:r>
              <a:rPr lang="en-US" altLang="zh-TW" sz="16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2837" y="1267643"/>
            <a:ext cx="2561174" cy="770958"/>
            <a:chOff x="803639" y="3270569"/>
            <a:chExt cx="2077250" cy="770958"/>
          </a:xfrm>
        </p:grpSpPr>
        <p:sp>
          <p:nvSpPr>
            <p:cNvPr id="7" name="TextBox 6"/>
            <p:cNvSpPr txBox="1"/>
            <p:nvPr/>
          </p:nvSpPr>
          <p:spPr>
            <a:xfrm>
              <a:off x="803639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有高達</a:t>
              </a: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55%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的用戶資訊不完整或者不真實。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232" y="3270569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55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%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4528" y="2359210"/>
            <a:ext cx="2539483" cy="765891"/>
            <a:chOff x="803640" y="3275636"/>
            <a:chExt cx="2059657" cy="765891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1200" b="0" i="0" dirty="0">
                  <a:solidFill>
                    <a:srgbClr val="000000"/>
                  </a:solidFill>
                  <a:effectLst/>
                  <a:latin typeface="新細明體" panose="02020500000000000000" pitchFamily="18" charset="-120"/>
                  <a:ea typeface="新細明體" panose="02020500000000000000" pitchFamily="18" charset="-120"/>
                </a:rPr>
                <a:t>70%</a:t>
              </a:r>
              <a:r>
                <a:rPr lang="zh-TW" altLang="en-US" sz="1200" b="0" i="0" dirty="0">
                  <a:solidFill>
                    <a:srgbClr val="000000"/>
                  </a:solidFill>
                  <a:effectLst/>
                  <a:latin typeface="新細明體" panose="02020500000000000000" pitchFamily="18" charset="-120"/>
                  <a:ea typeface="新細明體" panose="02020500000000000000" pitchFamily="18" charset="-120"/>
                </a:rPr>
                <a:t>客戶的資訊散落在不同的資料庫中，尚未實現「總歸戶」的概念。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275636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70%</a:t>
              </a:r>
              <a:endParaRPr lang="ko-KR" altLang="en-US" sz="1600" b="1" dirty="0">
                <a:solidFill>
                  <a:schemeClr val="accent3"/>
                </a:solidFill>
                <a:latin typeface="新細明體" panose="02020500000000000000" pitchFamily="18" charset="-120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4528" y="3507854"/>
            <a:ext cx="2539483" cy="943588"/>
            <a:chOff x="803640" y="3282605"/>
            <a:chExt cx="2059657" cy="943588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1200" b="0" i="0" dirty="0">
                  <a:solidFill>
                    <a:srgbClr val="000000"/>
                  </a:solidFill>
                  <a:effectLst/>
                  <a:latin typeface="新細明體" panose="02020500000000000000" pitchFamily="18" charset="-120"/>
                  <a:ea typeface="新細明體" panose="02020500000000000000" pitchFamily="18" charset="-120"/>
                </a:rPr>
                <a:t>預測分析的規則乃循歷史的軌跡而總結，但預測未來的發生不夠精確</a:t>
              </a:r>
              <a:r>
                <a:rPr lang="zh-TW" altLang="en-US" sz="1200" dirty="0">
                  <a:solidFill>
                    <a:srgbClr val="0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，</a:t>
              </a:r>
              <a:endParaRPr lang="en-US" altLang="zh-TW" sz="1200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endParaRPr>
            </a:p>
            <a:p>
              <a:pPr algn="just"/>
              <a:r>
                <a:rPr lang="zh-TW" altLang="en-US" sz="1200" dirty="0">
                  <a:solidFill>
                    <a:srgbClr val="0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有高達</a:t>
              </a:r>
              <a:r>
                <a:rPr lang="en-US" altLang="zh-TW" sz="1200" dirty="0">
                  <a:solidFill>
                    <a:srgbClr val="0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60%</a:t>
              </a:r>
              <a:r>
                <a:rPr lang="zh-TW" altLang="en-US" sz="1200" dirty="0">
                  <a:solidFill>
                    <a:srgbClr val="0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的失誤率。</a:t>
              </a:r>
              <a:endParaRPr lang="zh-TW" altLang="en-US" sz="1200" b="0" i="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28260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6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0%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80823" y="3771958"/>
            <a:ext cx="9611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6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新細明體" panose="02020500000000000000" pitchFamily="18" charset="-12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51206" y="1431722"/>
            <a:ext cx="9611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55%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新細明體" panose="02020500000000000000" pitchFamily="18" charset="-120"/>
              <a:cs typeface="Arial" pitchFamily="34" charset="0"/>
            </a:endParaRPr>
          </a:p>
        </p:txBody>
      </p: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4A0B0812-B30F-4D2A-AEF7-005E7A00D2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936287"/>
              </p:ext>
            </p:extLst>
          </p:nvPr>
        </p:nvGraphicFramePr>
        <p:xfrm>
          <a:off x="5868144" y="2399331"/>
          <a:ext cx="1095622" cy="989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935382" y="2663436"/>
            <a:ext cx="9611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accent3"/>
              </a:solidFill>
              <a:latin typeface="新細明體" panose="02020500000000000000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09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行動計畫</a:t>
            </a:r>
            <a:endParaRPr lang="en-US" altLang="zh-TW" b="1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50977" y="2584607"/>
            <a:ext cx="864096" cy="585152"/>
            <a:chOff x="698280" y="1347614"/>
            <a:chExt cx="1221638" cy="864096"/>
          </a:xfrm>
        </p:grpSpPr>
        <p:sp>
          <p:nvSpPr>
            <p:cNvPr id="5" name="Chevron 4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cs typeface="Arial" pitchFamily="34" charset="0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flipV="1">
            <a:off x="2646990" y="2584608"/>
            <a:ext cx="864096" cy="585151"/>
            <a:chOff x="698280" y="1347615"/>
            <a:chExt cx="1221638" cy="864095"/>
          </a:xfrm>
        </p:grpSpPr>
        <p:sp>
          <p:nvSpPr>
            <p:cNvPr id="10" name="Chevron 9"/>
            <p:cNvSpPr/>
            <p:nvPr/>
          </p:nvSpPr>
          <p:spPr>
            <a:xfrm>
              <a:off x="755576" y="1347615"/>
              <a:ext cx="1070493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cs typeface="Arial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43003" y="2584607"/>
            <a:ext cx="864096" cy="585152"/>
            <a:chOff x="698280" y="1347614"/>
            <a:chExt cx="1221638" cy="864096"/>
          </a:xfrm>
        </p:grpSpPr>
        <p:sp>
          <p:nvSpPr>
            <p:cNvPr id="13" name="Chevron 12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cs typeface="Arial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flipV="1">
            <a:off x="5639016" y="2584607"/>
            <a:ext cx="864096" cy="585152"/>
            <a:chOff x="698280" y="1347614"/>
            <a:chExt cx="1221638" cy="864096"/>
          </a:xfrm>
        </p:grpSpPr>
        <p:sp>
          <p:nvSpPr>
            <p:cNvPr id="16" name="Chevron 15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cs typeface="Arial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35028" y="2584607"/>
            <a:ext cx="864096" cy="585152"/>
            <a:chOff x="698280" y="1347614"/>
            <a:chExt cx="1221638" cy="864096"/>
          </a:xfrm>
        </p:grpSpPr>
        <p:sp>
          <p:nvSpPr>
            <p:cNvPr id="22" name="Chevron 21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cs typeface="Arial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99563" y="2716738"/>
            <a:ext cx="81721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行動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1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新細明體" panose="02020500000000000000" pitchFamily="18" charset="-12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1589" y="2716738"/>
            <a:ext cx="81721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行動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95576" y="2716738"/>
            <a:ext cx="81721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行動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2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新細明體" panose="02020500000000000000" pitchFamily="18" charset="-12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87602" y="2716738"/>
            <a:ext cx="81721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行動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4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新細明體" panose="02020500000000000000" pitchFamily="18" charset="-12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83615" y="2716738"/>
            <a:ext cx="81721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行動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5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新細明體" panose="02020500000000000000" pitchFamily="18" charset="-120"/>
              <a:cs typeface="Arial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76127" y="3250468"/>
            <a:ext cx="1842907" cy="769442"/>
            <a:chOff x="6228184" y="1730811"/>
            <a:chExt cx="2629178" cy="769442"/>
          </a:xfrm>
        </p:grpSpPr>
        <p:sp>
          <p:nvSpPr>
            <p:cNvPr id="35" name="TextBox 34"/>
            <p:cNvSpPr txBox="1"/>
            <p:nvPr/>
          </p:nvSpPr>
          <p:spPr>
            <a:xfrm>
              <a:off x="6265074" y="2038588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確認各種問題，並將問題分類方便解決。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28184" y="173081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b="1" i="0" dirty="0">
                  <a:solidFill>
                    <a:srgbClr val="000000"/>
                  </a:solidFill>
                  <a:effectLst/>
                  <a:latin typeface="新細明體" panose="02020500000000000000" pitchFamily="18" charset="-120"/>
                  <a:ea typeface="新細明體" panose="02020500000000000000" pitchFamily="18" charset="-120"/>
                </a:rPr>
                <a:t>定義問題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118678" y="1347614"/>
            <a:ext cx="1817049" cy="760993"/>
            <a:chOff x="6228184" y="1730811"/>
            <a:chExt cx="2592288" cy="760993"/>
          </a:xfrm>
        </p:grpSpPr>
        <p:sp>
          <p:nvSpPr>
            <p:cNvPr id="38" name="TextBox 37"/>
            <p:cNvSpPr txBox="1"/>
            <p:nvPr/>
          </p:nvSpPr>
          <p:spPr>
            <a:xfrm>
              <a:off x="6228184" y="2030139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將各種客戶的零散資料蒐集存放。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28184" y="173081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b="1" i="0" dirty="0">
                  <a:solidFill>
                    <a:srgbClr val="000000"/>
                  </a:solidFill>
                  <a:effectLst/>
                  <a:latin typeface="新細明體" panose="02020500000000000000" pitchFamily="18" charset="-120"/>
                  <a:ea typeface="新細明體" panose="02020500000000000000" pitchFamily="18" charset="-120"/>
                </a:rPr>
                <a:t>蒐集資料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661229" y="3277765"/>
            <a:ext cx="1817049" cy="760993"/>
            <a:chOff x="6228184" y="1730811"/>
            <a:chExt cx="2592288" cy="760993"/>
          </a:xfrm>
        </p:grpSpPr>
        <p:sp>
          <p:nvSpPr>
            <p:cNvPr id="41" name="TextBox 40"/>
            <p:cNvSpPr txBox="1"/>
            <p:nvPr/>
          </p:nvSpPr>
          <p:spPr>
            <a:xfrm>
              <a:off x="6228184" y="2030139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將存放後的資料分類統整並分類。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28184" y="173081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b="1" i="0" dirty="0">
                  <a:solidFill>
                    <a:srgbClr val="000000"/>
                  </a:solidFill>
                  <a:effectLst/>
                  <a:latin typeface="新細明體" panose="02020500000000000000" pitchFamily="18" charset="-120"/>
                  <a:ea typeface="新細明體" panose="02020500000000000000" pitchFamily="18" charset="-120"/>
                </a:rPr>
                <a:t>資料處理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03780" y="1347614"/>
            <a:ext cx="1903183" cy="917902"/>
            <a:chOff x="6228184" y="1730811"/>
            <a:chExt cx="2715171" cy="917902"/>
          </a:xfrm>
        </p:grpSpPr>
        <p:sp>
          <p:nvSpPr>
            <p:cNvPr id="44" name="TextBox 43"/>
            <p:cNvSpPr txBox="1"/>
            <p:nvPr/>
          </p:nvSpPr>
          <p:spPr>
            <a:xfrm>
              <a:off x="6351067" y="2002382"/>
              <a:ext cx="2592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資料處理好後，開始進行數據分析</a:t>
              </a: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&amp;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處理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 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，並將數據紀錄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28184" y="173081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b="1" i="0" dirty="0">
                  <a:solidFill>
                    <a:srgbClr val="000000"/>
                  </a:solidFill>
                  <a:effectLst/>
                  <a:latin typeface="新細明體" panose="02020500000000000000" pitchFamily="18" charset="-120"/>
                  <a:ea typeface="新細明體" panose="02020500000000000000" pitchFamily="18" charset="-120"/>
                </a:rPr>
                <a:t>數據分析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746328" y="3228002"/>
            <a:ext cx="1817048" cy="958825"/>
            <a:chOff x="6228184" y="1717645"/>
            <a:chExt cx="2592288" cy="958825"/>
          </a:xfrm>
        </p:grpSpPr>
        <p:sp>
          <p:nvSpPr>
            <p:cNvPr id="47" name="TextBox 46"/>
            <p:cNvSpPr txBox="1"/>
            <p:nvPr/>
          </p:nvSpPr>
          <p:spPr>
            <a:xfrm>
              <a:off x="6228184" y="2030139"/>
              <a:ext cx="2592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建置好多個模型，並透過反覆推測</a:t>
              </a: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&amp;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試驗來確認最終結果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 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28184" y="1717645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 i="0" dirty="0">
                  <a:solidFill>
                    <a:srgbClr val="000000"/>
                  </a:solidFill>
                  <a:effectLst/>
                  <a:latin typeface="新細明體" panose="02020500000000000000" pitchFamily="18" charset="-120"/>
                  <a:ea typeface="新細明體" panose="02020500000000000000" pitchFamily="18" charset="-120"/>
                </a:rPr>
                <a:t>模型建置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346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問題發現</a:t>
            </a:r>
            <a:endParaRPr lang="ko-KR" altLang="en-US" b="1" dirty="0">
              <a:latin typeface="新細明體" panose="02020500000000000000" pitchFamily="18" charset="-12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854258" y="1770622"/>
            <a:ext cx="3332582" cy="2999495"/>
            <a:chOff x="3203848" y="1779662"/>
            <a:chExt cx="3332582" cy="29994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3203848" y="1779662"/>
              <a:ext cx="108000" cy="27733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新細明體" panose="02020500000000000000" pitchFamily="18" charset="-120"/>
              </a:endParaRPr>
            </a:p>
          </p:txBody>
        </p:sp>
        <p:sp>
          <p:nvSpPr>
            <p:cNvPr id="87" name="Block Arc 86"/>
            <p:cNvSpPr/>
            <p:nvPr/>
          </p:nvSpPr>
          <p:spPr>
            <a:xfrm>
              <a:off x="320384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新細明體" panose="02020500000000000000" pitchFamily="18" charset="-12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25216" y="4671157"/>
              <a:ext cx="2916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新細明體" panose="02020500000000000000" pitchFamily="18" charset="-120"/>
              </a:endParaRPr>
            </a:p>
          </p:txBody>
        </p:sp>
        <p:sp>
          <p:nvSpPr>
            <p:cNvPr id="89" name="Block Arc 88"/>
            <p:cNvSpPr/>
            <p:nvPr/>
          </p:nvSpPr>
          <p:spPr>
            <a:xfrm rot="16200000">
              <a:off x="608416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新細明體" panose="02020500000000000000" pitchFamily="18" charset="-12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28430" y="3989950"/>
              <a:ext cx="108000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新細明體" panose="02020500000000000000" pitchFamily="18" charset="-120"/>
              </a:endParaRPr>
            </a:p>
          </p:txBody>
        </p:sp>
      </p:grpSp>
      <p:sp>
        <p:nvSpPr>
          <p:cNvPr id="91" name="Rectangle 90"/>
          <p:cNvSpPr/>
          <p:nvPr/>
        </p:nvSpPr>
        <p:spPr>
          <a:xfrm>
            <a:off x="694290" y="1600130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新細明體" panose="02020500000000000000" pitchFamily="18" charset="-12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92027" y="1744673"/>
            <a:ext cx="540000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新細明體" panose="02020500000000000000" pitchFamily="18" charset="-12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444700" y="1749981"/>
            <a:ext cx="2878588" cy="678692"/>
            <a:chOff x="803640" y="3362835"/>
            <a:chExt cx="2059657" cy="678692"/>
          </a:xfrm>
        </p:grpSpPr>
        <p:sp>
          <p:nvSpPr>
            <p:cNvPr id="94" name="TextBox 9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在蒐集資料時，許多的數據資訊不全面，或者資料毀損。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數據不完全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cs typeface="Arial" pitchFamily="34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874257" y="1886618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新細明體" panose="02020500000000000000" pitchFamily="18" charset="-120"/>
              <a:cs typeface="Arial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94290" y="2619288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新細明體" panose="02020500000000000000" pitchFamily="18" charset="-12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00411" y="2728315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新細明體" panose="02020500000000000000" pitchFamily="18" charset="-12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1436316" y="2730969"/>
            <a:ext cx="2878588" cy="678692"/>
            <a:chOff x="803640" y="3362835"/>
            <a:chExt cx="2059657" cy="678692"/>
          </a:xfrm>
        </p:grpSpPr>
        <p:sp>
          <p:nvSpPr>
            <p:cNvPr id="100" name="TextBox 9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新式的操作，對於年紀較長的員工，容易不習慣，需要更多的時間去適應。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行員對於新科技應用的不習慣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cs typeface="Arial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882641" y="287026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新細明體" panose="02020500000000000000" pitchFamily="18" charset="-120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02674" y="3613912"/>
            <a:ext cx="3727648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新細明體" panose="02020500000000000000" pitchFamily="18" charset="-12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08795" y="3722939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新細明體" panose="02020500000000000000" pitchFamily="18" charset="-12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444700" y="3746534"/>
            <a:ext cx="2878588" cy="547385"/>
            <a:chOff x="803640" y="3383774"/>
            <a:chExt cx="2059657" cy="474488"/>
          </a:xfrm>
        </p:grpSpPr>
        <p:sp>
          <p:nvSpPr>
            <p:cNvPr id="106" name="TextBox 105"/>
            <p:cNvSpPr txBox="1"/>
            <p:nvPr/>
          </p:nvSpPr>
          <p:spPr>
            <a:xfrm>
              <a:off x="803640" y="3618152"/>
              <a:ext cx="2059657" cy="24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建模評估的準確度</a:t>
              </a: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&amp;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經驗不足。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cs typeface="Arial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03640" y="3383774"/>
              <a:ext cx="2059657" cy="24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監測模型</a:t>
              </a:r>
              <a:r>
                <a:rPr lang="en-US" altLang="zh-TW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&amp;</a:t>
              </a:r>
              <a:r>
                <a:rPr lang="zh-TW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驗證結果無法完全準確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cs typeface="Arial" pitchFamily="34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891025" y="3864884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新細明體" panose="02020500000000000000" pitchFamily="18" charset="-120"/>
              <a:cs typeface="Arial" pitchFamily="3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767918" y="1056963"/>
            <a:ext cx="2758049" cy="2928608"/>
            <a:chOff x="4848046" y="3681671"/>
            <a:chExt cx="2758049" cy="2928608"/>
          </a:xfrm>
        </p:grpSpPr>
        <p:sp>
          <p:nvSpPr>
            <p:cNvPr id="110" name="Teardrop 30"/>
            <p:cNvSpPr/>
            <p:nvPr/>
          </p:nvSpPr>
          <p:spPr>
            <a:xfrm rot="8100000">
              <a:off x="5417737" y="4225696"/>
              <a:ext cx="1602534" cy="1602536"/>
            </a:xfrm>
            <a:custGeom>
              <a:avLst/>
              <a:gdLst>
                <a:gd name="connsiteX0" fmla="*/ 293361 w 2192670"/>
                <a:gd name="connsiteY0" fmla="*/ 1899310 h 2192671"/>
                <a:gd name="connsiteX1" fmla="*/ 0 w 2192670"/>
                <a:gd name="connsiteY1" fmla="*/ 1191074 h 2192671"/>
                <a:gd name="connsiteX2" fmla="*/ 1001597 w 2192670"/>
                <a:gd name="connsiteY2" fmla="*/ 189477 h 2192671"/>
                <a:gd name="connsiteX3" fmla="*/ 1341342 w 2192670"/>
                <a:gd name="connsiteY3" fmla="*/ 189477 h 2192671"/>
                <a:gd name="connsiteX4" fmla="*/ 1530818 w 2192670"/>
                <a:gd name="connsiteY4" fmla="*/ 0 h 2192671"/>
                <a:gd name="connsiteX5" fmla="*/ 1806586 w 2192670"/>
                <a:gd name="connsiteY5" fmla="*/ 0 h 2192671"/>
                <a:gd name="connsiteX6" fmla="*/ 1996062 w 2192670"/>
                <a:gd name="connsiteY6" fmla="*/ 189477 h 2192671"/>
                <a:gd name="connsiteX7" fmla="*/ 2003194 w 2192670"/>
                <a:gd name="connsiteY7" fmla="*/ 189477 h 2192671"/>
                <a:gd name="connsiteX8" fmla="*/ 2003194 w 2192670"/>
                <a:gd name="connsiteY8" fmla="*/ 196609 h 2192671"/>
                <a:gd name="connsiteX9" fmla="*/ 2192670 w 2192670"/>
                <a:gd name="connsiteY9" fmla="*/ 386085 h 2192671"/>
                <a:gd name="connsiteX10" fmla="*/ 2192670 w 2192670"/>
                <a:gd name="connsiteY10" fmla="*/ 661852 h 2192671"/>
                <a:gd name="connsiteX11" fmla="*/ 2003193 w 2192670"/>
                <a:gd name="connsiteY11" fmla="*/ 851329 h 2192671"/>
                <a:gd name="connsiteX12" fmla="*/ 2003194 w 2192670"/>
                <a:gd name="connsiteY12" fmla="*/ 1191074 h 2192671"/>
                <a:gd name="connsiteX13" fmla="*/ 1001597 w 2192670"/>
                <a:gd name="connsiteY13" fmla="*/ 2192671 h 2192671"/>
                <a:gd name="connsiteX14" fmla="*/ 293361 w 2192670"/>
                <a:gd name="connsiteY14" fmla="*/ 1899310 h 219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92670" h="2192671">
                  <a:moveTo>
                    <a:pt x="293361" y="1899310"/>
                  </a:moveTo>
                  <a:cubicBezTo>
                    <a:pt x="112107" y="1718057"/>
                    <a:pt x="0" y="1467657"/>
                    <a:pt x="0" y="1191074"/>
                  </a:cubicBezTo>
                  <a:cubicBezTo>
                    <a:pt x="0" y="637907"/>
                    <a:pt x="448430" y="189477"/>
                    <a:pt x="1001597" y="189477"/>
                  </a:cubicBezTo>
                  <a:lnTo>
                    <a:pt x="1341342" y="189477"/>
                  </a:lnTo>
                  <a:lnTo>
                    <a:pt x="1530818" y="0"/>
                  </a:lnTo>
                  <a:cubicBezTo>
                    <a:pt x="1606970" y="-76151"/>
                    <a:pt x="1730435" y="-76151"/>
                    <a:pt x="1806586" y="0"/>
                  </a:cubicBezTo>
                  <a:lnTo>
                    <a:pt x="1996062" y="189477"/>
                  </a:lnTo>
                  <a:lnTo>
                    <a:pt x="2003194" y="189477"/>
                  </a:lnTo>
                  <a:lnTo>
                    <a:pt x="2003194" y="196609"/>
                  </a:lnTo>
                  <a:lnTo>
                    <a:pt x="2192670" y="386085"/>
                  </a:lnTo>
                  <a:cubicBezTo>
                    <a:pt x="2268822" y="462236"/>
                    <a:pt x="2268822" y="585701"/>
                    <a:pt x="2192670" y="661852"/>
                  </a:cubicBezTo>
                  <a:lnTo>
                    <a:pt x="2003193" y="851329"/>
                  </a:lnTo>
                  <a:cubicBezTo>
                    <a:pt x="2003193" y="964577"/>
                    <a:pt x="2003194" y="1077826"/>
                    <a:pt x="2003194" y="1191074"/>
                  </a:cubicBezTo>
                  <a:cubicBezTo>
                    <a:pt x="2003194" y="1744241"/>
                    <a:pt x="1554764" y="2192671"/>
                    <a:pt x="1001597" y="2192671"/>
                  </a:cubicBezTo>
                  <a:cubicBezTo>
                    <a:pt x="725014" y="2192671"/>
                    <a:pt x="474614" y="2080563"/>
                    <a:pt x="293361" y="189931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5903273" y="6071006"/>
              <a:ext cx="631463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929584" y="6274865"/>
              <a:ext cx="578841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982205" y="6478724"/>
              <a:ext cx="473597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Rounded Rectangle 113"/>
            <p:cNvSpPr/>
            <p:nvPr/>
          </p:nvSpPr>
          <p:spPr>
            <a:xfrm rot="2700000">
              <a:off x="7086448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 rot="18900000" flipH="1">
              <a:off x="5218102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155070" y="3681671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5400000">
              <a:off x="7354095" y="4745637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 rot="16200000" flipH="1">
              <a:off x="4956046" y="4745638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695459" y="1705261"/>
            <a:ext cx="677334" cy="1442553"/>
            <a:chOff x="6777274" y="1831284"/>
            <a:chExt cx="552841" cy="1177414"/>
          </a:xfrm>
        </p:grpSpPr>
        <p:grpSp>
          <p:nvGrpSpPr>
            <p:cNvPr id="124" name="Group 123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新細明體" panose="02020500000000000000" pitchFamily="18" charset="-120"/>
                </a:endParaRPr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新細明體" panose="02020500000000000000" pitchFamily="18" charset="-120"/>
                </a:endParaRPr>
              </a:p>
            </p:txBody>
          </p:sp>
        </p:grpSp>
        <p:sp>
          <p:nvSpPr>
            <p:cNvPr id="125" name="Freeform 124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511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版面配置區 4">
            <a:extLst>
              <a:ext uri="{FF2B5EF4-FFF2-40B4-BE49-F238E27FC236}">
                <a16:creationId xmlns:a16="http://schemas.microsoft.com/office/drawing/2014/main" id="{6F67C71B-79AF-426A-A29A-3F157D70F0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7" b="4237"/>
          <a:stretch>
            <a:fillRect/>
          </a:stretch>
        </p:blipFill>
        <p:spPr/>
      </p:pic>
      <p:sp>
        <p:nvSpPr>
          <p:cNvPr id="13" name="Rectangle 12"/>
          <p:cNvSpPr/>
          <p:nvPr/>
        </p:nvSpPr>
        <p:spPr>
          <a:xfrm>
            <a:off x="688261" y="4155926"/>
            <a:ext cx="7776864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608" y="4228804"/>
            <a:ext cx="7195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在現今資訊科技快速發展之際，強化大數據整合分析系統協助金融監管體制 已成為國際金融危機後全球金融改革的基本方向與核心基礎，透過提出</a:t>
            </a:r>
            <a:r>
              <a:rPr lang="zh-TW" altLang="en-US" sz="1200" b="1" u="sng" dirty="0">
                <a:latin typeface="新細明體" panose="02020500000000000000" pitchFamily="18" charset="-120"/>
                <a:ea typeface="新細明體" panose="02020500000000000000" pitchFamily="18" charset="-120"/>
              </a:rPr>
              <a:t>數位</a:t>
            </a:r>
            <a:r>
              <a:rPr lang="en-US" altLang="zh-TW" sz="1200" b="1" u="sng" dirty="0">
                <a:latin typeface="新細明體" panose="02020500000000000000" pitchFamily="18" charset="-120"/>
                <a:ea typeface="新細明體" panose="02020500000000000000" pitchFamily="18" charset="-120"/>
              </a:rPr>
              <a:t>e</a:t>
            </a:r>
            <a:r>
              <a:rPr lang="zh-TW" altLang="en-US" sz="1200" b="1" u="sng" dirty="0">
                <a:latin typeface="新細明體" panose="02020500000000000000" pitchFamily="18" charset="-120"/>
                <a:ea typeface="新細明體" panose="02020500000000000000" pitchFamily="18" charset="-120"/>
              </a:rPr>
              <a:t>世代</a:t>
            </a:r>
            <a:r>
              <a:rPr lang="zh-TW" altLang="en-US" sz="1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方案的計畫，是推廣金融數位化的一大要點。也能夠</a:t>
            </a:r>
            <a:r>
              <a:rPr lang="zh-TW" altLang="en-US" sz="12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更快速、精準的完成作業</a:t>
            </a:r>
            <a:r>
              <a:rPr lang="zh-TW" altLang="en-US" sz="1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，藉此</a:t>
            </a:r>
            <a:r>
              <a:rPr lang="zh-TW" altLang="en-US" sz="12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提升整體效率</a:t>
            </a:r>
            <a:r>
              <a:rPr lang="zh-TW" altLang="en-US" sz="1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Arial" pitchFamily="34" charset="0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188640" y="159482"/>
            <a:ext cx="8766720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26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ame 17"/>
          <p:cNvSpPr/>
          <p:nvPr/>
        </p:nvSpPr>
        <p:spPr>
          <a:xfrm rot="18900000">
            <a:off x="6343368" y="2430572"/>
            <a:ext cx="1793332" cy="1793332"/>
          </a:xfrm>
          <a:prstGeom prst="frame">
            <a:avLst>
              <a:gd name="adj1" fmla="val 48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179512" y="267494"/>
            <a:ext cx="4929325" cy="108012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研議「數位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e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世代」企劃案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1315" y="1622514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數位發展部，預計透過數據整合、分析，將原本繁雜的紙本資料，或者散亂的數位信息，收納歸檔，並將結果分析及運用。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Arial" pitchFamily="34" charset="0"/>
            </a:endParaRPr>
          </a:p>
          <a:p>
            <a:pPr algn="just"/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藉此提升銀行各部門的運營效率。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Arial" pitchFamily="34" charset="0"/>
            </a:endParaRPr>
          </a:p>
        </p:txBody>
      </p:sp>
      <p:pic>
        <p:nvPicPr>
          <p:cNvPr id="8" name="圖片版面配置區 7">
            <a:extLst>
              <a:ext uri="{FF2B5EF4-FFF2-40B4-BE49-F238E27FC236}">
                <a16:creationId xmlns:a16="http://schemas.microsoft.com/office/drawing/2014/main" id="{1B686BCD-1ADA-4049-A908-23407C9BB10C}"/>
              </a:ext>
            </a:extLst>
          </p:cNvPr>
          <p:cNvPicPr>
            <a:picLocks noGrp="1" noChangeAspect="1"/>
          </p:cNvPicPr>
          <p:nvPr>
            <p:ph type="pic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6" r="21606"/>
          <a:stretch>
            <a:fillRect/>
          </a:stretch>
        </p:blipFill>
        <p:spPr/>
      </p:pic>
      <p:pic>
        <p:nvPicPr>
          <p:cNvPr id="11" name="圖片版面配置區 10">
            <a:extLst>
              <a:ext uri="{FF2B5EF4-FFF2-40B4-BE49-F238E27FC236}">
                <a16:creationId xmlns:a16="http://schemas.microsoft.com/office/drawing/2014/main" id="{56085768-0DF0-4933-B49B-3117BBD0E5F5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4" r="15374"/>
          <a:stretch>
            <a:fillRect/>
          </a:stretch>
        </p:blipFill>
        <p:spPr/>
      </p:pic>
      <p:pic>
        <p:nvPicPr>
          <p:cNvPr id="13" name="圖片版面配置區 12">
            <a:extLst>
              <a:ext uri="{FF2B5EF4-FFF2-40B4-BE49-F238E27FC236}">
                <a16:creationId xmlns:a16="http://schemas.microsoft.com/office/drawing/2014/main" id="{617DF762-7B3C-463E-9390-388CCE0446E1}"/>
              </a:ext>
            </a:extLst>
          </p:cNvPr>
          <p:cNvPicPr>
            <a:picLocks noGrp="1" noChangeAspect="1"/>
          </p:cNvPicPr>
          <p:nvPr>
            <p:ph type="pic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3" r="32813"/>
          <a:stretch>
            <a:fillRect/>
          </a:stretch>
        </p:blipFill>
        <p:spPr/>
      </p:pic>
      <p:pic>
        <p:nvPicPr>
          <p:cNvPr id="15" name="圖片版面配置區 14">
            <a:extLst>
              <a:ext uri="{FF2B5EF4-FFF2-40B4-BE49-F238E27FC236}">
                <a16:creationId xmlns:a16="http://schemas.microsoft.com/office/drawing/2014/main" id="{64934A36-175C-4BFB-9E70-1EDF1E73B887}"/>
              </a:ext>
            </a:extLst>
          </p:cNvPr>
          <p:cNvPicPr>
            <a:picLocks noGrp="1" noChangeAspect="1"/>
          </p:cNvPicPr>
          <p:nvPr>
            <p:ph type="pic" idx="1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4" b="12364"/>
          <a:stretch>
            <a:fillRect/>
          </a:stretch>
        </p:blipFill>
        <p:spPr/>
      </p:pic>
      <p:sp>
        <p:nvSpPr>
          <p:cNvPr id="21" name="TextBox 19">
            <a:extLst>
              <a:ext uri="{FF2B5EF4-FFF2-40B4-BE49-F238E27FC236}">
                <a16:creationId xmlns:a16="http://schemas.microsoft.com/office/drawing/2014/main" id="{017C8C39-F0ED-435B-AAD8-83ECCC5661ED}"/>
              </a:ext>
            </a:extLst>
          </p:cNvPr>
          <p:cNvSpPr txBox="1"/>
          <p:nvPr/>
        </p:nvSpPr>
        <p:spPr>
          <a:xfrm>
            <a:off x="291315" y="4515966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專案規劃時間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:2022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年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1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月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03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日至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2022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年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7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月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30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日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13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97601" y="2344692"/>
            <a:ext cx="6133512" cy="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新細明體" panose="02020500000000000000" pitchFamily="18" charset="-12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行動計劃表</a:t>
            </a:r>
            <a:endParaRPr lang="ko-KR" altLang="en-US" b="1" dirty="0">
              <a:latin typeface="新細明體" panose="02020500000000000000" pitchFamily="18" charset="-12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353585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新細明體" panose="02020500000000000000" pitchFamily="18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398089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新細明體" panose="02020500000000000000" pitchFamily="18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42593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新細明體" panose="02020500000000000000" pitchFamily="18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487097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新細明體" panose="02020500000000000000" pitchFamily="18" charset="-12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6175" y="2643758"/>
            <a:ext cx="1322851" cy="858180"/>
            <a:chOff x="2113657" y="4283314"/>
            <a:chExt cx="3647459" cy="858180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確認具體方向，並招募計畫所需相關人員。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7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組織團隊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80679" y="2643758"/>
            <a:ext cx="1322851" cy="858180"/>
            <a:chOff x="2113657" y="4283314"/>
            <a:chExt cx="3647460" cy="858180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將所有的客戶信息及銀行資料進行蒐集。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蒐集相關資訊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25183" y="2643758"/>
            <a:ext cx="1322851" cy="858180"/>
            <a:chOff x="2113657" y="4283314"/>
            <a:chExt cx="3647460" cy="858180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討論計畫發展方向，並模擬最終結果。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研究會議討論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732240" y="2643752"/>
            <a:ext cx="1800199" cy="637122"/>
            <a:chOff x="1458954" y="4283314"/>
            <a:chExt cx="4302166" cy="374798"/>
          </a:xfrm>
        </p:grpSpPr>
        <p:sp>
          <p:nvSpPr>
            <p:cNvPr id="24" name="TextBox 23"/>
            <p:cNvSpPr txBox="1"/>
            <p:nvPr/>
          </p:nvSpPr>
          <p:spPr>
            <a:xfrm>
              <a:off x="1631041" y="4495163"/>
              <a:ext cx="4130072" cy="162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58954" y="4283314"/>
              <a:ext cx="4302166" cy="162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內容實踐</a:t>
              </a:r>
              <a:r>
                <a:rPr lang="en-US" altLang="zh-TW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&amp;</a:t>
              </a:r>
              <a:r>
                <a:rPr lang="zh-TW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Arial" pitchFamily="34" charset="0"/>
                </a:rPr>
                <a:t>成果報告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cs typeface="Arial" pitchFamily="34" charset="0"/>
              </a:endParaRPr>
            </a:p>
          </p:txBody>
        </p: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3A37544-487B-4D3C-9E21-5019BB1598F5}"/>
              </a:ext>
            </a:extLst>
          </p:cNvPr>
          <p:cNvSpPr txBox="1"/>
          <p:nvPr/>
        </p:nvSpPr>
        <p:spPr>
          <a:xfrm>
            <a:off x="1032525" y="1618782"/>
            <a:ext cx="9301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第一階段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新細明體" panose="02020500000000000000" pitchFamily="18" charset="-120"/>
              <a:cs typeface="Arial" pitchFamily="34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B31FFC0-8371-4328-9A1D-ABAF56B3BD52}"/>
              </a:ext>
            </a:extLst>
          </p:cNvPr>
          <p:cNvSpPr txBox="1"/>
          <p:nvPr/>
        </p:nvSpPr>
        <p:spPr>
          <a:xfrm>
            <a:off x="3077029" y="1618782"/>
            <a:ext cx="9301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第二階段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新細明體" panose="02020500000000000000" pitchFamily="18" charset="-120"/>
              <a:cs typeface="Arial" pitchFamily="34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57237D6-7BB2-414F-BE9B-0D8F780D6BE0}"/>
              </a:ext>
            </a:extLst>
          </p:cNvPr>
          <p:cNvSpPr txBox="1"/>
          <p:nvPr/>
        </p:nvSpPr>
        <p:spPr>
          <a:xfrm>
            <a:off x="5076056" y="1613579"/>
            <a:ext cx="9301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第三階段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新細明體" panose="02020500000000000000" pitchFamily="18" charset="-120"/>
              <a:cs typeface="Arial" pitchFamily="34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73012BD-0481-42F2-BB5A-ABEA89BC2E60}"/>
              </a:ext>
            </a:extLst>
          </p:cNvPr>
          <p:cNvSpPr txBox="1"/>
          <p:nvPr/>
        </p:nvSpPr>
        <p:spPr>
          <a:xfrm>
            <a:off x="7163596" y="1613579"/>
            <a:ext cx="9301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第四階段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新細明體" panose="02020500000000000000" pitchFamily="18" charset="-120"/>
              <a:cs typeface="Arial" pitchFamily="34" charset="0"/>
            </a:endParaRPr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4C0DEFB6-C7FF-4647-ADFD-1D18C36E684A}"/>
              </a:ext>
            </a:extLst>
          </p:cNvPr>
          <p:cNvSpPr txBox="1"/>
          <p:nvPr/>
        </p:nvSpPr>
        <p:spPr>
          <a:xfrm>
            <a:off x="6876256" y="286353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計畫實行及統計結果；並對於缺點處加以改善。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81487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935</Words>
  <Application>Microsoft Office PowerPoint</Application>
  <PresentationFormat>如螢幕大小 (16:9)</PresentationFormat>
  <Paragraphs>126</Paragraphs>
  <Slides>15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맑은 고딕</vt:lpstr>
      <vt:lpstr>新細明體</vt:lpstr>
      <vt:lpstr>Arial</vt:lpstr>
      <vt:lpstr>Century Gothic</vt:lpstr>
      <vt:lpstr>Times New Roman</vt:lpstr>
      <vt:lpstr>Wingdings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投 蔡</cp:lastModifiedBy>
  <cp:revision>131</cp:revision>
  <dcterms:created xsi:type="dcterms:W3CDTF">2016-12-05T23:26:54Z</dcterms:created>
  <dcterms:modified xsi:type="dcterms:W3CDTF">2022-10-24T02:33:22Z</dcterms:modified>
</cp:coreProperties>
</file>