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  <p:sldId id="399" r:id="rId5"/>
    <p:sldId id="400" r:id="rId6"/>
    <p:sldId id="416" r:id="rId7"/>
    <p:sldId id="417" r:id="rId8"/>
    <p:sldId id="439" r:id="rId9"/>
    <p:sldId id="401" r:id="rId10"/>
    <p:sldId id="403" r:id="rId11"/>
    <p:sldId id="421" r:id="rId12"/>
    <p:sldId id="418" r:id="rId13"/>
    <p:sldId id="419" r:id="rId14"/>
    <p:sldId id="440" r:id="rId15"/>
    <p:sldId id="444" r:id="rId16"/>
    <p:sldId id="420" r:id="rId17"/>
    <p:sldId id="441" r:id="rId18"/>
    <p:sldId id="442" r:id="rId19"/>
    <p:sldId id="443" r:id="rId20"/>
    <p:sldId id="431" r:id="rId21"/>
    <p:sldId id="430" r:id="rId22"/>
    <p:sldId id="429" r:id="rId23"/>
    <p:sldId id="435" r:id="rId24"/>
    <p:sldId id="436" r:id="rId25"/>
    <p:sldId id="437" r:id="rId26"/>
    <p:sldId id="438" r:id="rId27"/>
    <p:sldId id="410" r:id="rId28"/>
    <p:sldId id="411" r:id="rId29"/>
    <p:sldId id="412" r:id="rId30"/>
    <p:sldId id="413" r:id="rId31"/>
    <p:sldId id="414" r:id="rId32"/>
    <p:sldId id="415" r:id="rId33"/>
    <p:sldId id="425" r:id="rId34"/>
    <p:sldId id="427" r:id="rId35"/>
    <p:sldId id="390" r:id="rId36"/>
    <p:sldId id="393" r:id="rId37"/>
    <p:sldId id="428" r:id="rId38"/>
    <p:sldId id="396" r:id="rId39"/>
    <p:sldId id="382" r:id="rId40"/>
    <p:sldId id="358" r:id="rId41"/>
    <p:sldId id="361" r:id="rId42"/>
    <p:sldId id="362" r:id="rId43"/>
    <p:sldId id="395" r:id="rId44"/>
    <p:sldId id="359" r:id="rId45"/>
    <p:sldId id="363" r:id="rId46"/>
    <p:sldId id="433" r:id="rId47"/>
    <p:sldId id="434" r:id="rId48"/>
    <p:sldId id="381" r:id="rId49"/>
    <p:sldId id="384" r:id="rId50"/>
    <p:sldId id="38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6998-2DE9-4297-B0B9-2883712C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39C47-995F-409E-A179-7764A1BE2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261F-94D2-423F-9BED-5B65280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D449D-3A83-452E-8726-C7BB03F1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BC028-011F-43BF-9FBE-70862315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3DF0-D544-4134-AD42-D93BC370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C6AC9-40C5-462D-8F09-2B968359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4D86-68F8-4D0D-A8D6-FFD3F730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B4E-6367-4B11-B1FA-FF04CD0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5BAEB-FE2E-4B60-8DE1-542FF9B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5A4C7E-2954-41DC-91A4-3A59B1B8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E234A-C7EE-48CE-8992-FE819C79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BFB9F-34D3-4963-B500-ABE49C0A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8EB67-CF3C-4649-A7EB-04194147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FD5EC-197A-47FF-9792-6959C2F5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448B-7BC2-46B6-9281-9EBBB09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5F249-8FF9-468B-9E84-2D7461E0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B4D58-55C9-4D5B-AA82-658F5BD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2BEBC-C06D-4CA8-80F7-6BE21FBC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D4CF8-4322-42AC-9828-27090A87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CDA0-79D3-4AB9-B311-78DC4735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7F2FC-962A-4CB5-B22F-33C0FD01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B1486-D8F1-4F58-A47D-A89F136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87086-FD74-46E5-A9D6-4F3CFE72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AAB5F-8CA6-4E3B-8DFC-64B52A8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8E7D-C11A-44B3-9A4D-B8793E2A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20D7A-1012-45A0-A29E-870D0E5E3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DBF43-1EFF-40B1-A304-4538660E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197E1-82F9-40AB-B709-FF8B4A2A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2C9D0-9ED5-43A3-A64E-145B5EF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44ED7-AA71-444A-BD5B-F33D9A24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6F5A5-35BA-4AA5-9FBB-A1535B68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DECF6-BD97-458E-B032-58975DF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044B2-CBD1-4E73-BE51-73EB6632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8C7D5-762C-4B16-B52F-BC7CB5C70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00C15-7E2E-40D7-854D-990479681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FB52C-6510-4BF1-A56C-09071504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C9FD0-6EDE-46C6-94D5-EBBBD3E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DC7808-5F56-43F5-9551-C227264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8199-E25F-42E1-9EFA-806F31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FEEE3-4DE7-49E4-98C6-75F2507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D08F3-36B0-468E-8849-663B79F2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6AF32-2396-41A5-BF0A-063F4865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B7F0F-F0FA-438B-875B-9BFAE8E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46D7F-E1D6-4267-9357-B91C45C6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525FE-52CB-4F61-883D-DF3EE03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E59D-19B8-4750-9DD2-CABAE166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6D2F7-C26D-4DFF-A55C-5C7E2229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D8CFD-4A9A-4A6D-9365-FF2F975A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91C2C-2DC0-42DA-9DC4-6718802B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3EB59-0076-4009-8D24-310C3EC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5B476-62F0-4FDE-943E-40787A90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DF41-6B83-44A3-9AF7-A2448DD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12A71-2F0A-44A5-A138-5CB1457B3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C3501-EA27-4A6D-AA5E-B72419B6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D9568-EA3E-4A33-8BEE-A0DA3675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55CBD-7561-4648-83EA-1B7374DB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FD291-30F6-4ABC-BE47-E71C475F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E5888-7E86-4AC4-83A0-BCDE7F62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C3766-86BA-4BBF-801E-C41ACC38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F5CD-8B87-4114-9F76-72234148D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CD41-D813-4E3B-AC88-834A91387DF4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63A20-5C7D-45F5-A06E-1BA51A91F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25960-38E8-473A-B6DC-CA1F8B89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37F3-DCBD-4825-B3C8-558A11FB2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err="1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7"/>
            <a:ext cx="9987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주사위를 </a:t>
            </a:r>
            <a:r>
              <a:rPr lang="en-US" altLang="ko-KR" sz="3200" dirty="0" smtClean="0">
                <a:solidFill>
                  <a:srgbClr val="333333"/>
                </a:solidFill>
              </a:rPr>
              <a:t>100</a:t>
            </a:r>
            <a:r>
              <a:rPr lang="ko-KR" altLang="en-US" sz="3200" dirty="0" smtClean="0">
                <a:solidFill>
                  <a:srgbClr val="333333"/>
                </a:solidFill>
              </a:rPr>
              <a:t>번 던져 평균값을 구해야 한다면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1</a:t>
            </a:r>
            <a:r>
              <a:rPr lang="ko-KR" altLang="en-US" sz="3200" dirty="0" smtClean="0">
                <a:solidFill>
                  <a:srgbClr val="333333"/>
                </a:solidFill>
              </a:rPr>
              <a:t>부터 </a:t>
            </a:r>
            <a:r>
              <a:rPr lang="en-US" altLang="ko-KR" sz="3200" dirty="0" smtClean="0">
                <a:solidFill>
                  <a:srgbClr val="333333"/>
                </a:solidFill>
              </a:rPr>
              <a:t>1000</a:t>
            </a:r>
            <a:r>
              <a:rPr lang="ko-KR" altLang="en-US" sz="3200" dirty="0" smtClean="0">
                <a:solidFill>
                  <a:srgbClr val="333333"/>
                </a:solidFill>
              </a:rPr>
              <a:t>까지 더해야 한다면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최근 </a:t>
            </a:r>
            <a:r>
              <a:rPr lang="en-US" altLang="ko-KR" sz="3200" dirty="0" smtClean="0">
                <a:solidFill>
                  <a:srgbClr val="333333"/>
                </a:solidFill>
              </a:rPr>
              <a:t>1</a:t>
            </a:r>
            <a:r>
              <a:rPr lang="ko-KR" altLang="en-US" sz="3200" dirty="0" smtClean="0">
                <a:solidFill>
                  <a:srgbClr val="333333"/>
                </a:solidFill>
              </a:rPr>
              <a:t>년의 주가 데이터를 가져와 분석해야 한다면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지정한 </a:t>
            </a:r>
            <a:r>
              <a:rPr lang="ko-KR" altLang="en-US" sz="3200" dirty="0" smtClean="0">
                <a:solidFill>
                  <a:srgbClr val="333333"/>
                </a:solidFill>
              </a:rPr>
              <a:t>횟수만큼 코드를 </a:t>
            </a:r>
            <a:r>
              <a:rPr lang="ko-KR" altLang="en-US" sz="3200" dirty="0">
                <a:solidFill>
                  <a:srgbClr val="333333"/>
                </a:solidFill>
              </a:rPr>
              <a:t>반복하게 만들어준다</a:t>
            </a:r>
            <a:r>
              <a:rPr lang="en-US" altLang="ko-KR" sz="3200" dirty="0">
                <a:solidFill>
                  <a:srgbClr val="333333"/>
                </a:solidFill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인간의 능력보다 </a:t>
            </a:r>
            <a:r>
              <a:rPr lang="ko-KR" altLang="en-US" sz="3200" dirty="0">
                <a:solidFill>
                  <a:srgbClr val="333333"/>
                </a:solidFill>
              </a:rPr>
              <a:t>빠르게 </a:t>
            </a:r>
            <a:r>
              <a:rPr lang="ko-KR" altLang="en-US" sz="3200" dirty="0" smtClean="0">
                <a:solidFill>
                  <a:srgbClr val="333333"/>
                </a:solidFill>
              </a:rPr>
              <a:t>처리 가능</a:t>
            </a:r>
            <a:endParaRPr lang="en-US" altLang="ko-KR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5EC8EBD-D548-47AF-BF26-4C936D9D2C71}"/>
              </a:ext>
            </a:extLst>
          </p:cNvPr>
          <p:cNvSpPr/>
          <p:nvPr/>
        </p:nvSpPr>
        <p:spPr>
          <a:xfrm rot="5400000">
            <a:off x="3076733" y="1618420"/>
            <a:ext cx="370486" cy="1343337"/>
          </a:xfrm>
          <a:prstGeom prst="curvedRightArrow">
            <a:avLst>
              <a:gd name="adj1" fmla="val 25000"/>
              <a:gd name="adj2" fmla="val 50000"/>
              <a:gd name="adj3" fmla="val 2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문의 다양한 </a:t>
            </a:r>
            <a:r>
              <a:rPr lang="ko-KR" altLang="en-US" sz="3200" dirty="0" smtClean="0">
                <a:solidFill>
                  <a:srgbClr val="333333"/>
                </a:solidFill>
              </a:rPr>
              <a:t>형태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for </a:t>
            </a:r>
            <a:r>
              <a:rPr lang="ko-KR" altLang="en-US" sz="2400" dirty="0">
                <a:solidFill>
                  <a:srgbClr val="333333"/>
                </a:solidFill>
              </a:rPr>
              <a:t>변수 </a:t>
            </a:r>
            <a:r>
              <a:rPr lang="en-US" altLang="ko-KR" sz="2400" dirty="0">
                <a:solidFill>
                  <a:srgbClr val="333333"/>
                </a:solidFill>
              </a:rPr>
              <a:t>in [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튜플로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ko-KR" altLang="en-US" sz="2400" dirty="0">
                <a:solidFill>
                  <a:srgbClr val="333333"/>
                </a:solidFill>
              </a:rPr>
              <a:t>구성된 </a:t>
            </a:r>
            <a:r>
              <a:rPr lang="ko-KR" altLang="en-US" sz="2400" dirty="0" smtClean="0">
                <a:solidFill>
                  <a:srgbClr val="333333"/>
                </a:solidFill>
              </a:rPr>
              <a:t>리스트</a:t>
            </a:r>
            <a:r>
              <a:rPr lang="en-US" altLang="ko-KR" sz="2400" dirty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	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실행문</a:t>
            </a:r>
            <a:endParaRPr lang="ko-KR" altLang="en-US" sz="24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333333"/>
                </a:solidFill>
              </a:rPr>
              <a:t>튜플</a:t>
            </a:r>
            <a:r>
              <a:rPr lang="ko-KR" altLang="en-US" sz="2400" dirty="0">
                <a:solidFill>
                  <a:srgbClr val="333333"/>
                </a:solidFill>
              </a:rPr>
              <a:t> 단위로 변수에 담는다</a:t>
            </a:r>
            <a:r>
              <a:rPr lang="en-US" altLang="ko-KR" sz="2400" dirty="0">
                <a:solidFill>
                  <a:srgbClr val="333333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64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범위가 감당 범위를 벗어난다면</a:t>
            </a:r>
            <a:r>
              <a:rPr lang="en-US" altLang="ko-KR" sz="3200" dirty="0" smtClean="0">
                <a:solidFill>
                  <a:srgbClr val="333333"/>
                </a:solidFill>
              </a:rPr>
              <a:t>?</a:t>
            </a:r>
            <a:endParaRPr lang="ko-KR" altLang="en-US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지금까지는 작성 가능한 범위였다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하지만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만번</a:t>
            </a:r>
            <a:r>
              <a:rPr lang="ko-KR" altLang="en-US" sz="2400" dirty="0" smtClean="0">
                <a:solidFill>
                  <a:srgbClr val="333333"/>
                </a:solidFill>
              </a:rPr>
              <a:t> 이상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백만번</a:t>
            </a:r>
            <a:r>
              <a:rPr lang="ko-KR" altLang="en-US" sz="2400" dirty="0" smtClean="0">
                <a:solidFill>
                  <a:srgbClr val="333333"/>
                </a:solidFill>
              </a:rPr>
              <a:t> 이상 반복하는 프로그램이라면</a:t>
            </a:r>
            <a:r>
              <a:rPr lang="en-US" altLang="ko-KR" sz="2400" dirty="0" smtClean="0">
                <a:solidFill>
                  <a:srgbClr val="333333"/>
                </a:solidFill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[1,2,3,4,~ 10000]</a:t>
            </a:r>
            <a:r>
              <a:rPr lang="ko-KR" altLang="en-US" sz="2400" dirty="0" smtClean="0">
                <a:solidFill>
                  <a:srgbClr val="333333"/>
                </a:solidFill>
              </a:rPr>
              <a:t>이라고 작성해야 할까</a:t>
            </a:r>
            <a:r>
              <a:rPr lang="en-US" altLang="ko-KR" sz="2400" dirty="0" smtClean="0">
                <a:solidFill>
                  <a:srgbClr val="333333"/>
                </a:solidFill>
              </a:rPr>
              <a:t>?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문과 사용되는 </a:t>
            </a:r>
            <a:r>
              <a:rPr lang="en-US" altLang="ko-KR" sz="3200" dirty="0">
                <a:solidFill>
                  <a:srgbClr val="333333"/>
                </a:solidFill>
              </a:rPr>
              <a:t>range </a:t>
            </a:r>
            <a:r>
              <a:rPr lang="ko-KR" altLang="en-US" sz="3200" dirty="0" smtClean="0">
                <a:solidFill>
                  <a:srgbClr val="333333"/>
                </a:solidFill>
              </a:rPr>
              <a:t>함수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range(a, b)                      &gt;&gt; </a:t>
            </a:r>
            <a:r>
              <a:rPr lang="ko-KR" altLang="en-US" sz="2000" dirty="0" smtClean="0">
                <a:solidFill>
                  <a:srgbClr val="333333"/>
                </a:solidFill>
              </a:rPr>
              <a:t>의미 </a:t>
            </a:r>
            <a:r>
              <a:rPr lang="en-US" altLang="ko-KR" sz="2000" dirty="0" smtClean="0">
                <a:solidFill>
                  <a:srgbClr val="333333"/>
                </a:solidFill>
              </a:rPr>
              <a:t>: a</a:t>
            </a:r>
            <a:r>
              <a:rPr lang="ko-KR" altLang="en-US" sz="2000" dirty="0">
                <a:solidFill>
                  <a:srgbClr val="333333"/>
                </a:solidFill>
              </a:rPr>
              <a:t>이상 </a:t>
            </a:r>
            <a:r>
              <a:rPr lang="en-US" altLang="ko-KR" sz="2000" dirty="0">
                <a:solidFill>
                  <a:srgbClr val="333333"/>
                </a:solidFill>
              </a:rPr>
              <a:t>b</a:t>
            </a:r>
            <a:r>
              <a:rPr lang="ko-KR" altLang="en-US" sz="2000" dirty="0">
                <a:solidFill>
                  <a:srgbClr val="333333"/>
                </a:solidFill>
              </a:rPr>
              <a:t>미만의 </a:t>
            </a:r>
            <a:r>
              <a:rPr lang="ko-KR" altLang="en-US" sz="2000" dirty="0" smtClean="0">
                <a:solidFill>
                  <a:srgbClr val="333333"/>
                </a:solidFill>
              </a:rPr>
              <a:t>리스트</a:t>
            </a:r>
            <a:endParaRPr lang="ko-KR" altLang="en-US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for </a:t>
            </a:r>
            <a:r>
              <a:rPr lang="en-US" altLang="ko-KR" sz="2000" dirty="0" err="1">
                <a:solidFill>
                  <a:srgbClr val="333333"/>
                </a:solidFill>
              </a:rPr>
              <a:t>i</a:t>
            </a:r>
            <a:r>
              <a:rPr lang="en-US" altLang="ko-KR" sz="2000" dirty="0">
                <a:solidFill>
                  <a:srgbClr val="333333"/>
                </a:solidFill>
              </a:rPr>
              <a:t> in range(a</a:t>
            </a:r>
            <a:r>
              <a:rPr lang="en-US" altLang="ko-KR" sz="2000" dirty="0" smtClean="0">
                <a:solidFill>
                  <a:srgbClr val="333333"/>
                </a:solidFill>
              </a:rPr>
              <a:t>, b) :           &gt;&gt; </a:t>
            </a:r>
            <a:r>
              <a:rPr lang="en-US" altLang="ko-KR" sz="2000" dirty="0">
                <a:solidFill>
                  <a:srgbClr val="333333"/>
                </a:solidFill>
              </a:rPr>
              <a:t>a</a:t>
            </a:r>
            <a:r>
              <a:rPr lang="ko-KR" altLang="en-US" sz="2000" dirty="0">
                <a:solidFill>
                  <a:srgbClr val="333333"/>
                </a:solidFill>
              </a:rPr>
              <a:t>부터 </a:t>
            </a:r>
            <a:r>
              <a:rPr lang="en-US" altLang="ko-KR" sz="2000" dirty="0" smtClean="0">
                <a:solidFill>
                  <a:srgbClr val="333333"/>
                </a:solidFill>
              </a:rPr>
              <a:t>b-1</a:t>
            </a:r>
            <a:r>
              <a:rPr lang="ko-KR" altLang="en-US" sz="2000" dirty="0" smtClean="0">
                <a:solidFill>
                  <a:srgbClr val="333333"/>
                </a:solidFill>
              </a:rPr>
              <a:t>까지의 </a:t>
            </a:r>
            <a:r>
              <a:rPr lang="ko-KR" altLang="en-US" sz="2000" dirty="0">
                <a:solidFill>
                  <a:srgbClr val="333333"/>
                </a:solidFill>
              </a:rPr>
              <a:t>숫자를 차례로 </a:t>
            </a:r>
            <a:r>
              <a:rPr lang="en-US" altLang="ko-KR" sz="2000" dirty="0" err="1">
                <a:solidFill>
                  <a:srgbClr val="333333"/>
                </a:solidFill>
              </a:rPr>
              <a:t>i</a:t>
            </a:r>
            <a:r>
              <a:rPr lang="ko-KR" altLang="en-US" sz="2000" dirty="0">
                <a:solidFill>
                  <a:srgbClr val="333333"/>
                </a:solidFill>
              </a:rPr>
              <a:t>에 담는다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예제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for </a:t>
            </a:r>
            <a:r>
              <a:rPr lang="en-US" altLang="ko-KR" sz="2000" dirty="0" err="1">
                <a:solidFill>
                  <a:srgbClr val="333333"/>
                </a:solidFill>
              </a:rPr>
              <a:t>num</a:t>
            </a:r>
            <a:r>
              <a:rPr lang="en-US" altLang="ko-KR" sz="2000" dirty="0">
                <a:solidFill>
                  <a:srgbClr val="333333"/>
                </a:solidFill>
              </a:rPr>
              <a:t> in range(1, 101</a:t>
            </a:r>
            <a:r>
              <a:rPr lang="en-US" altLang="ko-KR" sz="2000" dirty="0" smtClean="0">
                <a:solidFill>
                  <a:srgbClr val="333333"/>
                </a:solidFill>
              </a:rPr>
              <a:t>) :  </a:t>
            </a: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&gt;&gt;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슬라이싱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>
                <a:solidFill>
                  <a:srgbClr val="333333"/>
                </a:solidFill>
              </a:rPr>
              <a:t>범위와 같은 개념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333333"/>
                </a:solidFill>
              </a:rPr>
              <a:t>    </a:t>
            </a:r>
            <a:r>
              <a:rPr lang="en-US" altLang="ko-KR" sz="2000" dirty="0">
                <a:solidFill>
                  <a:srgbClr val="333333"/>
                </a:solidFill>
              </a:rPr>
              <a:t>print(</a:t>
            </a:r>
            <a:r>
              <a:rPr lang="en-US" altLang="ko-KR" sz="2000" dirty="0" err="1">
                <a:solidFill>
                  <a:srgbClr val="333333"/>
                </a:solidFill>
              </a:rPr>
              <a:t>num</a:t>
            </a:r>
            <a:r>
              <a:rPr lang="en-US" altLang="ko-KR" sz="2000" dirty="0">
                <a:solidFill>
                  <a:srgbClr val="3333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159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>
                <a:solidFill>
                  <a:srgbClr val="FF0000"/>
                </a:solidFill>
              </a:rPr>
              <a:t>02(</a:t>
            </a:r>
            <a:r>
              <a:rPr lang="ko-KR" altLang="en-US" sz="3200" dirty="0">
                <a:solidFill>
                  <a:srgbClr val="FF0000"/>
                </a:solidFill>
              </a:rPr>
              <a:t>추가적인 변수 사용법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for</a:t>
            </a:r>
            <a:r>
              <a:rPr lang="ko-KR" altLang="en-US" sz="2000" dirty="0" smtClean="0">
                <a:solidFill>
                  <a:srgbClr val="333333"/>
                </a:solidFill>
              </a:rPr>
              <a:t>문과 </a:t>
            </a:r>
            <a:r>
              <a:rPr lang="en-US" altLang="ko-KR" sz="2000" dirty="0" smtClean="0">
                <a:solidFill>
                  <a:srgbClr val="333333"/>
                </a:solidFill>
              </a:rPr>
              <a:t>range</a:t>
            </a:r>
            <a:r>
              <a:rPr lang="ko-KR" altLang="en-US" sz="2000" dirty="0" smtClean="0">
                <a:solidFill>
                  <a:srgbClr val="333333"/>
                </a:solidFill>
              </a:rPr>
              <a:t>함수를 </a:t>
            </a:r>
            <a:r>
              <a:rPr lang="ko-KR" altLang="en-US" sz="2000" dirty="0">
                <a:solidFill>
                  <a:srgbClr val="333333"/>
                </a:solidFill>
              </a:rPr>
              <a:t>사용하여 </a:t>
            </a:r>
            <a:r>
              <a:rPr lang="en-US" altLang="ko-KR" sz="2000" dirty="0">
                <a:solidFill>
                  <a:srgbClr val="333333"/>
                </a:solidFill>
              </a:rPr>
              <a:t>1</a:t>
            </a:r>
            <a:r>
              <a:rPr lang="ko-KR" altLang="en-US" sz="2000" dirty="0">
                <a:solidFill>
                  <a:srgbClr val="333333"/>
                </a:solidFill>
              </a:rPr>
              <a:t>부터 </a:t>
            </a:r>
            <a:r>
              <a:rPr lang="en-US" altLang="ko-KR" sz="2000" dirty="0">
                <a:solidFill>
                  <a:srgbClr val="333333"/>
                </a:solidFill>
              </a:rPr>
              <a:t>100</a:t>
            </a:r>
            <a:r>
              <a:rPr lang="ko-KR" altLang="en-US" sz="2000" dirty="0">
                <a:solidFill>
                  <a:srgbClr val="333333"/>
                </a:solidFill>
              </a:rPr>
              <a:t>까지 더한 값을 출력하라</a:t>
            </a:r>
            <a:r>
              <a:rPr lang="en-US" altLang="ko-KR" sz="2000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25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03(</a:t>
            </a:r>
            <a:r>
              <a:rPr lang="ko-KR" altLang="en-US" sz="3200" dirty="0" smtClean="0">
                <a:solidFill>
                  <a:srgbClr val="FF0000"/>
                </a:solidFill>
              </a:rPr>
              <a:t>구구단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for</a:t>
            </a:r>
            <a:r>
              <a:rPr lang="ko-KR" altLang="en-US" sz="2000" dirty="0" smtClean="0">
                <a:solidFill>
                  <a:srgbClr val="333333"/>
                </a:solidFill>
              </a:rPr>
              <a:t>문과 </a:t>
            </a:r>
            <a:r>
              <a:rPr lang="en-US" altLang="ko-KR" sz="2000" dirty="0" smtClean="0">
                <a:solidFill>
                  <a:srgbClr val="333333"/>
                </a:solidFill>
              </a:rPr>
              <a:t>range</a:t>
            </a:r>
            <a:r>
              <a:rPr lang="ko-KR" altLang="en-US" sz="2000" dirty="0" smtClean="0">
                <a:solidFill>
                  <a:srgbClr val="333333"/>
                </a:solidFill>
              </a:rPr>
              <a:t>함수를 </a:t>
            </a:r>
            <a:r>
              <a:rPr lang="ko-KR" altLang="en-US" sz="2000" dirty="0">
                <a:solidFill>
                  <a:srgbClr val="333333"/>
                </a:solidFill>
              </a:rPr>
              <a:t>사용하여 </a:t>
            </a:r>
            <a:r>
              <a:rPr lang="ko-KR" altLang="en-US" sz="2000" dirty="0" smtClean="0">
                <a:solidFill>
                  <a:srgbClr val="333333"/>
                </a:solidFill>
              </a:rPr>
              <a:t>원하는 단수의 구구단을 출력하는 프로그램을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   </a:t>
            </a:r>
            <a:r>
              <a:rPr lang="ko-KR" altLang="en-US" sz="2000" dirty="0" smtClean="0">
                <a:solidFill>
                  <a:srgbClr val="333333"/>
                </a:solidFill>
              </a:rPr>
              <a:t>작성하라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input</a:t>
            </a:r>
            <a:r>
              <a:rPr lang="ko-KR" altLang="en-US" sz="2000" dirty="0" smtClean="0">
                <a:solidFill>
                  <a:srgbClr val="333333"/>
                </a:solidFill>
              </a:rPr>
              <a:t>함수를 통해 단수를 입력 받아 해결하라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2000" dirty="0" smtClean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3717"/>
          <a:stretch/>
        </p:blipFill>
        <p:spPr>
          <a:xfrm>
            <a:off x="5834350" y="4162175"/>
            <a:ext cx="3121644" cy="1800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4114"/>
          <a:stretch/>
        </p:blipFill>
        <p:spPr>
          <a:xfrm>
            <a:off x="1789386" y="4162175"/>
            <a:ext cx="308171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6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04(and </a:t>
            </a:r>
            <a:r>
              <a:rPr lang="ko-KR" altLang="en-US" sz="3200" dirty="0">
                <a:solidFill>
                  <a:srgbClr val="FF0000"/>
                </a:solidFill>
              </a:rPr>
              <a:t>활용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ko-KR" altLang="en-US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1~100 </a:t>
            </a:r>
            <a:r>
              <a:rPr lang="ko-KR" altLang="en-US" sz="2000" dirty="0" smtClean="0">
                <a:solidFill>
                  <a:srgbClr val="333333"/>
                </a:solidFill>
              </a:rPr>
              <a:t>사이에서 </a:t>
            </a:r>
            <a:r>
              <a:rPr lang="en-US" altLang="ko-KR" sz="2000" dirty="0" smtClean="0">
                <a:solidFill>
                  <a:srgbClr val="333333"/>
                </a:solidFill>
              </a:rPr>
              <a:t>3</a:t>
            </a:r>
            <a:r>
              <a:rPr lang="ko-KR" altLang="en-US" sz="2000" dirty="0" smtClean="0">
                <a:solidFill>
                  <a:srgbClr val="333333"/>
                </a:solidFill>
              </a:rPr>
              <a:t>의 배수이면서 </a:t>
            </a:r>
            <a:r>
              <a:rPr lang="en-US" altLang="ko-KR" sz="2000" dirty="0" smtClean="0">
                <a:solidFill>
                  <a:srgbClr val="333333"/>
                </a:solidFill>
              </a:rPr>
              <a:t>2</a:t>
            </a:r>
            <a:r>
              <a:rPr lang="ko-KR" altLang="en-US" sz="2000" dirty="0" smtClean="0">
                <a:solidFill>
                  <a:srgbClr val="333333"/>
                </a:solidFill>
              </a:rPr>
              <a:t>의 배수가 아닌 수를 출력하라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그 합을 역시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 화면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3 9 15 21 … 99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누적합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: 867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다른 </a:t>
            </a:r>
            <a:r>
              <a:rPr lang="ko-KR" altLang="en-US" sz="3200" dirty="0" smtClean="0">
                <a:solidFill>
                  <a:srgbClr val="333333"/>
                </a:solidFill>
              </a:rPr>
              <a:t>언어</a:t>
            </a:r>
            <a:r>
              <a:rPr lang="en-US" altLang="ko-KR" sz="3200" dirty="0" smtClean="0">
                <a:solidFill>
                  <a:srgbClr val="333333"/>
                </a:solidFill>
              </a:rPr>
              <a:t>(java)</a:t>
            </a:r>
            <a:r>
              <a:rPr lang="ko-KR" altLang="en-US" sz="3200" dirty="0" smtClean="0">
                <a:solidFill>
                  <a:srgbClr val="333333"/>
                </a:solidFill>
              </a:rPr>
              <a:t>에서의 </a:t>
            </a: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 </a:t>
            </a:r>
            <a:r>
              <a:rPr lang="en-US" altLang="ko-KR" sz="3200" dirty="0">
                <a:solidFill>
                  <a:srgbClr val="333333"/>
                </a:solidFill>
              </a:rPr>
              <a:t>range </a:t>
            </a:r>
            <a:r>
              <a:rPr lang="ko-KR" altLang="en-US" sz="3200" dirty="0" smtClean="0">
                <a:solidFill>
                  <a:srgbClr val="333333"/>
                </a:solidFill>
              </a:rPr>
              <a:t>구조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for (</a:t>
            </a:r>
            <a:r>
              <a:rPr lang="en-US" altLang="ko-KR" sz="2400" dirty="0" err="1">
                <a:solidFill>
                  <a:srgbClr val="333333"/>
                </a:solidFill>
              </a:rPr>
              <a:t>int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en-US" altLang="ko-KR" sz="2400" dirty="0" err="1">
                <a:solidFill>
                  <a:srgbClr val="333333"/>
                </a:solidFill>
              </a:rPr>
              <a:t>i</a:t>
            </a:r>
            <a:r>
              <a:rPr lang="en-US" altLang="ko-KR" sz="2400" dirty="0">
                <a:solidFill>
                  <a:srgbClr val="333333"/>
                </a:solidFill>
              </a:rPr>
              <a:t>=0, </a:t>
            </a:r>
            <a:r>
              <a:rPr lang="en-US" altLang="ko-KR" sz="2400" dirty="0" err="1">
                <a:solidFill>
                  <a:srgbClr val="333333"/>
                </a:solidFill>
              </a:rPr>
              <a:t>i</a:t>
            </a:r>
            <a:r>
              <a:rPr lang="en-US" altLang="ko-KR" sz="2400" dirty="0">
                <a:solidFill>
                  <a:srgbClr val="333333"/>
                </a:solidFill>
              </a:rPr>
              <a:t>&gt;100, </a:t>
            </a:r>
            <a:r>
              <a:rPr lang="en-US" altLang="ko-KR" sz="2400" dirty="0" err="1">
                <a:solidFill>
                  <a:srgbClr val="333333"/>
                </a:solidFill>
              </a:rPr>
              <a:t>i</a:t>
            </a:r>
            <a:r>
              <a:rPr lang="en-US" altLang="ko-KR" sz="2400" dirty="0">
                <a:solidFill>
                  <a:srgbClr val="333333"/>
                </a:solidFill>
              </a:rPr>
              <a:t>++):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en-US" altLang="ko-KR" sz="2400" dirty="0">
                <a:solidFill>
                  <a:srgbClr val="333333"/>
                </a:solidFill>
              </a:rPr>
              <a:t>	print(</a:t>
            </a:r>
            <a:r>
              <a:rPr lang="en-US" altLang="ko-KR" sz="2400" dirty="0" err="1">
                <a:solidFill>
                  <a:srgbClr val="333333"/>
                </a:solidFill>
              </a:rPr>
              <a:t>i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0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err="1" smtClean="0">
                <a:solidFill>
                  <a:srgbClr val="333333"/>
                </a:solidFill>
              </a:rPr>
              <a:t>반복문과</a:t>
            </a:r>
            <a:r>
              <a:rPr lang="ko-KR" altLang="en-US" sz="3200" dirty="0" smtClean="0">
                <a:solidFill>
                  <a:srgbClr val="333333"/>
                </a:solidFill>
              </a:rPr>
              <a:t> 제어문의 조합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solidFill>
                  <a:srgbClr val="333333"/>
                </a:solidFill>
              </a:rPr>
              <a:t>반복문과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제어문을</a:t>
            </a:r>
            <a:r>
              <a:rPr lang="ko-KR" altLang="en-US" sz="2400" dirty="0" smtClean="0">
                <a:solidFill>
                  <a:srgbClr val="333333"/>
                </a:solidFill>
              </a:rPr>
              <a:t> 조합하면 더 섬세한 결과를 얻을 수 있다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8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05(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for&amp;if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조합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리스트 변수 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list_score</a:t>
            </a:r>
            <a:r>
              <a:rPr lang="ko-KR" altLang="en-US" sz="2000" dirty="0" smtClean="0">
                <a:solidFill>
                  <a:srgbClr val="333333"/>
                </a:solidFill>
              </a:rPr>
              <a:t>에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학생들의 점수 </a:t>
            </a:r>
            <a:r>
              <a:rPr lang="en-US" altLang="ko-KR" sz="2000" dirty="0" smtClean="0">
                <a:solidFill>
                  <a:srgbClr val="333333"/>
                </a:solidFill>
              </a:rPr>
              <a:t>[90, 25, 67, 45, 80]</a:t>
            </a:r>
            <a:r>
              <a:rPr lang="ko-KR" altLang="en-US" sz="2000" dirty="0" smtClean="0">
                <a:solidFill>
                  <a:srgbClr val="333333"/>
                </a:solidFill>
              </a:rPr>
              <a:t>가 담겨있다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For</a:t>
            </a:r>
            <a:r>
              <a:rPr lang="ko-KR" altLang="en-US" sz="2000" dirty="0">
                <a:solidFill>
                  <a:srgbClr val="333333"/>
                </a:solidFill>
              </a:rPr>
              <a:t>문을 </a:t>
            </a:r>
            <a:r>
              <a:rPr lang="ko-KR" altLang="en-US" sz="2000" dirty="0" smtClean="0">
                <a:solidFill>
                  <a:srgbClr val="333333"/>
                </a:solidFill>
              </a:rPr>
              <a:t>이용하여 </a:t>
            </a:r>
            <a:r>
              <a:rPr lang="en-US" altLang="ko-KR" sz="2000" dirty="0">
                <a:solidFill>
                  <a:srgbClr val="333333"/>
                </a:solidFill>
              </a:rPr>
              <a:t>60</a:t>
            </a:r>
            <a:r>
              <a:rPr lang="ko-KR" altLang="en-US" sz="2000" dirty="0">
                <a:solidFill>
                  <a:srgbClr val="333333"/>
                </a:solidFill>
              </a:rPr>
              <a:t>점이 </a:t>
            </a:r>
            <a:r>
              <a:rPr lang="ko-KR" altLang="en-US" sz="2000" dirty="0" smtClean="0">
                <a:solidFill>
                  <a:srgbClr val="333333"/>
                </a:solidFill>
              </a:rPr>
              <a:t>이상이라면 “</a:t>
            </a:r>
            <a:r>
              <a:rPr lang="en-US" altLang="ko-KR" sz="2000" dirty="0" smtClean="0">
                <a:solidFill>
                  <a:srgbClr val="333333"/>
                </a:solidFill>
              </a:rPr>
              <a:t>n</a:t>
            </a:r>
            <a:r>
              <a:rPr lang="ko-KR" altLang="en-US" sz="2000" dirty="0">
                <a:solidFill>
                  <a:srgbClr val="333333"/>
                </a:solidFill>
              </a:rPr>
              <a:t>번째 학생은 합격입니다</a:t>
            </a:r>
            <a:r>
              <a:rPr lang="en-US" altLang="ko-KR" sz="2000" dirty="0">
                <a:solidFill>
                  <a:srgbClr val="333333"/>
                </a:solidFill>
              </a:rPr>
              <a:t>.”</a:t>
            </a:r>
            <a:r>
              <a:rPr lang="ko-KR" altLang="en-US" sz="2000" dirty="0">
                <a:solidFill>
                  <a:srgbClr val="333333"/>
                </a:solidFill>
              </a:rPr>
              <a:t>를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미만이라면 </a:t>
            </a:r>
            <a:r>
              <a:rPr lang="ko-KR" altLang="en-US" sz="2000" dirty="0">
                <a:solidFill>
                  <a:srgbClr val="333333"/>
                </a:solidFill>
              </a:rPr>
              <a:t>“불합격입니다</a:t>
            </a:r>
            <a:r>
              <a:rPr lang="en-US" altLang="ko-KR" sz="2000" dirty="0" smtClean="0">
                <a:solidFill>
                  <a:srgbClr val="333333"/>
                </a:solidFill>
              </a:rPr>
              <a:t>.”</a:t>
            </a:r>
            <a:r>
              <a:rPr lang="ko-KR" altLang="en-US" sz="2000" dirty="0" smtClean="0">
                <a:solidFill>
                  <a:srgbClr val="333333"/>
                </a:solidFill>
              </a:rPr>
              <a:t>를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출력하는 프로그램을 작성하시오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9" y="4090443"/>
            <a:ext cx="8221157" cy="11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06(</a:t>
            </a:r>
            <a:r>
              <a:rPr lang="ko-KR" altLang="en-US" sz="3200" dirty="0">
                <a:solidFill>
                  <a:srgbClr val="FF0000"/>
                </a:solidFill>
              </a:rPr>
              <a:t>약수 구하기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n</a:t>
            </a:r>
            <a:r>
              <a:rPr lang="en-US" altLang="ko-KR" sz="2000" dirty="0" smtClean="0">
                <a:solidFill>
                  <a:srgbClr val="333333"/>
                </a:solidFill>
              </a:rPr>
              <a:t>umber</a:t>
            </a:r>
            <a:r>
              <a:rPr lang="ko-KR" altLang="en-US" sz="2000" dirty="0" smtClean="0">
                <a:solidFill>
                  <a:srgbClr val="333333"/>
                </a:solidFill>
              </a:rPr>
              <a:t>라는 변수에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함수로 하나의 정수를 입력 받는다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해당값의</a:t>
            </a:r>
            <a:r>
              <a:rPr lang="ko-KR" altLang="en-US" sz="2000" dirty="0" smtClean="0">
                <a:solidFill>
                  <a:srgbClr val="333333"/>
                </a:solidFill>
              </a:rPr>
              <a:t> 약수를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출력하시오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약수란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>
                <a:solidFill>
                  <a:srgbClr val="333333"/>
                </a:solidFill>
              </a:rPr>
              <a:t>어떤 </a:t>
            </a:r>
            <a:r>
              <a:rPr lang="ko-KR" altLang="en-US" sz="2000" dirty="0" smtClean="0">
                <a:solidFill>
                  <a:srgbClr val="333333"/>
                </a:solidFill>
              </a:rPr>
              <a:t>정수</a:t>
            </a:r>
            <a:r>
              <a:rPr lang="en-US" altLang="ko-KR" sz="2000" dirty="0" smtClean="0">
                <a:solidFill>
                  <a:srgbClr val="333333"/>
                </a:solidFill>
              </a:rPr>
              <a:t>(number)</a:t>
            </a:r>
            <a:r>
              <a:rPr lang="ko-KR" altLang="en-US" sz="2000" dirty="0" smtClean="0">
                <a:solidFill>
                  <a:srgbClr val="333333"/>
                </a:solidFill>
              </a:rPr>
              <a:t>를 </a:t>
            </a:r>
            <a:r>
              <a:rPr lang="ko-KR" altLang="en-US" sz="2000" dirty="0">
                <a:solidFill>
                  <a:srgbClr val="333333"/>
                </a:solidFill>
              </a:rPr>
              <a:t>나머지 없이 나눌 수 있는 정수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9" y="4176410"/>
            <a:ext cx="781159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7"/>
            <a:ext cx="9987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1+2+3+4+ …………. + 1000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[96, 44, 32, 29, 89, 91, 73, 64, 12, 100]</a:t>
            </a:r>
          </a:p>
        </p:txBody>
      </p:sp>
    </p:spTree>
    <p:extLst>
      <p:ext uri="{BB962C8B-B14F-4D97-AF65-F5344CB8AC3E}">
        <p14:creationId xmlns:p14="http://schemas.microsoft.com/office/powerpoint/2010/main" val="26485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109921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Continue</a:t>
            </a:r>
            <a:r>
              <a:rPr lang="ko-KR" altLang="en-US" sz="3200" dirty="0" smtClean="0">
                <a:solidFill>
                  <a:srgbClr val="333333"/>
                </a:solidFill>
              </a:rPr>
              <a:t>문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특정조건을 만나면 건너뛰고 다음 반복작업으로 넘어가라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continue </a:t>
            </a:r>
            <a:r>
              <a:rPr lang="ko-KR" altLang="en-US" sz="2000" dirty="0" smtClean="0">
                <a:solidFill>
                  <a:srgbClr val="333333"/>
                </a:solidFill>
              </a:rPr>
              <a:t>선언 이후 하위 코딩을 무시하고 </a:t>
            </a:r>
            <a:r>
              <a:rPr lang="en-US" altLang="ko-KR" sz="2000" dirty="0" smtClean="0">
                <a:solidFill>
                  <a:srgbClr val="333333"/>
                </a:solidFill>
              </a:rPr>
              <a:t>for</a:t>
            </a:r>
            <a:r>
              <a:rPr lang="ko-KR" altLang="en-US" sz="2000" dirty="0" smtClean="0">
                <a:solidFill>
                  <a:srgbClr val="333333"/>
                </a:solidFill>
              </a:rPr>
              <a:t>문의 시작으로 돌아가고 싶을 때 사용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While</a:t>
            </a:r>
            <a:r>
              <a:rPr lang="ko-KR" altLang="en-US" sz="2000" dirty="0">
                <a:solidFill>
                  <a:srgbClr val="333333"/>
                </a:solidFill>
              </a:rPr>
              <a:t>문과 사용법 동일</a:t>
            </a:r>
            <a:r>
              <a:rPr lang="en-US" altLang="ko-KR" sz="2000" dirty="0">
                <a:solidFill>
                  <a:srgbClr val="333333"/>
                </a:solidFill>
              </a:rPr>
              <a:t>(</a:t>
            </a:r>
            <a:r>
              <a:rPr lang="ko-KR" altLang="en-US" sz="2000" dirty="0">
                <a:solidFill>
                  <a:srgbClr val="333333"/>
                </a:solidFill>
              </a:rPr>
              <a:t>뒤에서 다시 한번 학습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3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Break</a:t>
            </a:r>
            <a:r>
              <a:rPr lang="ko-KR" altLang="en-US" sz="3200" dirty="0" smtClean="0">
                <a:solidFill>
                  <a:srgbClr val="333333"/>
                </a:solidFill>
              </a:rPr>
              <a:t>문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조건문과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반복문을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사용중</a:t>
            </a:r>
            <a:r>
              <a:rPr lang="ko-KR" altLang="en-US" sz="2000" dirty="0" smtClean="0">
                <a:solidFill>
                  <a:srgbClr val="333333"/>
                </a:solidFill>
              </a:rPr>
              <a:t> 특정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조건시</a:t>
            </a:r>
            <a:r>
              <a:rPr lang="ko-KR" altLang="en-US" sz="2000" dirty="0" smtClean="0">
                <a:solidFill>
                  <a:srgbClr val="333333"/>
                </a:solidFill>
              </a:rPr>
              <a:t> 반복을 강제 </a:t>
            </a:r>
            <a:r>
              <a:rPr lang="ko-KR" altLang="en-US" sz="2000" dirty="0">
                <a:solidFill>
                  <a:srgbClr val="333333"/>
                </a:solidFill>
              </a:rPr>
              <a:t>종료 시키고 싶을 </a:t>
            </a:r>
            <a:r>
              <a:rPr lang="ko-KR" altLang="en-US" sz="2000" dirty="0" smtClean="0">
                <a:solidFill>
                  <a:srgbClr val="333333"/>
                </a:solidFill>
              </a:rPr>
              <a:t>때 사용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While</a:t>
            </a:r>
            <a:r>
              <a:rPr lang="ko-KR" altLang="en-US" sz="2000" dirty="0">
                <a:solidFill>
                  <a:srgbClr val="333333"/>
                </a:solidFill>
              </a:rPr>
              <a:t>문과 사용법 동일</a:t>
            </a:r>
            <a:r>
              <a:rPr lang="en-US" altLang="ko-KR" sz="2000" dirty="0">
                <a:solidFill>
                  <a:srgbClr val="333333"/>
                </a:solidFill>
              </a:rPr>
              <a:t>(</a:t>
            </a:r>
            <a:r>
              <a:rPr lang="ko-KR" altLang="en-US" sz="2000" dirty="0">
                <a:solidFill>
                  <a:srgbClr val="333333"/>
                </a:solidFill>
              </a:rPr>
              <a:t>뒤에서 다시 한번 학습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예시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10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만번</a:t>
            </a:r>
            <a:r>
              <a:rPr lang="ko-KR" altLang="en-US" sz="2000" dirty="0" smtClean="0">
                <a:solidFill>
                  <a:srgbClr val="333333"/>
                </a:solidFill>
              </a:rPr>
              <a:t> 주가 데이터를 가져와라 그 과정 중 어떠한 값을 받아오면 강제로 종료하라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07(break)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solidFill>
                  <a:srgbClr val="333333"/>
                </a:solidFill>
              </a:rPr>
              <a:t>list_blood_type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>
                <a:solidFill>
                  <a:srgbClr val="333333"/>
                </a:solidFill>
              </a:rPr>
              <a:t>= ['b', 'b', 'ab', 'a', 'b', 'b’]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위와 같은 순서의 혈액형 순으로 고객이 이벤트를 대기중이다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가장 먼저 뽑힌 </a:t>
            </a:r>
            <a:r>
              <a:rPr lang="en-US" altLang="ko-KR" sz="2000" dirty="0" smtClean="0">
                <a:solidFill>
                  <a:srgbClr val="333333"/>
                </a:solidFill>
              </a:rPr>
              <a:t>a</a:t>
            </a:r>
            <a:r>
              <a:rPr lang="ko-KR" altLang="en-US" sz="2000" dirty="0" smtClean="0">
                <a:solidFill>
                  <a:srgbClr val="333333"/>
                </a:solidFill>
              </a:rPr>
              <a:t>형 고객이 이벤트에 당첨되는 프로그램을 작성하라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63" y="4159741"/>
            <a:ext cx="7198267" cy="8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리스트 내포</a:t>
            </a:r>
            <a:r>
              <a:rPr lang="en-US" altLang="ko-KR" sz="3200" dirty="0" smtClean="0">
                <a:solidFill>
                  <a:srgbClr val="333333"/>
                </a:solidFill>
              </a:rPr>
              <a:t>(List Comprehension)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list </a:t>
            </a:r>
            <a:r>
              <a:rPr lang="ko-KR" altLang="en-US" sz="2400" dirty="0" smtClean="0">
                <a:solidFill>
                  <a:srgbClr val="333333"/>
                </a:solidFill>
              </a:rPr>
              <a:t>안에서 </a:t>
            </a:r>
            <a:r>
              <a:rPr lang="en-US" altLang="ko-KR" sz="2400" dirty="0" smtClean="0">
                <a:solidFill>
                  <a:srgbClr val="333333"/>
                </a:solidFill>
              </a:rPr>
              <a:t>for</a:t>
            </a:r>
            <a:r>
              <a:rPr lang="ko-KR" altLang="en-US" sz="2400" dirty="0" smtClean="0">
                <a:solidFill>
                  <a:srgbClr val="333333"/>
                </a:solidFill>
              </a:rPr>
              <a:t>와 </a:t>
            </a:r>
            <a:r>
              <a:rPr lang="en-US" altLang="ko-KR" sz="2400" dirty="0" smtClean="0">
                <a:solidFill>
                  <a:srgbClr val="333333"/>
                </a:solidFill>
              </a:rPr>
              <a:t>if </a:t>
            </a:r>
            <a:r>
              <a:rPr lang="ko-KR" altLang="en-US" sz="2400" dirty="0" smtClean="0">
                <a:solidFill>
                  <a:srgbClr val="333333"/>
                </a:solidFill>
              </a:rPr>
              <a:t>구문을 사용하는 문법을 의미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매우 직관적인 프로그래밍이 가능 하나 기존 사용법을 숙달 한 후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사용</a:t>
            </a:r>
            <a:endParaRPr lang="en-US" altLang="ko-KR" sz="2400" dirty="0" smtClean="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2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리스트 내포</a:t>
            </a:r>
            <a:r>
              <a:rPr lang="en-US" altLang="ko-KR" sz="3200" dirty="0" smtClean="0">
                <a:solidFill>
                  <a:srgbClr val="333333"/>
                </a:solidFill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</a:rPr>
              <a:t>기본 구조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rgbClr val="00B05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= [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실행문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for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in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열거형</a:t>
            </a:r>
            <a:r>
              <a:rPr lang="ko-KR" altLang="en-US" sz="2400" dirty="0" smtClean="0">
                <a:solidFill>
                  <a:srgbClr val="333333"/>
                </a:solidFill>
              </a:rPr>
              <a:t> 객체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리스트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튜플</a:t>
            </a:r>
            <a:r>
              <a:rPr lang="en-US" altLang="ko-KR" sz="2400" dirty="0" smtClean="0">
                <a:solidFill>
                  <a:srgbClr val="333333"/>
                </a:solidFill>
              </a:rPr>
              <a:t>, range </a:t>
            </a:r>
            <a:r>
              <a:rPr lang="ko-KR" altLang="en-US" sz="2400" dirty="0" smtClean="0">
                <a:solidFill>
                  <a:srgbClr val="333333"/>
                </a:solidFill>
              </a:rPr>
              <a:t>등</a:t>
            </a:r>
            <a:r>
              <a:rPr lang="en-US" altLang="ko-KR" sz="2400" dirty="0" smtClean="0">
                <a:solidFill>
                  <a:srgbClr val="333333"/>
                </a:solidFill>
              </a:rPr>
              <a:t>)]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1) for</a:t>
            </a:r>
            <a:r>
              <a:rPr lang="ko-KR" altLang="en-US" sz="2400" dirty="0" smtClean="0">
                <a:solidFill>
                  <a:srgbClr val="333333"/>
                </a:solidFill>
              </a:rPr>
              <a:t>문에서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열거형</a:t>
            </a:r>
            <a:r>
              <a:rPr lang="ko-KR" altLang="en-US" sz="2400" dirty="0" smtClean="0">
                <a:solidFill>
                  <a:srgbClr val="333333"/>
                </a:solidFill>
              </a:rPr>
              <a:t> 객체의 원소 하나를 </a:t>
            </a:r>
            <a:r>
              <a:rPr lang="ko-KR" altLang="en-US" sz="2400" b="1" dirty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로 넘겨 받는다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2)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/>
              <a:t>에 할당된 값을 </a:t>
            </a:r>
            <a:r>
              <a:rPr lang="ko-KR" altLang="en-US" sz="2400" dirty="0" err="1" smtClean="0"/>
              <a:t>실행문으로</a:t>
            </a:r>
            <a:r>
              <a:rPr lang="ko-KR" altLang="en-US" sz="2400" dirty="0" smtClean="0"/>
              <a:t> 처리한다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	3) </a:t>
            </a:r>
            <a:r>
              <a:rPr lang="ko-KR" altLang="en-US" sz="2400" dirty="0" smtClean="0"/>
              <a:t>처리된 결과를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변수</a:t>
            </a:r>
            <a:r>
              <a:rPr lang="ko-KR" altLang="en-US" sz="2400" dirty="0" smtClean="0"/>
              <a:t>에 순차적으로 추가</a:t>
            </a:r>
            <a:r>
              <a:rPr lang="en-US" altLang="ko-KR" sz="2400" dirty="0" smtClean="0"/>
              <a:t>(append)</a:t>
            </a:r>
            <a:r>
              <a:rPr lang="ko-KR" altLang="en-US" sz="2400" dirty="0" smtClean="0"/>
              <a:t> 한다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5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리스트 내포</a:t>
            </a:r>
            <a:r>
              <a:rPr lang="en-US" altLang="ko-KR" sz="3200" dirty="0" smtClean="0">
                <a:solidFill>
                  <a:srgbClr val="333333"/>
                </a:solidFill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</a:rPr>
              <a:t>기본 구조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rgbClr val="00B05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= [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실행문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for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in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열거형</a:t>
            </a:r>
            <a:r>
              <a:rPr lang="ko-KR" altLang="en-US" sz="2400" dirty="0" smtClean="0">
                <a:solidFill>
                  <a:srgbClr val="333333"/>
                </a:solidFill>
              </a:rPr>
              <a:t> 객체 </a:t>
            </a:r>
            <a:r>
              <a:rPr lang="en-US" altLang="ko-KR" sz="2400" dirty="0" smtClean="0">
                <a:solidFill>
                  <a:srgbClr val="333333"/>
                </a:solidFill>
              </a:rPr>
              <a:t>if </a:t>
            </a:r>
            <a:r>
              <a:rPr lang="ko-KR" altLang="en-US" sz="2400" dirty="0" smtClean="0">
                <a:solidFill>
                  <a:srgbClr val="333333"/>
                </a:solidFill>
              </a:rPr>
              <a:t>조건식</a:t>
            </a:r>
            <a:r>
              <a:rPr lang="en-US" altLang="ko-KR" sz="2400" dirty="0" smtClean="0">
                <a:solidFill>
                  <a:srgbClr val="333333"/>
                </a:solidFill>
              </a:rPr>
              <a:t>]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1) for</a:t>
            </a:r>
            <a:r>
              <a:rPr lang="ko-KR" altLang="en-US" sz="2400" dirty="0" smtClean="0">
                <a:solidFill>
                  <a:srgbClr val="333333"/>
                </a:solidFill>
              </a:rPr>
              <a:t>문에서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열거형</a:t>
            </a:r>
            <a:r>
              <a:rPr lang="ko-KR" altLang="en-US" sz="2400" dirty="0" smtClean="0">
                <a:solidFill>
                  <a:srgbClr val="333333"/>
                </a:solidFill>
              </a:rPr>
              <a:t> 객체의 원소 하나를 </a:t>
            </a:r>
            <a:r>
              <a:rPr lang="ko-KR" altLang="en-US" sz="2400" b="1" dirty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>
                <a:solidFill>
                  <a:srgbClr val="333333"/>
                </a:solidFill>
              </a:rPr>
              <a:t>로 넘겨 받는다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2)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/>
              <a:t>에 할당된 값을 조건식을 사용해 비교 한다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	3) </a:t>
            </a:r>
            <a:r>
              <a:rPr lang="ko-KR" altLang="en-US" sz="2400" dirty="0" smtClean="0"/>
              <a:t>조건이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면 </a:t>
            </a:r>
            <a:r>
              <a:rPr lang="ko-KR" altLang="en-US" sz="2400" b="1" dirty="0">
                <a:solidFill>
                  <a:srgbClr val="FF0000"/>
                </a:solidFill>
              </a:rPr>
              <a:t>변수</a:t>
            </a:r>
            <a:r>
              <a:rPr lang="ko-KR" altLang="en-US" sz="2400" dirty="0" smtClean="0"/>
              <a:t>에 할당된 값을 </a:t>
            </a:r>
            <a:r>
              <a:rPr lang="ko-KR" altLang="en-US" sz="2400" dirty="0" err="1" smtClean="0"/>
              <a:t>실행문으로</a:t>
            </a:r>
            <a:r>
              <a:rPr lang="ko-KR" altLang="en-US" sz="2400" dirty="0" smtClean="0"/>
              <a:t> 처리한다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/>
              <a:t>	3) </a:t>
            </a:r>
            <a:r>
              <a:rPr lang="ko-KR" altLang="en-US" sz="2400" dirty="0" smtClean="0"/>
              <a:t>처리된 결과를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변수</a:t>
            </a:r>
            <a:r>
              <a:rPr lang="ko-KR" altLang="en-US" sz="2400" dirty="0" smtClean="0"/>
              <a:t>에 순차적으로 추가</a:t>
            </a:r>
            <a:r>
              <a:rPr lang="en-US" altLang="ko-KR" sz="2400" dirty="0" smtClean="0"/>
              <a:t>(append)</a:t>
            </a:r>
            <a:r>
              <a:rPr lang="ko-KR" altLang="en-US" sz="2400" dirty="0" smtClean="0"/>
              <a:t> 한다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7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11468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>
                <a:solidFill>
                  <a:srgbClr val="FF0000"/>
                </a:solidFill>
              </a:rPr>
              <a:t>08(</a:t>
            </a:r>
            <a:r>
              <a:rPr lang="ko-KR" altLang="en-US" sz="3200" dirty="0">
                <a:solidFill>
                  <a:srgbClr val="FF0000"/>
                </a:solidFill>
              </a:rPr>
              <a:t>리스트 내포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1~100</a:t>
            </a:r>
            <a:r>
              <a:rPr lang="ko-KR" altLang="en-US" sz="2400" dirty="0">
                <a:solidFill>
                  <a:srgbClr val="333333"/>
                </a:solidFill>
              </a:rPr>
              <a:t>까지의 </a:t>
            </a:r>
            <a:r>
              <a:rPr lang="ko-KR" altLang="en-US" sz="2400" dirty="0" smtClean="0">
                <a:solidFill>
                  <a:srgbClr val="333333"/>
                </a:solidFill>
              </a:rPr>
              <a:t>숫자 중 </a:t>
            </a:r>
            <a:r>
              <a:rPr lang="en-US" altLang="ko-KR" sz="2400" dirty="0">
                <a:solidFill>
                  <a:srgbClr val="333333"/>
                </a:solidFill>
              </a:rPr>
              <a:t>3</a:t>
            </a:r>
            <a:r>
              <a:rPr lang="ko-KR" altLang="en-US" sz="2400" dirty="0">
                <a:solidFill>
                  <a:srgbClr val="333333"/>
                </a:solidFill>
              </a:rPr>
              <a:t>의 배수를 리스트에 </a:t>
            </a:r>
            <a:r>
              <a:rPr lang="ko-KR" altLang="en-US" sz="2400" dirty="0" smtClean="0">
                <a:solidFill>
                  <a:srgbClr val="333333"/>
                </a:solidFill>
              </a:rPr>
              <a:t>담아 </a:t>
            </a:r>
            <a:r>
              <a:rPr lang="ko-KR" altLang="en-US" sz="2400" dirty="0">
                <a:solidFill>
                  <a:srgbClr val="333333"/>
                </a:solidFill>
              </a:rPr>
              <a:t>해당 리스트를 </a:t>
            </a:r>
            <a:r>
              <a:rPr lang="ko-KR" altLang="en-US" sz="2400" dirty="0" smtClean="0">
                <a:solidFill>
                  <a:srgbClr val="333333"/>
                </a:solidFill>
              </a:rPr>
              <a:t>출력하라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333333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err="1">
                <a:solidFill>
                  <a:srgbClr val="333333"/>
                </a:solidFill>
              </a:rPr>
              <a:t>list_result</a:t>
            </a:r>
            <a:r>
              <a:rPr lang="en-US" altLang="ko-KR" sz="2400" dirty="0">
                <a:solidFill>
                  <a:srgbClr val="333333"/>
                </a:solidFill>
              </a:rPr>
              <a:t> = []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</a:rPr>
              <a:t> in range(1, 101) :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    if </a:t>
            </a:r>
            <a:r>
              <a:rPr lang="en-US" altLang="ko-KR" sz="2400" dirty="0" err="1">
                <a:solidFill>
                  <a:schemeClr val="bg1"/>
                </a:solidFill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</a:rPr>
              <a:t> % 3 == 0 :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        </a:t>
            </a:r>
            <a:r>
              <a:rPr lang="en-US" altLang="ko-KR" sz="2400" dirty="0" err="1">
                <a:solidFill>
                  <a:schemeClr val="bg1"/>
                </a:solidFill>
              </a:rPr>
              <a:t>list_result.append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print(</a:t>
            </a:r>
            <a:r>
              <a:rPr lang="en-US" altLang="ko-KR" sz="2400" dirty="0" err="1">
                <a:solidFill>
                  <a:schemeClr val="bg1"/>
                </a:solidFill>
              </a:rPr>
              <a:t>list_result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7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138B2B-DB53-4F67-9FA1-33891EAC6BC8}"/>
              </a:ext>
            </a:extLst>
          </p:cNvPr>
          <p:cNvSpPr/>
          <p:nvPr/>
        </p:nvSpPr>
        <p:spPr>
          <a:xfrm>
            <a:off x="4664126" y="2462842"/>
            <a:ext cx="1757778" cy="3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1,2,3,4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60FB5-7B3C-4FD8-B310-949B6A578FFD}"/>
              </a:ext>
            </a:extLst>
          </p:cNvPr>
          <p:cNvSpPr/>
          <p:nvPr/>
        </p:nvSpPr>
        <p:spPr>
          <a:xfrm>
            <a:off x="5543015" y="3363232"/>
            <a:ext cx="1757778" cy="3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1,2,3,4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055904-36ED-479D-AE24-66E0DD7C1D36}"/>
              </a:ext>
            </a:extLst>
          </p:cNvPr>
          <p:cNvCxnSpPr/>
          <p:nvPr/>
        </p:nvCxnSpPr>
        <p:spPr>
          <a:xfrm>
            <a:off x="5267808" y="2796862"/>
            <a:ext cx="843378" cy="66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CC6413-7726-4982-A6F4-ACEB0A7387CA}"/>
              </a:ext>
            </a:extLst>
          </p:cNvPr>
          <p:cNvCxnSpPr>
            <a:cxnSpLocks/>
          </p:cNvCxnSpPr>
          <p:nvPr/>
        </p:nvCxnSpPr>
        <p:spPr>
          <a:xfrm>
            <a:off x="5267808" y="2796862"/>
            <a:ext cx="1043924" cy="64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865970-244D-4A35-B4E3-91A5A66C7CD3}"/>
              </a:ext>
            </a:extLst>
          </p:cNvPr>
          <p:cNvCxnSpPr>
            <a:cxnSpLocks/>
          </p:cNvCxnSpPr>
          <p:nvPr/>
        </p:nvCxnSpPr>
        <p:spPr>
          <a:xfrm>
            <a:off x="5267808" y="2793533"/>
            <a:ext cx="1154096" cy="64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26129-0C7D-4E7F-BF3B-1605BB0B5FE4}"/>
              </a:ext>
            </a:extLst>
          </p:cNvPr>
          <p:cNvCxnSpPr>
            <a:cxnSpLocks/>
          </p:cNvCxnSpPr>
          <p:nvPr/>
        </p:nvCxnSpPr>
        <p:spPr>
          <a:xfrm>
            <a:off x="5267808" y="2793533"/>
            <a:ext cx="1429303" cy="64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2</a:t>
            </a:r>
            <a:r>
              <a:rPr lang="ko-KR" altLang="en-US" sz="3200" dirty="0">
                <a:solidFill>
                  <a:srgbClr val="333333"/>
                </a:solidFill>
              </a:rPr>
              <a:t>중 </a:t>
            </a: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문에 대해 알아보자</a:t>
            </a:r>
            <a:r>
              <a:rPr lang="en-US" altLang="ko-KR" sz="3200" dirty="0">
                <a:solidFill>
                  <a:srgbClr val="333333"/>
                </a:solidFill>
              </a:rPr>
              <a:t>. </a:t>
            </a:r>
            <a:r>
              <a:rPr lang="ko-KR" altLang="en-US" sz="3200" dirty="0">
                <a:solidFill>
                  <a:srgbClr val="333333"/>
                </a:solidFill>
              </a:rPr>
              <a:t>그 이상의 </a:t>
            </a: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문도 </a:t>
            </a:r>
            <a:r>
              <a:rPr lang="ko-KR" altLang="en-US" sz="3200" dirty="0" smtClean="0">
                <a:solidFill>
                  <a:srgbClr val="333333"/>
                </a:solidFill>
              </a:rPr>
              <a:t>가능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for </a:t>
            </a:r>
            <a:r>
              <a:rPr lang="en-US" altLang="ko-KR" sz="2400" dirty="0" smtClean="0">
                <a:solidFill>
                  <a:srgbClr val="333333"/>
                </a:solidFill>
              </a:rPr>
              <a:t>a </a:t>
            </a:r>
            <a:r>
              <a:rPr lang="en-US" altLang="ko-KR" sz="2400" dirty="0">
                <a:solidFill>
                  <a:srgbClr val="333333"/>
                </a:solidFill>
              </a:rPr>
              <a:t>in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lista</a:t>
            </a:r>
            <a:r>
              <a:rPr lang="en-US" altLang="ko-KR" sz="2400" dirty="0" smtClean="0">
                <a:solidFill>
                  <a:srgbClr val="333333"/>
                </a:solidFill>
              </a:rPr>
              <a:t> :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for b </a:t>
            </a:r>
            <a:r>
              <a:rPr lang="en-US" altLang="ko-KR" sz="2400" dirty="0">
                <a:solidFill>
                  <a:srgbClr val="333333"/>
                </a:solidFill>
              </a:rPr>
              <a:t>in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listb</a:t>
            </a:r>
            <a:r>
              <a:rPr lang="en-US" altLang="ko-KR" sz="2400" dirty="0" smtClean="0">
                <a:solidFill>
                  <a:srgbClr val="333333"/>
                </a:solidFill>
              </a:rPr>
              <a:t> :</a:t>
            </a:r>
          </a:p>
          <a:p>
            <a:pPr lvl="1">
              <a:lnSpc>
                <a:spcPct val="200000"/>
              </a:lnSpc>
            </a:pPr>
            <a:endParaRPr lang="en-US" altLang="ko-KR" sz="24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두</a:t>
            </a:r>
            <a:r>
              <a:rPr lang="ko-KR" altLang="en-US" sz="2400" dirty="0" smtClean="0"/>
              <a:t>번째 </a:t>
            </a:r>
            <a:r>
              <a:rPr lang="en-US" altLang="ko-KR" sz="2400" dirty="0"/>
              <a:t>for</a:t>
            </a:r>
            <a:r>
              <a:rPr lang="ko-KR" altLang="en-US" sz="2400" dirty="0"/>
              <a:t>문은 첫번째 </a:t>
            </a:r>
            <a:r>
              <a:rPr lang="en-US" altLang="ko-KR" sz="2400" dirty="0"/>
              <a:t>for</a:t>
            </a:r>
            <a:r>
              <a:rPr lang="ko-KR" altLang="en-US" sz="2400" dirty="0"/>
              <a:t>문의 </a:t>
            </a:r>
            <a:r>
              <a:rPr lang="ko-KR" altLang="en-US" sz="2400" dirty="0" err="1"/>
              <a:t>변수값이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달라질때마다</a:t>
            </a:r>
            <a:r>
              <a:rPr lang="ko-KR" altLang="en-US" sz="2400" dirty="0" smtClean="0"/>
              <a:t> 다시 시작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930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FF0000"/>
                </a:solidFill>
              </a:rPr>
              <a:t>이중 </a:t>
            </a: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09(</a:t>
            </a:r>
            <a:r>
              <a:rPr lang="ko-KR" altLang="en-US" sz="3200" dirty="0">
                <a:solidFill>
                  <a:srgbClr val="FF0000"/>
                </a:solidFill>
              </a:rPr>
              <a:t>구구단 출력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ko-KR" altLang="en-US" sz="32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구구단을 </a:t>
            </a:r>
            <a:r>
              <a:rPr lang="en-US" altLang="ko-KR" sz="2000" dirty="0" smtClean="0">
                <a:solidFill>
                  <a:srgbClr val="333333"/>
                </a:solidFill>
              </a:rPr>
              <a:t>2</a:t>
            </a:r>
            <a:r>
              <a:rPr lang="ko-KR" altLang="en-US" sz="2000" dirty="0" smtClean="0">
                <a:solidFill>
                  <a:srgbClr val="333333"/>
                </a:solidFill>
              </a:rPr>
              <a:t>단부터 </a:t>
            </a:r>
            <a:r>
              <a:rPr lang="en-US" altLang="ko-KR" sz="2000" dirty="0" smtClean="0">
                <a:solidFill>
                  <a:srgbClr val="333333"/>
                </a:solidFill>
              </a:rPr>
              <a:t>9</a:t>
            </a:r>
            <a:r>
              <a:rPr lang="ko-KR" altLang="en-US" sz="2000" dirty="0" smtClean="0">
                <a:solidFill>
                  <a:srgbClr val="333333"/>
                </a:solidFill>
              </a:rPr>
              <a:t>단까지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 형태는 아래와 같다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2x2 </a:t>
            </a:r>
            <a:r>
              <a:rPr lang="en-US" altLang="ko-KR" sz="2000" dirty="0">
                <a:solidFill>
                  <a:srgbClr val="333333"/>
                </a:solidFill>
              </a:rPr>
              <a:t>= 4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2x3 = 6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9x9=81</a:t>
            </a:r>
          </a:p>
        </p:txBody>
      </p:sp>
    </p:spTree>
    <p:extLst>
      <p:ext uri="{BB962C8B-B14F-4D97-AF65-F5344CB8AC3E}">
        <p14:creationId xmlns:p14="http://schemas.microsoft.com/office/powerpoint/2010/main" val="333380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문을 활용하여 리스트에 각종 값을 담기 </a:t>
            </a:r>
            <a:r>
              <a:rPr lang="en-US" altLang="ko-KR" sz="3200" dirty="0" smtClean="0">
                <a:solidFill>
                  <a:srgbClr val="333333"/>
                </a:solidFill>
              </a:rPr>
              <a:t>01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1~100</a:t>
            </a:r>
            <a:r>
              <a:rPr lang="ko-KR" altLang="en-US" sz="2000" dirty="0">
                <a:solidFill>
                  <a:srgbClr val="333333"/>
                </a:solidFill>
              </a:rPr>
              <a:t>까지의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숫자중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>
                <a:solidFill>
                  <a:srgbClr val="333333"/>
                </a:solidFill>
              </a:rPr>
              <a:t>3</a:t>
            </a:r>
            <a:r>
              <a:rPr lang="ko-KR" altLang="en-US" sz="2000" dirty="0">
                <a:solidFill>
                  <a:srgbClr val="333333"/>
                </a:solidFill>
              </a:rPr>
              <a:t>의 배수를 리스트에 담은 후 해당 리스트를 </a:t>
            </a:r>
            <a:r>
              <a:rPr lang="en-US" altLang="ko-KR" sz="2000" dirty="0">
                <a:solidFill>
                  <a:srgbClr val="333333"/>
                </a:solidFill>
              </a:rPr>
              <a:t>print </a:t>
            </a:r>
            <a:r>
              <a:rPr lang="ko-KR" altLang="en-US" sz="2000" dirty="0" smtClean="0">
                <a:solidFill>
                  <a:srgbClr val="333333"/>
                </a:solidFill>
              </a:rPr>
              <a:t>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Hint </a:t>
            </a:r>
            <a:r>
              <a:rPr lang="ko-KR" altLang="en-US" sz="2000" dirty="0" smtClean="0">
                <a:solidFill>
                  <a:srgbClr val="333333"/>
                </a:solidFill>
              </a:rPr>
              <a:t>리스트에 담는다 </a:t>
            </a:r>
            <a:r>
              <a:rPr lang="en-US" altLang="ko-KR" sz="2000" dirty="0" smtClean="0">
                <a:solidFill>
                  <a:srgbClr val="333333"/>
                </a:solidFill>
              </a:rPr>
              <a:t>= append</a:t>
            </a:r>
            <a:r>
              <a:rPr lang="ko-KR" altLang="en-US" sz="2000" dirty="0" smtClean="0">
                <a:solidFill>
                  <a:srgbClr val="333333"/>
                </a:solidFill>
              </a:rPr>
              <a:t>함수 사용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3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5EC8EBD-D548-47AF-BF26-4C936D9D2C71}"/>
              </a:ext>
            </a:extLst>
          </p:cNvPr>
          <p:cNvSpPr/>
          <p:nvPr/>
        </p:nvSpPr>
        <p:spPr>
          <a:xfrm rot="5400000">
            <a:off x="3139852" y="1691536"/>
            <a:ext cx="406361" cy="1077708"/>
          </a:xfrm>
          <a:prstGeom prst="curvedRightArrow">
            <a:avLst>
              <a:gd name="adj1" fmla="val 25000"/>
              <a:gd name="adj2" fmla="val 50000"/>
              <a:gd name="adj3" fmla="val 2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9116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문의 기본 </a:t>
            </a:r>
            <a:r>
              <a:rPr lang="ko-KR" altLang="en-US" sz="3200" dirty="0" smtClean="0">
                <a:solidFill>
                  <a:srgbClr val="333333"/>
                </a:solidFill>
              </a:rPr>
              <a:t>구조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71550" lvl="1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33333"/>
                </a:solidFill>
              </a:rPr>
              <a:t>for </a:t>
            </a:r>
            <a:r>
              <a:rPr lang="ko-KR" altLang="en-US" sz="2400" dirty="0">
                <a:solidFill>
                  <a:srgbClr val="333333"/>
                </a:solidFill>
              </a:rPr>
              <a:t>변수 </a:t>
            </a:r>
            <a:r>
              <a:rPr lang="en-US" altLang="ko-KR" sz="2400" dirty="0">
                <a:solidFill>
                  <a:srgbClr val="333333"/>
                </a:solidFill>
              </a:rPr>
              <a:t>in </a:t>
            </a:r>
            <a:r>
              <a:rPr lang="ko-KR" altLang="en-US" sz="2400" dirty="0" smtClean="0">
                <a:solidFill>
                  <a:srgbClr val="FF0000"/>
                </a:solidFill>
              </a:rPr>
              <a:t>반복 가능한 객체</a:t>
            </a:r>
            <a:r>
              <a:rPr lang="en-US" altLang="ko-KR" sz="2400" dirty="0" smtClean="0">
                <a:solidFill>
                  <a:srgbClr val="FF0000"/>
                </a:solidFill>
              </a:rPr>
              <a:t>&amp;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리스트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튜플</a:t>
            </a:r>
            <a:r>
              <a:rPr lang="en-US" altLang="ko-KR" sz="2400" dirty="0">
                <a:solidFill>
                  <a:srgbClr val="333333"/>
                </a:solidFill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</a:rPr>
              <a:t>문자열</a:t>
            </a:r>
            <a:r>
              <a:rPr lang="en-US" altLang="ko-KR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등</a:t>
            </a:r>
            <a:r>
              <a:rPr lang="en-US" altLang="ko-KR" sz="2400" dirty="0" smtClean="0">
                <a:solidFill>
                  <a:srgbClr val="333333"/>
                </a:solidFill>
              </a:rPr>
              <a:t>) : 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실행문</a:t>
            </a:r>
            <a:endParaRPr lang="ko-KR" altLang="en-US" sz="2400" dirty="0">
              <a:solidFill>
                <a:srgbClr val="333333"/>
              </a:solidFill>
            </a:endParaRPr>
          </a:p>
          <a:p>
            <a:pPr marL="971550" lvl="1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333333"/>
                </a:solidFill>
              </a:rPr>
              <a:t>특정 자료의 </a:t>
            </a:r>
            <a:r>
              <a:rPr lang="ko-KR" altLang="en-US" sz="2400" dirty="0">
                <a:solidFill>
                  <a:srgbClr val="333333"/>
                </a:solidFill>
              </a:rPr>
              <a:t>값들을 하나씩 </a:t>
            </a:r>
            <a:r>
              <a:rPr lang="ko-KR" altLang="en-US" sz="2400" dirty="0" smtClean="0">
                <a:solidFill>
                  <a:srgbClr val="333333"/>
                </a:solidFill>
              </a:rPr>
              <a:t>꺼내 </a:t>
            </a:r>
            <a:r>
              <a:rPr lang="ko-KR" altLang="en-US" sz="2400" dirty="0">
                <a:solidFill>
                  <a:srgbClr val="333333"/>
                </a:solidFill>
              </a:rPr>
              <a:t>변수에 </a:t>
            </a:r>
            <a:r>
              <a:rPr lang="ko-KR" altLang="en-US" sz="2400" dirty="0" smtClean="0">
                <a:solidFill>
                  <a:srgbClr val="333333"/>
                </a:solidFill>
              </a:rPr>
              <a:t>담아 활용하는 컨셉</a:t>
            </a:r>
            <a:endParaRPr lang="ko-KR" alt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4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문을 활용하여 리스트에 각종 값을 담기 </a:t>
            </a:r>
            <a:r>
              <a:rPr lang="en-US" altLang="ko-KR" sz="3200" dirty="0" smtClean="0">
                <a:solidFill>
                  <a:srgbClr val="333333"/>
                </a:solidFill>
              </a:rPr>
              <a:t>02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333333"/>
                </a:solidFill>
              </a:rPr>
              <a:t>구구단을 </a:t>
            </a:r>
            <a:r>
              <a:rPr lang="en-US" altLang="ko-KR" sz="2000" dirty="0">
                <a:solidFill>
                  <a:srgbClr val="333333"/>
                </a:solidFill>
              </a:rPr>
              <a:t>2</a:t>
            </a:r>
            <a:r>
              <a:rPr lang="ko-KR" altLang="en-US" sz="2000" dirty="0">
                <a:solidFill>
                  <a:srgbClr val="333333"/>
                </a:solidFill>
              </a:rPr>
              <a:t>단부터 </a:t>
            </a:r>
            <a:r>
              <a:rPr lang="en-US" altLang="ko-KR" sz="2000" dirty="0">
                <a:solidFill>
                  <a:srgbClr val="333333"/>
                </a:solidFill>
              </a:rPr>
              <a:t>9</a:t>
            </a:r>
            <a:r>
              <a:rPr lang="ko-KR" altLang="en-US" sz="2000" dirty="0">
                <a:solidFill>
                  <a:srgbClr val="333333"/>
                </a:solidFill>
              </a:rPr>
              <a:t>단까지 계산하여 모두 리스트에 담은 후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해당 </a:t>
            </a:r>
            <a:r>
              <a:rPr lang="ko-KR" altLang="en-US" sz="2000" dirty="0">
                <a:solidFill>
                  <a:srgbClr val="333333"/>
                </a:solidFill>
              </a:rPr>
              <a:t>리스트를 </a:t>
            </a:r>
            <a:r>
              <a:rPr lang="en-US" altLang="ko-KR" sz="2000" dirty="0">
                <a:solidFill>
                  <a:srgbClr val="333333"/>
                </a:solidFill>
              </a:rPr>
              <a:t>print </a:t>
            </a:r>
            <a:r>
              <a:rPr lang="ko-KR" altLang="en-US" sz="2000" dirty="0" smtClean="0">
                <a:solidFill>
                  <a:srgbClr val="333333"/>
                </a:solidFill>
              </a:rPr>
              <a:t>하라</a:t>
            </a:r>
            <a:r>
              <a:rPr lang="en-US" altLang="ko-KR" sz="2000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688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for</a:t>
            </a:r>
            <a:r>
              <a:rPr lang="ko-KR" altLang="en-US" sz="3200" dirty="0">
                <a:solidFill>
                  <a:srgbClr val="FF0000"/>
                </a:solidFill>
              </a:rPr>
              <a:t>문 </a:t>
            </a:r>
            <a:r>
              <a:rPr lang="en-US" altLang="ko-KR" sz="3200" dirty="0" smtClean="0">
                <a:solidFill>
                  <a:srgbClr val="FF0000"/>
                </a:solidFill>
              </a:rPr>
              <a:t>Final test</a:t>
            </a:r>
            <a:endParaRPr lang="ko-KR" altLang="en-US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333333"/>
                </a:solidFill>
              </a:rPr>
              <a:t>list_position</a:t>
            </a:r>
            <a:r>
              <a:rPr lang="en-US" altLang="ko-KR" sz="2000" dirty="0">
                <a:solidFill>
                  <a:srgbClr val="333333"/>
                </a:solidFill>
              </a:rPr>
              <a:t> = ['c.</a:t>
            </a:r>
            <a:r>
              <a:rPr lang="ko-KR" altLang="en-US" sz="2000" dirty="0">
                <a:solidFill>
                  <a:srgbClr val="333333"/>
                </a:solidFill>
              </a:rPr>
              <a:t>과장</a:t>
            </a:r>
            <a:r>
              <a:rPr lang="en-US" altLang="ko-KR" sz="2000" dirty="0">
                <a:solidFill>
                  <a:srgbClr val="333333"/>
                </a:solidFill>
              </a:rPr>
              <a:t>', 'b.</a:t>
            </a:r>
            <a:r>
              <a:rPr lang="ko-KR" altLang="en-US" sz="2000" dirty="0">
                <a:solidFill>
                  <a:srgbClr val="333333"/>
                </a:solidFill>
              </a:rPr>
              <a:t>부장</a:t>
            </a:r>
            <a:r>
              <a:rPr lang="en-US" altLang="ko-KR" sz="2000" dirty="0">
                <a:solidFill>
                  <a:srgbClr val="333333"/>
                </a:solidFill>
              </a:rPr>
              <a:t>', 'd.</a:t>
            </a:r>
            <a:r>
              <a:rPr lang="ko-KR" altLang="en-US" sz="2000" dirty="0">
                <a:solidFill>
                  <a:srgbClr val="333333"/>
                </a:solidFill>
              </a:rPr>
              <a:t>대리</a:t>
            </a:r>
            <a:r>
              <a:rPr lang="en-US" altLang="ko-KR" sz="2000" dirty="0">
                <a:solidFill>
                  <a:srgbClr val="333333"/>
                </a:solidFill>
              </a:rPr>
              <a:t>', 'a.</a:t>
            </a:r>
            <a:r>
              <a:rPr lang="ko-KR" altLang="en-US" sz="2000" dirty="0">
                <a:solidFill>
                  <a:srgbClr val="333333"/>
                </a:solidFill>
              </a:rPr>
              <a:t>사장</a:t>
            </a:r>
            <a:r>
              <a:rPr lang="en-US" altLang="ko-KR" sz="2000" dirty="0">
                <a:solidFill>
                  <a:srgbClr val="333333"/>
                </a:solidFill>
              </a:rPr>
              <a:t>', 'd.</a:t>
            </a:r>
            <a:r>
              <a:rPr lang="ko-KR" altLang="en-US" sz="2000" dirty="0">
                <a:solidFill>
                  <a:srgbClr val="333333"/>
                </a:solidFill>
              </a:rPr>
              <a:t>대리</a:t>
            </a:r>
            <a:r>
              <a:rPr lang="en-US" altLang="ko-KR" sz="2000" dirty="0">
                <a:solidFill>
                  <a:srgbClr val="333333"/>
                </a:solidFill>
              </a:rPr>
              <a:t>', 'c.</a:t>
            </a:r>
            <a:r>
              <a:rPr lang="ko-KR" altLang="en-US" sz="2000" dirty="0">
                <a:solidFill>
                  <a:srgbClr val="333333"/>
                </a:solidFill>
              </a:rPr>
              <a:t>과장</a:t>
            </a:r>
            <a:r>
              <a:rPr lang="en-US" altLang="ko-KR" sz="2000" dirty="0" smtClean="0">
                <a:solidFill>
                  <a:srgbClr val="333333"/>
                </a:solidFill>
              </a:rPr>
              <a:t>']</a:t>
            </a:r>
            <a:endParaRPr lang="en-US" altLang="ko-KR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위 리스트를 대상으로 </a:t>
            </a:r>
            <a:r>
              <a:rPr lang="en-US" altLang="ko-KR" sz="2000" dirty="0" smtClean="0">
                <a:solidFill>
                  <a:srgbClr val="333333"/>
                </a:solidFill>
              </a:rPr>
              <a:t>1)</a:t>
            </a:r>
            <a:r>
              <a:rPr lang="ko-KR" altLang="en-US" sz="2000" dirty="0" smtClean="0">
                <a:solidFill>
                  <a:srgbClr val="333333"/>
                </a:solidFill>
              </a:rPr>
              <a:t>중복되지 않은 직급 </a:t>
            </a:r>
            <a:r>
              <a:rPr lang="en-US" altLang="ko-KR" sz="2000" dirty="0" smtClean="0">
                <a:solidFill>
                  <a:srgbClr val="333333"/>
                </a:solidFill>
              </a:rPr>
              <a:t>2)</a:t>
            </a:r>
            <a:r>
              <a:rPr lang="ko-KR" altLang="en-US" sz="2000" dirty="0" smtClean="0">
                <a:solidFill>
                  <a:srgbClr val="333333"/>
                </a:solidFill>
              </a:rPr>
              <a:t>직급별 인원 수를 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dict</a:t>
            </a:r>
            <a:r>
              <a:rPr lang="ko-KR" altLang="en-US" sz="2000" dirty="0" smtClean="0">
                <a:solidFill>
                  <a:srgbClr val="333333"/>
                </a:solidFill>
              </a:rPr>
              <a:t>형으로 출력하라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중복되지 않는 직급의 출력 순서는 무시해도 된다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 화면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9" y="5239189"/>
            <a:ext cx="9585514" cy="7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1" y="1166567"/>
            <a:ext cx="102621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For</a:t>
            </a:r>
            <a:r>
              <a:rPr lang="ko-KR" altLang="en-US" sz="3200" dirty="0" smtClean="0">
                <a:solidFill>
                  <a:srgbClr val="333333"/>
                </a:solidFill>
              </a:rPr>
              <a:t>문과 </a:t>
            </a:r>
            <a:r>
              <a:rPr lang="en-US" altLang="ko-KR" sz="3200" dirty="0" smtClean="0">
                <a:solidFill>
                  <a:srgbClr val="333333"/>
                </a:solidFill>
              </a:rPr>
              <a:t>while</a:t>
            </a:r>
            <a:r>
              <a:rPr lang="ko-KR" altLang="en-US" sz="3200" dirty="0" smtClean="0">
                <a:solidFill>
                  <a:srgbClr val="333333"/>
                </a:solidFill>
              </a:rPr>
              <a:t>문의 차이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rgbClr val="333333"/>
                </a:solidFill>
              </a:rPr>
              <a:t>For</a:t>
            </a:r>
            <a:r>
              <a:rPr lang="ko-KR" altLang="en-US" sz="2400" dirty="0" smtClean="0">
                <a:solidFill>
                  <a:srgbClr val="333333"/>
                </a:solidFill>
              </a:rPr>
              <a:t>문은 반복 횟수를 지정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정해진 반복 범위 만큼 실행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 smtClean="0">
                <a:solidFill>
                  <a:srgbClr val="333333"/>
                </a:solidFill>
              </a:rPr>
              <a:t>While</a:t>
            </a:r>
            <a:r>
              <a:rPr lang="ko-KR" altLang="en-US" sz="2400" dirty="0" smtClean="0">
                <a:solidFill>
                  <a:srgbClr val="333333"/>
                </a:solidFill>
              </a:rPr>
              <a:t>문은 조건을 지정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ko-KR" altLang="en-US" sz="2400" dirty="0" smtClean="0">
                <a:solidFill>
                  <a:srgbClr val="333333"/>
                </a:solidFill>
              </a:rPr>
              <a:t>조건을 지정해 두고 그 조건이 만족할 때</a:t>
            </a:r>
            <a:r>
              <a:rPr lang="en-US" altLang="ko-KR" sz="2400" dirty="0" smtClean="0">
                <a:solidFill>
                  <a:srgbClr val="333333"/>
                </a:solidFill>
              </a:rPr>
              <a:t>(True)</a:t>
            </a:r>
            <a:r>
              <a:rPr lang="ko-KR" altLang="en-US" sz="2400" dirty="0" smtClean="0">
                <a:solidFill>
                  <a:srgbClr val="333333"/>
                </a:solidFill>
              </a:rPr>
              <a:t>까지 계속 실행한다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 smtClean="0">
                <a:solidFill>
                  <a:srgbClr val="333333"/>
                </a:solidFill>
              </a:rPr>
              <a:t>따라서 조건을 </a:t>
            </a:r>
            <a:r>
              <a:rPr lang="en-US" altLang="ko-KR" sz="2400" dirty="0" smtClean="0">
                <a:solidFill>
                  <a:srgbClr val="333333"/>
                </a:solidFill>
              </a:rPr>
              <a:t>False</a:t>
            </a:r>
            <a:r>
              <a:rPr lang="ko-KR" altLang="en-US" sz="2400" dirty="0" smtClean="0">
                <a:solidFill>
                  <a:srgbClr val="333333"/>
                </a:solidFill>
              </a:rPr>
              <a:t>로 만드는 증가</a:t>
            </a:r>
            <a:r>
              <a:rPr lang="en-US" altLang="ko-KR" sz="2400" dirty="0" smtClean="0">
                <a:solidFill>
                  <a:srgbClr val="333333"/>
                </a:solidFill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</a:rPr>
              <a:t>감소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증감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r>
              <a:rPr lang="ko-KR" altLang="en-US" sz="2400" dirty="0" smtClean="0">
                <a:solidFill>
                  <a:srgbClr val="333333"/>
                </a:solidFill>
              </a:rPr>
              <a:t> 문장이 필요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 smtClean="0">
                <a:solidFill>
                  <a:srgbClr val="333333"/>
                </a:solidFill>
              </a:rPr>
              <a:t>만약 조건을 변경하는 문장을 입력하지 않으면 어떻게 될까</a:t>
            </a:r>
            <a:r>
              <a:rPr lang="en-US" altLang="ko-KR" sz="2400" dirty="0" smtClean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46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7"/>
            <a:ext cx="99873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while</a:t>
            </a:r>
            <a:r>
              <a:rPr lang="ko-KR" altLang="en-US" sz="3200" dirty="0" smtClean="0">
                <a:solidFill>
                  <a:srgbClr val="333333"/>
                </a:solidFill>
              </a:rPr>
              <a:t>문의 기본구조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971550" lvl="1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while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조건문</a:t>
            </a:r>
            <a:r>
              <a:rPr lang="en-US" altLang="ko-KR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: </a:t>
            </a:r>
            <a:r>
              <a:rPr lang="en-US" altLang="ko-KR" sz="2400" dirty="0" smtClean="0">
                <a:solidFill>
                  <a:srgbClr val="333333"/>
                </a:solidFill>
              </a:rPr>
              <a:t>         &gt;&gt; </a:t>
            </a:r>
            <a:r>
              <a:rPr lang="en-US" altLang="ko-KR" sz="2400" dirty="0">
                <a:solidFill>
                  <a:srgbClr val="333333"/>
                </a:solidFill>
              </a:rPr>
              <a:t>True</a:t>
            </a:r>
            <a:r>
              <a:rPr lang="ko-KR" altLang="en-US" sz="2400" dirty="0">
                <a:solidFill>
                  <a:srgbClr val="333333"/>
                </a:solidFill>
              </a:rPr>
              <a:t>면 반복</a:t>
            </a:r>
            <a:r>
              <a:rPr lang="en-US" altLang="ko-KR" sz="2400" dirty="0">
                <a:solidFill>
                  <a:srgbClr val="333333"/>
                </a:solidFill>
              </a:rPr>
              <a:t>, False</a:t>
            </a:r>
            <a:r>
              <a:rPr lang="ko-KR" altLang="en-US" sz="2400" dirty="0">
                <a:solidFill>
                  <a:srgbClr val="333333"/>
                </a:solidFill>
              </a:rPr>
              <a:t>면 </a:t>
            </a:r>
            <a:r>
              <a:rPr lang="ko-KR" altLang="en-US" sz="2400" dirty="0" smtClean="0">
                <a:solidFill>
                  <a:srgbClr val="333333"/>
                </a:solidFill>
              </a:rPr>
              <a:t>종료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	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실행문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>
                <a:solidFill>
                  <a:srgbClr val="333333"/>
                </a:solidFill>
              </a:rPr>
              <a:t>	</a:t>
            </a:r>
            <a:r>
              <a:rPr lang="en-US" altLang="ko-KR" sz="2400" dirty="0" smtClean="0">
                <a:solidFill>
                  <a:srgbClr val="333333"/>
                </a:solidFill>
              </a:rPr>
              <a:t>	</a:t>
            </a:r>
            <a:r>
              <a:rPr lang="ko-KR" altLang="en-US" sz="2400" dirty="0" smtClean="0">
                <a:solidFill>
                  <a:srgbClr val="333333"/>
                </a:solidFill>
              </a:rPr>
              <a:t>조건을 변화시키는 문장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증감식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endParaRPr lang="ko-KR" altLang="en-US" sz="24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while</a:t>
            </a:r>
            <a:r>
              <a:rPr lang="ko-KR" altLang="en-US" sz="3200" dirty="0" smtClean="0">
                <a:solidFill>
                  <a:srgbClr val="333333"/>
                </a:solidFill>
              </a:rPr>
              <a:t>문 예제를 통한 이해</a:t>
            </a:r>
            <a:r>
              <a:rPr lang="en-US" altLang="ko-KR" sz="3200" dirty="0" smtClean="0">
                <a:solidFill>
                  <a:srgbClr val="333333"/>
                </a:solidFill>
              </a:rPr>
              <a:t>1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count </a:t>
            </a:r>
            <a:r>
              <a:rPr lang="en-US" altLang="ko-KR" sz="2000" dirty="0">
                <a:solidFill>
                  <a:srgbClr val="333333"/>
                </a:solidFill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</a:rPr>
              <a:t>1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while count &lt; 5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		print(count)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	</a:t>
            </a:r>
            <a:r>
              <a:rPr lang="en-US" altLang="ko-KR" sz="2000" dirty="0" smtClean="0">
                <a:solidFill>
                  <a:srgbClr val="333333"/>
                </a:solidFill>
              </a:rPr>
              <a:t>	count += 1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7"/>
            <a:ext cx="9987378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while</a:t>
            </a:r>
            <a:r>
              <a:rPr lang="ko-KR" altLang="en-US" sz="3200" dirty="0" smtClean="0">
                <a:solidFill>
                  <a:srgbClr val="FF0000"/>
                </a:solidFill>
              </a:rPr>
              <a:t>문 </a:t>
            </a:r>
            <a:r>
              <a:rPr lang="ko-KR" altLang="en-US" sz="3200" dirty="0">
                <a:solidFill>
                  <a:srgbClr val="FF0000"/>
                </a:solidFill>
              </a:rPr>
              <a:t>예제 </a:t>
            </a:r>
            <a:r>
              <a:rPr lang="en-US" altLang="ko-KR" sz="3200" dirty="0" smtClean="0">
                <a:solidFill>
                  <a:srgbClr val="FF0000"/>
                </a:solidFill>
              </a:rPr>
              <a:t>01</a:t>
            </a:r>
            <a:endParaRPr lang="ko-KR" altLang="en-US" sz="3200" dirty="0">
              <a:solidFill>
                <a:srgbClr val="33333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68013-755C-4008-9E9B-7D19842E5057}"/>
              </a:ext>
            </a:extLst>
          </p:cNvPr>
          <p:cNvSpPr/>
          <p:nvPr/>
        </p:nvSpPr>
        <p:spPr>
          <a:xfrm>
            <a:off x="1073564" y="5442857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푸쉬업을</a:t>
            </a:r>
            <a:r>
              <a:rPr lang="ko-KR" altLang="en-US" dirty="0" smtClean="0"/>
              <a:t> 수행한다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4F7BD-09B6-4C1C-98D2-205C462E994A}"/>
              </a:ext>
            </a:extLst>
          </p:cNvPr>
          <p:cNvSpPr/>
          <p:nvPr/>
        </p:nvSpPr>
        <p:spPr>
          <a:xfrm>
            <a:off x="8273407" y="5442857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(</a:t>
            </a:r>
            <a:r>
              <a:rPr lang="ko-KR" altLang="en-US" dirty="0" smtClean="0"/>
              <a:t>프로그램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A7EA-9C7A-4E30-8D14-743645A5AAA3}"/>
              </a:ext>
            </a:extLst>
          </p:cNvPr>
          <p:cNvSpPr/>
          <p:nvPr/>
        </p:nvSpPr>
        <p:spPr>
          <a:xfrm>
            <a:off x="4525445" y="2327408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F80EFE1E-F7FF-4478-98AF-3E70167E43B6}"/>
              </a:ext>
            </a:extLst>
          </p:cNvPr>
          <p:cNvSpPr/>
          <p:nvPr/>
        </p:nvSpPr>
        <p:spPr>
          <a:xfrm>
            <a:off x="4341181" y="3940628"/>
            <a:ext cx="3231471" cy="96882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개수</a:t>
            </a:r>
            <a:r>
              <a:rPr lang="en-US" altLang="ko-KR" dirty="0" smtClean="0"/>
              <a:t>&lt;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7A453A1-2082-46EB-B05E-C8182D24D49F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>
          <a:xfrm rot="10800000" flipV="1">
            <a:off x="2505037" y="4425043"/>
            <a:ext cx="1836145" cy="101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2">
            <a:extLst>
              <a:ext uri="{FF2B5EF4-FFF2-40B4-BE49-F238E27FC236}">
                <a16:creationId xmlns:a16="http://schemas.microsoft.com/office/drawing/2014/main" id="{24316CEA-B33B-472D-A23E-6DB2DA92E119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7572652" y="4425043"/>
            <a:ext cx="2132227" cy="101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491D65-F90B-4EBE-A1DD-A08D29F0A089}"/>
              </a:ext>
            </a:extLst>
          </p:cNvPr>
          <p:cNvSpPr txBox="1"/>
          <p:nvPr/>
        </p:nvSpPr>
        <p:spPr>
          <a:xfrm>
            <a:off x="3215592" y="4024802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C4C5-6546-43D5-9AA8-519A2711B061}"/>
              </a:ext>
            </a:extLst>
          </p:cNvPr>
          <p:cNvSpPr txBox="1"/>
          <p:nvPr/>
        </p:nvSpPr>
        <p:spPr>
          <a:xfrm>
            <a:off x="8381999" y="4026255"/>
            <a:ext cx="28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D38774-C13D-46BC-BBE0-D55FCDFDE30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56917" y="3111180"/>
            <a:ext cx="0" cy="82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35">
            <a:extLst>
              <a:ext uri="{FF2B5EF4-FFF2-40B4-BE49-F238E27FC236}">
                <a16:creationId xmlns:a16="http://schemas.microsoft.com/office/drawing/2014/main" id="{BEAF1E96-DACA-4AE1-AA47-64E2E652AA2F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H="1">
            <a:off x="1073563" y="3940629"/>
            <a:ext cx="4883353" cy="1894115"/>
          </a:xfrm>
          <a:prstGeom prst="bentConnector4">
            <a:avLst>
              <a:gd name="adj1" fmla="val -4681"/>
              <a:gd name="adj2" fmla="val 11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121973-3281-4DC0-B246-C6E3A0315496}"/>
              </a:ext>
            </a:extLst>
          </p:cNvPr>
          <p:cNvSpPr txBox="1"/>
          <p:nvPr/>
        </p:nvSpPr>
        <p:spPr>
          <a:xfrm>
            <a:off x="949910" y="2257629"/>
            <a:ext cx="360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pushup 10</a:t>
            </a:r>
            <a:r>
              <a:rPr lang="ko-KR" altLang="en-US" dirty="0" smtClean="0"/>
              <a:t>개 달성 </a:t>
            </a:r>
            <a:r>
              <a:rPr lang="ko-KR" altLang="en-US" dirty="0" err="1" smtClean="0"/>
              <a:t>할때까지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현재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= 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현재 개수 </a:t>
            </a:r>
            <a:r>
              <a:rPr lang="en-US" altLang="ko-KR" dirty="0"/>
              <a:t>= </a:t>
            </a:r>
            <a:r>
              <a:rPr lang="ko-KR" altLang="en-US" dirty="0" smtClean="0"/>
              <a:t>현재 개수 </a:t>
            </a:r>
            <a:r>
              <a:rPr lang="en-US" altLang="ko-KR" dirty="0"/>
              <a:t>+1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92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출력은 아래와 같다</a:t>
            </a:r>
            <a:r>
              <a:rPr lang="en-US" altLang="ko-KR" sz="3200" dirty="0" smtClean="0">
                <a:solidFill>
                  <a:srgbClr val="333333"/>
                </a:solidFill>
              </a:rPr>
              <a:t>.</a:t>
            </a:r>
            <a:endParaRPr lang="en-US" altLang="ko-KR" sz="32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90" y="2087074"/>
            <a:ext cx="9087394" cy="25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while</a:t>
            </a:r>
            <a:r>
              <a:rPr lang="ko-KR" altLang="en-US" sz="3200" dirty="0" smtClean="0">
                <a:solidFill>
                  <a:srgbClr val="FF0000"/>
                </a:solidFill>
              </a:rPr>
              <a:t>문 예제</a:t>
            </a:r>
            <a:r>
              <a:rPr lang="en-US" altLang="ko-KR" sz="3200" dirty="0">
                <a:solidFill>
                  <a:srgbClr val="FF0000"/>
                </a:solidFill>
              </a:rPr>
              <a:t>02(1~100</a:t>
            </a:r>
            <a:r>
              <a:rPr lang="ko-KR" altLang="en-US" sz="3200" dirty="0">
                <a:solidFill>
                  <a:srgbClr val="FF0000"/>
                </a:solidFill>
              </a:rPr>
              <a:t>까지의 합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endParaRPr lang="ko-KR" altLang="en-US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While</a:t>
            </a:r>
            <a:r>
              <a:rPr lang="ko-KR" altLang="en-US" sz="2000" dirty="0" smtClean="0">
                <a:solidFill>
                  <a:srgbClr val="333333"/>
                </a:solidFill>
              </a:rPr>
              <a:t>문을 이용하여 </a:t>
            </a:r>
            <a:r>
              <a:rPr lang="en-US" altLang="ko-KR" sz="2000" dirty="0" smtClean="0">
                <a:solidFill>
                  <a:srgbClr val="333333"/>
                </a:solidFill>
              </a:rPr>
              <a:t>1</a:t>
            </a:r>
            <a:r>
              <a:rPr lang="ko-KR" altLang="en-US" sz="2000" dirty="0" smtClean="0">
                <a:solidFill>
                  <a:srgbClr val="333333"/>
                </a:solidFill>
              </a:rPr>
              <a:t>부터 </a:t>
            </a:r>
            <a:r>
              <a:rPr lang="en-US" altLang="ko-KR" sz="2000" dirty="0" smtClean="0">
                <a:solidFill>
                  <a:srgbClr val="333333"/>
                </a:solidFill>
              </a:rPr>
              <a:t>100</a:t>
            </a:r>
            <a:r>
              <a:rPr lang="ko-KR" altLang="en-US" sz="2000" dirty="0" smtClean="0">
                <a:solidFill>
                  <a:srgbClr val="333333"/>
                </a:solidFill>
              </a:rPr>
              <a:t>까지 더하는 프로그램을 작성하라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숫자는 키보드로 입력 받지 않고 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num</a:t>
            </a:r>
            <a:r>
              <a:rPr lang="en-US" altLang="ko-KR" sz="2000" dirty="0" smtClean="0">
                <a:solidFill>
                  <a:srgbClr val="333333"/>
                </a:solidFill>
              </a:rPr>
              <a:t> = 0 </a:t>
            </a:r>
            <a:r>
              <a:rPr lang="ko-KR" altLang="en-US" sz="2000" dirty="0" smtClean="0">
                <a:solidFill>
                  <a:srgbClr val="333333"/>
                </a:solidFill>
              </a:rPr>
              <a:t>이라 변수 </a:t>
            </a:r>
            <a:r>
              <a:rPr lang="ko-KR" altLang="en-US" sz="2000" dirty="0" smtClean="0">
                <a:solidFill>
                  <a:srgbClr val="333333"/>
                </a:solidFill>
              </a:rPr>
              <a:t>할당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결과화면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63" y="4111540"/>
            <a:ext cx="8872526" cy="4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1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예제</a:t>
            </a:r>
            <a:r>
              <a:rPr lang="en-US" altLang="ko-KR" sz="3200" dirty="0" smtClean="0">
                <a:solidFill>
                  <a:srgbClr val="FF0000"/>
                </a:solidFill>
              </a:rPr>
              <a:t>03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문자열 다루기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ko-KR" altLang="en-US" sz="32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아래와 </a:t>
            </a:r>
            <a:r>
              <a:rPr lang="ko-KR" altLang="en-US" sz="2000" dirty="0" smtClean="0">
                <a:solidFill>
                  <a:srgbClr val="333333"/>
                </a:solidFill>
              </a:rPr>
              <a:t>같은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결과화면이</a:t>
            </a:r>
            <a:r>
              <a:rPr lang="ko-KR" altLang="en-US" sz="2000" dirty="0" smtClean="0">
                <a:solidFill>
                  <a:srgbClr val="333333"/>
                </a:solidFill>
              </a:rPr>
              <a:t> 나오게 프로그래밍 하여라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단</a:t>
            </a:r>
            <a:r>
              <a:rPr lang="en-US" altLang="ko-KR" sz="2000" dirty="0" smtClean="0">
                <a:solidFill>
                  <a:srgbClr val="333333"/>
                </a:solidFill>
              </a:rPr>
              <a:t>,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4</a:t>
            </a:r>
            <a:r>
              <a:rPr lang="ko-KR" altLang="en-US" sz="2000" dirty="0" smtClean="0">
                <a:solidFill>
                  <a:srgbClr val="333333"/>
                </a:solidFill>
              </a:rPr>
              <a:t>를 입력하면 프로그램은 종료된다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333333"/>
                </a:solidFill>
              </a:rPr>
              <a:t>msg</a:t>
            </a:r>
            <a:r>
              <a:rPr lang="en-US" altLang="ko-KR" sz="2000" dirty="0">
                <a:solidFill>
                  <a:srgbClr val="333333"/>
                </a:solidFill>
              </a:rPr>
              <a:t> = </a:t>
            </a:r>
            <a:r>
              <a:rPr lang="en-US" altLang="ko-KR" sz="2000" dirty="0" smtClean="0">
                <a:solidFill>
                  <a:srgbClr val="333333"/>
                </a:solidFill>
              </a:rPr>
              <a:t>''‘                      [</a:t>
            </a:r>
            <a:r>
              <a:rPr lang="ko-KR" altLang="en-US" sz="2000" dirty="0" err="1">
                <a:solidFill>
                  <a:srgbClr val="333333"/>
                </a:solidFill>
              </a:rPr>
              <a:t>결과화면</a:t>
            </a:r>
            <a:r>
              <a:rPr lang="en-US" altLang="ko-KR" sz="2000" dirty="0">
                <a:solidFill>
                  <a:srgbClr val="333333"/>
                </a:solidFill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1</a:t>
            </a:r>
            <a:r>
              <a:rPr lang="en-US" altLang="ko-KR" sz="2000" dirty="0">
                <a:solidFill>
                  <a:srgbClr val="333333"/>
                </a:solidFill>
              </a:rPr>
              <a:t>. Add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    </a:t>
            </a:r>
            <a:r>
              <a:rPr lang="en-US" altLang="ko-KR" sz="2000" dirty="0">
                <a:solidFill>
                  <a:srgbClr val="333333"/>
                </a:solidFill>
              </a:rPr>
              <a:t>2. Del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    </a:t>
            </a:r>
            <a:r>
              <a:rPr lang="en-US" altLang="ko-KR" sz="2000" dirty="0">
                <a:solidFill>
                  <a:srgbClr val="333333"/>
                </a:solidFill>
              </a:rPr>
              <a:t>3. List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    </a:t>
            </a:r>
            <a:r>
              <a:rPr lang="en-US" altLang="ko-KR" sz="2000" dirty="0">
                <a:solidFill>
                  <a:srgbClr val="333333"/>
                </a:solidFill>
              </a:rPr>
              <a:t>4. Quit</a:t>
            </a:r>
            <a:r>
              <a:rPr lang="en-US" altLang="ko-KR" sz="2000" dirty="0" smtClean="0">
                <a:solidFill>
                  <a:srgbClr val="333333"/>
                </a:solidFill>
              </a:rPr>
              <a:t>'''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1471"/>
          <a:stretch/>
        </p:blipFill>
        <p:spPr>
          <a:xfrm>
            <a:off x="4864963" y="3606085"/>
            <a:ext cx="3071844" cy="31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예제</a:t>
            </a:r>
            <a:r>
              <a:rPr lang="en-US" altLang="ko-KR" sz="3200" dirty="0">
                <a:solidFill>
                  <a:srgbClr val="FF0000"/>
                </a:solidFill>
              </a:rPr>
              <a:t>04(</a:t>
            </a:r>
            <a:r>
              <a:rPr lang="ko-KR" altLang="en-US" sz="3200" dirty="0">
                <a:solidFill>
                  <a:srgbClr val="FF0000"/>
                </a:solidFill>
              </a:rPr>
              <a:t>나만의 리스트 만들기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ko-KR" altLang="en-US" sz="32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리스트의 </a:t>
            </a:r>
            <a:r>
              <a:rPr lang="ko-KR" altLang="en-US" sz="2000" dirty="0" smtClean="0">
                <a:solidFill>
                  <a:srgbClr val="333333"/>
                </a:solidFill>
              </a:rPr>
              <a:t>크기를 키보드로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입력받아</a:t>
            </a:r>
            <a:r>
              <a:rPr lang="ko-KR" altLang="en-US" sz="2000" dirty="0" smtClean="0">
                <a:solidFill>
                  <a:srgbClr val="333333"/>
                </a:solidFill>
              </a:rPr>
              <a:t> 그 크기만큼 임의 숫자를 리스트에 추가하고</a:t>
            </a:r>
            <a:r>
              <a:rPr lang="en-US" altLang="ko-KR" sz="2000" dirty="0" smtClean="0">
                <a:solidFill>
                  <a:srgbClr val="333333"/>
                </a:solidFill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</a:rPr>
              <a:t>리스트의 크기와 값 전체를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r>
              <a:rPr lang="ko-KR" altLang="en-US" sz="2000" dirty="0" smtClean="0">
                <a:solidFill>
                  <a:srgbClr val="333333"/>
                </a:solidFill>
              </a:rPr>
              <a:t>모든 값은 키보드로 입력을 받고</a:t>
            </a:r>
            <a:r>
              <a:rPr lang="en-US" altLang="ko-KR" sz="2000" dirty="0" smtClean="0">
                <a:solidFill>
                  <a:srgbClr val="333333"/>
                </a:solidFill>
              </a:rPr>
              <a:t>, list</a:t>
            </a:r>
            <a:r>
              <a:rPr lang="ko-KR" altLang="en-US" sz="2000" dirty="0" smtClean="0">
                <a:solidFill>
                  <a:srgbClr val="333333"/>
                </a:solidFill>
              </a:rPr>
              <a:t>의 크기는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ko-KR" sz="2000" dirty="0" smtClean="0">
                <a:solidFill>
                  <a:schemeClr val="bg1"/>
                </a:solidFill>
              </a:rPr>
              <a:t>()</a:t>
            </a:r>
            <a:r>
              <a:rPr lang="en-US" altLang="ko-KR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함수를 통해 구하라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r>
              <a:rPr lang="ko-KR" altLang="en-US" sz="2000" dirty="0" smtClean="0">
                <a:solidFill>
                  <a:srgbClr val="333333"/>
                </a:solidFill>
              </a:rPr>
              <a:t>단</a:t>
            </a:r>
            <a:r>
              <a:rPr lang="en-US" altLang="ko-KR" sz="2000" dirty="0" smtClean="0">
                <a:solidFill>
                  <a:srgbClr val="333333"/>
                </a:solidFill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</a:rPr>
              <a:t>리스트의 크기는 </a:t>
            </a:r>
            <a:r>
              <a:rPr lang="en-US" altLang="ko-KR" sz="2000" dirty="0" smtClean="0">
                <a:solidFill>
                  <a:srgbClr val="333333"/>
                </a:solidFill>
              </a:rPr>
              <a:t>10 </a:t>
            </a:r>
            <a:r>
              <a:rPr lang="ko-KR" altLang="en-US" sz="2000" dirty="0" smtClean="0">
                <a:solidFill>
                  <a:srgbClr val="333333"/>
                </a:solidFill>
              </a:rPr>
              <a:t>이하로 입력하라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33333"/>
                </a:solidFill>
              </a:rPr>
              <a:t>[</a:t>
            </a:r>
            <a:r>
              <a:rPr lang="ko-KR" altLang="en-US" sz="1600" dirty="0" err="1" smtClean="0">
                <a:solidFill>
                  <a:srgbClr val="333333"/>
                </a:solidFill>
              </a:rPr>
              <a:t>출력화면</a:t>
            </a:r>
            <a:r>
              <a:rPr lang="ko-KR" altLang="en-US" sz="1600" dirty="0" smtClean="0">
                <a:solidFill>
                  <a:srgbClr val="333333"/>
                </a:solidFill>
              </a:rPr>
              <a:t> 예시</a:t>
            </a:r>
            <a:r>
              <a:rPr lang="en-US" altLang="ko-KR" sz="1600" dirty="0" smtClean="0">
                <a:solidFill>
                  <a:srgbClr val="333333"/>
                </a:solidFill>
              </a:rPr>
              <a:t>]</a:t>
            </a:r>
            <a:endParaRPr lang="en-US" altLang="ko-KR" sz="1600" dirty="0">
              <a:solidFill>
                <a:srgbClr val="333333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98" y="4179479"/>
            <a:ext cx="9151441" cy="2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14C54-BC0A-48A7-9791-428F2431090D}"/>
              </a:ext>
            </a:extLst>
          </p:cNvPr>
          <p:cNvSpPr txBox="1"/>
          <p:nvPr/>
        </p:nvSpPr>
        <p:spPr>
          <a:xfrm>
            <a:off x="1304407" y="1996403"/>
            <a:ext cx="883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</a:rPr>
              <a:t>for</a:t>
            </a:r>
            <a:r>
              <a:rPr lang="ko-KR" altLang="en-US" sz="2000" dirty="0">
                <a:solidFill>
                  <a:srgbClr val="333333"/>
                </a:solidFill>
              </a:rPr>
              <a:t> 변수 </a:t>
            </a:r>
            <a:r>
              <a:rPr lang="en-US" altLang="ko-KR" sz="2000" dirty="0">
                <a:solidFill>
                  <a:srgbClr val="333333"/>
                </a:solidFill>
              </a:rPr>
              <a:t>in </a:t>
            </a:r>
            <a:r>
              <a:rPr lang="ko-KR" altLang="en-US" sz="2000" dirty="0" smtClean="0">
                <a:solidFill>
                  <a:srgbClr val="333333"/>
                </a:solidFill>
              </a:rPr>
              <a:t>리스트</a:t>
            </a:r>
            <a:r>
              <a:rPr lang="en-US" altLang="ko-KR" sz="2000" dirty="0" smtClean="0">
                <a:solidFill>
                  <a:srgbClr val="333333"/>
                </a:solidFill>
              </a:rPr>
              <a:t> : </a:t>
            </a:r>
            <a:endParaRPr lang="en-US" altLang="ko-KR" sz="2000" dirty="0">
              <a:solidFill>
                <a:srgbClr val="333333"/>
              </a:solidFill>
            </a:endParaRPr>
          </a:p>
          <a:p>
            <a:r>
              <a:rPr lang="en-US" altLang="ko-KR" sz="2000" dirty="0">
                <a:solidFill>
                  <a:srgbClr val="333333"/>
                </a:solidFill>
              </a:rPr>
              <a:t>	</a:t>
            </a:r>
            <a:r>
              <a:rPr lang="ko-KR" altLang="en-US" sz="2000" dirty="0" err="1">
                <a:solidFill>
                  <a:srgbClr val="333333"/>
                </a:solidFill>
              </a:rPr>
              <a:t>실행문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5EC8EBD-D548-47AF-BF26-4C936D9D2C71}"/>
              </a:ext>
            </a:extLst>
          </p:cNvPr>
          <p:cNvSpPr/>
          <p:nvPr/>
        </p:nvSpPr>
        <p:spPr>
          <a:xfrm rot="5400000">
            <a:off x="2281144" y="1138444"/>
            <a:ext cx="472758" cy="1243160"/>
          </a:xfrm>
          <a:prstGeom prst="curvedRightArrow">
            <a:avLst>
              <a:gd name="adj1" fmla="val 25000"/>
              <a:gd name="adj2" fmla="val 50000"/>
              <a:gd name="adj3" fmla="val 2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0C066-A10B-48EE-9C11-A31D414FE35C}"/>
              </a:ext>
            </a:extLst>
          </p:cNvPr>
          <p:cNvSpPr txBox="1"/>
          <p:nvPr/>
        </p:nvSpPr>
        <p:spPr>
          <a:xfrm>
            <a:off x="2932227" y="1247016"/>
            <a:ext cx="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순서</a:t>
            </a:r>
            <a:r>
              <a:rPr lang="en-US" altLang="ko-KR" dirty="0">
                <a:solidFill>
                  <a:srgbClr val="00B050"/>
                </a:solidFill>
              </a:rPr>
              <a:t>1.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5B18F-D4A0-4C78-BCC4-CB928E7F81F6}"/>
              </a:ext>
            </a:extLst>
          </p:cNvPr>
          <p:cNvSpPr txBox="1"/>
          <p:nvPr/>
        </p:nvSpPr>
        <p:spPr>
          <a:xfrm>
            <a:off x="2786336" y="2722877"/>
            <a:ext cx="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순서</a:t>
            </a:r>
            <a:r>
              <a:rPr lang="en-US" altLang="ko-KR" dirty="0">
                <a:solidFill>
                  <a:srgbClr val="00B050"/>
                </a:solidFill>
              </a:rPr>
              <a:t>2.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7191C4DE-F7ED-41CC-ACCD-7E36B6955B9E}"/>
              </a:ext>
            </a:extLst>
          </p:cNvPr>
          <p:cNvSpPr/>
          <p:nvPr/>
        </p:nvSpPr>
        <p:spPr>
          <a:xfrm rot="5400000" flipH="1" flipV="1">
            <a:off x="2169518" y="2464456"/>
            <a:ext cx="403629" cy="830006"/>
          </a:xfrm>
          <a:prstGeom prst="curvedRightArrow">
            <a:avLst>
              <a:gd name="adj1" fmla="val 25000"/>
              <a:gd name="adj2" fmla="val 50000"/>
              <a:gd name="adj3" fmla="val 2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D555E-BD81-4F93-9201-060CAAD9DCA8}"/>
              </a:ext>
            </a:extLst>
          </p:cNvPr>
          <p:cNvSpPr txBox="1"/>
          <p:nvPr/>
        </p:nvSpPr>
        <p:spPr>
          <a:xfrm>
            <a:off x="949910" y="3110797"/>
            <a:ext cx="102436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문의 기본 </a:t>
            </a:r>
            <a:r>
              <a:rPr lang="ko-KR" altLang="en-US" sz="3200" dirty="0" smtClean="0">
                <a:solidFill>
                  <a:srgbClr val="333333"/>
                </a:solidFill>
              </a:rPr>
              <a:t>구조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리스트에 </a:t>
            </a:r>
            <a:r>
              <a:rPr lang="ko-KR" altLang="en-US" sz="2000" dirty="0">
                <a:solidFill>
                  <a:srgbClr val="333333"/>
                </a:solidFill>
              </a:rPr>
              <a:t>있는 값들을 하나씩 </a:t>
            </a:r>
            <a:r>
              <a:rPr lang="ko-KR" altLang="en-US" sz="2000" dirty="0" smtClean="0">
                <a:solidFill>
                  <a:srgbClr val="333333"/>
                </a:solidFill>
              </a:rPr>
              <a:t>꺼내 담을 때 마다 </a:t>
            </a:r>
            <a:r>
              <a:rPr lang="ko-KR" altLang="en-US" sz="2000" dirty="0" err="1">
                <a:solidFill>
                  <a:srgbClr val="333333"/>
                </a:solidFill>
              </a:rPr>
              <a:t>실행문</a:t>
            </a:r>
            <a:r>
              <a:rPr lang="ko-KR" altLang="en-US" sz="2000" dirty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실행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그리고 </a:t>
            </a:r>
            <a:r>
              <a:rPr lang="ko-KR" altLang="en-US" sz="2000" dirty="0">
                <a:solidFill>
                  <a:srgbClr val="333333"/>
                </a:solidFill>
              </a:rPr>
              <a:t>다시 리스트에 다른 값을 </a:t>
            </a:r>
            <a:r>
              <a:rPr lang="ko-KR" altLang="en-US" sz="2000" dirty="0" smtClean="0">
                <a:solidFill>
                  <a:srgbClr val="333333"/>
                </a:solidFill>
              </a:rPr>
              <a:t>꺼낸다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위 동작의 반복</a:t>
            </a: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</a:rPr>
              <a:t>반복 대상의 마지막 요소에 접근할 때까지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89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333333"/>
                </a:solidFill>
              </a:rPr>
              <a:t>Break</a:t>
            </a:r>
            <a:r>
              <a:rPr lang="ko-KR" altLang="en-US" sz="3200" dirty="0" smtClean="0">
                <a:solidFill>
                  <a:srgbClr val="333333"/>
                </a:solidFill>
              </a:rPr>
              <a:t>문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조건문과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반복문을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사용중</a:t>
            </a:r>
            <a:r>
              <a:rPr lang="ko-KR" altLang="en-US" sz="2000" dirty="0" smtClean="0">
                <a:solidFill>
                  <a:srgbClr val="333333"/>
                </a:solidFill>
              </a:rPr>
              <a:t> 특정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조건시</a:t>
            </a:r>
            <a:r>
              <a:rPr lang="ko-KR" altLang="en-US" sz="2000" dirty="0" smtClean="0">
                <a:solidFill>
                  <a:srgbClr val="333333"/>
                </a:solidFill>
              </a:rPr>
              <a:t> 반복을 강제 </a:t>
            </a:r>
            <a:r>
              <a:rPr lang="ko-KR" altLang="en-US" sz="2000" dirty="0">
                <a:solidFill>
                  <a:srgbClr val="333333"/>
                </a:solidFill>
              </a:rPr>
              <a:t>종료 시키고 싶을 </a:t>
            </a:r>
            <a:r>
              <a:rPr lang="ko-KR" altLang="en-US" sz="2000" dirty="0" smtClean="0">
                <a:solidFill>
                  <a:srgbClr val="333333"/>
                </a:solidFill>
              </a:rPr>
              <a:t>때 사용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예시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10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만번</a:t>
            </a:r>
            <a:r>
              <a:rPr lang="ko-KR" altLang="en-US" sz="2000" dirty="0" smtClean="0">
                <a:solidFill>
                  <a:srgbClr val="333333"/>
                </a:solidFill>
              </a:rPr>
              <a:t> 주가 데이터를 가져와라 그 과정 중 어떠한 값을 받아오면 강제로 종료하라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예제</a:t>
            </a:r>
            <a:r>
              <a:rPr lang="en-US" altLang="ko-KR" sz="3200" dirty="0" smtClean="0">
                <a:solidFill>
                  <a:srgbClr val="FF0000"/>
                </a:solidFill>
              </a:rPr>
              <a:t>05(break)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1~100</a:t>
            </a:r>
            <a:r>
              <a:rPr lang="ko-KR" altLang="en-US" sz="2000" dirty="0" smtClean="0">
                <a:solidFill>
                  <a:srgbClr val="333333"/>
                </a:solidFill>
              </a:rPr>
              <a:t>까지의 합을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단</a:t>
            </a:r>
            <a:r>
              <a:rPr lang="en-US" altLang="ko-KR" sz="2000" dirty="0">
                <a:solidFill>
                  <a:srgbClr val="333333"/>
                </a:solidFill>
              </a:rPr>
              <a:t>, while </a:t>
            </a:r>
            <a:r>
              <a:rPr lang="ko-KR" altLang="en-US" sz="2000" dirty="0" err="1">
                <a:solidFill>
                  <a:srgbClr val="333333"/>
                </a:solidFill>
              </a:rPr>
              <a:t>조건문은</a:t>
            </a:r>
            <a:r>
              <a:rPr lang="ko-KR" altLang="en-US" sz="2000" dirty="0">
                <a:solidFill>
                  <a:srgbClr val="333333"/>
                </a:solidFill>
              </a:rPr>
              <a:t> 아래 </a:t>
            </a:r>
            <a:r>
              <a:rPr lang="ko-KR" altLang="en-US" sz="2000" dirty="0" smtClean="0">
                <a:solidFill>
                  <a:srgbClr val="333333"/>
                </a:solidFill>
              </a:rPr>
              <a:t>형태이고</a:t>
            </a:r>
            <a:r>
              <a:rPr lang="en-US" altLang="ko-KR" sz="2000" dirty="0" smtClean="0">
                <a:solidFill>
                  <a:srgbClr val="333333"/>
                </a:solidFill>
              </a:rPr>
              <a:t>, break</a:t>
            </a:r>
            <a:r>
              <a:rPr lang="ko-KR" altLang="en-US" sz="2000" dirty="0" smtClean="0">
                <a:solidFill>
                  <a:srgbClr val="333333"/>
                </a:solidFill>
              </a:rPr>
              <a:t>문을 사용하여 프로그래밍 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  <a:endParaRPr lang="ko-KR" altLang="en-US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while </a:t>
            </a:r>
            <a:r>
              <a:rPr lang="en-US" altLang="ko-KR" sz="2000" dirty="0">
                <a:solidFill>
                  <a:srgbClr val="333333"/>
                </a:solidFill>
              </a:rPr>
              <a:t>True</a:t>
            </a:r>
            <a:r>
              <a:rPr lang="en-US" altLang="ko-KR" sz="2000" dirty="0" smtClean="0">
                <a:solidFill>
                  <a:srgbClr val="333333"/>
                </a:solidFill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Hint1 -&gt; print(f"1</a:t>
            </a:r>
            <a:r>
              <a:rPr lang="ko-KR" altLang="en-US" dirty="0"/>
              <a:t>부터 </a:t>
            </a:r>
            <a:r>
              <a:rPr lang="en-US" altLang="ko-KR" dirty="0"/>
              <a:t>{</a:t>
            </a:r>
            <a:r>
              <a:rPr lang="en-US" altLang="ko-KR" dirty="0" err="1"/>
              <a:t>num</a:t>
            </a:r>
            <a:r>
              <a:rPr lang="en-US" altLang="ko-KR" dirty="0"/>
              <a:t>}</a:t>
            </a:r>
            <a:r>
              <a:rPr lang="ko-KR" altLang="en-US" dirty="0"/>
              <a:t>까지의 덧셈 종료</a:t>
            </a:r>
            <a:r>
              <a:rPr lang="en-US" altLang="ko-KR" dirty="0" smtClean="0"/>
              <a:t>")</a:t>
            </a:r>
            <a:endParaRPr lang="en-US" altLang="ko-KR" sz="20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결과화면</a:t>
            </a:r>
            <a:r>
              <a:rPr lang="ko-KR" altLang="en-US" sz="2000" dirty="0" smtClean="0">
                <a:solidFill>
                  <a:srgbClr val="333333"/>
                </a:solidFill>
              </a:rPr>
              <a:t> 예시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endParaRPr lang="en-US" altLang="ko-KR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76" y="5173118"/>
            <a:ext cx="9389346" cy="7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159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예제</a:t>
            </a:r>
            <a:r>
              <a:rPr lang="en-US" altLang="ko-KR" sz="3200" dirty="0" smtClean="0">
                <a:solidFill>
                  <a:srgbClr val="FF0000"/>
                </a:solidFill>
              </a:rPr>
              <a:t>06(break)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푸쉬업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>
                <a:solidFill>
                  <a:srgbClr val="333333"/>
                </a:solidFill>
              </a:rPr>
              <a:t>예제를 </a:t>
            </a:r>
            <a:r>
              <a:rPr lang="en-US" altLang="ko-KR" sz="2000" dirty="0" smtClean="0">
                <a:solidFill>
                  <a:srgbClr val="333333"/>
                </a:solidFill>
              </a:rPr>
              <a:t>while True : </a:t>
            </a:r>
            <a:r>
              <a:rPr lang="ko-KR" altLang="en-US" sz="2000" dirty="0">
                <a:solidFill>
                  <a:srgbClr val="333333"/>
                </a:solidFill>
              </a:rPr>
              <a:t>형태와 </a:t>
            </a:r>
            <a:r>
              <a:rPr lang="en-US" altLang="ko-KR" sz="2000" dirty="0">
                <a:solidFill>
                  <a:srgbClr val="333333"/>
                </a:solidFill>
              </a:rPr>
              <a:t>break</a:t>
            </a:r>
            <a:r>
              <a:rPr lang="ko-KR" altLang="en-US" sz="2000" dirty="0">
                <a:solidFill>
                  <a:srgbClr val="333333"/>
                </a:solidFill>
              </a:rPr>
              <a:t>를 사용해서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68013-755C-4008-9E9B-7D19842E5057}"/>
              </a:ext>
            </a:extLst>
          </p:cNvPr>
          <p:cNvSpPr/>
          <p:nvPr/>
        </p:nvSpPr>
        <p:spPr>
          <a:xfrm>
            <a:off x="1073564" y="5974786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푸쉬업을</a:t>
            </a:r>
            <a:r>
              <a:rPr lang="ko-KR" altLang="en-US" dirty="0" smtClean="0"/>
              <a:t> 수행한다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4F7BD-09B6-4C1C-98D2-205C462E994A}"/>
              </a:ext>
            </a:extLst>
          </p:cNvPr>
          <p:cNvSpPr/>
          <p:nvPr/>
        </p:nvSpPr>
        <p:spPr>
          <a:xfrm>
            <a:off x="8273407" y="5974786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(</a:t>
            </a:r>
            <a:r>
              <a:rPr lang="ko-KR" altLang="en-US" dirty="0" smtClean="0"/>
              <a:t>프로그램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AA7EA-9C7A-4E30-8D14-743645A5AAA3}"/>
              </a:ext>
            </a:extLst>
          </p:cNvPr>
          <p:cNvSpPr/>
          <p:nvPr/>
        </p:nvSpPr>
        <p:spPr>
          <a:xfrm>
            <a:off x="4525445" y="2859337"/>
            <a:ext cx="2862943" cy="783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F80EFE1E-F7FF-4478-98AF-3E70167E43B6}"/>
              </a:ext>
            </a:extLst>
          </p:cNvPr>
          <p:cNvSpPr/>
          <p:nvPr/>
        </p:nvSpPr>
        <p:spPr>
          <a:xfrm>
            <a:off x="4341181" y="4472557"/>
            <a:ext cx="3231471" cy="96882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개수</a:t>
            </a:r>
            <a:r>
              <a:rPr lang="en-US" altLang="ko-KR" dirty="0" smtClean="0"/>
              <a:t>&lt;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7A453A1-2082-46EB-B05E-C8182D24D49F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2505037" y="4956972"/>
            <a:ext cx="1836145" cy="101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2">
            <a:extLst>
              <a:ext uri="{FF2B5EF4-FFF2-40B4-BE49-F238E27FC236}">
                <a16:creationId xmlns:a16="http://schemas.microsoft.com/office/drawing/2014/main" id="{24316CEA-B33B-472D-A23E-6DB2DA92E119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7572652" y="4956972"/>
            <a:ext cx="2132227" cy="101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491D65-F90B-4EBE-A1DD-A08D29F0A089}"/>
              </a:ext>
            </a:extLst>
          </p:cNvPr>
          <p:cNvSpPr txBox="1"/>
          <p:nvPr/>
        </p:nvSpPr>
        <p:spPr>
          <a:xfrm>
            <a:off x="3215592" y="4556731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C4C5-6546-43D5-9AA8-519A2711B061}"/>
              </a:ext>
            </a:extLst>
          </p:cNvPr>
          <p:cNvSpPr txBox="1"/>
          <p:nvPr/>
        </p:nvSpPr>
        <p:spPr>
          <a:xfrm>
            <a:off x="8381999" y="4558184"/>
            <a:ext cx="28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D38774-C13D-46BC-BBE0-D55FCDFDE30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956917" y="3643109"/>
            <a:ext cx="0" cy="82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35">
            <a:extLst>
              <a:ext uri="{FF2B5EF4-FFF2-40B4-BE49-F238E27FC236}">
                <a16:creationId xmlns:a16="http://schemas.microsoft.com/office/drawing/2014/main" id="{BEAF1E96-DACA-4AE1-AA47-64E2E652AA2F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10800000" flipH="1">
            <a:off x="1073563" y="4472558"/>
            <a:ext cx="4883353" cy="1894115"/>
          </a:xfrm>
          <a:prstGeom prst="bentConnector4">
            <a:avLst>
              <a:gd name="adj1" fmla="val -4681"/>
              <a:gd name="adj2" fmla="val 11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51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1099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Continue</a:t>
            </a:r>
            <a:r>
              <a:rPr lang="ko-KR" altLang="en-US" sz="3200" dirty="0" smtClean="0">
                <a:solidFill>
                  <a:srgbClr val="333333"/>
                </a:solidFill>
              </a:rPr>
              <a:t>문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특정조건을 만나면 건너뛰고 다음 반복작업으로 넘어가라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continue </a:t>
            </a:r>
            <a:r>
              <a:rPr lang="ko-KR" altLang="en-US" sz="2000" dirty="0" smtClean="0">
                <a:solidFill>
                  <a:srgbClr val="333333"/>
                </a:solidFill>
              </a:rPr>
              <a:t>선언 이후 하위 코딩을 무시하고 </a:t>
            </a:r>
            <a:r>
              <a:rPr lang="en-US" altLang="ko-KR" sz="2000" dirty="0" smtClean="0">
                <a:solidFill>
                  <a:srgbClr val="333333"/>
                </a:solidFill>
              </a:rPr>
              <a:t>While</a:t>
            </a:r>
            <a:r>
              <a:rPr lang="ko-KR" altLang="en-US" sz="2000" dirty="0" smtClean="0">
                <a:solidFill>
                  <a:srgbClr val="333333"/>
                </a:solidFill>
              </a:rPr>
              <a:t>문의 시작으로 돌아가고 싶을 때 사용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8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예제</a:t>
            </a:r>
            <a:r>
              <a:rPr lang="en-US" altLang="ko-KR" sz="3200" dirty="0" smtClean="0">
                <a:solidFill>
                  <a:srgbClr val="FF0000"/>
                </a:solidFill>
              </a:rPr>
              <a:t>07(continue)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Continue</a:t>
            </a:r>
            <a:r>
              <a:rPr lang="ko-KR" altLang="en-US" sz="2000" dirty="0">
                <a:solidFill>
                  <a:srgbClr val="333333"/>
                </a:solidFill>
              </a:rPr>
              <a:t>를 사용해서 </a:t>
            </a:r>
            <a:r>
              <a:rPr lang="en-US" altLang="ko-KR" sz="2000" dirty="0">
                <a:solidFill>
                  <a:srgbClr val="333333"/>
                </a:solidFill>
              </a:rPr>
              <a:t>1~100 </a:t>
            </a:r>
            <a:r>
              <a:rPr lang="ko-KR" altLang="en-US" sz="2000" dirty="0">
                <a:solidFill>
                  <a:srgbClr val="333333"/>
                </a:solidFill>
              </a:rPr>
              <a:t>중 홀수만 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출력하라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결과 화면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59" y="4010987"/>
            <a:ext cx="9895784" cy="3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8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while</a:t>
            </a:r>
            <a:r>
              <a:rPr lang="ko-KR" altLang="en-US" sz="3200" dirty="0" smtClean="0">
                <a:solidFill>
                  <a:srgbClr val="FF0000"/>
                </a:solidFill>
              </a:rPr>
              <a:t>문 예제</a:t>
            </a:r>
            <a:r>
              <a:rPr lang="en-US" altLang="ko-KR" sz="3200" dirty="0">
                <a:solidFill>
                  <a:srgbClr val="FF0000"/>
                </a:solidFill>
              </a:rPr>
              <a:t>08(continue - break)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333333"/>
                </a:solidFill>
              </a:rPr>
              <a:t>푸쉬업</a:t>
            </a:r>
            <a:r>
              <a:rPr lang="ko-KR" altLang="en-US" sz="2000" dirty="0" smtClean="0">
                <a:solidFill>
                  <a:srgbClr val="333333"/>
                </a:solidFill>
              </a:rPr>
              <a:t> </a:t>
            </a:r>
            <a:r>
              <a:rPr lang="ko-KR" altLang="en-US" sz="2000" dirty="0">
                <a:solidFill>
                  <a:srgbClr val="333333"/>
                </a:solidFill>
              </a:rPr>
              <a:t>예제를 </a:t>
            </a:r>
            <a:r>
              <a:rPr lang="en-US" altLang="ko-KR" sz="2000" dirty="0">
                <a:solidFill>
                  <a:srgbClr val="333333"/>
                </a:solidFill>
              </a:rPr>
              <a:t>break</a:t>
            </a:r>
            <a:r>
              <a:rPr lang="ko-KR" altLang="en-US" sz="2000" dirty="0">
                <a:solidFill>
                  <a:srgbClr val="333333"/>
                </a:solidFill>
              </a:rPr>
              <a:t>와 </a:t>
            </a:r>
            <a:r>
              <a:rPr lang="en-US" altLang="ko-KR" sz="2000" dirty="0">
                <a:solidFill>
                  <a:srgbClr val="333333"/>
                </a:solidFill>
              </a:rPr>
              <a:t>continue </a:t>
            </a:r>
            <a:r>
              <a:rPr lang="ko-KR" altLang="en-US" sz="2000" dirty="0">
                <a:solidFill>
                  <a:srgbClr val="333333"/>
                </a:solidFill>
              </a:rPr>
              <a:t>모두를 사용해서 </a:t>
            </a:r>
            <a:r>
              <a:rPr lang="ko-KR" altLang="en-US" sz="2000" dirty="0" smtClean="0">
                <a:solidFill>
                  <a:srgbClr val="333333"/>
                </a:solidFill>
              </a:rPr>
              <a:t>출력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smtClean="0">
                <a:solidFill>
                  <a:srgbClr val="333333"/>
                </a:solidFill>
              </a:rPr>
              <a:t>결과 화면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200000"/>
              </a:lnSpc>
            </a:pP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32" y="4025522"/>
            <a:ext cx="2877245" cy="25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9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1" y="1166566"/>
            <a:ext cx="1048009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while</a:t>
            </a:r>
            <a:r>
              <a:rPr lang="ko-KR" altLang="en-US" sz="3200" dirty="0" smtClean="0">
                <a:solidFill>
                  <a:srgbClr val="FF0000"/>
                </a:solidFill>
              </a:rPr>
              <a:t>문 </a:t>
            </a:r>
            <a:r>
              <a:rPr lang="en-US" altLang="ko-KR" sz="3200" dirty="0">
                <a:solidFill>
                  <a:srgbClr val="FF0000"/>
                </a:solidFill>
              </a:rPr>
              <a:t>Final </a:t>
            </a:r>
            <a:r>
              <a:rPr lang="en-US" altLang="ko-KR" sz="3200" dirty="0" smtClean="0">
                <a:solidFill>
                  <a:srgbClr val="FF0000"/>
                </a:solidFill>
              </a:rPr>
              <a:t>test01(</a:t>
            </a:r>
            <a:r>
              <a:rPr lang="ko-KR" altLang="en-US" sz="3200" dirty="0" smtClean="0">
                <a:solidFill>
                  <a:srgbClr val="FF0000"/>
                </a:solidFill>
              </a:rPr>
              <a:t>숫자 맞추기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1~10 </a:t>
            </a:r>
            <a:r>
              <a:rPr lang="ko-KR" altLang="en-US" sz="2000" dirty="0" smtClean="0">
                <a:solidFill>
                  <a:srgbClr val="333333"/>
                </a:solidFill>
              </a:rPr>
              <a:t>사이의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난수</a:t>
            </a:r>
            <a:r>
              <a:rPr lang="ko-KR" altLang="en-US" sz="2000" dirty="0" smtClean="0">
                <a:solidFill>
                  <a:srgbClr val="333333"/>
                </a:solidFill>
              </a:rPr>
              <a:t> 하나를 발생시켜 변수에 담고</a:t>
            </a:r>
            <a:r>
              <a:rPr lang="en-US" altLang="ko-KR" sz="2000" dirty="0" smtClean="0">
                <a:solidFill>
                  <a:srgbClr val="333333"/>
                </a:solidFill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</a:rPr>
              <a:t>예상되는 숫자를 입력하여 맞추는 프로그램을 작성하라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  <a:r>
              <a:rPr lang="ko-KR" altLang="en-US" sz="2000" dirty="0" smtClean="0">
                <a:solidFill>
                  <a:srgbClr val="333333"/>
                </a:solidFill>
              </a:rPr>
              <a:t>값이 일치하면 ‘성공’</a:t>
            </a:r>
            <a:r>
              <a:rPr lang="en-US" altLang="ko-KR" sz="2000" dirty="0" smtClean="0">
                <a:solidFill>
                  <a:srgbClr val="333333"/>
                </a:solidFill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</a:rPr>
              <a:t>입력한 값이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난수보다</a:t>
            </a:r>
            <a:r>
              <a:rPr lang="ko-KR" altLang="en-US" sz="2000" dirty="0" smtClean="0">
                <a:solidFill>
                  <a:srgbClr val="333333"/>
                </a:solidFill>
              </a:rPr>
              <a:t> 크면 ‘더 작은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값를</a:t>
            </a:r>
            <a:r>
              <a:rPr lang="ko-KR" altLang="en-US" sz="2000" dirty="0" smtClean="0">
                <a:solidFill>
                  <a:srgbClr val="333333"/>
                </a:solidFill>
              </a:rPr>
              <a:t> 입력하세요‘ 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난수보다</a:t>
            </a:r>
            <a:r>
              <a:rPr lang="ko-KR" altLang="en-US" sz="2000" dirty="0" smtClean="0">
                <a:solidFill>
                  <a:srgbClr val="333333"/>
                </a:solidFill>
              </a:rPr>
              <a:t> 작으면 ‘더 큰 값을 입력하세요‘ 라고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en-US" altLang="ko-KR" sz="2000" dirty="0">
                <a:solidFill>
                  <a:srgbClr val="333333"/>
                </a:solidFill>
              </a:rPr>
              <a:t>hint]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import random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333333"/>
                </a:solidFill>
              </a:rPr>
              <a:t>num_random</a:t>
            </a:r>
            <a:r>
              <a:rPr lang="en-US" altLang="ko-KR" sz="2000" dirty="0">
                <a:solidFill>
                  <a:srgbClr val="333333"/>
                </a:solidFill>
              </a:rPr>
              <a:t> = </a:t>
            </a:r>
            <a:r>
              <a:rPr lang="en-US" altLang="ko-KR" sz="2000" dirty="0" err="1">
                <a:solidFill>
                  <a:srgbClr val="333333"/>
                </a:solidFill>
              </a:rPr>
              <a:t>random.randint</a:t>
            </a:r>
            <a:r>
              <a:rPr lang="en-US" altLang="ko-KR" sz="2000" dirty="0">
                <a:solidFill>
                  <a:srgbClr val="333333"/>
                </a:solidFill>
              </a:rPr>
              <a:t>(1,10) # 1~10 </a:t>
            </a:r>
            <a:r>
              <a:rPr lang="ko-KR" altLang="en-US" sz="2000" dirty="0">
                <a:solidFill>
                  <a:srgbClr val="333333"/>
                </a:solidFill>
              </a:rPr>
              <a:t>사이의 </a:t>
            </a:r>
            <a:r>
              <a:rPr lang="ko-KR" altLang="en-US" sz="2000" dirty="0" err="1">
                <a:solidFill>
                  <a:srgbClr val="333333"/>
                </a:solidFill>
              </a:rPr>
              <a:t>난수</a:t>
            </a:r>
            <a:r>
              <a:rPr lang="ko-KR" altLang="en-US" sz="2000" dirty="0">
                <a:solidFill>
                  <a:srgbClr val="333333"/>
                </a:solidFill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342742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>
                <a:solidFill>
                  <a:srgbClr val="FF0000"/>
                </a:solidFill>
              </a:rPr>
              <a:t>_</a:t>
            </a:r>
            <a:r>
              <a:rPr lang="en-US" altLang="ko-KR" sz="2800" dirty="0" smtClean="0">
                <a:solidFill>
                  <a:srgbClr val="FF0000"/>
                </a:solidFill>
              </a:rPr>
              <a:t>while)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1" y="1166566"/>
            <a:ext cx="104800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rgbClr val="FF0000"/>
                </a:solidFill>
              </a:rPr>
              <a:t>while</a:t>
            </a:r>
            <a:r>
              <a:rPr lang="ko-KR" altLang="en-US" sz="3200" dirty="0">
                <a:solidFill>
                  <a:srgbClr val="FF0000"/>
                </a:solidFill>
              </a:rPr>
              <a:t>문 </a:t>
            </a:r>
            <a:r>
              <a:rPr lang="en-US" altLang="ko-KR" sz="3200" dirty="0">
                <a:solidFill>
                  <a:srgbClr val="FF0000"/>
                </a:solidFill>
              </a:rPr>
              <a:t>Final </a:t>
            </a:r>
            <a:r>
              <a:rPr lang="en-US" altLang="ko-KR" sz="3200" dirty="0" smtClean="0">
                <a:solidFill>
                  <a:srgbClr val="FF0000"/>
                </a:solidFill>
              </a:rPr>
              <a:t>test02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아래의 문자열 객체를 이용하여 단어를 추출하고 단어의 개수를 출력하라</a:t>
            </a:r>
            <a:r>
              <a:rPr lang="en-US" altLang="ko-KR" sz="20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</a:t>
            </a:r>
            <a:r>
              <a:rPr lang="en-US" altLang="ko-KR" sz="2000" b="1" dirty="0" err="1">
                <a:solidFill>
                  <a:srgbClr val="333333"/>
                </a:solidFill>
              </a:rPr>
              <a:t>msg</a:t>
            </a:r>
            <a:r>
              <a:rPr lang="en-US" altLang="ko-KR" sz="2000" b="1" dirty="0">
                <a:solidFill>
                  <a:srgbClr val="333333"/>
                </a:solidFill>
              </a:rPr>
              <a:t> = '''</a:t>
            </a:r>
            <a:r>
              <a:rPr lang="ko-KR" altLang="en-US" sz="2000" b="1" dirty="0">
                <a:solidFill>
                  <a:srgbClr val="333333"/>
                </a:solidFill>
              </a:rPr>
              <a:t>비 갠 뒤에 비애 대신 </a:t>
            </a:r>
            <a:r>
              <a:rPr lang="en-US" altLang="ko-KR" sz="2000" b="1" dirty="0">
                <a:solidFill>
                  <a:srgbClr val="333333"/>
                </a:solidFill>
              </a:rPr>
              <a:t>a happy end 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333333"/>
                </a:solidFill>
              </a:rPr>
              <a:t>   비스듬히 </a:t>
            </a:r>
            <a:r>
              <a:rPr lang="ko-KR" altLang="en-US" sz="2000" b="1" dirty="0">
                <a:solidFill>
                  <a:srgbClr val="333333"/>
                </a:solidFill>
              </a:rPr>
              <a:t>씩 비웃듯 칠색 무늬의 무지개 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333333"/>
                </a:solidFill>
              </a:rPr>
              <a:t>   철없이 </a:t>
            </a:r>
            <a:r>
              <a:rPr lang="ko-KR" altLang="en-US" sz="2000" b="1" dirty="0">
                <a:solidFill>
                  <a:srgbClr val="333333"/>
                </a:solidFill>
              </a:rPr>
              <a:t>철 지나 철들지 못해 </a:t>
            </a:r>
            <a:r>
              <a:rPr lang="en-US" altLang="ko-KR" sz="2000" b="1" dirty="0">
                <a:solidFill>
                  <a:srgbClr val="333333"/>
                </a:solidFill>
              </a:rPr>
              <a:t>(still</a:t>
            </a:r>
            <a:r>
              <a:rPr lang="en-US" altLang="ko-KR" sz="2000" b="1" dirty="0" smtClean="0">
                <a:solidFill>
                  <a:srgbClr val="333333"/>
                </a:solidFill>
              </a:rPr>
              <a:t>)'''</a:t>
            </a:r>
            <a:endParaRPr lang="en-US" altLang="ko-KR" sz="2000" dirty="0" smtClean="0">
              <a:solidFill>
                <a:srgbClr val="3333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</a:rPr>
              <a:t>  </a:t>
            </a: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화면출력</a:t>
            </a:r>
            <a:r>
              <a:rPr lang="ko-KR" altLang="en-US" sz="2000" dirty="0" smtClean="0">
                <a:solidFill>
                  <a:srgbClr val="333333"/>
                </a:solidFill>
              </a:rPr>
              <a:t> 예시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endParaRPr lang="en-US" altLang="ko-KR" sz="2000" dirty="0" smtClean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76" y="4680432"/>
            <a:ext cx="9218132" cy="1099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76" y="5779699"/>
            <a:ext cx="9218132" cy="6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32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04_</a:t>
            </a:r>
            <a:r>
              <a:rPr lang="ko-KR" altLang="en-US" sz="2800" dirty="0" smtClean="0">
                <a:solidFill>
                  <a:srgbClr val="FF0000"/>
                </a:solidFill>
              </a:rPr>
              <a:t>별첨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알고리즘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190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어떤 문제를 해결하기 위한 일련의 절차</a:t>
            </a:r>
            <a:r>
              <a:rPr lang="en-US" altLang="ko-KR" sz="3200" dirty="0">
                <a:solidFill>
                  <a:srgbClr val="333333"/>
                </a:solidFill>
              </a:rPr>
              <a:t>. 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solidFill>
                  <a:srgbClr val="333333"/>
                </a:solidFill>
              </a:rPr>
              <a:t>흔히 </a:t>
            </a:r>
            <a:r>
              <a:rPr lang="ko-KR" altLang="en-US" sz="3200" dirty="0">
                <a:solidFill>
                  <a:srgbClr val="333333"/>
                </a:solidFill>
              </a:rPr>
              <a:t>말하는 프로그램의 </a:t>
            </a:r>
            <a:r>
              <a:rPr lang="ko-KR" altLang="en-US" sz="3200" dirty="0" err="1">
                <a:solidFill>
                  <a:srgbClr val="333333"/>
                </a:solidFill>
              </a:rPr>
              <a:t>로직</a:t>
            </a:r>
            <a:r>
              <a:rPr lang="en-US" altLang="ko-KR" sz="3200" dirty="0">
                <a:solidFill>
                  <a:srgbClr val="333333"/>
                </a:solidFill>
              </a:rPr>
              <a:t>(Logic)</a:t>
            </a:r>
          </a:p>
        </p:txBody>
      </p:sp>
    </p:spTree>
    <p:extLst>
      <p:ext uri="{BB962C8B-B14F-4D97-AF65-F5344CB8AC3E}">
        <p14:creationId xmlns:p14="http://schemas.microsoft.com/office/powerpoint/2010/main" val="3475752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04_</a:t>
            </a:r>
            <a:r>
              <a:rPr lang="ko-KR" altLang="en-US" sz="2800" dirty="0" smtClean="0">
                <a:solidFill>
                  <a:srgbClr val="FF0000"/>
                </a:solidFill>
              </a:rPr>
              <a:t>별첨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알고리즘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최대</a:t>
            </a:r>
            <a:r>
              <a:rPr lang="en-US" altLang="ko-KR" sz="2800" dirty="0" smtClean="0">
                <a:solidFill>
                  <a:srgbClr val="FF0000"/>
                </a:solidFill>
              </a:rPr>
              <a:t>/</a:t>
            </a:r>
            <a:r>
              <a:rPr lang="ko-KR" altLang="en-US" sz="2800" dirty="0" smtClean="0">
                <a:solidFill>
                  <a:srgbClr val="FF0000"/>
                </a:solidFill>
              </a:rPr>
              <a:t>최소값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최대값 최소값을 구하라</a:t>
            </a:r>
            <a:r>
              <a:rPr lang="en-US" altLang="ko-KR" sz="3200" dirty="0" smtClean="0">
                <a:solidFill>
                  <a:srgbClr val="333333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1~100</a:t>
            </a:r>
            <a:r>
              <a:rPr lang="ko-KR" altLang="en-US" sz="2400" dirty="0" smtClean="0">
                <a:solidFill>
                  <a:srgbClr val="333333"/>
                </a:solidFill>
              </a:rPr>
              <a:t>의 </a:t>
            </a:r>
            <a:r>
              <a:rPr lang="ko-KR" altLang="en-US" sz="2400" dirty="0" err="1" smtClean="0">
                <a:solidFill>
                  <a:srgbClr val="333333"/>
                </a:solidFill>
              </a:rPr>
              <a:t>정수중</a:t>
            </a:r>
            <a:r>
              <a:rPr lang="ko-KR" altLang="en-US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</a:rPr>
              <a:t>10</a:t>
            </a:r>
            <a:r>
              <a:rPr lang="ko-KR" altLang="en-US" sz="2400" dirty="0" smtClean="0">
                <a:solidFill>
                  <a:srgbClr val="333333"/>
                </a:solidFill>
              </a:rPr>
              <a:t>개를 뽑아 리스트로 담고 최대값과 최소값을 구하라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[</a:t>
            </a:r>
            <a:r>
              <a:rPr lang="en-US" altLang="ko-KR" sz="2400" dirty="0">
                <a:solidFill>
                  <a:srgbClr val="333333"/>
                </a:solidFill>
              </a:rPr>
              <a:t>hint]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1.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num_random</a:t>
            </a:r>
            <a:r>
              <a:rPr lang="en-US" altLang="ko-KR" sz="2400" dirty="0" smtClean="0">
                <a:solidFill>
                  <a:srgbClr val="333333"/>
                </a:solidFill>
              </a:rPr>
              <a:t> </a:t>
            </a:r>
            <a:r>
              <a:rPr lang="en-US" altLang="ko-KR" sz="2400" dirty="0">
                <a:solidFill>
                  <a:srgbClr val="333333"/>
                </a:solidFill>
              </a:rPr>
              <a:t>= </a:t>
            </a:r>
            <a:r>
              <a:rPr lang="en-US" altLang="ko-KR" sz="2400" dirty="0" err="1" smtClean="0">
                <a:solidFill>
                  <a:srgbClr val="333333"/>
                </a:solidFill>
              </a:rPr>
              <a:t>random.randint</a:t>
            </a:r>
            <a:r>
              <a:rPr lang="en-US" altLang="ko-KR" sz="2400" dirty="0" smtClean="0">
                <a:solidFill>
                  <a:srgbClr val="333333"/>
                </a:solidFill>
              </a:rPr>
              <a:t>(1,100</a:t>
            </a:r>
            <a:r>
              <a:rPr lang="en-US" altLang="ko-KR" sz="2400" dirty="0">
                <a:solidFill>
                  <a:srgbClr val="333333"/>
                </a:solidFill>
              </a:rPr>
              <a:t>) # </a:t>
            </a:r>
            <a:r>
              <a:rPr lang="en-US" altLang="ko-KR" sz="2400" dirty="0" smtClean="0">
                <a:solidFill>
                  <a:srgbClr val="333333"/>
                </a:solidFill>
              </a:rPr>
              <a:t>1~100 </a:t>
            </a:r>
            <a:r>
              <a:rPr lang="ko-KR" altLang="en-US" sz="2400" dirty="0">
                <a:solidFill>
                  <a:srgbClr val="333333"/>
                </a:solidFill>
              </a:rPr>
              <a:t>사이의 </a:t>
            </a:r>
            <a:r>
              <a:rPr lang="ko-KR" altLang="en-US" sz="2400" dirty="0" err="1">
                <a:solidFill>
                  <a:srgbClr val="333333"/>
                </a:solidFill>
              </a:rPr>
              <a:t>난수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발생</a:t>
            </a:r>
            <a:endParaRPr lang="en-US" altLang="ko-KR" sz="2400" dirty="0" smtClean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333333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비교를 위해 최대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최소값을 리스트의 수 하나와 같게 초기화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3. </a:t>
            </a:r>
            <a:r>
              <a:rPr lang="en-US" altLang="ko-KR" sz="2400" dirty="0" smtClean="0">
                <a:solidFill>
                  <a:schemeClr val="bg1"/>
                </a:solidFill>
              </a:rPr>
              <a:t>for, if </a:t>
            </a:r>
            <a:r>
              <a:rPr lang="ko-KR" altLang="en-US" sz="2400" dirty="0" smtClean="0">
                <a:solidFill>
                  <a:schemeClr val="bg1"/>
                </a:solidFill>
              </a:rPr>
              <a:t>문을 조합하여 리스트 하나씩 비교하며 최소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최대값을 교체</a:t>
            </a:r>
            <a:r>
              <a:rPr lang="ko-KR" altLang="en-US" sz="2400" dirty="0" smtClean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출력</a:t>
            </a:r>
            <a:r>
              <a:rPr lang="ko-KR" altLang="en-US" dirty="0" err="1" smtClean="0">
                <a:solidFill>
                  <a:srgbClr val="333333"/>
                </a:solidFill>
              </a:rPr>
              <a:t>화면</a:t>
            </a:r>
            <a:r>
              <a:rPr lang="ko-KR" altLang="en-US" dirty="0" smtClean="0">
                <a:solidFill>
                  <a:srgbClr val="333333"/>
                </a:solidFill>
              </a:rPr>
              <a:t> 예시</a:t>
            </a:r>
            <a:r>
              <a:rPr lang="en-US" altLang="ko-KR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</a:rPr>
              <a:t>[57, 9, 27, 34, 58, 79, 61, 64, 15, 98]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</a:rPr>
              <a:t>최대값 </a:t>
            </a:r>
            <a:r>
              <a:rPr lang="en-US" altLang="ko-KR" dirty="0">
                <a:solidFill>
                  <a:srgbClr val="333333"/>
                </a:solidFill>
              </a:rPr>
              <a:t>= 98, </a:t>
            </a:r>
            <a:r>
              <a:rPr lang="ko-KR" altLang="en-US" dirty="0">
                <a:solidFill>
                  <a:srgbClr val="333333"/>
                </a:solidFill>
              </a:rPr>
              <a:t>최소값 </a:t>
            </a:r>
            <a:r>
              <a:rPr lang="en-US" altLang="ko-KR" dirty="0">
                <a:solidFill>
                  <a:srgbClr val="333333"/>
                </a:solidFill>
              </a:rPr>
              <a:t>= 9</a:t>
            </a:r>
          </a:p>
        </p:txBody>
      </p:sp>
    </p:spTree>
    <p:extLst>
      <p:ext uri="{BB962C8B-B14F-4D97-AF65-F5344CB8AC3E}">
        <p14:creationId xmlns:p14="http://schemas.microsoft.com/office/powerpoint/2010/main" val="23308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다른 </a:t>
            </a:r>
            <a:r>
              <a:rPr lang="ko-KR" altLang="en-US" sz="3200" dirty="0" smtClean="0">
                <a:solidFill>
                  <a:srgbClr val="333333"/>
                </a:solidFill>
              </a:rPr>
              <a:t>언어</a:t>
            </a:r>
            <a:r>
              <a:rPr lang="en-US" altLang="ko-KR" sz="3200" dirty="0" smtClean="0">
                <a:solidFill>
                  <a:srgbClr val="333333"/>
                </a:solidFill>
              </a:rPr>
              <a:t>(java)</a:t>
            </a:r>
            <a:r>
              <a:rPr lang="ko-KR" altLang="en-US" sz="3200" dirty="0" smtClean="0">
                <a:solidFill>
                  <a:srgbClr val="333333"/>
                </a:solidFill>
              </a:rPr>
              <a:t>에서의 </a:t>
            </a:r>
            <a:r>
              <a:rPr lang="en-US" altLang="ko-KR" sz="3200" dirty="0">
                <a:solidFill>
                  <a:srgbClr val="333333"/>
                </a:solidFill>
              </a:rPr>
              <a:t>for</a:t>
            </a:r>
            <a:r>
              <a:rPr lang="ko-KR" altLang="en-US" sz="3200" dirty="0">
                <a:solidFill>
                  <a:srgbClr val="333333"/>
                </a:solidFill>
              </a:rPr>
              <a:t>문의 기본 </a:t>
            </a:r>
            <a:r>
              <a:rPr lang="ko-KR" altLang="en-US" sz="3200" dirty="0" smtClean="0">
                <a:solidFill>
                  <a:srgbClr val="333333"/>
                </a:solidFill>
              </a:rPr>
              <a:t>구조</a:t>
            </a:r>
            <a:endParaRPr lang="ko-KR" altLang="en-US" sz="3200" dirty="0">
              <a:solidFill>
                <a:srgbClr val="333333"/>
              </a:solidFill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for (</a:t>
            </a:r>
            <a:r>
              <a:rPr lang="en-US" altLang="ko-KR" sz="2000" dirty="0" err="1">
                <a:solidFill>
                  <a:srgbClr val="333333"/>
                </a:solidFill>
              </a:rPr>
              <a:t>int</a:t>
            </a:r>
            <a:r>
              <a:rPr lang="en-US" altLang="ko-KR" sz="2000" dirty="0">
                <a:solidFill>
                  <a:srgbClr val="333333"/>
                </a:solidFill>
              </a:rPr>
              <a:t> </a:t>
            </a:r>
            <a:r>
              <a:rPr lang="en-US" altLang="ko-KR" sz="2000" dirty="0" err="1">
                <a:solidFill>
                  <a:srgbClr val="333333"/>
                </a:solidFill>
              </a:rPr>
              <a:t>i</a:t>
            </a:r>
            <a:r>
              <a:rPr lang="en-US" altLang="ko-KR" sz="2000" dirty="0">
                <a:solidFill>
                  <a:srgbClr val="333333"/>
                </a:solidFill>
              </a:rPr>
              <a:t>=0, 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i</a:t>
            </a:r>
            <a:r>
              <a:rPr lang="en-US" altLang="ko-KR" sz="2000" dirty="0" smtClean="0">
                <a:solidFill>
                  <a:srgbClr val="333333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lista.length</a:t>
            </a:r>
            <a:r>
              <a:rPr lang="en-US" altLang="ko-KR" sz="2000" dirty="0">
                <a:solidFill>
                  <a:srgbClr val="333333"/>
                </a:solidFill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</a:rPr>
              <a:t>i</a:t>
            </a:r>
            <a:r>
              <a:rPr lang="en-US" altLang="ko-KR" sz="2000" dirty="0">
                <a:solidFill>
                  <a:srgbClr val="333333"/>
                </a:solidFill>
              </a:rPr>
              <a:t>++):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	</a:t>
            </a:r>
            <a:r>
              <a:rPr lang="en-US" altLang="ko-KR" sz="2000" dirty="0" smtClean="0">
                <a:solidFill>
                  <a:srgbClr val="333333"/>
                </a:solidFill>
              </a:rPr>
              <a:t>	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lista.get</a:t>
            </a:r>
            <a:r>
              <a:rPr lang="en-US" altLang="ko-KR" sz="2000" dirty="0" smtClean="0">
                <a:solidFill>
                  <a:srgbClr val="333333"/>
                </a:solidFill>
              </a:rPr>
              <a:t>(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i</a:t>
            </a:r>
            <a:r>
              <a:rPr lang="en-US" altLang="ko-KR" sz="2000" dirty="0" smtClean="0">
                <a:solidFill>
                  <a:srgbClr val="333333"/>
                </a:solidFill>
              </a:rPr>
              <a:t>)</a:t>
            </a:r>
            <a:endParaRPr lang="en-US" altLang="ko-KR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715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04_</a:t>
            </a:r>
            <a:r>
              <a:rPr lang="ko-KR" altLang="en-US" sz="2800" dirty="0" smtClean="0">
                <a:solidFill>
                  <a:srgbClr val="FF0000"/>
                </a:solidFill>
              </a:rPr>
              <a:t>별첨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알고리즘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선택정렬</a:t>
            </a:r>
            <a:r>
              <a:rPr lang="en-US" altLang="ko-KR" sz="2800" dirty="0" smtClean="0">
                <a:solidFill>
                  <a:srgbClr val="FF0000"/>
                </a:solidFill>
              </a:rPr>
              <a:t>[selection sort</a:t>
            </a:r>
            <a:r>
              <a:rPr lang="en-US" altLang="ko-KR" sz="2800" dirty="0">
                <a:solidFill>
                  <a:srgbClr val="FF0000"/>
                </a:solidFill>
              </a:rPr>
              <a:t>]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rgbClr val="333333"/>
                </a:solidFill>
              </a:rPr>
              <a:t>선택정렬</a:t>
            </a:r>
            <a:r>
              <a:rPr lang="ko-KR" altLang="en-US" sz="2400" dirty="0">
                <a:solidFill>
                  <a:srgbClr val="333333"/>
                </a:solidFill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</a:rPr>
              <a:t>알고리즘은 특정 요소</a:t>
            </a:r>
            <a:r>
              <a:rPr lang="en-US" altLang="ko-KR" sz="2400" dirty="0" smtClean="0">
                <a:solidFill>
                  <a:srgbClr val="333333"/>
                </a:solidFill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</a:rPr>
              <a:t>값</a:t>
            </a:r>
            <a:r>
              <a:rPr lang="en-US" altLang="ko-KR" sz="2400" dirty="0" smtClean="0">
                <a:solidFill>
                  <a:srgbClr val="333333"/>
                </a:solidFill>
              </a:rPr>
              <a:t>)</a:t>
            </a:r>
            <a:r>
              <a:rPr lang="ko-KR" altLang="en-US" sz="2400" dirty="0" smtClean="0">
                <a:solidFill>
                  <a:srgbClr val="333333"/>
                </a:solidFill>
              </a:rPr>
              <a:t>을 기준으로 나머지 모든 원소를 비교해 가며 정렬하는 방법이다</a:t>
            </a:r>
            <a:r>
              <a:rPr lang="en-US" altLang="ko-KR" sz="24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lnSpc>
                <a:spcPct val="25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[</a:t>
            </a:r>
            <a:r>
              <a:rPr lang="ko-KR" altLang="en-US" sz="2000" dirty="0" err="1" smtClean="0">
                <a:solidFill>
                  <a:srgbClr val="333333"/>
                </a:solidFill>
              </a:rPr>
              <a:t>출력화면</a:t>
            </a:r>
            <a:r>
              <a:rPr lang="ko-KR" altLang="en-US" sz="2000" dirty="0" smtClean="0">
                <a:solidFill>
                  <a:srgbClr val="333333"/>
                </a:solidFill>
              </a:rPr>
              <a:t> 예시</a:t>
            </a:r>
            <a:r>
              <a:rPr lang="en-US" altLang="ko-KR" sz="2000" dirty="0" smtClean="0">
                <a:solidFill>
                  <a:srgbClr val="333333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333333"/>
                </a:solidFill>
              </a:rPr>
              <a:t>초기 리스트 </a:t>
            </a:r>
            <a:r>
              <a:rPr lang="en-US" altLang="ko-KR" sz="2000" dirty="0">
                <a:solidFill>
                  <a:srgbClr val="333333"/>
                </a:solidFill>
              </a:rPr>
              <a:t>: [5, 1, 3, 7, 2, 9]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1</a:t>
            </a:r>
            <a:r>
              <a:rPr lang="ko-KR" altLang="en-US" sz="2000" dirty="0">
                <a:solidFill>
                  <a:srgbClr val="333333"/>
                </a:solidFill>
              </a:rPr>
              <a:t>번째 정렬 </a:t>
            </a:r>
            <a:r>
              <a:rPr lang="en-US" altLang="ko-KR" sz="2000" dirty="0">
                <a:solidFill>
                  <a:srgbClr val="333333"/>
                </a:solidFill>
              </a:rPr>
              <a:t>: [1, 5, 3, 7, 2, 9]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2</a:t>
            </a:r>
            <a:r>
              <a:rPr lang="ko-KR" altLang="en-US" sz="2000" dirty="0">
                <a:solidFill>
                  <a:srgbClr val="333333"/>
                </a:solidFill>
              </a:rPr>
              <a:t>번째 정렬 </a:t>
            </a:r>
            <a:r>
              <a:rPr lang="en-US" altLang="ko-KR" sz="2000" dirty="0">
                <a:solidFill>
                  <a:srgbClr val="333333"/>
                </a:solidFill>
              </a:rPr>
              <a:t>: [1, 2, 5, 7, 3, 9]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3</a:t>
            </a:r>
            <a:r>
              <a:rPr lang="ko-KR" altLang="en-US" sz="2000" dirty="0">
                <a:solidFill>
                  <a:srgbClr val="333333"/>
                </a:solidFill>
              </a:rPr>
              <a:t>번째 정렬 </a:t>
            </a:r>
            <a:r>
              <a:rPr lang="en-US" altLang="ko-KR" sz="2000" dirty="0">
                <a:solidFill>
                  <a:srgbClr val="333333"/>
                </a:solidFill>
              </a:rPr>
              <a:t>: [1, 2, 3, 7, 5, 9]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4</a:t>
            </a:r>
            <a:r>
              <a:rPr lang="ko-KR" altLang="en-US" sz="2000" dirty="0">
                <a:solidFill>
                  <a:srgbClr val="333333"/>
                </a:solidFill>
              </a:rPr>
              <a:t>번째 정렬 </a:t>
            </a:r>
            <a:r>
              <a:rPr lang="en-US" altLang="ko-KR" sz="2000" dirty="0">
                <a:solidFill>
                  <a:srgbClr val="333333"/>
                </a:solidFill>
              </a:rPr>
              <a:t>: [1, 2, 3, 5, 7, 9]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5</a:t>
            </a:r>
            <a:r>
              <a:rPr lang="ko-KR" altLang="en-US" sz="2000" dirty="0">
                <a:solidFill>
                  <a:srgbClr val="333333"/>
                </a:solidFill>
              </a:rPr>
              <a:t>번째 정렬 </a:t>
            </a:r>
            <a:r>
              <a:rPr lang="en-US" altLang="ko-KR" sz="2000" dirty="0">
                <a:solidFill>
                  <a:srgbClr val="333333"/>
                </a:solidFill>
              </a:rPr>
              <a:t>: [1, 2, 3, 5, 7, 9]</a:t>
            </a:r>
            <a:endParaRPr lang="ko-KR" altLang="en-US" sz="2000" dirty="0">
              <a:solidFill>
                <a:srgbClr val="33333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46" y="2605134"/>
            <a:ext cx="5146409" cy="41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5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For</a:t>
            </a:r>
            <a:r>
              <a:rPr lang="ko-KR" altLang="en-US" sz="3200" dirty="0" smtClean="0">
                <a:solidFill>
                  <a:srgbClr val="333333"/>
                </a:solidFill>
              </a:rPr>
              <a:t>문 예제를 통한 이해</a:t>
            </a:r>
            <a:r>
              <a:rPr lang="en-US" altLang="ko-KR" sz="3200" dirty="0" smtClean="0">
                <a:solidFill>
                  <a:srgbClr val="333333"/>
                </a:solidFill>
              </a:rPr>
              <a:t>1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333333"/>
                </a:solidFill>
              </a:rPr>
              <a:t>str1 = 'for </a:t>
            </a:r>
            <a:r>
              <a:rPr lang="ko-KR" altLang="en-US" sz="2000" dirty="0" err="1">
                <a:solidFill>
                  <a:srgbClr val="333333"/>
                </a:solidFill>
              </a:rPr>
              <a:t>반복문</a:t>
            </a:r>
            <a:r>
              <a:rPr lang="ko-KR" altLang="en-US" sz="2000" dirty="0">
                <a:solidFill>
                  <a:srgbClr val="333333"/>
                </a:solidFill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</a:rPr>
              <a:t>연습</a:t>
            </a:r>
            <a:r>
              <a:rPr lang="en-US" altLang="ko-KR" sz="2000" dirty="0" smtClean="0">
                <a:solidFill>
                  <a:srgbClr val="333333"/>
                </a:solidFill>
              </a:rPr>
              <a:t>‘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for </a:t>
            </a:r>
            <a:r>
              <a:rPr lang="en-US" altLang="ko-KR" sz="2000" dirty="0" err="1">
                <a:solidFill>
                  <a:srgbClr val="333333"/>
                </a:solidFill>
              </a:rPr>
              <a:t>i</a:t>
            </a:r>
            <a:r>
              <a:rPr lang="en-US" altLang="ko-KR" sz="2000" dirty="0">
                <a:solidFill>
                  <a:srgbClr val="333333"/>
                </a:solidFill>
              </a:rPr>
              <a:t> in str1 </a:t>
            </a:r>
            <a:r>
              <a:rPr lang="en-US" altLang="ko-KR" sz="2000" dirty="0" smtClean="0">
                <a:solidFill>
                  <a:srgbClr val="333333"/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		print(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i</a:t>
            </a:r>
            <a:r>
              <a:rPr lang="en-US" altLang="ko-KR" sz="2000" dirty="0">
                <a:solidFill>
                  <a:srgbClr val="3333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38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333333"/>
                </a:solidFill>
              </a:rPr>
              <a:t>For</a:t>
            </a:r>
            <a:r>
              <a:rPr lang="ko-KR" altLang="en-US" sz="3200" dirty="0" smtClean="0">
                <a:solidFill>
                  <a:srgbClr val="333333"/>
                </a:solidFill>
              </a:rPr>
              <a:t>문 예제를 통한 이해</a:t>
            </a:r>
            <a:r>
              <a:rPr lang="en-US" altLang="ko-KR" sz="3200" dirty="0" smtClean="0">
                <a:solidFill>
                  <a:srgbClr val="333333"/>
                </a:solidFill>
              </a:rPr>
              <a:t>2</a:t>
            </a:r>
            <a:endParaRPr lang="en-US" altLang="ko-KR" sz="3200" dirty="0">
              <a:solidFill>
                <a:srgbClr val="333333"/>
              </a:solidFill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333333"/>
                </a:solidFill>
              </a:rPr>
              <a:t>list_cookies</a:t>
            </a:r>
            <a:r>
              <a:rPr lang="en-US" altLang="ko-KR" sz="2000" dirty="0">
                <a:solidFill>
                  <a:srgbClr val="333333"/>
                </a:solidFill>
              </a:rPr>
              <a:t> = ['</a:t>
            </a:r>
            <a:r>
              <a:rPr lang="ko-KR" altLang="en-US" sz="2000" dirty="0" err="1">
                <a:solidFill>
                  <a:srgbClr val="333333"/>
                </a:solidFill>
              </a:rPr>
              <a:t>새우깡</a:t>
            </a:r>
            <a:r>
              <a:rPr lang="en-US" altLang="ko-KR" sz="2000" dirty="0">
                <a:solidFill>
                  <a:srgbClr val="333333"/>
                </a:solidFill>
              </a:rPr>
              <a:t>', '</a:t>
            </a:r>
            <a:r>
              <a:rPr lang="ko-KR" altLang="en-US" sz="2000" dirty="0" err="1">
                <a:solidFill>
                  <a:srgbClr val="333333"/>
                </a:solidFill>
              </a:rPr>
              <a:t>홈런볼</a:t>
            </a:r>
            <a:r>
              <a:rPr lang="en-US" altLang="ko-KR" sz="2000" dirty="0">
                <a:solidFill>
                  <a:srgbClr val="333333"/>
                </a:solidFill>
              </a:rPr>
              <a:t>', '</a:t>
            </a:r>
            <a:r>
              <a:rPr lang="ko-KR" altLang="en-US" sz="2000" dirty="0" err="1">
                <a:solidFill>
                  <a:srgbClr val="333333"/>
                </a:solidFill>
              </a:rPr>
              <a:t>초코파이</a:t>
            </a:r>
            <a:r>
              <a:rPr lang="en-US" altLang="ko-KR" sz="2000" dirty="0" smtClean="0">
                <a:solidFill>
                  <a:srgbClr val="333333"/>
                </a:solidFill>
              </a:rPr>
              <a:t>']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333333"/>
                </a:solidFill>
              </a:rPr>
              <a:t>    for </a:t>
            </a:r>
            <a:r>
              <a:rPr lang="en-US" altLang="ko-KR" sz="2000" dirty="0">
                <a:solidFill>
                  <a:srgbClr val="333333"/>
                </a:solidFill>
              </a:rPr>
              <a:t>cookie in </a:t>
            </a:r>
            <a:r>
              <a:rPr lang="en-US" altLang="ko-KR" sz="2000" dirty="0" err="1">
                <a:solidFill>
                  <a:srgbClr val="333333"/>
                </a:solidFill>
              </a:rPr>
              <a:t>list_cookies</a:t>
            </a:r>
            <a:r>
              <a:rPr lang="en-US" altLang="ko-KR" sz="2000" dirty="0">
                <a:solidFill>
                  <a:srgbClr val="333333"/>
                </a:solidFill>
              </a:rPr>
              <a:t>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	</a:t>
            </a:r>
            <a:r>
              <a:rPr lang="en-US" altLang="ko-KR" sz="2000" dirty="0" smtClean="0">
                <a:solidFill>
                  <a:srgbClr val="333333"/>
                </a:solidFill>
              </a:rPr>
              <a:t>	print(cookie</a:t>
            </a:r>
            <a:r>
              <a:rPr lang="en-US" altLang="ko-KR" sz="2000" dirty="0">
                <a:solidFill>
                  <a:srgbClr val="3333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401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405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rgbClr val="333333"/>
                </a:solidFill>
              </a:rPr>
              <a:t>변수의 </a:t>
            </a:r>
            <a:r>
              <a:rPr lang="ko-KR" altLang="en-US" sz="3200" dirty="0" smtClean="0">
                <a:solidFill>
                  <a:srgbClr val="333333"/>
                </a:solidFill>
              </a:rPr>
              <a:t>범위</a:t>
            </a:r>
            <a:endParaRPr lang="ko-KR" altLang="en-US" sz="2000" dirty="0">
              <a:solidFill>
                <a:srgbClr val="333333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a=0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for a in [1,2,3] :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   print(a)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   a=0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solidFill>
                  <a:srgbClr val="333333"/>
                </a:solidFill>
              </a:rPr>
              <a:t>    print(a)</a:t>
            </a:r>
            <a:endParaRPr lang="en-US" altLang="ko-KR" sz="2000" b="1" dirty="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A0A90-AE89-4FEE-8CF2-46286725A534}"/>
              </a:ext>
            </a:extLst>
          </p:cNvPr>
          <p:cNvSpPr txBox="1"/>
          <p:nvPr/>
        </p:nvSpPr>
        <p:spPr>
          <a:xfrm>
            <a:off x="949910" y="463732"/>
            <a:ext cx="691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04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제어문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반복문</a:t>
            </a:r>
            <a:r>
              <a:rPr lang="en-US" altLang="ko-KR" sz="2800" dirty="0" smtClean="0">
                <a:solidFill>
                  <a:srgbClr val="FF0000"/>
                </a:solidFill>
              </a:rPr>
              <a:t>_for)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07A57-5EA1-428C-BC04-21DE25B24E56}"/>
              </a:ext>
            </a:extLst>
          </p:cNvPr>
          <p:cNvSpPr txBox="1"/>
          <p:nvPr/>
        </p:nvSpPr>
        <p:spPr>
          <a:xfrm>
            <a:off x="949910" y="1166566"/>
            <a:ext cx="10723645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solidFill>
                  <a:srgbClr val="FF0000"/>
                </a:solidFill>
              </a:rPr>
              <a:t>for</a:t>
            </a:r>
            <a:r>
              <a:rPr lang="ko-KR" altLang="en-US" sz="3200" dirty="0" smtClean="0">
                <a:solidFill>
                  <a:srgbClr val="FF0000"/>
                </a:solidFill>
              </a:rPr>
              <a:t>문 예제 </a:t>
            </a:r>
            <a:r>
              <a:rPr lang="en-US" altLang="ko-KR" sz="3200" dirty="0">
                <a:solidFill>
                  <a:srgbClr val="FF0000"/>
                </a:solidFill>
              </a:rPr>
              <a:t>01(list)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리스트 변수 </a:t>
            </a:r>
            <a:r>
              <a:rPr lang="en-US" altLang="ko-KR" sz="2000" dirty="0" err="1" smtClean="0">
                <a:solidFill>
                  <a:srgbClr val="333333"/>
                </a:solidFill>
              </a:rPr>
              <a:t>list_num</a:t>
            </a:r>
            <a:r>
              <a:rPr lang="ko-KR" altLang="en-US" sz="2000" dirty="0" smtClean="0">
                <a:solidFill>
                  <a:srgbClr val="333333"/>
                </a:solidFill>
              </a:rPr>
              <a:t>에</a:t>
            </a:r>
            <a:r>
              <a:rPr lang="en-US" altLang="ko-KR" sz="2000" dirty="0" smtClean="0">
                <a:solidFill>
                  <a:srgbClr val="333333"/>
                </a:solidFill>
              </a:rPr>
              <a:t> ‘</a:t>
            </a:r>
            <a:r>
              <a:rPr lang="en-US" altLang="ko-KR" sz="2000" dirty="0">
                <a:solidFill>
                  <a:srgbClr val="333333"/>
                </a:solidFill>
              </a:rPr>
              <a:t>one’, ‘two’, ‘three</a:t>
            </a:r>
            <a:r>
              <a:rPr lang="en-US" altLang="ko-KR" sz="2000" dirty="0" smtClean="0">
                <a:solidFill>
                  <a:srgbClr val="333333"/>
                </a:solidFill>
              </a:rPr>
              <a:t>’ </a:t>
            </a:r>
            <a:r>
              <a:rPr lang="ko-KR" altLang="en-US" sz="2000" dirty="0" smtClean="0">
                <a:solidFill>
                  <a:srgbClr val="333333"/>
                </a:solidFill>
              </a:rPr>
              <a:t>값이 담겨있다</a:t>
            </a:r>
            <a:r>
              <a:rPr lang="en-US" altLang="ko-KR" sz="2000" dirty="0" smtClean="0">
                <a:solidFill>
                  <a:srgbClr val="333333"/>
                </a:solidFill>
              </a:rPr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333333"/>
                </a:solidFill>
              </a:rPr>
              <a:t>하나씩 </a:t>
            </a:r>
            <a:r>
              <a:rPr lang="ko-KR" altLang="en-US" sz="2000" dirty="0">
                <a:solidFill>
                  <a:srgbClr val="333333"/>
                </a:solidFill>
              </a:rPr>
              <a:t>꺼내서 </a:t>
            </a:r>
            <a:r>
              <a:rPr lang="en-US" altLang="ko-KR" sz="2000" dirty="0">
                <a:solidFill>
                  <a:srgbClr val="333333"/>
                </a:solidFill>
              </a:rPr>
              <a:t>print</a:t>
            </a:r>
            <a:r>
              <a:rPr lang="ko-KR" altLang="en-US" sz="2000" dirty="0">
                <a:solidFill>
                  <a:srgbClr val="333333"/>
                </a:solidFill>
              </a:rPr>
              <a:t>하라</a:t>
            </a:r>
            <a:r>
              <a:rPr lang="en-US" altLang="ko-KR" sz="2000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31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2158</Words>
  <Application>Microsoft Office PowerPoint</Application>
  <PresentationFormat>와이드스크린</PresentationFormat>
  <Paragraphs>302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최현일</dc:creator>
  <cp:lastModifiedBy>Windows 사용자</cp:lastModifiedBy>
  <cp:revision>111</cp:revision>
  <dcterms:created xsi:type="dcterms:W3CDTF">2021-12-28T10:49:08Z</dcterms:created>
  <dcterms:modified xsi:type="dcterms:W3CDTF">2022-07-13T07:05:23Z</dcterms:modified>
</cp:coreProperties>
</file>