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91" r:id="rId3"/>
    <p:sldId id="429" r:id="rId4"/>
    <p:sldId id="392" r:id="rId5"/>
    <p:sldId id="394" r:id="rId6"/>
    <p:sldId id="417" r:id="rId7"/>
    <p:sldId id="437" r:id="rId8"/>
    <p:sldId id="438" r:id="rId9"/>
    <p:sldId id="431" r:id="rId10"/>
    <p:sldId id="436" r:id="rId11"/>
    <p:sldId id="421" r:id="rId12"/>
    <p:sldId id="440" r:id="rId13"/>
    <p:sldId id="439" r:id="rId14"/>
    <p:sldId id="433" r:id="rId15"/>
    <p:sldId id="432" r:id="rId16"/>
    <p:sldId id="398" r:id="rId17"/>
    <p:sldId id="422" r:id="rId18"/>
    <p:sldId id="435" r:id="rId19"/>
    <p:sldId id="441" r:id="rId20"/>
    <p:sldId id="423" r:id="rId21"/>
    <p:sldId id="399" r:id="rId22"/>
    <p:sldId id="424" r:id="rId23"/>
    <p:sldId id="400" r:id="rId24"/>
    <p:sldId id="403" r:id="rId25"/>
    <p:sldId id="408" r:id="rId26"/>
    <p:sldId id="409" r:id="rId27"/>
    <p:sldId id="410" r:id="rId28"/>
    <p:sldId id="411" r:id="rId29"/>
    <p:sldId id="402" r:id="rId30"/>
    <p:sldId id="413" r:id="rId31"/>
    <p:sldId id="406" r:id="rId32"/>
    <p:sldId id="404" r:id="rId33"/>
    <p:sldId id="405" r:id="rId34"/>
    <p:sldId id="428" r:id="rId35"/>
    <p:sldId id="430" r:id="rId36"/>
    <p:sldId id="43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06998-2DE9-4297-B0B9-2883712C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39C47-995F-409E-A179-7764A1BE2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2261F-94D2-423F-9BED-5B652807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D449D-3A83-452E-8726-C7BB03F1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BC028-011F-43BF-9FBE-70862315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3DF0-D544-4134-AD42-D93BC370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C6AC9-40C5-462D-8F09-2B968359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4D86-68F8-4D0D-A8D6-FFD3F730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60B4E-6367-4B11-B1FA-FF04CD0A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5BAEB-FE2E-4B60-8DE1-542FF9B5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5A4C7E-2954-41DC-91A4-3A59B1B8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E234A-C7EE-48CE-8992-FE819C79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BFB9F-34D3-4963-B500-ABE49C0A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8EB67-CF3C-4649-A7EB-04194147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FD5EC-197A-47FF-9792-6959C2F5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448B-7BC2-46B6-9281-9EBBB09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5F249-8FF9-468B-9E84-2D7461E0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B4D58-55C9-4D5B-AA82-658F5BD4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2BEBC-C06D-4CA8-80F7-6BE21FBC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D4CF8-4322-42AC-9828-27090A87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ACDA0-79D3-4AB9-B311-78DC4735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7F2FC-962A-4CB5-B22F-33C0FD01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B1486-D8F1-4F58-A47D-A89F1366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87086-FD74-46E5-A9D6-4F3CFE72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AAB5F-8CA6-4E3B-8DFC-64B52A8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8E7D-C11A-44B3-9A4D-B8793E2A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20D7A-1012-45A0-A29E-870D0E5E3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DBF43-1EFF-40B1-A304-4538660E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197E1-82F9-40AB-B709-FF8B4A2A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2C9D0-9ED5-43A3-A64E-145B5EF6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44ED7-AA71-444A-BD5B-F33D9A24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6F5A5-35BA-4AA5-9FBB-A1535B68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DECF6-BD97-458E-B032-58975DF2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044B2-CBD1-4E73-BE51-73EB66325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28C7D5-762C-4B16-B52F-BC7CB5C70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00C15-7E2E-40D7-854D-990479681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FB52C-6510-4BF1-A56C-09071504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0C9FD0-6EDE-46C6-94D5-EBBBD3E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DC7808-5F56-43F5-9551-C227264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8199-E25F-42E1-9EFA-806F31B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FEEE3-4DE7-49E4-98C6-75F2507F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BD08F3-36B0-468E-8849-663B79F2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6AF32-2396-41A5-BF0A-063F4865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B7F0F-F0FA-438B-875B-9BFAE8E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46D7F-E1D6-4267-9357-B91C45C6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4525FE-52CB-4F61-883D-DF3EE03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E59D-19B8-4750-9DD2-CABAE166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6D2F7-C26D-4DFF-A55C-5C7E2229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D8CFD-4A9A-4A6D-9365-FF2F975A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91C2C-2DC0-42DA-9DC4-6718802B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3EB59-0076-4009-8D24-310C3EC3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5B476-62F0-4FDE-943E-40787A90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DF41-6B83-44A3-9AF7-A2448DD5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A12A71-2F0A-44A5-A138-5CB1457B3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C3501-EA27-4A6D-AA5E-B72419B6B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D9568-EA3E-4A33-8BEE-A0DA3675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55CBD-7561-4648-83EA-1B7374DB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FD291-30F6-4ABC-BE47-E71C475F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E5888-7E86-4AC4-83A0-BCDE7F62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C3766-86BA-4BBF-801E-C41ACC38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F5CD-8B87-4114-9F76-72234148D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CD41-D813-4E3B-AC88-834A91387DF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63A20-5C7D-45F5-A06E-1BA51A91F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25960-38E8-473A-B6DC-CA1F8B892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4-1 함수 - 점프 투 파이썬">
            <a:extLst>
              <a:ext uri="{FF2B5EF4-FFF2-40B4-BE49-F238E27FC236}">
                <a16:creationId xmlns:a16="http://schemas.microsoft.com/office/drawing/2014/main" id="{3189E051-00CA-4779-B96A-8E08095CF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78" y="5051790"/>
            <a:ext cx="3969166" cy="16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함수란 무엇인가</a:t>
            </a:r>
            <a:r>
              <a:rPr lang="en-US" altLang="ko-KR" sz="3200" dirty="0">
                <a:solidFill>
                  <a:srgbClr val="333333"/>
                </a:solidFill>
              </a:rPr>
              <a:t>?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독립적으로 존재하며 일을 수행하는 코드들의 집합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함수의 이름으로 호출하며 재사용이 가능하다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매개변수를 받을 수도 받지 않을 수도 있다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결과값</a:t>
            </a:r>
            <a:r>
              <a:rPr lang="en-US" altLang="ko-KR" sz="2400" dirty="0" smtClean="0">
                <a:solidFill>
                  <a:srgbClr val="333333"/>
                </a:solidFill>
              </a:rPr>
              <a:t>(return)</a:t>
            </a:r>
            <a:r>
              <a:rPr lang="ko-KR" altLang="en-US" sz="2400" dirty="0" smtClean="0">
                <a:solidFill>
                  <a:srgbClr val="333333"/>
                </a:solidFill>
              </a:rPr>
              <a:t>이 존재 할 수도 존재하지 않을 수도 있다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4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입출력이 있는 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166413"/>
            <a:ext cx="1051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연습문제 </a:t>
            </a:r>
            <a:r>
              <a:rPr lang="en-US" altLang="ko-KR" sz="3200" dirty="0" smtClean="0"/>
              <a:t>03</a:t>
            </a:r>
            <a:endParaRPr lang="en-US" altLang="ko-KR" sz="32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하나의 정수를 입력 받아 </a:t>
            </a:r>
            <a:r>
              <a:rPr lang="ko-KR" altLang="en-US" sz="2400" dirty="0" err="1"/>
              <a:t>짝수면</a:t>
            </a:r>
            <a:r>
              <a:rPr lang="ko-KR" altLang="en-US" sz="2400" dirty="0"/>
              <a:t> </a:t>
            </a:r>
            <a:r>
              <a:rPr lang="en-US" altLang="ko-KR" sz="2400" dirty="0"/>
              <a:t>True </a:t>
            </a:r>
            <a:r>
              <a:rPr lang="ko-KR" altLang="en-US" sz="2400" dirty="0" err="1"/>
              <a:t>홀수면</a:t>
            </a:r>
            <a:r>
              <a:rPr lang="ko-KR" altLang="en-US" sz="2400" dirty="0"/>
              <a:t> </a:t>
            </a:r>
            <a:r>
              <a:rPr lang="en-US" altLang="ko-KR" sz="2400" dirty="0"/>
              <a:t>False</a:t>
            </a:r>
            <a:r>
              <a:rPr lang="ko-KR" altLang="en-US" sz="2400" dirty="0"/>
              <a:t>을 돌려 주는 </a:t>
            </a:r>
            <a:endParaRPr lang="en-US" altLang="ko-KR" sz="2400" dirty="0" smtClean="0"/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함수를 만들어라</a:t>
            </a:r>
            <a:r>
              <a:rPr lang="en-US" altLang="ko-KR" sz="2400" dirty="0"/>
              <a:t>.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9034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346125"/>
            <a:ext cx="1051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rgbClr val="FF0000"/>
                </a:solidFill>
              </a:rPr>
              <a:t>연습문제 </a:t>
            </a:r>
            <a:r>
              <a:rPr lang="en-US" altLang="ko-KR" sz="4000" dirty="0" smtClean="0">
                <a:solidFill>
                  <a:srgbClr val="FF0000"/>
                </a:solidFill>
              </a:rPr>
              <a:t>04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키보드로 반지름의 길이</a:t>
            </a:r>
            <a:r>
              <a:rPr lang="en-US" altLang="ko-KR" sz="2000" dirty="0" smtClean="0">
                <a:solidFill>
                  <a:srgbClr val="333333"/>
                </a:solidFill>
              </a:rPr>
              <a:t>(</a:t>
            </a:r>
            <a:r>
              <a:rPr lang="en-US" altLang="ko-KR" dirty="0" smtClean="0"/>
              <a:t>radius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r>
              <a:rPr lang="ko-KR" altLang="en-US" sz="2000" dirty="0" smtClean="0">
                <a:solidFill>
                  <a:srgbClr val="333333"/>
                </a:solidFill>
              </a:rPr>
              <a:t>를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입력받고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,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원의 넓이를 구하는 함수</a:t>
            </a:r>
            <a:r>
              <a:rPr lang="en-US" altLang="ko-KR" sz="2000" dirty="0" smtClean="0">
                <a:solidFill>
                  <a:srgbClr val="333333"/>
                </a:solidFill>
              </a:rPr>
              <a:t>(</a:t>
            </a:r>
            <a:r>
              <a:rPr lang="en-US" altLang="ko-KR" dirty="0" err="1" smtClean="0"/>
              <a:t>circle_area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r>
              <a:rPr lang="ko-KR" altLang="en-US" sz="2000" dirty="0" smtClean="0">
                <a:solidFill>
                  <a:srgbClr val="333333"/>
                </a:solidFill>
              </a:rPr>
              <a:t>를 만들어 결과를 출력하라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원의 넓이 </a:t>
            </a:r>
            <a:r>
              <a:rPr lang="en-US" altLang="ko-KR" sz="2000" dirty="0" smtClean="0">
                <a:solidFill>
                  <a:srgbClr val="333333"/>
                </a:solidFill>
              </a:rPr>
              <a:t>= </a:t>
            </a:r>
            <a:r>
              <a:rPr lang="ko-KR" altLang="en-US" sz="2000" dirty="0" smtClean="0">
                <a:solidFill>
                  <a:srgbClr val="333333"/>
                </a:solidFill>
              </a:rPr>
              <a:t>반지름 </a:t>
            </a:r>
            <a:r>
              <a:rPr lang="en-US" altLang="ko-KR" sz="2000" dirty="0" smtClean="0">
                <a:solidFill>
                  <a:srgbClr val="333333"/>
                </a:solidFill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</a:rPr>
              <a:t>반지름 </a:t>
            </a:r>
            <a:r>
              <a:rPr lang="en-US" altLang="ko-KR" sz="2000" dirty="0" smtClean="0">
                <a:solidFill>
                  <a:srgbClr val="333333"/>
                </a:solidFill>
              </a:rPr>
              <a:t>* 3.14</a:t>
            </a:r>
          </a:p>
          <a:p>
            <a:pPr lvl="1">
              <a:lnSpc>
                <a:spcPct val="200000"/>
              </a:lnSpc>
            </a:pPr>
            <a:endParaRPr lang="en-US" altLang="ko-KR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   [</a:t>
            </a:r>
            <a:r>
              <a:rPr lang="ko-KR" altLang="en-US" dirty="0" err="1" smtClean="0">
                <a:solidFill>
                  <a:srgbClr val="333333"/>
                </a:solidFill>
              </a:rPr>
              <a:t>출력화면</a:t>
            </a:r>
            <a:r>
              <a:rPr lang="ko-KR" altLang="en-US" dirty="0" smtClean="0">
                <a:solidFill>
                  <a:srgbClr val="333333"/>
                </a:solidFill>
              </a:rPr>
              <a:t> 예시</a:t>
            </a:r>
            <a:r>
              <a:rPr lang="en-US" altLang="ko-KR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>
                <a:solidFill>
                  <a:srgbClr val="333333"/>
                </a:solidFill>
              </a:rPr>
              <a:t>    </a:t>
            </a:r>
            <a:r>
              <a:rPr lang="ko-KR" altLang="en-US" dirty="0">
                <a:solidFill>
                  <a:srgbClr val="333333"/>
                </a:solidFill>
              </a:rPr>
              <a:t>반지름의 길이를 입력하세요</a:t>
            </a:r>
            <a:r>
              <a:rPr lang="en-US" altLang="ko-KR" dirty="0">
                <a:solidFill>
                  <a:srgbClr val="333333"/>
                </a:solidFill>
              </a:rPr>
              <a:t>. 2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rgbClr val="333333"/>
                </a:solidFill>
              </a:rPr>
              <a:t>    원의 </a:t>
            </a:r>
            <a:r>
              <a:rPr lang="ko-KR" altLang="en-US" dirty="0">
                <a:solidFill>
                  <a:srgbClr val="333333"/>
                </a:solidFill>
              </a:rPr>
              <a:t>넓이 </a:t>
            </a:r>
            <a:r>
              <a:rPr lang="en-US" altLang="ko-KR" dirty="0">
                <a:solidFill>
                  <a:srgbClr val="333333"/>
                </a:solidFill>
              </a:rPr>
              <a:t>: 12.56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입출력이 있는 함수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1033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>
                <a:solidFill>
                  <a:srgbClr val="FF0000"/>
                </a:solidFill>
              </a:rPr>
              <a:t>입력값은</a:t>
            </a:r>
            <a:r>
              <a:rPr lang="ko-KR" altLang="en-US" sz="2800" dirty="0">
                <a:solidFill>
                  <a:srgbClr val="FF0000"/>
                </a:solidFill>
              </a:rPr>
              <a:t> 있지만 결과값이 없는 함수 구조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166413"/>
            <a:ext cx="10510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연습문제 </a:t>
            </a:r>
            <a:r>
              <a:rPr lang="en-US" altLang="ko-KR" sz="3200" dirty="0" smtClean="0"/>
              <a:t>01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hello(name):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   </a:t>
            </a:r>
            <a:r>
              <a:rPr lang="en-US" altLang="ko-KR" sz="2400" dirty="0"/>
              <a:t>print(name, 'hello')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print(hello</a:t>
            </a:r>
            <a:r>
              <a:rPr lang="en-US" altLang="ko-KR" sz="2400" dirty="0"/>
              <a:t>("</a:t>
            </a:r>
            <a:r>
              <a:rPr lang="ko-KR" altLang="en-US" sz="2400" dirty="0" err="1"/>
              <a:t>메가스터디</a:t>
            </a:r>
            <a:r>
              <a:rPr lang="en-US" altLang="ko-KR" sz="2400" dirty="0"/>
              <a:t>"))</a:t>
            </a:r>
            <a:endParaRPr lang="en-US" altLang="ko-KR" sz="3200" dirty="0" smtClean="0"/>
          </a:p>
          <a:p>
            <a:pPr marL="266700" lvl="1" indent="-2667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연습문제 </a:t>
            </a:r>
            <a:r>
              <a:rPr lang="en-US" altLang="ko-KR" sz="3200" dirty="0" smtClean="0"/>
              <a:t>02</a:t>
            </a:r>
            <a:endParaRPr lang="en-US" altLang="ko-KR" sz="32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정수 두개를 </a:t>
            </a:r>
            <a:r>
              <a:rPr lang="ko-KR" altLang="en-US" sz="2400" dirty="0"/>
              <a:t>입력 받아 </a:t>
            </a:r>
            <a:r>
              <a:rPr lang="ko-KR" altLang="en-US" sz="2400" dirty="0" smtClean="0"/>
              <a:t>두 정수의 차를 출력하는 함수</a:t>
            </a:r>
            <a:r>
              <a:rPr lang="en-US" altLang="ko-KR" sz="2400" dirty="0" smtClean="0"/>
              <a:t>[minus]</a:t>
            </a:r>
            <a:r>
              <a:rPr lang="ko-KR" altLang="en-US" sz="2400" dirty="0" smtClean="0"/>
              <a:t>를 만들고 값을 출력하라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8246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991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>
                <a:solidFill>
                  <a:srgbClr val="FF0000"/>
                </a:solidFill>
              </a:rPr>
              <a:t>입력값은</a:t>
            </a:r>
            <a:r>
              <a:rPr lang="ko-KR" altLang="en-US" sz="2800" dirty="0">
                <a:solidFill>
                  <a:srgbClr val="FF0000"/>
                </a:solidFill>
              </a:rPr>
              <a:t> 있지만 결과값이 없는 함수 구조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166413"/>
            <a:ext cx="10510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연습문제 </a:t>
            </a:r>
            <a:r>
              <a:rPr lang="en-US" altLang="ko-KR" sz="3200" dirty="0" smtClean="0"/>
              <a:t>03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두수를 </a:t>
            </a:r>
            <a:r>
              <a:rPr lang="ko-KR" altLang="en-US" sz="2400" dirty="0" smtClean="0"/>
              <a:t>입력 받아 </a:t>
            </a:r>
            <a:r>
              <a:rPr lang="ko-KR" altLang="en-US" sz="2400" dirty="0"/>
              <a:t>몫과 나머지를 출력하는 함수를 </a:t>
            </a:r>
            <a:r>
              <a:rPr lang="ko-KR" altLang="en-US" sz="2400" dirty="0" smtClean="0"/>
              <a:t>만들라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리턴값은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없다</a:t>
            </a:r>
            <a:r>
              <a:rPr lang="en-US" altLang="ko-KR" sz="2400" dirty="0" smtClean="0"/>
              <a:t>.)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/>
          </a:p>
          <a:p>
            <a:pPr marL="266700" lvl="1" indent="-2667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/>
              <a:t>연습문제 </a:t>
            </a:r>
            <a:r>
              <a:rPr lang="en-US" altLang="ko-KR" sz="3200" dirty="0" smtClean="0"/>
              <a:t>04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영어 </a:t>
            </a:r>
            <a:r>
              <a:rPr lang="ko-KR" altLang="en-US" sz="2400" dirty="0" smtClean="0"/>
              <a:t>단어 하나를 </a:t>
            </a:r>
            <a:r>
              <a:rPr lang="ko-KR" altLang="en-US" sz="2400" dirty="0"/>
              <a:t>입력 받고 </a:t>
            </a:r>
            <a:r>
              <a:rPr lang="en-US" altLang="ko-KR" sz="2400" dirty="0"/>
              <a:t>'a' </a:t>
            </a:r>
            <a:r>
              <a:rPr lang="ko-KR" altLang="en-US" sz="2400" dirty="0"/>
              <a:t>가 몇 개 들어 있는지 출력하세요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644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166413"/>
            <a:ext cx="1051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연습문제 </a:t>
            </a:r>
            <a:r>
              <a:rPr lang="en-US" altLang="ko-KR" sz="3200" dirty="0" smtClean="0"/>
              <a:t>05</a:t>
            </a:r>
            <a:endParaRPr lang="ko-KR" altLang="en-US" sz="32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아래 사진은 오름차순 </a:t>
            </a:r>
            <a:r>
              <a:rPr lang="ko-KR" altLang="en-US" sz="2400" dirty="0"/>
              <a:t>정렬 </a:t>
            </a:r>
            <a:r>
              <a:rPr lang="ko-KR" altLang="en-US" sz="2400" dirty="0" smtClean="0"/>
              <a:t>프로그램 코드이다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해당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함수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func_up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변형하고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오름차순으로 정렬하라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105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err="1">
                <a:solidFill>
                  <a:srgbClr val="FF0000"/>
                </a:solidFill>
              </a:rPr>
              <a:t>입력값은</a:t>
            </a:r>
            <a:r>
              <a:rPr lang="ko-KR" altLang="en-US" sz="2800" dirty="0">
                <a:solidFill>
                  <a:srgbClr val="FF0000"/>
                </a:solidFill>
              </a:rPr>
              <a:t> 있지만 결과값이 없는 함수 구조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27" y="3660149"/>
            <a:ext cx="5375155" cy="29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7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166413"/>
            <a:ext cx="1051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/>
              <a:t>함수연습</a:t>
            </a:r>
            <a:r>
              <a:rPr lang="en-US" altLang="ko-KR" sz="3200" dirty="0" smtClean="0"/>
              <a:t>(</a:t>
            </a:r>
            <a:r>
              <a:rPr lang="ko-KR" altLang="en-US" sz="3200" dirty="0" err="1"/>
              <a:t>입력값은</a:t>
            </a:r>
            <a:r>
              <a:rPr lang="ko-KR" altLang="en-US" sz="3200" dirty="0"/>
              <a:t> 없지만 </a:t>
            </a:r>
            <a:r>
              <a:rPr lang="ko-KR" altLang="en-US" sz="3200" dirty="0" smtClean="0"/>
              <a:t>결과값이 </a:t>
            </a:r>
            <a:r>
              <a:rPr lang="ko-KR" altLang="en-US" sz="3200" dirty="0"/>
              <a:t>있는 함수 구조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print(hello())</a:t>
            </a:r>
            <a:r>
              <a:rPr lang="ko-KR" altLang="en-US" sz="2400" dirty="0"/>
              <a:t>라고 실행하면 “</a:t>
            </a:r>
            <a:r>
              <a:rPr lang="en-US" altLang="ko-KR" sz="2400" dirty="0"/>
              <a:t>hello python!”</a:t>
            </a:r>
            <a:r>
              <a:rPr lang="ko-KR" altLang="en-US" sz="2400" dirty="0" smtClean="0"/>
              <a:t>이라고 출력되는 </a:t>
            </a:r>
            <a:r>
              <a:rPr lang="ko-KR" altLang="en-US" sz="2400" dirty="0"/>
              <a:t>함수를 구현하라</a:t>
            </a:r>
            <a:r>
              <a:rPr lang="en-US" altLang="ko-KR" sz="2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/>
              <a:t>함수연습</a:t>
            </a:r>
            <a:r>
              <a:rPr lang="en-US" altLang="ko-KR" sz="3200" dirty="0" smtClean="0"/>
              <a:t>(</a:t>
            </a:r>
            <a:r>
              <a:rPr lang="ko-KR" altLang="en-US" sz="3200" dirty="0" err="1"/>
              <a:t>입력값과</a:t>
            </a:r>
            <a:r>
              <a:rPr lang="ko-KR" altLang="en-US" sz="3200" dirty="0"/>
              <a:t> 결과값이 모두 없는 함수 구조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hello</a:t>
            </a:r>
            <a:r>
              <a:rPr lang="en-US" altLang="ko-KR" sz="2400" dirty="0"/>
              <a:t>()</a:t>
            </a:r>
            <a:r>
              <a:rPr lang="ko-KR" altLang="en-US" sz="2400" dirty="0"/>
              <a:t>라고 함수를 </a:t>
            </a:r>
            <a:r>
              <a:rPr lang="ko-KR" altLang="en-US" sz="2400" dirty="0" smtClean="0"/>
              <a:t>실행하면 “</a:t>
            </a:r>
            <a:r>
              <a:rPr lang="en-US" altLang="ko-KR" sz="2400" dirty="0"/>
              <a:t>hello python</a:t>
            </a:r>
            <a:r>
              <a:rPr lang="en-US" altLang="ko-KR" sz="2400" dirty="0" smtClean="0"/>
              <a:t>!” </a:t>
            </a:r>
            <a:r>
              <a:rPr lang="ko-KR" altLang="en-US" sz="2400" dirty="0"/>
              <a:t>이라고 </a:t>
            </a:r>
            <a:r>
              <a:rPr lang="ko-KR" altLang="en-US" sz="2400" dirty="0" smtClean="0"/>
              <a:t>출력되는 </a:t>
            </a:r>
            <a:r>
              <a:rPr lang="ko-KR" altLang="en-US" sz="2400" dirty="0"/>
              <a:t>함수를 </a:t>
            </a:r>
            <a:r>
              <a:rPr lang="ko-KR" altLang="en-US" sz="2400" dirty="0" smtClean="0"/>
              <a:t>구현하라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4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입력값이</a:t>
            </a:r>
            <a:r>
              <a:rPr lang="ko-KR" altLang="en-US" sz="3200" dirty="0" smtClean="0">
                <a:solidFill>
                  <a:srgbClr val="333333"/>
                </a:solidFill>
              </a:rPr>
              <a:t> 몇 개인지 모를 때의 함수 </a:t>
            </a:r>
            <a:r>
              <a:rPr lang="ko-KR" altLang="en-US" sz="3200" dirty="0">
                <a:solidFill>
                  <a:srgbClr val="333333"/>
                </a:solidFill>
              </a:rPr>
              <a:t>구조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solidFill>
                  <a:srgbClr val="333333"/>
                </a:solidFill>
              </a:rPr>
              <a:t>def</a:t>
            </a:r>
            <a:r>
              <a:rPr lang="en-US" altLang="ko-KR" sz="2400" dirty="0" smtClean="0">
                <a:solidFill>
                  <a:srgbClr val="333333"/>
                </a:solidFill>
              </a:rPr>
              <a:t> </a:t>
            </a:r>
            <a:r>
              <a:rPr lang="ko-KR" altLang="en-US" sz="2400" dirty="0" err="1">
                <a:solidFill>
                  <a:srgbClr val="333333"/>
                </a:solidFill>
              </a:rPr>
              <a:t>함수명</a:t>
            </a:r>
            <a:r>
              <a:rPr lang="en-US" altLang="ko-KR" sz="2400" dirty="0">
                <a:solidFill>
                  <a:srgbClr val="333333"/>
                </a:solidFill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</a:rPr>
              <a:t>*</a:t>
            </a:r>
            <a:r>
              <a:rPr lang="en-US" altLang="ko-KR" sz="2400" dirty="0" err="1">
                <a:solidFill>
                  <a:srgbClr val="333333"/>
                </a:solidFill>
              </a:rPr>
              <a:t>args</a:t>
            </a:r>
            <a:r>
              <a:rPr lang="en-US" altLang="ko-KR" sz="2400" dirty="0" smtClean="0">
                <a:solidFill>
                  <a:srgbClr val="333333"/>
                </a:solidFill>
              </a:rPr>
              <a:t>) :    </a:t>
            </a:r>
            <a:r>
              <a:rPr lang="en-US" altLang="ko-KR" sz="2400" dirty="0">
                <a:solidFill>
                  <a:srgbClr val="333333"/>
                </a:solidFill>
              </a:rPr>
              <a:t>&lt;&lt; </a:t>
            </a:r>
            <a:r>
              <a:rPr lang="ko-KR" altLang="en-US" sz="2400" dirty="0" smtClean="0">
                <a:solidFill>
                  <a:srgbClr val="333333"/>
                </a:solidFill>
              </a:rPr>
              <a:t>여러 개의 값이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튜플</a:t>
            </a:r>
            <a:r>
              <a:rPr lang="ko-KR" altLang="en-US" sz="2400" dirty="0" smtClean="0">
                <a:solidFill>
                  <a:srgbClr val="333333"/>
                </a:solidFill>
              </a:rPr>
              <a:t> 형태로 전달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수행할 문장 </a:t>
            </a:r>
            <a:endParaRPr lang="ko-KR" alt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5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입력값이</a:t>
            </a:r>
            <a:r>
              <a:rPr lang="ko-KR" altLang="en-US" sz="3200" dirty="0" smtClean="0">
                <a:solidFill>
                  <a:srgbClr val="333333"/>
                </a:solidFill>
              </a:rPr>
              <a:t> 여러 개인 함수 예제 </a:t>
            </a:r>
            <a:r>
              <a:rPr lang="en-US" altLang="ko-KR" sz="3200" dirty="0" smtClean="0">
                <a:solidFill>
                  <a:srgbClr val="333333"/>
                </a:solidFill>
              </a:rPr>
              <a:t>01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solidFill>
                  <a:srgbClr val="333333"/>
                </a:solidFill>
              </a:rPr>
              <a:t>def</a:t>
            </a: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 err="1">
                <a:solidFill>
                  <a:srgbClr val="333333"/>
                </a:solidFill>
              </a:rPr>
              <a:t>num_plus</a:t>
            </a:r>
            <a:r>
              <a:rPr lang="en-US" altLang="ko-KR" sz="2400" dirty="0">
                <a:solidFill>
                  <a:srgbClr val="333333"/>
                </a:solidFill>
              </a:rPr>
              <a:t> (</a:t>
            </a:r>
            <a:r>
              <a:rPr lang="en-US" altLang="ko-KR" sz="2400" b="1" dirty="0">
                <a:solidFill>
                  <a:srgbClr val="FF0000"/>
                </a:solidFill>
              </a:rPr>
              <a:t>*</a:t>
            </a:r>
            <a:r>
              <a:rPr lang="en-US" altLang="ko-KR" sz="2400" dirty="0" err="1">
                <a:solidFill>
                  <a:srgbClr val="333333"/>
                </a:solidFill>
              </a:rPr>
              <a:t>args</a:t>
            </a:r>
            <a:r>
              <a:rPr lang="en-US" altLang="ko-KR" sz="2400" dirty="0">
                <a:solidFill>
                  <a:srgbClr val="333333"/>
                </a:solidFill>
              </a:rPr>
              <a:t>) :   </a:t>
            </a:r>
            <a:r>
              <a:rPr lang="en-US" altLang="ko-KR" sz="2400" dirty="0" smtClean="0">
                <a:solidFill>
                  <a:srgbClr val="333333"/>
                </a:solidFill>
              </a:rPr>
              <a:t> &gt;&gt; </a:t>
            </a:r>
            <a:r>
              <a:rPr lang="ko-KR" altLang="en-US" sz="2400" dirty="0" smtClean="0">
                <a:solidFill>
                  <a:srgbClr val="333333"/>
                </a:solidFill>
              </a:rPr>
              <a:t>일반적으로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args</a:t>
            </a:r>
            <a:r>
              <a:rPr lang="ko-KR" altLang="en-US" sz="2400" dirty="0" smtClean="0">
                <a:solidFill>
                  <a:srgbClr val="333333"/>
                </a:solidFill>
              </a:rPr>
              <a:t>라 쓰나 변경해도 무관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result </a:t>
            </a:r>
            <a:r>
              <a:rPr lang="en-US" altLang="ko-KR" sz="2400" dirty="0">
                <a:solidFill>
                  <a:srgbClr val="333333"/>
                </a:solidFill>
              </a:rPr>
              <a:t>= </a:t>
            </a:r>
            <a:r>
              <a:rPr lang="en-US" altLang="ko-KR" sz="2400" dirty="0" smtClean="0">
                <a:solidFill>
                  <a:srgbClr val="333333"/>
                </a:solidFill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for </a:t>
            </a:r>
            <a:r>
              <a:rPr lang="en-US" altLang="ko-KR" sz="2400" dirty="0" err="1">
                <a:solidFill>
                  <a:srgbClr val="333333"/>
                </a:solidFill>
              </a:rPr>
              <a:t>i</a:t>
            </a:r>
            <a:r>
              <a:rPr lang="en-US" altLang="ko-KR" sz="2400" dirty="0">
                <a:solidFill>
                  <a:srgbClr val="333333"/>
                </a:solidFill>
              </a:rPr>
              <a:t> in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args</a:t>
            </a:r>
            <a:r>
              <a:rPr lang="en-US" altLang="ko-KR" sz="2400" dirty="0" smtClean="0">
                <a:solidFill>
                  <a:srgbClr val="333333"/>
                </a:solidFill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	result </a:t>
            </a:r>
            <a:r>
              <a:rPr lang="en-US" altLang="ko-KR" sz="2400" dirty="0">
                <a:solidFill>
                  <a:srgbClr val="333333"/>
                </a:solidFill>
              </a:rPr>
              <a:t>+= i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return result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result </a:t>
            </a:r>
            <a:r>
              <a:rPr lang="en-US" altLang="ko-KR" sz="2400" dirty="0">
                <a:solidFill>
                  <a:srgbClr val="333333"/>
                </a:solidFill>
              </a:rPr>
              <a:t>= </a:t>
            </a:r>
            <a:r>
              <a:rPr lang="en-US" altLang="ko-KR" sz="2400" dirty="0" err="1">
                <a:solidFill>
                  <a:srgbClr val="333333"/>
                </a:solidFill>
              </a:rPr>
              <a:t>num_plus</a:t>
            </a:r>
            <a:r>
              <a:rPr lang="en-US" altLang="ko-KR" sz="2400" dirty="0">
                <a:solidFill>
                  <a:srgbClr val="333333"/>
                </a:solidFill>
              </a:rPr>
              <a:t>(1</a:t>
            </a:r>
            <a:r>
              <a:rPr lang="en-US" altLang="ko-KR" sz="2400" dirty="0" smtClean="0">
                <a:solidFill>
                  <a:srgbClr val="333333"/>
                </a:solidFill>
              </a:rPr>
              <a:t>, </a:t>
            </a:r>
            <a:r>
              <a:rPr lang="en-US" altLang="ko-KR" sz="2400" dirty="0">
                <a:solidFill>
                  <a:srgbClr val="333333"/>
                </a:solidFill>
              </a:rPr>
              <a:t>2, 3, 4, 5)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9042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입력값이</a:t>
            </a:r>
            <a:r>
              <a:rPr lang="ko-KR" altLang="en-US" sz="3200" dirty="0" smtClean="0">
                <a:solidFill>
                  <a:srgbClr val="333333"/>
                </a:solidFill>
              </a:rPr>
              <a:t> 여러 개인 함수 예제 </a:t>
            </a:r>
            <a:r>
              <a:rPr lang="en-US" altLang="ko-KR" sz="3200" dirty="0" smtClean="0">
                <a:solidFill>
                  <a:srgbClr val="333333"/>
                </a:solidFill>
              </a:rPr>
              <a:t>02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여러 개의 점수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</a:rPr>
              <a:t>정수</a:t>
            </a:r>
            <a:r>
              <a:rPr lang="en-US" altLang="ko-KR" sz="2400" dirty="0" smtClean="0">
                <a:solidFill>
                  <a:srgbClr val="333333"/>
                </a:solidFill>
              </a:rPr>
              <a:t>)</a:t>
            </a:r>
            <a:r>
              <a:rPr lang="ko-KR" altLang="en-US" sz="2400" dirty="0" smtClean="0">
                <a:solidFill>
                  <a:srgbClr val="333333"/>
                </a:solidFill>
              </a:rPr>
              <a:t>를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입력값으로</a:t>
            </a:r>
            <a:r>
              <a:rPr lang="ko-KR" altLang="en-US" sz="2400" dirty="0" smtClean="0">
                <a:solidFill>
                  <a:srgbClr val="333333"/>
                </a:solidFill>
              </a:rPr>
              <a:t> 받고 그 평균을 계산하여 돌려주는 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  </a:t>
            </a:r>
            <a:r>
              <a:rPr lang="ko-KR" altLang="en-US" sz="2400" dirty="0" smtClean="0">
                <a:solidFill>
                  <a:srgbClr val="333333"/>
                </a:solidFill>
              </a:rPr>
              <a:t>함수를 만든 후 호출하여 </a:t>
            </a:r>
            <a:r>
              <a:rPr lang="ko-KR" altLang="en-US" sz="2400" dirty="0">
                <a:solidFill>
                  <a:srgbClr val="333333"/>
                </a:solidFill>
              </a:rPr>
              <a:t>출력하라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   [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출력예시</a:t>
            </a:r>
            <a:r>
              <a:rPr lang="en-US" altLang="ko-KR" sz="2400" dirty="0" smtClean="0">
                <a:solidFill>
                  <a:srgbClr val="333333"/>
                </a:solidFill>
              </a:rPr>
              <a:t>]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01" y="3416955"/>
            <a:ext cx="6639304" cy="633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01" y="4872132"/>
            <a:ext cx="6639304" cy="6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입력값이</a:t>
            </a:r>
            <a:r>
              <a:rPr lang="ko-KR" altLang="en-US" sz="3200" dirty="0" smtClean="0">
                <a:solidFill>
                  <a:srgbClr val="333333"/>
                </a:solidFill>
              </a:rPr>
              <a:t> 여러 개인 함수 예제 </a:t>
            </a:r>
            <a:r>
              <a:rPr lang="en-US" altLang="ko-KR" sz="3200" dirty="0" smtClean="0">
                <a:solidFill>
                  <a:srgbClr val="333333"/>
                </a:solidFill>
              </a:rPr>
              <a:t>03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solidFill>
                  <a:srgbClr val="333333"/>
                </a:solidFill>
              </a:rPr>
              <a:t>def</a:t>
            </a: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 err="1">
                <a:solidFill>
                  <a:srgbClr val="333333"/>
                </a:solidFill>
              </a:rPr>
              <a:t>names_func</a:t>
            </a:r>
            <a:r>
              <a:rPr lang="en-US" altLang="ko-KR" sz="2400" dirty="0">
                <a:solidFill>
                  <a:srgbClr val="333333"/>
                </a:solidFill>
              </a:rPr>
              <a:t> (name, *names) :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       </a:t>
            </a:r>
            <a:r>
              <a:rPr lang="en-US" altLang="ko-KR" sz="2400" dirty="0">
                <a:solidFill>
                  <a:srgbClr val="333333"/>
                </a:solidFill>
              </a:rPr>
              <a:t>print(name)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       </a:t>
            </a:r>
            <a:r>
              <a:rPr lang="en-US" altLang="ko-KR" sz="2400" dirty="0">
                <a:solidFill>
                  <a:srgbClr val="333333"/>
                </a:solidFill>
              </a:rPr>
              <a:t>print(names)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  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names_func</a:t>
            </a:r>
            <a:r>
              <a:rPr lang="en-US" altLang="ko-KR" sz="2400" dirty="0">
                <a:solidFill>
                  <a:srgbClr val="333333"/>
                </a:solidFill>
              </a:rPr>
              <a:t>('</a:t>
            </a:r>
            <a:r>
              <a:rPr lang="ko-KR" altLang="en-US" sz="2400" dirty="0">
                <a:solidFill>
                  <a:srgbClr val="333333"/>
                </a:solidFill>
              </a:rPr>
              <a:t>서울시</a:t>
            </a:r>
            <a:r>
              <a:rPr lang="en-US" altLang="ko-KR" sz="2400" dirty="0">
                <a:solidFill>
                  <a:srgbClr val="333333"/>
                </a:solidFill>
              </a:rPr>
              <a:t>', '</a:t>
            </a:r>
            <a:r>
              <a:rPr lang="ko-KR" altLang="en-US" sz="2400" dirty="0">
                <a:solidFill>
                  <a:srgbClr val="333333"/>
                </a:solidFill>
              </a:rPr>
              <a:t>강남구</a:t>
            </a:r>
            <a:r>
              <a:rPr lang="en-US" altLang="ko-KR" sz="2400" dirty="0">
                <a:solidFill>
                  <a:srgbClr val="333333"/>
                </a:solidFill>
              </a:rPr>
              <a:t>', '</a:t>
            </a:r>
            <a:r>
              <a:rPr lang="ko-KR" altLang="en-US" sz="2400" dirty="0" err="1">
                <a:solidFill>
                  <a:srgbClr val="333333"/>
                </a:solidFill>
              </a:rPr>
              <a:t>메가스터디</a:t>
            </a:r>
            <a:r>
              <a:rPr lang="en-US" altLang="ko-KR" sz="2400" dirty="0">
                <a:solidFill>
                  <a:srgbClr val="333333"/>
                </a:solidFill>
              </a:rPr>
              <a:t>', '4</a:t>
            </a:r>
            <a:r>
              <a:rPr lang="ko-KR" altLang="en-US" sz="2400" dirty="0">
                <a:solidFill>
                  <a:srgbClr val="333333"/>
                </a:solidFill>
              </a:rPr>
              <a:t>층</a:t>
            </a:r>
            <a:r>
              <a:rPr lang="en-US" altLang="ko-KR" sz="2400" dirty="0">
                <a:solidFill>
                  <a:srgbClr val="333333"/>
                </a:solidFill>
              </a:rPr>
              <a:t>', 'python')</a:t>
            </a:r>
          </a:p>
        </p:txBody>
      </p:sp>
    </p:spTree>
    <p:extLst>
      <p:ext uri="{BB962C8B-B14F-4D97-AF65-F5344CB8AC3E}">
        <p14:creationId xmlns:p14="http://schemas.microsoft.com/office/powerpoint/2010/main" val="289749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함수란 무엇인가</a:t>
            </a:r>
            <a:r>
              <a:rPr lang="en-US" altLang="ko-KR" sz="3200" dirty="0" smtClean="0">
                <a:solidFill>
                  <a:srgbClr val="333333"/>
                </a:solidFill>
              </a:rPr>
              <a:t>?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f(x) = 5x + 3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input : x = 1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output : f(x)=</a:t>
            </a:r>
            <a:r>
              <a:rPr lang="en-US" altLang="ko-KR" sz="2400" dirty="0" smtClean="0">
                <a:solidFill>
                  <a:srgbClr val="333333"/>
                </a:solidFill>
              </a:rPr>
              <a:t>y=8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31" y="1293624"/>
            <a:ext cx="4174169" cy="38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346125"/>
            <a:ext cx="10510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4000" dirty="0" smtClean="0">
                <a:solidFill>
                  <a:srgbClr val="FF0000"/>
                </a:solidFill>
              </a:rPr>
              <a:t>연습문제</a:t>
            </a:r>
            <a:r>
              <a:rPr lang="en-US" altLang="ko-KR" sz="4000" dirty="0" smtClean="0">
                <a:solidFill>
                  <a:srgbClr val="FF0000"/>
                </a:solidFill>
              </a:rPr>
              <a:t> (</a:t>
            </a:r>
            <a:r>
              <a:rPr lang="ko-KR" altLang="en-US" sz="4000" dirty="0" smtClean="0">
                <a:solidFill>
                  <a:srgbClr val="FF0000"/>
                </a:solidFill>
              </a:rPr>
              <a:t>선택적 함수 만들기</a:t>
            </a:r>
            <a:r>
              <a:rPr lang="en-US" altLang="ko-KR" sz="4000" dirty="0" smtClean="0">
                <a:solidFill>
                  <a:srgbClr val="FF0000"/>
                </a:solidFill>
              </a:rPr>
              <a:t>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사직연산을</a:t>
            </a:r>
            <a:r>
              <a:rPr lang="ko-KR" altLang="en-US" sz="2000" dirty="0" smtClean="0">
                <a:solidFill>
                  <a:srgbClr val="333333"/>
                </a:solidFill>
              </a:rPr>
              <a:t> 하는 함수를 만들어보자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  <a:r>
              <a:rPr lang="ko-KR" altLang="en-US" sz="2000" dirty="0" smtClean="0">
                <a:solidFill>
                  <a:srgbClr val="333333"/>
                </a:solidFill>
              </a:rPr>
              <a:t>키보드로 </a:t>
            </a:r>
            <a:r>
              <a:rPr lang="en-US" altLang="ko-KR" sz="2000" dirty="0">
                <a:solidFill>
                  <a:srgbClr val="333333"/>
                </a:solidFill>
              </a:rPr>
              <a:t>+, -, *, /(choice)</a:t>
            </a:r>
            <a:r>
              <a:rPr lang="ko-KR" altLang="en-US" sz="2000" dirty="0" smtClean="0">
                <a:solidFill>
                  <a:srgbClr val="333333"/>
                </a:solidFill>
              </a:rPr>
              <a:t>를 입력 받아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어떤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  </a:t>
            </a:r>
            <a:r>
              <a:rPr lang="ko-KR" altLang="en-US" sz="2000" dirty="0" smtClean="0">
                <a:solidFill>
                  <a:srgbClr val="333333"/>
                </a:solidFill>
              </a:rPr>
              <a:t> 연산을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할 것인지 선택하고 정수 두개</a:t>
            </a:r>
            <a:r>
              <a:rPr lang="en-US" altLang="ko-KR" sz="2000" dirty="0">
                <a:solidFill>
                  <a:srgbClr val="333333"/>
                </a:solidFill>
              </a:rPr>
              <a:t>(num1, </a:t>
            </a:r>
            <a:r>
              <a:rPr lang="en-US" altLang="ko-KR" sz="2000" dirty="0" smtClean="0">
                <a:solidFill>
                  <a:srgbClr val="333333"/>
                </a:solidFill>
              </a:rPr>
              <a:t>num2)</a:t>
            </a:r>
            <a:r>
              <a:rPr lang="ko-KR" altLang="en-US" sz="2000" dirty="0" smtClean="0">
                <a:solidFill>
                  <a:srgbClr val="333333"/>
                </a:solidFill>
              </a:rPr>
              <a:t>를 입력 받아 연산을 처리하고 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   </a:t>
            </a:r>
            <a:r>
              <a:rPr lang="ko-KR" altLang="en-US" sz="2000" dirty="0" smtClean="0">
                <a:solidFill>
                  <a:srgbClr val="333333"/>
                </a:solidFill>
              </a:rPr>
              <a:t>결과를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돌려주는 함수</a:t>
            </a:r>
            <a:r>
              <a:rPr lang="en-US" altLang="ko-KR" sz="2000" dirty="0" smtClean="0">
                <a:solidFill>
                  <a:srgbClr val="333333"/>
                </a:solidFill>
              </a:rPr>
              <a:t>(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cal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r>
              <a:rPr lang="ko-KR" altLang="en-US" sz="2000" dirty="0" smtClean="0">
                <a:solidFill>
                  <a:srgbClr val="333333"/>
                </a:solidFill>
              </a:rPr>
              <a:t>를 만들어라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333333"/>
                </a:solidFill>
              </a:rPr>
              <a:t>    [</a:t>
            </a:r>
            <a:r>
              <a:rPr lang="ko-KR" altLang="en-US" dirty="0" err="1" smtClean="0">
                <a:solidFill>
                  <a:srgbClr val="333333"/>
                </a:solidFill>
              </a:rPr>
              <a:t>출력화면</a:t>
            </a:r>
            <a:r>
              <a:rPr lang="ko-KR" altLang="en-US" dirty="0" smtClean="0">
                <a:solidFill>
                  <a:srgbClr val="333333"/>
                </a:solidFill>
              </a:rPr>
              <a:t> 예시</a:t>
            </a:r>
            <a:r>
              <a:rPr lang="en-US" altLang="ko-KR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333333"/>
                </a:solidFill>
              </a:rPr>
              <a:t>    </a:t>
            </a:r>
            <a:r>
              <a:rPr lang="ko-KR" altLang="en-US" dirty="0">
                <a:solidFill>
                  <a:srgbClr val="333333"/>
                </a:solidFill>
              </a:rPr>
              <a:t>어떤 연산을 </a:t>
            </a:r>
            <a:r>
              <a:rPr lang="ko-KR" altLang="en-US" dirty="0" err="1">
                <a:solidFill>
                  <a:srgbClr val="333333"/>
                </a:solidFill>
              </a:rPr>
              <a:t>하실껀가요</a:t>
            </a:r>
            <a:r>
              <a:rPr lang="en-US" altLang="ko-KR" dirty="0">
                <a:solidFill>
                  <a:srgbClr val="333333"/>
                </a:solidFill>
              </a:rPr>
              <a:t>? </a:t>
            </a:r>
            <a:r>
              <a:rPr lang="en-US" altLang="ko-KR" dirty="0" smtClean="0">
                <a:solidFill>
                  <a:srgbClr val="333333"/>
                </a:solidFill>
              </a:rPr>
              <a:t>(+,-,*,/) +</a:t>
            </a:r>
            <a:endParaRPr lang="en-US" altLang="ko-KR" dirty="0">
              <a:solidFill>
                <a:srgbClr val="3333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333333"/>
                </a:solidFill>
              </a:rPr>
              <a:t>    첫번째 </a:t>
            </a:r>
            <a:r>
              <a:rPr lang="ko-KR" altLang="en-US" dirty="0">
                <a:solidFill>
                  <a:srgbClr val="333333"/>
                </a:solidFill>
              </a:rPr>
              <a:t>정수를 입력하세요</a:t>
            </a:r>
            <a:r>
              <a:rPr lang="en-US" altLang="ko-KR" dirty="0">
                <a:solidFill>
                  <a:srgbClr val="333333"/>
                </a:solidFill>
              </a:rPr>
              <a:t>. 3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333333"/>
                </a:solidFill>
              </a:rPr>
              <a:t>    두번째 </a:t>
            </a:r>
            <a:r>
              <a:rPr lang="ko-KR" altLang="en-US" dirty="0">
                <a:solidFill>
                  <a:srgbClr val="333333"/>
                </a:solidFill>
              </a:rPr>
              <a:t>정수를 입력하세요</a:t>
            </a:r>
            <a:r>
              <a:rPr lang="en-US" altLang="ko-KR" dirty="0">
                <a:solidFill>
                  <a:srgbClr val="333333"/>
                </a:solidFill>
              </a:rPr>
              <a:t>. 7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333333"/>
                </a:solidFill>
              </a:rPr>
              <a:t>    3</a:t>
            </a:r>
            <a:r>
              <a:rPr lang="ko-KR" altLang="en-US" dirty="0">
                <a:solidFill>
                  <a:srgbClr val="333333"/>
                </a:solidFill>
              </a:rPr>
              <a:t>과 </a:t>
            </a:r>
            <a:r>
              <a:rPr lang="en-US" altLang="ko-KR" dirty="0">
                <a:solidFill>
                  <a:srgbClr val="333333"/>
                </a:solidFill>
              </a:rPr>
              <a:t>7</a:t>
            </a:r>
            <a:r>
              <a:rPr lang="ko-KR" altLang="en-US" dirty="0">
                <a:solidFill>
                  <a:srgbClr val="333333"/>
                </a:solidFill>
              </a:rPr>
              <a:t>의 </a:t>
            </a:r>
            <a:r>
              <a:rPr lang="en-US" altLang="ko-KR" dirty="0">
                <a:solidFill>
                  <a:srgbClr val="333333"/>
                </a:solidFill>
              </a:rPr>
              <a:t>+</a:t>
            </a:r>
            <a:r>
              <a:rPr lang="ko-KR" altLang="en-US" dirty="0" smtClean="0">
                <a:solidFill>
                  <a:srgbClr val="333333"/>
                </a:solidFill>
              </a:rPr>
              <a:t>연산 결과는 </a:t>
            </a:r>
            <a:r>
              <a:rPr lang="en-US" altLang="ko-KR" dirty="0">
                <a:solidFill>
                  <a:srgbClr val="333333"/>
                </a:solidFill>
              </a:rPr>
              <a:t>10</a:t>
            </a:r>
            <a:r>
              <a:rPr lang="ko-KR" altLang="en-US" dirty="0">
                <a:solidFill>
                  <a:srgbClr val="333333"/>
                </a:solidFill>
              </a:rPr>
              <a:t>입니다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299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함수의 </a:t>
            </a:r>
            <a:r>
              <a:rPr lang="en-US" altLang="ko-KR" sz="3200" dirty="0">
                <a:solidFill>
                  <a:srgbClr val="333333"/>
                </a:solidFill>
              </a:rPr>
              <a:t>return </a:t>
            </a:r>
            <a:r>
              <a:rPr lang="ko-KR" altLang="en-US" sz="3200" dirty="0">
                <a:solidFill>
                  <a:srgbClr val="333333"/>
                </a:solidFill>
              </a:rPr>
              <a:t>값이 </a:t>
            </a:r>
            <a:r>
              <a:rPr lang="en-US" altLang="ko-KR" sz="3200" dirty="0">
                <a:solidFill>
                  <a:srgbClr val="333333"/>
                </a:solidFill>
              </a:rPr>
              <a:t>2</a:t>
            </a:r>
            <a:r>
              <a:rPr lang="ko-KR" altLang="en-US" sz="3200" dirty="0">
                <a:solidFill>
                  <a:srgbClr val="333333"/>
                </a:solidFill>
              </a:rPr>
              <a:t>개 이상일 </a:t>
            </a:r>
            <a:r>
              <a:rPr lang="ko-KR" altLang="en-US" sz="3200" dirty="0" smtClean="0">
                <a:solidFill>
                  <a:srgbClr val="333333"/>
                </a:solidFill>
              </a:rPr>
              <a:t>경우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solidFill>
                  <a:srgbClr val="333333"/>
                </a:solidFill>
              </a:rPr>
              <a:t>튜플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ko-KR" altLang="en-US" sz="2400" dirty="0">
                <a:solidFill>
                  <a:srgbClr val="333333"/>
                </a:solidFill>
              </a:rPr>
              <a:t>형태의 값으로 리턴이 된다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solidFill>
                  <a:srgbClr val="333333"/>
                </a:solidFill>
              </a:rPr>
              <a:t>def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en-US" altLang="ko-KR" sz="2000" dirty="0">
                <a:solidFill>
                  <a:srgbClr val="333333"/>
                </a:solidFill>
              </a:rPr>
              <a:t>sum(a, b):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    </a:t>
            </a:r>
            <a:r>
              <a:rPr lang="en-US" altLang="ko-KR" sz="2000" dirty="0">
                <a:solidFill>
                  <a:srgbClr val="333333"/>
                </a:solidFill>
              </a:rPr>
              <a:t>result1 = a + b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    </a:t>
            </a:r>
            <a:r>
              <a:rPr lang="en-US" altLang="ko-KR" sz="2000" dirty="0">
                <a:solidFill>
                  <a:srgbClr val="333333"/>
                </a:solidFill>
              </a:rPr>
              <a:t>result2 = a * b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    </a:t>
            </a:r>
            <a:r>
              <a:rPr lang="en-US" altLang="ko-KR" sz="2000" dirty="0">
                <a:solidFill>
                  <a:srgbClr val="333333"/>
                </a:solidFill>
              </a:rPr>
              <a:t>result3 = a // b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    </a:t>
            </a:r>
            <a:r>
              <a:rPr lang="en-US" altLang="ko-KR" sz="2000" dirty="0">
                <a:solidFill>
                  <a:srgbClr val="333333"/>
                </a:solidFill>
              </a:rPr>
              <a:t>return result1, result2, result3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result </a:t>
            </a:r>
            <a:r>
              <a:rPr lang="en-US" altLang="ko-KR" sz="2000" dirty="0">
                <a:solidFill>
                  <a:srgbClr val="333333"/>
                </a:solidFill>
              </a:rPr>
              <a:t>= sum(1,2)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print(result</a:t>
            </a:r>
            <a:r>
              <a:rPr lang="en-US" altLang="ko-KR" sz="2000" dirty="0">
                <a:solidFill>
                  <a:srgbClr val="3333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80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함수에서 </a:t>
            </a:r>
            <a:r>
              <a:rPr lang="en-US" altLang="ko-KR" sz="3200" dirty="0" smtClean="0">
                <a:solidFill>
                  <a:srgbClr val="333333"/>
                </a:solidFill>
              </a:rPr>
              <a:t>return</a:t>
            </a:r>
            <a:r>
              <a:rPr lang="ko-KR" altLang="en-US" sz="3200" dirty="0" smtClean="0">
                <a:solidFill>
                  <a:srgbClr val="333333"/>
                </a:solidFill>
              </a:rPr>
              <a:t>의 용도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특수한 조건일 때 해당 함수를 종료시키고 싶다면 </a:t>
            </a:r>
            <a:r>
              <a:rPr lang="en-US" altLang="ko-KR" sz="2400" dirty="0" smtClean="0">
                <a:solidFill>
                  <a:srgbClr val="333333"/>
                </a:solidFill>
              </a:rPr>
              <a:t>return</a:t>
            </a:r>
            <a:r>
              <a:rPr lang="ko-KR" altLang="en-US" sz="2400" dirty="0" smtClean="0">
                <a:solidFill>
                  <a:srgbClr val="333333"/>
                </a:solidFill>
              </a:rPr>
              <a:t>을 사용해 종료 시킬 수 있다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333333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solidFill>
                  <a:srgbClr val="333333"/>
                </a:solidFill>
              </a:rPr>
              <a:t>def</a:t>
            </a:r>
            <a:r>
              <a:rPr lang="en-US" altLang="ko-KR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>
                <a:solidFill>
                  <a:srgbClr val="333333"/>
                </a:solidFill>
              </a:rPr>
              <a:t>speak(</a:t>
            </a:r>
            <a:r>
              <a:rPr lang="en-US" altLang="ko-KR" sz="2400" dirty="0" err="1">
                <a:solidFill>
                  <a:srgbClr val="333333"/>
                </a:solidFill>
              </a:rPr>
              <a:t>msg</a:t>
            </a:r>
            <a:r>
              <a:rPr lang="en-US" altLang="ko-KR" sz="2400" dirty="0">
                <a:solidFill>
                  <a:srgbClr val="333333"/>
                </a:solidFill>
              </a:rPr>
              <a:t>) 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    if </a:t>
            </a:r>
            <a:r>
              <a:rPr lang="en-US" altLang="ko-KR" sz="2400" dirty="0" err="1">
                <a:solidFill>
                  <a:srgbClr val="333333"/>
                </a:solidFill>
              </a:rPr>
              <a:t>msg</a:t>
            </a:r>
            <a:r>
              <a:rPr lang="en-US" altLang="ko-KR" sz="2400" dirty="0">
                <a:solidFill>
                  <a:srgbClr val="333333"/>
                </a:solidFill>
              </a:rPr>
              <a:t> == "</a:t>
            </a:r>
            <a:r>
              <a:rPr lang="ko-KR" altLang="en-US" sz="2400" dirty="0">
                <a:solidFill>
                  <a:srgbClr val="333333"/>
                </a:solidFill>
              </a:rPr>
              <a:t>종료</a:t>
            </a:r>
            <a:r>
              <a:rPr lang="en-US" altLang="ko-KR" sz="2400" dirty="0">
                <a:solidFill>
                  <a:srgbClr val="333333"/>
                </a:solidFill>
              </a:rPr>
              <a:t>" 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        return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        print("{</a:t>
            </a:r>
            <a:r>
              <a:rPr lang="en-US" altLang="ko-KR" sz="2400" dirty="0" err="1">
                <a:solidFill>
                  <a:srgbClr val="333333"/>
                </a:solidFill>
              </a:rPr>
              <a:t>msg</a:t>
            </a:r>
            <a:r>
              <a:rPr lang="en-US" altLang="ko-KR" sz="2400" dirty="0">
                <a:solidFill>
                  <a:srgbClr val="333333"/>
                </a:solidFill>
              </a:rPr>
              <a:t>}</a:t>
            </a:r>
            <a:r>
              <a:rPr lang="ko-KR" altLang="en-US" sz="2400" dirty="0">
                <a:solidFill>
                  <a:srgbClr val="333333"/>
                </a:solidFill>
              </a:rPr>
              <a:t>를 입력하셨습니다</a:t>
            </a:r>
            <a:r>
              <a:rPr lang="en-US" altLang="ko-KR" sz="2400" dirty="0">
                <a:solidFill>
                  <a:srgbClr val="333333"/>
                </a:solidFill>
              </a:rPr>
              <a:t>,")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    else 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        print(</a:t>
            </a:r>
            <a:r>
              <a:rPr lang="en-US" altLang="ko-KR" sz="2400" dirty="0" err="1">
                <a:solidFill>
                  <a:srgbClr val="333333"/>
                </a:solidFill>
              </a:rPr>
              <a:t>msg</a:t>
            </a:r>
            <a:r>
              <a:rPr lang="en-US" altLang="ko-KR" sz="2400" dirty="0" smtClean="0">
                <a:solidFill>
                  <a:srgbClr val="333333"/>
                </a:solidFill>
              </a:rPr>
              <a:t>)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speak(input("</a:t>
            </a:r>
            <a:r>
              <a:rPr lang="ko-KR" altLang="en-US" sz="2400" dirty="0">
                <a:solidFill>
                  <a:srgbClr val="333333"/>
                </a:solidFill>
              </a:rPr>
              <a:t>메시지를 입력하세요 </a:t>
            </a:r>
            <a:r>
              <a:rPr lang="en-US" altLang="ko-KR" sz="2400" dirty="0" smtClean="0">
                <a:solidFill>
                  <a:srgbClr val="333333"/>
                </a:solidFill>
              </a:rPr>
              <a:t>:"))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0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함수의 초기값</a:t>
            </a:r>
            <a:r>
              <a:rPr lang="en-US" altLang="ko-KR" sz="3200" dirty="0">
                <a:solidFill>
                  <a:srgbClr val="333333"/>
                </a:solidFill>
              </a:rPr>
              <a:t>(default) </a:t>
            </a:r>
            <a:r>
              <a:rPr lang="ko-KR" altLang="en-US" sz="3200" dirty="0">
                <a:solidFill>
                  <a:srgbClr val="333333"/>
                </a:solidFill>
              </a:rPr>
              <a:t>미리 </a:t>
            </a:r>
            <a:r>
              <a:rPr lang="ko-KR" altLang="en-US" sz="3200" dirty="0" smtClean="0">
                <a:solidFill>
                  <a:srgbClr val="333333"/>
                </a:solidFill>
              </a:rPr>
              <a:t>세팅하기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Ex) print</a:t>
            </a:r>
            <a:r>
              <a:rPr lang="ko-KR" altLang="en-US" sz="2400" dirty="0">
                <a:solidFill>
                  <a:srgbClr val="333333"/>
                </a:solidFill>
              </a:rPr>
              <a:t>에서 </a:t>
            </a:r>
            <a:r>
              <a:rPr lang="en-US" altLang="ko-KR" sz="2400" dirty="0">
                <a:solidFill>
                  <a:srgbClr val="333333"/>
                </a:solidFill>
              </a:rPr>
              <a:t>end</a:t>
            </a:r>
            <a:r>
              <a:rPr lang="ko-KR" altLang="en-US" sz="2400" dirty="0">
                <a:solidFill>
                  <a:srgbClr val="333333"/>
                </a:solidFill>
              </a:rPr>
              <a:t>의 </a:t>
            </a:r>
            <a:r>
              <a:rPr lang="ko-KR" altLang="en-US" sz="2400" dirty="0" smtClean="0">
                <a:solidFill>
                  <a:srgbClr val="333333"/>
                </a:solidFill>
              </a:rPr>
              <a:t>사례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Ex) </a:t>
            </a:r>
            <a:r>
              <a:rPr lang="ko-KR" altLang="en-US" sz="2400" dirty="0" smtClean="0">
                <a:solidFill>
                  <a:srgbClr val="333333"/>
                </a:solidFill>
              </a:rPr>
              <a:t>리스트의 </a:t>
            </a:r>
            <a:r>
              <a:rPr lang="en-US" altLang="ko-KR" sz="2400" dirty="0" smtClean="0">
                <a:solidFill>
                  <a:srgbClr val="333333"/>
                </a:solidFill>
              </a:rPr>
              <a:t>sort</a:t>
            </a:r>
            <a:r>
              <a:rPr lang="ko-KR" altLang="en-US" sz="2400" dirty="0" smtClean="0">
                <a:solidFill>
                  <a:srgbClr val="333333"/>
                </a:solidFill>
              </a:rPr>
              <a:t>함수에서 </a:t>
            </a:r>
            <a:r>
              <a:rPr lang="en-US" altLang="ko-KR" sz="2400" dirty="0" smtClean="0">
                <a:solidFill>
                  <a:srgbClr val="333333"/>
                </a:solidFill>
              </a:rPr>
              <a:t>reversed</a:t>
            </a:r>
            <a:r>
              <a:rPr lang="ko-KR" altLang="en-US" sz="2400" dirty="0" smtClean="0">
                <a:solidFill>
                  <a:srgbClr val="333333"/>
                </a:solidFill>
              </a:rPr>
              <a:t>의 사례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함수 매개변수의 순서를 꼭 다 맞춰야 </a:t>
            </a:r>
            <a:r>
              <a:rPr lang="ko-KR" altLang="en-US" sz="3200" dirty="0" smtClean="0">
                <a:solidFill>
                  <a:srgbClr val="333333"/>
                </a:solidFill>
              </a:rPr>
              <a:t>할까</a:t>
            </a:r>
            <a:r>
              <a:rPr lang="en-US" altLang="ko-KR" sz="3200" dirty="0" smtClean="0">
                <a:solidFill>
                  <a:srgbClr val="333333"/>
                </a:solidFill>
              </a:rPr>
              <a:t>?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9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예약어</a:t>
            </a:r>
            <a:r>
              <a:rPr lang="ko-KR" altLang="en-US" sz="3200" dirty="0" smtClean="0">
                <a:solidFill>
                  <a:srgbClr val="333333"/>
                </a:solidFill>
              </a:rPr>
              <a:t> </a:t>
            </a:r>
            <a:r>
              <a:rPr lang="en-US" altLang="ko-KR" sz="3200" dirty="0" smtClean="0">
                <a:solidFill>
                  <a:srgbClr val="333333"/>
                </a:solidFill>
              </a:rPr>
              <a:t>lambda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solidFill>
                  <a:srgbClr val="333333"/>
                </a:solidFill>
              </a:rPr>
              <a:t>lambda </a:t>
            </a:r>
            <a:r>
              <a:rPr lang="ko-KR" altLang="en-US" sz="2400" b="1" dirty="0" smtClean="0">
                <a:solidFill>
                  <a:srgbClr val="333333"/>
                </a:solidFill>
              </a:rPr>
              <a:t>매개변수</a:t>
            </a:r>
            <a:r>
              <a:rPr lang="en-US" altLang="ko-KR" sz="2400" b="1" dirty="0" smtClean="0">
                <a:solidFill>
                  <a:srgbClr val="333333"/>
                </a:solidFill>
              </a:rPr>
              <a:t>N</a:t>
            </a:r>
            <a:r>
              <a:rPr lang="ko-KR" altLang="en-US" sz="2400" b="1" dirty="0" smtClean="0">
                <a:solidFill>
                  <a:srgbClr val="333333"/>
                </a:solidFill>
              </a:rPr>
              <a:t>개</a:t>
            </a:r>
            <a:r>
              <a:rPr lang="en-US" altLang="ko-KR" sz="2400" b="1" dirty="0" smtClean="0">
                <a:solidFill>
                  <a:srgbClr val="333333"/>
                </a:solidFill>
              </a:rPr>
              <a:t>, … : </a:t>
            </a:r>
            <a:r>
              <a:rPr lang="ko-KR" altLang="en-US" sz="2400" b="1" dirty="0" smtClean="0">
                <a:solidFill>
                  <a:srgbClr val="333333"/>
                </a:solidFill>
              </a:rPr>
              <a:t>매개변수를 이용한 표현식</a:t>
            </a:r>
            <a:r>
              <a:rPr lang="en-US" altLang="ko-KR" sz="2400" b="1" dirty="0" smtClean="0">
                <a:solidFill>
                  <a:srgbClr val="333333"/>
                </a:solidFill>
              </a:rPr>
              <a:t> 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편의성과 </a:t>
            </a:r>
            <a:r>
              <a:rPr lang="ko-KR" altLang="en-US" sz="2400" dirty="0" err="1">
                <a:solidFill>
                  <a:srgbClr val="333333"/>
                </a:solidFill>
              </a:rPr>
              <a:t>자유도를</a:t>
            </a:r>
            <a:r>
              <a:rPr lang="ko-KR" altLang="en-US" sz="2400" dirty="0">
                <a:solidFill>
                  <a:srgbClr val="333333"/>
                </a:solidFill>
              </a:rPr>
              <a:t> 높이기 위해 </a:t>
            </a:r>
            <a:r>
              <a:rPr lang="ko-KR" altLang="en-US" sz="2400" dirty="0" smtClean="0">
                <a:solidFill>
                  <a:srgbClr val="333333"/>
                </a:solidFill>
              </a:rPr>
              <a:t>등장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lambda</a:t>
            </a:r>
            <a:r>
              <a:rPr lang="ko-KR" altLang="en-US" sz="2400" dirty="0" smtClean="0">
                <a:solidFill>
                  <a:srgbClr val="333333"/>
                </a:solidFill>
              </a:rPr>
              <a:t>로 만든 함수는 </a:t>
            </a:r>
            <a:r>
              <a:rPr lang="en-US" altLang="ko-KR" sz="2400" dirty="0" smtClean="0">
                <a:solidFill>
                  <a:srgbClr val="333333"/>
                </a:solidFill>
              </a:rPr>
              <a:t>return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명령어가 없어도 결과값을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리턴한다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solidFill>
                  <a:srgbClr val="333333"/>
                </a:solidFill>
              </a:rPr>
              <a:t>def</a:t>
            </a:r>
            <a:r>
              <a:rPr lang="en-US" altLang="ko-KR" sz="2400" dirty="0" smtClean="0">
                <a:solidFill>
                  <a:srgbClr val="333333"/>
                </a:solidFill>
              </a:rPr>
              <a:t> add(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a,b</a:t>
            </a:r>
            <a:r>
              <a:rPr lang="en-US" altLang="ko-KR" sz="2400" dirty="0" smtClean="0">
                <a:solidFill>
                  <a:srgbClr val="333333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	return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a+b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add = lambda a, b :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a+b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6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변수의 효력 범위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지역변수</a:t>
            </a:r>
            <a:r>
              <a:rPr lang="en-US" altLang="ko-KR" sz="3200" dirty="0" smtClean="0">
                <a:solidFill>
                  <a:srgbClr val="333333"/>
                </a:solidFill>
              </a:rPr>
              <a:t>/</a:t>
            </a:r>
            <a:r>
              <a:rPr lang="ko-KR" altLang="en-US" sz="3200" dirty="0" err="1" smtClean="0">
                <a:solidFill>
                  <a:srgbClr val="333333"/>
                </a:solidFill>
              </a:rPr>
              <a:t>전역변수</a:t>
            </a:r>
            <a:r>
              <a:rPr lang="ko-KR" altLang="en-US" sz="3200" dirty="0" smtClean="0">
                <a:solidFill>
                  <a:srgbClr val="333333"/>
                </a:solidFill>
              </a:rPr>
              <a:t> </a:t>
            </a:r>
            <a:r>
              <a:rPr lang="ko-KR" altLang="en-US" sz="3200" dirty="0">
                <a:solidFill>
                  <a:srgbClr val="333333"/>
                </a:solidFill>
              </a:rPr>
              <a:t>란 무엇인가</a:t>
            </a:r>
            <a:r>
              <a:rPr lang="en-US" altLang="ko-KR" sz="3200" dirty="0">
                <a:solidFill>
                  <a:srgbClr val="333333"/>
                </a:solidFill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solidFill>
                  <a:srgbClr val="333333"/>
                </a:solidFill>
              </a:rPr>
              <a:t>[</a:t>
            </a:r>
            <a:r>
              <a:rPr lang="ko-KR" altLang="en-US" sz="2400" b="1" dirty="0" smtClean="0">
                <a:solidFill>
                  <a:srgbClr val="333333"/>
                </a:solidFill>
              </a:rPr>
              <a:t>지역변수</a:t>
            </a:r>
            <a:r>
              <a:rPr lang="en-US" altLang="ko-KR" sz="2400" b="1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   </a:t>
            </a:r>
            <a:r>
              <a:rPr lang="ko-KR" altLang="en-US" sz="2400" dirty="0" smtClean="0">
                <a:solidFill>
                  <a:srgbClr val="333333"/>
                </a:solidFill>
              </a:rPr>
              <a:t>해당 </a:t>
            </a:r>
            <a:r>
              <a:rPr lang="ko-KR" altLang="en-US" sz="2400" dirty="0">
                <a:solidFill>
                  <a:srgbClr val="333333"/>
                </a:solidFill>
              </a:rPr>
              <a:t>지역</a:t>
            </a:r>
            <a:r>
              <a:rPr lang="en-US" altLang="ko-KR" sz="2400" dirty="0">
                <a:solidFill>
                  <a:srgbClr val="333333"/>
                </a:solidFill>
              </a:rPr>
              <a:t>(</a:t>
            </a:r>
            <a:r>
              <a:rPr lang="ko-KR" altLang="en-US" sz="2400" dirty="0">
                <a:solidFill>
                  <a:srgbClr val="333333"/>
                </a:solidFill>
              </a:rPr>
              <a:t>함수</a:t>
            </a:r>
            <a:r>
              <a:rPr lang="en-US" altLang="ko-KR" sz="2400" dirty="0">
                <a:solidFill>
                  <a:srgbClr val="333333"/>
                </a:solidFill>
              </a:rPr>
              <a:t>)</a:t>
            </a:r>
            <a:r>
              <a:rPr lang="ko-KR" altLang="en-US" sz="2400" dirty="0">
                <a:solidFill>
                  <a:srgbClr val="333333"/>
                </a:solidFill>
              </a:rPr>
              <a:t>에서만 활용하는 변수 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  </a:t>
            </a:r>
            <a:r>
              <a:rPr lang="ko-KR" altLang="en-US" sz="2400" dirty="0" smtClean="0">
                <a:solidFill>
                  <a:srgbClr val="333333"/>
                </a:solidFill>
              </a:rPr>
              <a:t>해당 </a:t>
            </a:r>
            <a:r>
              <a:rPr lang="ko-KR" altLang="en-US" sz="2400" dirty="0">
                <a:solidFill>
                  <a:srgbClr val="333333"/>
                </a:solidFill>
              </a:rPr>
              <a:t>함수 호출이 끝나면 사라진다</a:t>
            </a:r>
            <a:r>
              <a:rPr lang="en-US" altLang="ko-KR" sz="2400" dirty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solidFill>
                  <a:srgbClr val="333333"/>
                </a:solidFill>
              </a:rPr>
              <a:t>[</a:t>
            </a:r>
            <a:r>
              <a:rPr lang="ko-KR" altLang="en-US" sz="2400" b="1" dirty="0" err="1" smtClean="0">
                <a:solidFill>
                  <a:srgbClr val="333333"/>
                </a:solidFill>
              </a:rPr>
              <a:t>전역변수</a:t>
            </a:r>
            <a:r>
              <a:rPr lang="en-US" altLang="ko-KR" sz="2400" b="1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   </a:t>
            </a:r>
            <a:r>
              <a:rPr lang="ko-KR" altLang="en-US" sz="2400" dirty="0" smtClean="0">
                <a:solidFill>
                  <a:srgbClr val="333333"/>
                </a:solidFill>
              </a:rPr>
              <a:t>프로그램 </a:t>
            </a:r>
            <a:r>
              <a:rPr lang="ko-KR" altLang="en-US" sz="2400" dirty="0">
                <a:solidFill>
                  <a:srgbClr val="333333"/>
                </a:solidFill>
              </a:rPr>
              <a:t>전체에서 활용하는 변수</a:t>
            </a:r>
          </a:p>
        </p:txBody>
      </p:sp>
    </p:spTree>
    <p:extLst>
      <p:ext uri="{BB962C8B-B14F-4D97-AF65-F5344CB8AC3E}">
        <p14:creationId xmlns:p14="http://schemas.microsoft.com/office/powerpoint/2010/main" val="26196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0FBA1A-644E-425A-90BB-184B6523042D}"/>
              </a:ext>
            </a:extLst>
          </p:cNvPr>
          <p:cNvSpPr/>
          <p:nvPr/>
        </p:nvSpPr>
        <p:spPr>
          <a:xfrm>
            <a:off x="1887877" y="2294313"/>
            <a:ext cx="888574" cy="364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9BE32-1DEE-4FF3-8D66-0C3B8F8CBDEA}"/>
              </a:ext>
            </a:extLst>
          </p:cNvPr>
          <p:cNvSpPr/>
          <p:nvPr/>
        </p:nvSpPr>
        <p:spPr>
          <a:xfrm>
            <a:off x="2351048" y="3374967"/>
            <a:ext cx="1040545" cy="4116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변수의 효력 범위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err="1">
                <a:solidFill>
                  <a:srgbClr val="0070C0"/>
                </a:solidFill>
              </a:rPr>
              <a:t>지역변수</a:t>
            </a:r>
            <a:r>
              <a:rPr lang="ko-KR" altLang="en-US" sz="3200" dirty="0" err="1">
                <a:solidFill>
                  <a:srgbClr val="333333"/>
                </a:solidFill>
              </a:rPr>
              <a:t>와</a:t>
            </a:r>
            <a:r>
              <a:rPr lang="ko-KR" altLang="en-US" sz="3200" dirty="0">
                <a:solidFill>
                  <a:srgbClr val="333333"/>
                </a:solidFill>
              </a:rPr>
              <a:t> </a:t>
            </a:r>
            <a:r>
              <a:rPr lang="ko-KR" altLang="en-US" sz="3200" b="1" dirty="0" err="1">
                <a:solidFill>
                  <a:srgbClr val="FF0000"/>
                </a:solidFill>
              </a:rPr>
              <a:t>전역변수</a:t>
            </a:r>
            <a:r>
              <a:rPr lang="ko-KR" altLang="en-US" sz="3200" dirty="0" err="1">
                <a:solidFill>
                  <a:srgbClr val="333333"/>
                </a:solidFill>
              </a:rPr>
              <a:t>의</a:t>
            </a:r>
            <a:r>
              <a:rPr lang="ko-KR" altLang="en-US" sz="3200" dirty="0">
                <a:solidFill>
                  <a:srgbClr val="333333"/>
                </a:solidFill>
              </a:rPr>
              <a:t> 예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a </a:t>
            </a:r>
            <a:r>
              <a:rPr lang="en-US" altLang="ko-KR" sz="2400" dirty="0">
                <a:solidFill>
                  <a:srgbClr val="333333"/>
                </a:solidFill>
              </a:rPr>
              <a:t>= 2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solidFill>
                  <a:srgbClr val="333333"/>
                </a:solidFill>
              </a:rPr>
              <a:t>def</a:t>
            </a:r>
            <a:r>
              <a:rPr lang="en-US" altLang="ko-KR" sz="2400" dirty="0">
                <a:solidFill>
                  <a:srgbClr val="333333"/>
                </a:solidFill>
              </a:rPr>
              <a:t> sum(a):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    a += 1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    return 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result = sum(a)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print(result)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print(a)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0FBA1A-644E-425A-90BB-184B6523042D}"/>
              </a:ext>
            </a:extLst>
          </p:cNvPr>
          <p:cNvSpPr/>
          <p:nvPr/>
        </p:nvSpPr>
        <p:spPr>
          <a:xfrm>
            <a:off x="3705175" y="4517053"/>
            <a:ext cx="349240" cy="364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0FBA1A-644E-425A-90BB-184B6523042D}"/>
              </a:ext>
            </a:extLst>
          </p:cNvPr>
          <p:cNvSpPr/>
          <p:nvPr/>
        </p:nvSpPr>
        <p:spPr>
          <a:xfrm>
            <a:off x="2601831" y="5630459"/>
            <a:ext cx="349240" cy="364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69BE32-1DEE-4FF3-8D66-0C3B8F8CBDEA}"/>
              </a:ext>
            </a:extLst>
          </p:cNvPr>
          <p:cNvSpPr/>
          <p:nvPr/>
        </p:nvSpPr>
        <p:spPr>
          <a:xfrm>
            <a:off x="3115924" y="2855062"/>
            <a:ext cx="275669" cy="4116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9BE32-1DEE-4FF3-8D66-0C3B8F8CBDEA}"/>
              </a:ext>
            </a:extLst>
          </p:cNvPr>
          <p:cNvSpPr/>
          <p:nvPr/>
        </p:nvSpPr>
        <p:spPr>
          <a:xfrm>
            <a:off x="3268324" y="3966244"/>
            <a:ext cx="275669" cy="4116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6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변수의 효력 범위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메모리 구조를 통해 알아보자</a:t>
            </a:r>
            <a:r>
              <a:rPr lang="en-US" altLang="ko-KR" sz="3200" dirty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https://pythontutor.com/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전역변수는 전체 프로그램이 종료될 때까지 </a:t>
            </a:r>
            <a:r>
              <a:rPr lang="ko-KR" altLang="en-US" sz="2400" dirty="0">
                <a:solidFill>
                  <a:srgbClr val="333333"/>
                </a:solidFill>
              </a:rPr>
              <a:t>유지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지역변수는 </a:t>
            </a:r>
            <a:r>
              <a:rPr lang="ko-KR" altLang="en-US" sz="2400" dirty="0">
                <a:solidFill>
                  <a:srgbClr val="333333"/>
                </a:solidFill>
              </a:rPr>
              <a:t>해당 함수의 호출이 종료되면 사라짐</a:t>
            </a:r>
          </a:p>
        </p:txBody>
      </p:sp>
    </p:spTree>
    <p:extLst>
      <p:ext uri="{BB962C8B-B14F-4D97-AF65-F5344CB8AC3E}">
        <p14:creationId xmlns:p14="http://schemas.microsoft.com/office/powerpoint/2010/main" val="9681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변수의 효력 범위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333333"/>
                </a:solidFill>
              </a:rPr>
              <a:t>지역변수는 왜</a:t>
            </a: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함수 </a:t>
            </a:r>
            <a:r>
              <a:rPr lang="ko-KR" altLang="en-US" sz="2400" dirty="0">
                <a:solidFill>
                  <a:srgbClr val="333333"/>
                </a:solidFill>
              </a:rPr>
              <a:t>호출이 끝나면 사라지는 변수로 설계를 했을까</a:t>
            </a:r>
            <a:r>
              <a:rPr lang="en-US" altLang="ko-KR" sz="2400" dirty="0" smtClean="0">
                <a:solidFill>
                  <a:srgbClr val="333333"/>
                </a:solidFill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solidFill>
                  <a:srgbClr val="333333"/>
                </a:solidFill>
              </a:rPr>
              <a:t>d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ef</a:t>
            </a:r>
            <a:r>
              <a:rPr lang="en-US" altLang="ko-KR" sz="2400" dirty="0" smtClean="0">
                <a:solidFill>
                  <a:srgbClr val="333333"/>
                </a:solidFill>
              </a:rPr>
              <a:t> add (a, b) :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result </a:t>
            </a:r>
            <a:r>
              <a:rPr lang="en-US" altLang="ko-KR" sz="2400" dirty="0">
                <a:solidFill>
                  <a:srgbClr val="333333"/>
                </a:solidFill>
              </a:rPr>
              <a:t>= </a:t>
            </a:r>
            <a:r>
              <a:rPr lang="en-US" altLang="ko-KR" sz="2400" dirty="0" smtClean="0">
                <a:solidFill>
                  <a:srgbClr val="333333"/>
                </a:solidFill>
              </a:rPr>
              <a:t>a + b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add</a:t>
            </a:r>
            <a:r>
              <a:rPr lang="ko-KR" altLang="en-US" sz="2400" dirty="0">
                <a:solidFill>
                  <a:srgbClr val="333333"/>
                </a:solidFill>
              </a:rPr>
              <a:t>함수를 여러 용도로 여러 번 사용하게 </a:t>
            </a:r>
            <a:r>
              <a:rPr lang="ko-KR" altLang="en-US" sz="2400" dirty="0" smtClean="0">
                <a:solidFill>
                  <a:srgbClr val="333333"/>
                </a:solidFill>
              </a:rPr>
              <a:t>될 때</a:t>
            </a:r>
            <a:r>
              <a:rPr lang="en-US" altLang="ko-KR" sz="2400" dirty="0">
                <a:solidFill>
                  <a:srgbClr val="333333"/>
                </a:solidFill>
              </a:rPr>
              <a:t>, </a:t>
            </a:r>
            <a:r>
              <a:rPr lang="en-US" altLang="ko-KR" sz="2400" dirty="0" smtClean="0">
                <a:solidFill>
                  <a:srgbClr val="333333"/>
                </a:solidFill>
              </a:rPr>
              <a:t>result</a:t>
            </a:r>
            <a:r>
              <a:rPr lang="ko-KR" altLang="en-US" sz="2400" dirty="0" smtClean="0">
                <a:solidFill>
                  <a:srgbClr val="333333"/>
                </a:solidFill>
              </a:rPr>
              <a:t>의 값이 누적된다면 어떻게 될까</a:t>
            </a:r>
            <a:r>
              <a:rPr lang="en-US" altLang="ko-KR" sz="2400" dirty="0" smtClean="0">
                <a:solidFill>
                  <a:srgbClr val="333333"/>
                </a:solidFill>
              </a:rPr>
              <a:t>?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0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변수의 효력 범위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지역변수의</a:t>
            </a:r>
            <a:r>
              <a:rPr lang="ko-KR" altLang="en-US" sz="3200" dirty="0" smtClean="0">
                <a:solidFill>
                  <a:srgbClr val="333333"/>
                </a:solidFill>
              </a:rPr>
              <a:t> 값으로 </a:t>
            </a:r>
            <a:r>
              <a:rPr lang="ko-KR" altLang="en-US" sz="3200" dirty="0" err="1" smtClean="0">
                <a:solidFill>
                  <a:srgbClr val="333333"/>
                </a:solidFill>
              </a:rPr>
              <a:t>전역변수의</a:t>
            </a:r>
            <a:r>
              <a:rPr lang="ko-KR" altLang="en-US" sz="3200" dirty="0" smtClean="0">
                <a:solidFill>
                  <a:srgbClr val="333333"/>
                </a:solidFill>
              </a:rPr>
              <a:t> 값을 </a:t>
            </a:r>
            <a:r>
              <a:rPr lang="ko-KR" altLang="en-US" sz="3200" dirty="0">
                <a:solidFill>
                  <a:srgbClr val="333333"/>
                </a:solidFill>
              </a:rPr>
              <a:t>바꾸는 </a:t>
            </a:r>
            <a:r>
              <a:rPr lang="en-US" altLang="ko-KR" sz="3200" dirty="0" smtClean="0">
                <a:solidFill>
                  <a:srgbClr val="333333"/>
                </a:solidFill>
              </a:rPr>
              <a:t>2</a:t>
            </a:r>
            <a:r>
              <a:rPr lang="ko-KR" altLang="en-US" sz="3200" dirty="0" smtClean="0">
                <a:solidFill>
                  <a:srgbClr val="333333"/>
                </a:solidFill>
              </a:rPr>
              <a:t>가지 방법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해당 </a:t>
            </a:r>
            <a:r>
              <a:rPr lang="ko-KR" altLang="en-US" sz="2400" dirty="0">
                <a:solidFill>
                  <a:srgbClr val="333333"/>
                </a:solidFill>
              </a:rPr>
              <a:t>변수에 다시 </a:t>
            </a:r>
            <a:r>
              <a:rPr lang="ko-KR" altLang="en-US" sz="2400" dirty="0" smtClean="0">
                <a:solidFill>
                  <a:srgbClr val="333333"/>
                </a:solidFill>
              </a:rPr>
              <a:t>담아두기</a:t>
            </a:r>
            <a:endParaRPr lang="ko-KR" altLang="en-US" sz="24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global </a:t>
            </a:r>
            <a:r>
              <a:rPr lang="ko-KR" altLang="en-US" sz="2400" dirty="0">
                <a:solidFill>
                  <a:srgbClr val="333333"/>
                </a:solidFill>
              </a:rPr>
              <a:t>변수를 선언하기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2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함수를 사용하는 이유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반복되는 코드를 줄이기 위해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프로그램을 함수화 하면 흐름을 일목요연하게 볼 수 있기 때문에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오류를 찾기에 편하며 유지보수에 용이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37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메모리 구조">
            <a:extLst>
              <a:ext uri="{FF2B5EF4-FFF2-40B4-BE49-F238E27FC236}">
                <a16:creationId xmlns:a16="http://schemas.microsoft.com/office/drawing/2014/main" id="{381EBFCF-FCC0-4B86-816A-3C753031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47" y="678861"/>
            <a:ext cx="3960735" cy="54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변수의 효력 범위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메모리 구조</a:t>
            </a:r>
          </a:p>
        </p:txBody>
      </p:sp>
    </p:spTree>
    <p:extLst>
      <p:ext uri="{BB962C8B-B14F-4D97-AF65-F5344CB8AC3E}">
        <p14:creationId xmlns:p14="http://schemas.microsoft.com/office/powerpoint/2010/main" val="238989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A111F3B-581E-452A-8986-FFD4221B8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99001"/>
              </p:ext>
            </p:extLst>
          </p:nvPr>
        </p:nvGraphicFramePr>
        <p:xfrm>
          <a:off x="5974671" y="1838252"/>
          <a:ext cx="21483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98">
                  <a:extLst>
                    <a:ext uri="{9D8B030D-6E8A-4147-A177-3AD203B41FA5}">
                      <a16:colId xmlns:a16="http://schemas.microsoft.com/office/drawing/2014/main" val="3373790248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40025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6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67312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9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67412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5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67612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8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656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BFC99B-8ADA-4B39-B6B5-7825C98A4D89}"/>
              </a:ext>
            </a:extLst>
          </p:cNvPr>
          <p:cNvSpPr txBox="1"/>
          <p:nvPr/>
        </p:nvSpPr>
        <p:spPr>
          <a:xfrm>
            <a:off x="1704512" y="1800996"/>
            <a:ext cx="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0DD567-0E52-42D6-8367-B4A5F490E3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6769" y="1985662"/>
            <a:ext cx="3417902" cy="40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C6481B-C9B9-46DE-A1A3-9796A8B8B6AB}"/>
              </a:ext>
            </a:extLst>
          </p:cNvPr>
          <p:cNvSpPr txBox="1"/>
          <p:nvPr/>
        </p:nvSpPr>
        <p:spPr>
          <a:xfrm>
            <a:off x="1704512" y="2395800"/>
            <a:ext cx="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A6D3D-37CD-4C34-BA85-01B7C25736A0}"/>
              </a:ext>
            </a:extLst>
          </p:cNvPr>
          <p:cNvSpPr txBox="1"/>
          <p:nvPr/>
        </p:nvSpPr>
        <p:spPr>
          <a:xfrm>
            <a:off x="1704512" y="3407855"/>
            <a:ext cx="15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lista</a:t>
            </a:r>
            <a:r>
              <a:rPr lang="en-US" altLang="ko-KR" dirty="0"/>
              <a:t>  = [1,2,3]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41BB4-C5B9-456B-A482-35CFE2739CA0}"/>
              </a:ext>
            </a:extLst>
          </p:cNvPr>
          <p:cNvSpPr txBox="1"/>
          <p:nvPr/>
        </p:nvSpPr>
        <p:spPr>
          <a:xfrm>
            <a:off x="1533616" y="4034420"/>
            <a:ext cx="168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testList</a:t>
            </a:r>
            <a:r>
              <a:rPr lang="en-US" altLang="ko-KR" dirty="0"/>
              <a:t>: </a:t>
            </a:r>
            <a:r>
              <a:rPr lang="en-US" altLang="ko-KR" dirty="0" err="1"/>
              <a:t>lista.append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528008-C768-4555-BB2E-E6C12A4B6E9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56769" y="2580466"/>
            <a:ext cx="3417902" cy="19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8440FF-F166-4516-9D68-E95524E75F9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258105" y="3131765"/>
            <a:ext cx="2716566" cy="46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D768C508-8833-4D55-99DE-4837B1672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58123"/>
              </p:ext>
            </p:extLst>
          </p:nvPr>
        </p:nvGraphicFramePr>
        <p:xfrm>
          <a:off x="8691236" y="1826246"/>
          <a:ext cx="2006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77">
                  <a:extLst>
                    <a:ext uri="{9D8B030D-6E8A-4147-A177-3AD203B41FA5}">
                      <a16:colId xmlns:a16="http://schemas.microsoft.com/office/drawing/2014/main" val="3373790248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40025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6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67532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9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67632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5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67732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4277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CDDC2E-12ED-49D4-839C-4456AC7788FC}"/>
              </a:ext>
            </a:extLst>
          </p:cNvPr>
          <p:cNvCxnSpPr>
            <a:cxnSpLocks/>
          </p:cNvCxnSpPr>
          <p:nvPr/>
        </p:nvCxnSpPr>
        <p:spPr>
          <a:xfrm flipH="1">
            <a:off x="7661429" y="2345470"/>
            <a:ext cx="1162974" cy="77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D119C4-AEAC-4B59-9F9E-30A7EA8380FA}"/>
              </a:ext>
            </a:extLst>
          </p:cNvPr>
          <p:cNvCxnSpPr>
            <a:cxnSpLocks/>
          </p:cNvCxnSpPr>
          <p:nvPr/>
        </p:nvCxnSpPr>
        <p:spPr>
          <a:xfrm flipH="1">
            <a:off x="7661429" y="2714802"/>
            <a:ext cx="1278387" cy="44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BE0FE3-8559-42F2-8637-D4E4187D10FF}"/>
              </a:ext>
            </a:extLst>
          </p:cNvPr>
          <p:cNvCxnSpPr>
            <a:cxnSpLocks/>
          </p:cNvCxnSpPr>
          <p:nvPr/>
        </p:nvCxnSpPr>
        <p:spPr>
          <a:xfrm flipH="1">
            <a:off x="7710998" y="3124940"/>
            <a:ext cx="1353098" cy="3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44C22D-8C24-4732-8F97-78F35EF2168E}"/>
              </a:ext>
            </a:extLst>
          </p:cNvPr>
          <p:cNvSpPr txBox="1"/>
          <p:nvPr/>
        </p:nvSpPr>
        <p:spPr>
          <a:xfrm>
            <a:off x="8824403" y="1364949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힙</a:t>
            </a:r>
            <a:r>
              <a:rPr lang="ko-KR" altLang="en-US" dirty="0"/>
              <a:t> 영역 메모리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02718D-E4B2-472B-9EF9-3EE310B1650E}"/>
              </a:ext>
            </a:extLst>
          </p:cNvPr>
          <p:cNvSpPr txBox="1"/>
          <p:nvPr/>
        </p:nvSpPr>
        <p:spPr>
          <a:xfrm>
            <a:off x="5832630" y="1393974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영역 메모리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C5A16269-6A0C-4975-B284-81698C47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70241"/>
              </p:ext>
            </p:extLst>
          </p:nvPr>
        </p:nvGraphicFramePr>
        <p:xfrm>
          <a:off x="8691236" y="4423634"/>
          <a:ext cx="2006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77">
                  <a:extLst>
                    <a:ext uri="{9D8B030D-6E8A-4147-A177-3AD203B41FA5}">
                      <a16:colId xmlns:a16="http://schemas.microsoft.com/office/drawing/2014/main" val="3373790248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40025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6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9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5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427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0F98105-152A-4060-A315-20B18A4FD93F}"/>
              </a:ext>
            </a:extLst>
          </p:cNvPr>
          <p:cNvSpPr txBox="1"/>
          <p:nvPr/>
        </p:nvSpPr>
        <p:spPr>
          <a:xfrm>
            <a:off x="8824403" y="3962337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영역 메모리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5897E7-7F3A-40CA-BCE5-550690838AF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220376" y="3552372"/>
            <a:ext cx="2754295" cy="80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840EEB-7846-49AA-B963-18DEA868A5C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338138" y="3861786"/>
            <a:ext cx="1353098" cy="14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395323-196E-4241-A214-6E0CB9EC03EF}"/>
              </a:ext>
            </a:extLst>
          </p:cNvPr>
          <p:cNvSpPr txBox="1"/>
          <p:nvPr/>
        </p:nvSpPr>
        <p:spPr>
          <a:xfrm>
            <a:off x="2064795" y="4831072"/>
            <a:ext cx="1060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def test:</a:t>
            </a:r>
          </a:p>
          <a:p>
            <a:r>
              <a:rPr lang="en-US" altLang="ko-KR" dirty="0"/>
              <a:t>  a= 1</a:t>
            </a:r>
          </a:p>
          <a:p>
            <a:r>
              <a:rPr lang="en-US" altLang="ko-KR" dirty="0"/>
              <a:t>  b= 2</a:t>
            </a:r>
          </a:p>
          <a:p>
            <a:r>
              <a:rPr lang="en-US" altLang="ko-KR" dirty="0"/>
              <a:t>  c= 3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C6075F-41A0-4AAF-B59E-C6A1169AFE1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124940" y="3921704"/>
            <a:ext cx="2812002" cy="178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7DACFD-4AEA-4659-9B29-7E8E53832A2A}"/>
              </a:ext>
            </a:extLst>
          </p:cNvPr>
          <p:cNvCxnSpPr>
            <a:cxnSpLocks/>
          </p:cNvCxnSpPr>
          <p:nvPr/>
        </p:nvCxnSpPr>
        <p:spPr>
          <a:xfrm>
            <a:off x="7710998" y="3442324"/>
            <a:ext cx="1113405" cy="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변수의 효력 범위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004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</a:rPr>
              <a:t>(mutable / immutable)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immutable : </a:t>
            </a:r>
            <a:r>
              <a:rPr lang="en-US" altLang="ko-KR" sz="3200" dirty="0" err="1">
                <a:solidFill>
                  <a:srgbClr val="333333"/>
                </a:solidFill>
              </a:rPr>
              <a:t>int</a:t>
            </a:r>
            <a:r>
              <a:rPr lang="en-US" altLang="ko-KR" sz="3200" dirty="0">
                <a:solidFill>
                  <a:srgbClr val="333333"/>
                </a:solidFill>
              </a:rPr>
              <a:t>, string, </a:t>
            </a:r>
            <a:r>
              <a:rPr lang="en-US" altLang="ko-KR" sz="3200" dirty="0" smtClean="0">
                <a:solidFill>
                  <a:srgbClr val="333333"/>
                </a:solidFill>
              </a:rPr>
              <a:t>tuple, bool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객체를 생성 후</a:t>
            </a:r>
            <a:r>
              <a:rPr lang="en-US" altLang="ko-KR" sz="2400" dirty="0" smtClean="0">
                <a:solidFill>
                  <a:srgbClr val="333333"/>
                </a:solidFill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</a:rPr>
              <a:t>객체의 값을 수정 </a:t>
            </a:r>
            <a:r>
              <a:rPr lang="ko-KR" altLang="en-US" sz="2400" b="1" dirty="0">
                <a:solidFill>
                  <a:srgbClr val="FF0000"/>
                </a:solidFill>
              </a:rPr>
              <a:t>불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가능</a:t>
            </a:r>
            <a:r>
              <a:rPr lang="en-US" altLang="ko-KR" sz="2400" dirty="0" smtClean="0">
                <a:solidFill>
                  <a:srgbClr val="333333"/>
                </a:solidFill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</a:rPr>
              <a:t>변수는 값이 수정된 다른 객체를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가르키게</a:t>
            </a:r>
            <a:r>
              <a:rPr lang="ko-KR" altLang="en-US" sz="2400" dirty="0" smtClean="0">
                <a:solidFill>
                  <a:srgbClr val="333333"/>
                </a:solidFill>
              </a:rPr>
              <a:t> 된다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mutable </a:t>
            </a:r>
            <a:r>
              <a:rPr lang="en-US" altLang="ko-KR" sz="3200" dirty="0">
                <a:solidFill>
                  <a:srgbClr val="333333"/>
                </a:solidFill>
              </a:rPr>
              <a:t>: list, </a:t>
            </a:r>
            <a:r>
              <a:rPr lang="en-US" altLang="ko-KR" sz="3200" dirty="0" err="1">
                <a:solidFill>
                  <a:srgbClr val="333333"/>
                </a:solidFill>
              </a:rPr>
              <a:t>dict</a:t>
            </a:r>
            <a:r>
              <a:rPr lang="en-US" altLang="ko-KR" sz="3200" dirty="0">
                <a:solidFill>
                  <a:srgbClr val="333333"/>
                </a:solidFill>
              </a:rPr>
              <a:t>, set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333333"/>
                </a:solidFill>
              </a:rPr>
              <a:t>객체를 생성 후</a:t>
            </a:r>
            <a:r>
              <a:rPr lang="en-US" altLang="ko-KR" sz="2400" dirty="0">
                <a:solidFill>
                  <a:srgbClr val="333333"/>
                </a:solidFill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</a:rPr>
              <a:t>객체의 값을 수정 </a:t>
            </a:r>
            <a:r>
              <a:rPr lang="ko-KR" altLang="en-US" sz="2400" b="1" dirty="0">
                <a:solidFill>
                  <a:srgbClr val="0070C0"/>
                </a:solidFill>
              </a:rPr>
              <a:t>가능</a:t>
            </a:r>
            <a:r>
              <a:rPr lang="en-US" altLang="ko-KR" sz="2400" dirty="0">
                <a:solidFill>
                  <a:srgbClr val="333333"/>
                </a:solidFill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</a:rPr>
              <a:t>변수는 값이 수정된 같은 객체를 </a:t>
            </a:r>
            <a:r>
              <a:rPr lang="ko-KR" altLang="en-US" sz="2400" dirty="0" err="1">
                <a:solidFill>
                  <a:srgbClr val="333333"/>
                </a:solidFill>
              </a:rPr>
              <a:t>가르키게</a:t>
            </a:r>
            <a:r>
              <a:rPr lang="ko-KR" altLang="en-US" sz="2400" dirty="0">
                <a:solidFill>
                  <a:srgbClr val="333333"/>
                </a:solidFill>
              </a:rPr>
              <a:t> 된다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6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입력과 출력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input</a:t>
            </a:r>
            <a:r>
              <a:rPr lang="ko-KR" altLang="en-US" sz="3200" dirty="0">
                <a:solidFill>
                  <a:srgbClr val="333333"/>
                </a:solidFill>
              </a:rPr>
              <a:t>과 </a:t>
            </a:r>
            <a:r>
              <a:rPr lang="en-US" altLang="ko-KR" sz="3200" dirty="0">
                <a:solidFill>
                  <a:srgbClr val="333333"/>
                </a:solidFill>
              </a:rPr>
              <a:t>print : </a:t>
            </a:r>
            <a:r>
              <a:rPr lang="ko-KR" altLang="en-US" sz="3200" dirty="0">
                <a:solidFill>
                  <a:srgbClr val="333333"/>
                </a:solidFill>
              </a:rPr>
              <a:t>이미 모두 배운 </a:t>
            </a:r>
            <a:r>
              <a:rPr lang="ko-KR" altLang="en-US" sz="3200" dirty="0" smtClean="0">
                <a:solidFill>
                  <a:srgbClr val="333333"/>
                </a:solidFill>
              </a:rPr>
              <a:t>내용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print </a:t>
            </a:r>
            <a:r>
              <a:rPr lang="ko-KR" altLang="en-US" sz="3200" dirty="0">
                <a:solidFill>
                  <a:srgbClr val="333333"/>
                </a:solidFill>
              </a:rPr>
              <a:t>주요 특징 복습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  </a:t>
            </a:r>
            <a:r>
              <a:rPr lang="en-US" altLang="ko-KR" sz="3200" dirty="0">
                <a:solidFill>
                  <a:srgbClr val="333333"/>
                </a:solidFill>
              </a:rPr>
              <a:t>1) print(“python is easy”, end = ‘ ‘)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  2) print(“you need”, “python</a:t>
            </a:r>
            <a:r>
              <a:rPr lang="en-US" altLang="ko-KR" sz="3200" dirty="0" smtClean="0">
                <a:solidFill>
                  <a:srgbClr val="333333"/>
                </a:solidFill>
              </a:rPr>
              <a:t>”)</a:t>
            </a:r>
            <a:endParaRPr lang="en-US" altLang="ko-KR"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02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986952"/>
            <a:ext cx="10510000" cy="391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/>
              <a:t>함수 </a:t>
            </a:r>
            <a:r>
              <a:rPr lang="ko-KR" altLang="en-US" sz="3200" dirty="0" smtClean="0"/>
              <a:t>연습</a:t>
            </a:r>
            <a:r>
              <a:rPr lang="en-US" altLang="ko-KR" sz="3200" dirty="0"/>
              <a:t>4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[</a:t>
            </a:r>
            <a:r>
              <a:rPr lang="en-US" altLang="ko-KR" sz="2400" dirty="0"/>
              <a:t>1, 4, 6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의 값으로 구성된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리스트가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”index(a)”</a:t>
            </a:r>
            <a:r>
              <a:rPr lang="ko-KR" altLang="en-US" sz="2400" dirty="0" smtClean="0"/>
              <a:t> 함수는 </a:t>
            </a:r>
            <a:r>
              <a:rPr lang="en-US" altLang="ko-KR" sz="2400" dirty="0" smtClean="0"/>
              <a:t>a</a:t>
            </a:r>
            <a:r>
              <a:rPr lang="ko-KR" altLang="en-US" sz="2400" dirty="0"/>
              <a:t>가 리스트의 </a:t>
            </a:r>
            <a:r>
              <a:rPr lang="ko-KR" altLang="en-US" sz="2400" dirty="0" err="1"/>
              <a:t>몇번째에</a:t>
            </a:r>
            <a:r>
              <a:rPr lang="ko-KR" altLang="en-US" sz="2400" dirty="0"/>
              <a:t> 있는지 찾는 </a:t>
            </a:r>
            <a:r>
              <a:rPr lang="ko-KR" altLang="en-US" sz="2400" dirty="0" err="1" smtClean="0"/>
              <a:t>내장함수다</a:t>
            </a:r>
            <a:r>
              <a:rPr lang="en-US" altLang="ko-KR" sz="24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해당 </a:t>
            </a:r>
            <a:r>
              <a:rPr lang="ko-KR" altLang="en-US" sz="2400" dirty="0" err="1"/>
              <a:t>내장함수를</a:t>
            </a:r>
            <a:r>
              <a:rPr lang="ko-KR" altLang="en-US" sz="2400" dirty="0"/>
              <a:t> 쓰지 말고</a:t>
            </a:r>
            <a:r>
              <a:rPr lang="en-US" altLang="ko-KR" sz="2400" dirty="0"/>
              <a:t>, for</a:t>
            </a:r>
            <a:r>
              <a:rPr lang="ko-KR" altLang="en-US" sz="2400" dirty="0"/>
              <a:t>문을 사용하여 </a:t>
            </a:r>
            <a:r>
              <a:rPr lang="ko-KR" altLang="en-US" sz="2400" dirty="0" smtClean="0"/>
              <a:t>같은 역할을 하는 </a:t>
            </a:r>
            <a:endParaRPr lang="en-US" altLang="ko-KR" sz="2400" dirty="0" smtClean="0"/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find</a:t>
            </a:r>
            <a:r>
              <a:rPr lang="ko-KR" altLang="en-US" sz="2400" dirty="0"/>
              <a:t>라는 함수를 </a:t>
            </a:r>
            <a:r>
              <a:rPr lang="ko-KR" altLang="en-US" sz="2400" dirty="0" smtClean="0"/>
              <a:t>구현하라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7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09" y="986952"/>
            <a:ext cx="1106547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/>
              <a:t>함수 </a:t>
            </a:r>
            <a:r>
              <a:rPr lang="ko-KR" altLang="en-US" sz="3200" dirty="0" smtClean="0"/>
              <a:t>연습</a:t>
            </a:r>
            <a:r>
              <a:rPr lang="en-US" altLang="ko-KR" sz="3200" dirty="0" smtClean="0"/>
              <a:t>5</a:t>
            </a:r>
            <a:endParaRPr lang="en-US" altLang="ko-KR" sz="32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layer </a:t>
            </a:r>
            <a:r>
              <a:rPr lang="ko-KR" altLang="en-US" sz="2400" dirty="0" smtClean="0"/>
              <a:t>변수에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별의 층수를 입력하면 각 층마다 별의 개수가 한 개씩 증가하여 출력되고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마지막 줄에 별의 개수가 출력되도록 함수를 구현하라</a:t>
            </a:r>
            <a:r>
              <a:rPr lang="en-US" altLang="ko-KR" sz="24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starCount</a:t>
            </a:r>
            <a:r>
              <a:rPr lang="en-US" altLang="ko-KR" sz="2400" dirty="0" smtClean="0"/>
              <a:t> (layer) :    &lt;&lt; </a:t>
            </a:r>
            <a:r>
              <a:rPr lang="ko-KR" altLang="en-US" sz="2400" dirty="0" smtClean="0"/>
              <a:t>함수 </a:t>
            </a:r>
            <a:r>
              <a:rPr lang="ko-KR" altLang="en-US" sz="2400" dirty="0" err="1" smtClean="0"/>
              <a:t>선언부</a:t>
            </a:r>
            <a:endParaRPr lang="en-US" altLang="ko-KR" sz="2400" dirty="0" smtClean="0"/>
          </a:p>
          <a:p>
            <a:pPr lvl="2">
              <a:lnSpc>
                <a:spcPct val="200000"/>
              </a:lnSpc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출력 결과</a:t>
            </a:r>
            <a:r>
              <a:rPr lang="en-US" altLang="ko-KR" sz="2400" dirty="0" smtClean="0"/>
              <a:t>]</a:t>
            </a:r>
          </a:p>
          <a:p>
            <a:pPr lvl="2"/>
            <a:r>
              <a:rPr lang="en-US" altLang="ko-KR" sz="1600" dirty="0"/>
              <a:t>layer : 5</a:t>
            </a:r>
          </a:p>
          <a:p>
            <a:pPr lvl="2"/>
            <a:r>
              <a:rPr lang="en-US" altLang="ko-KR" sz="1600" dirty="0"/>
              <a:t>*</a:t>
            </a:r>
          </a:p>
          <a:p>
            <a:pPr lvl="2"/>
            <a:r>
              <a:rPr lang="en-US" altLang="ko-KR" sz="1600" dirty="0"/>
              <a:t>**</a:t>
            </a:r>
          </a:p>
          <a:p>
            <a:pPr lvl="2"/>
            <a:r>
              <a:rPr lang="en-US" altLang="ko-KR" sz="1600" dirty="0"/>
              <a:t>***</a:t>
            </a:r>
          </a:p>
          <a:p>
            <a:pPr lvl="2"/>
            <a:r>
              <a:rPr lang="en-US" altLang="ko-KR" sz="1600" dirty="0"/>
              <a:t>****</a:t>
            </a:r>
          </a:p>
          <a:p>
            <a:pPr lvl="2"/>
            <a:r>
              <a:rPr lang="en-US" altLang="ko-KR" sz="1600" dirty="0"/>
              <a:t>*****</a:t>
            </a:r>
          </a:p>
          <a:p>
            <a:pPr lvl="2"/>
            <a:r>
              <a:rPr lang="ko-KR" altLang="en-US" sz="1600" dirty="0"/>
              <a:t>별의 개수 </a:t>
            </a:r>
            <a:r>
              <a:rPr lang="en-US" altLang="ko-KR" sz="1600" dirty="0"/>
              <a:t>: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65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09" y="986952"/>
            <a:ext cx="110654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/>
              <a:t>함수 </a:t>
            </a:r>
            <a:r>
              <a:rPr lang="ko-KR" altLang="en-US" sz="3200" dirty="0" smtClean="0"/>
              <a:t>연습</a:t>
            </a:r>
            <a:r>
              <a:rPr lang="en-US" altLang="ko-KR" sz="3200" dirty="0"/>
              <a:t>6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팩토리얼을</a:t>
            </a:r>
            <a:r>
              <a:rPr lang="ko-KR" altLang="en-US" sz="2400" dirty="0" smtClean="0"/>
              <a:t> 계산하는 </a:t>
            </a:r>
            <a:r>
              <a:rPr lang="ko-KR" altLang="en-US" sz="2400" dirty="0" err="1" smtClean="0"/>
              <a:t>재귀함수를</a:t>
            </a:r>
            <a:r>
              <a:rPr lang="ko-KR" altLang="en-US" sz="2400" dirty="0" smtClean="0"/>
              <a:t> 만들어보라</a:t>
            </a:r>
            <a:endParaRPr lang="en-US" altLang="ko-KR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def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factorial_func</a:t>
            </a:r>
            <a:r>
              <a:rPr lang="en-US" altLang="ko-KR" sz="2400" dirty="0"/>
              <a:t> (x) :</a:t>
            </a:r>
          </a:p>
          <a:p>
            <a:pPr lvl="2">
              <a:lnSpc>
                <a:spcPct val="200000"/>
              </a:lnSpc>
            </a:pPr>
            <a:endParaRPr lang="en-US" altLang="ko-KR" sz="2400" dirty="0"/>
          </a:p>
          <a:p>
            <a:pPr lvl="2">
              <a:lnSpc>
                <a:spcPct val="200000"/>
              </a:lnSpc>
            </a:pPr>
            <a:endParaRPr lang="en-US" altLang="ko-KR" sz="2400" dirty="0" smtClean="0"/>
          </a:p>
          <a:p>
            <a:pPr lvl="2">
              <a:lnSpc>
                <a:spcPct val="200000"/>
              </a:lnSpc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출력 결과</a:t>
            </a:r>
            <a:r>
              <a:rPr lang="en-US" altLang="ko-KR" sz="2400" dirty="0" smtClean="0"/>
              <a:t>]</a:t>
            </a:r>
          </a:p>
          <a:p>
            <a:pPr lvl="2"/>
            <a:r>
              <a:rPr lang="en-US" altLang="ko-KR" sz="1600" dirty="0"/>
              <a:t>1 2 3 4 </a:t>
            </a:r>
            <a:r>
              <a:rPr lang="ko-KR" altLang="en-US" sz="1600" dirty="0" err="1"/>
              <a:t>팩토리얼</a:t>
            </a:r>
            <a:r>
              <a:rPr lang="ko-KR" altLang="en-US" sz="1600" dirty="0"/>
              <a:t> 결과 </a:t>
            </a:r>
            <a:r>
              <a:rPr lang="en-US" altLang="ko-KR" sz="1600" dirty="0"/>
              <a:t>: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3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8360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altLang="ko-KR" sz="3200" dirty="0" smtClean="0">
                <a:solidFill>
                  <a:srgbClr val="333333"/>
                </a:solidFill>
              </a:rPr>
              <a:t>list_num </a:t>
            </a:r>
            <a:r>
              <a:rPr lang="pt-BR" altLang="ko-KR" sz="3200" dirty="0">
                <a:solidFill>
                  <a:srgbClr val="333333"/>
                </a:solidFill>
              </a:rPr>
              <a:t>=  ['1', '2', '3', '4']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1. print(</a:t>
            </a:r>
            <a:r>
              <a:rPr lang="en-US" altLang="ko-KR" sz="2400" dirty="0" err="1">
                <a:solidFill>
                  <a:srgbClr val="333333"/>
                </a:solidFill>
              </a:rPr>
              <a:t>list_num.sort</a:t>
            </a:r>
            <a:r>
              <a:rPr lang="en-US" altLang="ko-KR" sz="2400" dirty="0">
                <a:solidFill>
                  <a:srgbClr val="333333"/>
                </a:solidFill>
              </a:rPr>
              <a:t>())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2</a:t>
            </a:r>
            <a:r>
              <a:rPr lang="en-US" altLang="ko-KR" sz="2400" dirty="0">
                <a:solidFill>
                  <a:srgbClr val="333333"/>
                </a:solidFill>
              </a:rPr>
              <a:t>. print(</a:t>
            </a:r>
            <a:r>
              <a:rPr lang="en-US" altLang="ko-KR" sz="2400" dirty="0" err="1">
                <a:solidFill>
                  <a:srgbClr val="333333"/>
                </a:solidFill>
              </a:rPr>
              <a:t>list_num.count</a:t>
            </a:r>
            <a:r>
              <a:rPr lang="en-US" altLang="ko-KR" sz="2400" dirty="0">
                <a:solidFill>
                  <a:srgbClr val="333333"/>
                </a:solidFill>
              </a:rPr>
              <a:t>('1'))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위 </a:t>
            </a:r>
            <a:r>
              <a:rPr lang="ko-KR" altLang="en-US" sz="2400" dirty="0">
                <a:solidFill>
                  <a:srgbClr val="333333"/>
                </a:solidFill>
              </a:rPr>
              <a:t>둘의 차이는</a:t>
            </a:r>
            <a:r>
              <a:rPr lang="en-US" altLang="ko-KR" sz="2400" dirty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03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함수의 </a:t>
            </a:r>
            <a:r>
              <a:rPr lang="ko-KR" altLang="en-US" sz="3200" dirty="0" smtClean="0">
                <a:solidFill>
                  <a:srgbClr val="333333"/>
                </a:solidFill>
              </a:rPr>
              <a:t>기본 구조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solidFill>
                  <a:srgbClr val="333333"/>
                </a:solidFill>
              </a:rPr>
              <a:t>def</a:t>
            </a:r>
            <a:r>
              <a:rPr lang="en-US" altLang="ko-KR" sz="2400" dirty="0" smtClean="0">
                <a:solidFill>
                  <a:srgbClr val="333333"/>
                </a:solidFill>
              </a:rPr>
              <a:t> </a:t>
            </a:r>
            <a:r>
              <a:rPr lang="ko-KR" altLang="en-US" sz="2400" dirty="0" err="1">
                <a:solidFill>
                  <a:srgbClr val="333333"/>
                </a:solidFill>
              </a:rPr>
              <a:t>함수명</a:t>
            </a:r>
            <a:r>
              <a:rPr lang="en-US" altLang="ko-KR" sz="2400" dirty="0">
                <a:solidFill>
                  <a:srgbClr val="333333"/>
                </a:solidFill>
              </a:rPr>
              <a:t>(</a:t>
            </a:r>
            <a:r>
              <a:rPr lang="ko-KR" altLang="en-US" sz="2400" dirty="0">
                <a:solidFill>
                  <a:srgbClr val="333333"/>
                </a:solidFill>
              </a:rPr>
              <a:t>매개변수</a:t>
            </a:r>
            <a:r>
              <a:rPr lang="en-US" altLang="ko-KR" sz="2400" dirty="0" smtClean="0">
                <a:solidFill>
                  <a:srgbClr val="333333"/>
                </a:solidFill>
              </a:rPr>
              <a:t>) :     &gt;&gt; </a:t>
            </a:r>
            <a:r>
              <a:rPr lang="ko-KR" altLang="en-US" sz="2400" dirty="0" smtClean="0">
                <a:solidFill>
                  <a:srgbClr val="333333"/>
                </a:solidFill>
              </a:rPr>
              <a:t>매개변수 </a:t>
            </a:r>
            <a:r>
              <a:rPr lang="en-US" altLang="ko-KR" sz="2400" dirty="0" smtClean="0">
                <a:solidFill>
                  <a:srgbClr val="333333"/>
                </a:solidFill>
              </a:rPr>
              <a:t>: input</a:t>
            </a:r>
            <a:r>
              <a:rPr lang="ko-KR" altLang="en-US" sz="2400" dirty="0">
                <a:solidFill>
                  <a:srgbClr val="333333"/>
                </a:solidFill>
              </a:rPr>
              <a:t>값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ko-KR" altLang="en-US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 err="1">
                <a:solidFill>
                  <a:srgbClr val="333333"/>
                </a:solidFill>
              </a:rPr>
              <a:t>실행문</a:t>
            </a:r>
            <a:r>
              <a:rPr lang="en-US" altLang="ko-KR" sz="2400" dirty="0" smtClean="0">
                <a:solidFill>
                  <a:srgbClr val="333333"/>
                </a:solidFill>
              </a:rPr>
              <a:t>1              &gt;&gt; </a:t>
            </a:r>
            <a:r>
              <a:rPr lang="ko-KR" altLang="en-US" sz="2400" dirty="0" err="1">
                <a:solidFill>
                  <a:srgbClr val="333333"/>
                </a:solidFill>
              </a:rPr>
              <a:t>실행문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>
                <a:solidFill>
                  <a:srgbClr val="333333"/>
                </a:solidFill>
              </a:rPr>
              <a:t>: f(x)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 err="1">
                <a:solidFill>
                  <a:srgbClr val="333333"/>
                </a:solidFill>
              </a:rPr>
              <a:t>실행문</a:t>
            </a:r>
            <a:r>
              <a:rPr lang="en-US" altLang="ko-KR" sz="2400" dirty="0" smtClean="0">
                <a:solidFill>
                  <a:srgbClr val="333333"/>
                </a:solidFill>
              </a:rPr>
              <a:t>2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en-US" altLang="ko-KR" sz="2400" dirty="0">
                <a:solidFill>
                  <a:srgbClr val="333333"/>
                </a:solidFill>
              </a:rPr>
              <a:t>	return </a:t>
            </a:r>
            <a:r>
              <a:rPr lang="ko-KR" altLang="en-US" sz="2400" dirty="0" smtClean="0">
                <a:solidFill>
                  <a:srgbClr val="333333"/>
                </a:solidFill>
              </a:rPr>
              <a:t>결과값       </a:t>
            </a:r>
            <a:r>
              <a:rPr lang="en-US" altLang="ko-KR" sz="2400" dirty="0" smtClean="0">
                <a:solidFill>
                  <a:srgbClr val="333333"/>
                </a:solidFill>
              </a:rPr>
              <a:t>&gt;&gt; </a:t>
            </a:r>
            <a:r>
              <a:rPr lang="ko-KR" altLang="en-US" sz="2400" dirty="0" err="1">
                <a:solidFill>
                  <a:srgbClr val="333333"/>
                </a:solidFill>
              </a:rPr>
              <a:t>리턴값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>
                <a:solidFill>
                  <a:srgbClr val="333333"/>
                </a:solidFill>
              </a:rPr>
              <a:t>: output</a:t>
            </a:r>
          </a:p>
        </p:txBody>
      </p:sp>
    </p:spTree>
    <p:extLst>
      <p:ext uri="{BB962C8B-B14F-4D97-AF65-F5344CB8AC3E}">
        <p14:creationId xmlns:p14="http://schemas.microsoft.com/office/powerpoint/2010/main" val="23278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함수의 기본 </a:t>
            </a:r>
            <a:r>
              <a:rPr lang="ko-KR" altLang="en-US" sz="3200" dirty="0" smtClean="0">
                <a:solidFill>
                  <a:srgbClr val="333333"/>
                </a:solidFill>
              </a:rPr>
              <a:t>구조 예시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solidFill>
                  <a:srgbClr val="333333"/>
                </a:solidFill>
              </a:rPr>
              <a:t>def</a:t>
            </a:r>
            <a:r>
              <a:rPr lang="en-US" altLang="ko-KR" sz="2400" dirty="0" smtClean="0">
                <a:solidFill>
                  <a:srgbClr val="333333"/>
                </a:solidFill>
              </a:rPr>
              <a:t> plus(a, b) :               &gt;&gt; </a:t>
            </a:r>
            <a:r>
              <a:rPr lang="ko-KR" altLang="en-US" sz="2400" dirty="0" smtClean="0">
                <a:solidFill>
                  <a:srgbClr val="333333"/>
                </a:solidFill>
              </a:rPr>
              <a:t>매개변수 </a:t>
            </a:r>
            <a:r>
              <a:rPr lang="en-US" altLang="ko-KR" sz="2400" dirty="0" smtClean="0">
                <a:solidFill>
                  <a:srgbClr val="333333"/>
                </a:solidFill>
              </a:rPr>
              <a:t>: input</a:t>
            </a:r>
            <a:r>
              <a:rPr lang="ko-KR" altLang="en-US" sz="2400" dirty="0">
                <a:solidFill>
                  <a:srgbClr val="333333"/>
                </a:solidFill>
              </a:rPr>
              <a:t>값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ko-KR" altLang="en-US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result = a + b      &gt;&gt; </a:t>
            </a:r>
            <a:r>
              <a:rPr lang="ko-KR" altLang="en-US" sz="2400" dirty="0" err="1">
                <a:solidFill>
                  <a:srgbClr val="333333"/>
                </a:solidFill>
              </a:rPr>
              <a:t>실행문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>
                <a:solidFill>
                  <a:srgbClr val="333333"/>
                </a:solidFill>
              </a:rPr>
              <a:t>: f(x)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return result</a:t>
            </a:r>
            <a:r>
              <a:rPr lang="ko-KR" altLang="en-US" sz="2400" dirty="0" smtClean="0">
                <a:solidFill>
                  <a:srgbClr val="333333"/>
                </a:solidFill>
              </a:rPr>
              <a:t>         </a:t>
            </a:r>
            <a:r>
              <a:rPr lang="en-US" altLang="ko-KR" sz="2400" dirty="0" smtClean="0">
                <a:solidFill>
                  <a:srgbClr val="333333"/>
                </a:solidFill>
              </a:rPr>
              <a:t>&gt;&gt; </a:t>
            </a:r>
            <a:r>
              <a:rPr lang="ko-KR" altLang="en-US" sz="2400" dirty="0" err="1">
                <a:solidFill>
                  <a:srgbClr val="333333"/>
                </a:solidFill>
              </a:rPr>
              <a:t>리턴값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>
                <a:solidFill>
                  <a:srgbClr val="333333"/>
                </a:solidFill>
              </a:rPr>
              <a:t>: output</a:t>
            </a:r>
          </a:p>
        </p:txBody>
      </p:sp>
    </p:spTree>
    <p:extLst>
      <p:ext uri="{BB962C8B-B14F-4D97-AF65-F5344CB8AC3E}">
        <p14:creationId xmlns:p14="http://schemas.microsoft.com/office/powerpoint/2010/main" val="202143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65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입력값과</a:t>
            </a:r>
            <a:r>
              <a:rPr lang="ko-KR" altLang="en-US" sz="3200" dirty="0" smtClean="0">
                <a:solidFill>
                  <a:srgbClr val="333333"/>
                </a:solidFill>
              </a:rPr>
              <a:t> 결과값에 따른 함수의 다양한 형태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1.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입력값</a:t>
            </a:r>
            <a:r>
              <a:rPr lang="en-US" altLang="ko-KR" sz="2400" dirty="0" smtClean="0">
                <a:solidFill>
                  <a:srgbClr val="333333"/>
                </a:solidFill>
              </a:rPr>
              <a:t> &amp; </a:t>
            </a:r>
            <a:r>
              <a:rPr lang="ko-KR" altLang="en-US" sz="2400" dirty="0" smtClean="0">
                <a:solidFill>
                  <a:srgbClr val="333333"/>
                </a:solidFill>
              </a:rPr>
              <a:t>결과값이 </a:t>
            </a:r>
            <a:r>
              <a:rPr lang="ko-KR" altLang="en-US" sz="2400" dirty="0">
                <a:solidFill>
                  <a:srgbClr val="333333"/>
                </a:solidFill>
              </a:rPr>
              <a:t>있는 </a:t>
            </a:r>
            <a:r>
              <a:rPr lang="ko-KR" altLang="en-US" sz="2400" dirty="0" smtClean="0">
                <a:solidFill>
                  <a:srgbClr val="333333"/>
                </a:solidFill>
              </a:rPr>
              <a:t>함수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 smtClean="0">
                <a:solidFill>
                  <a:srgbClr val="333333"/>
                </a:solidFill>
              </a:rPr>
              <a:t>결과값을 받을 변수 </a:t>
            </a:r>
            <a:r>
              <a:rPr lang="en-US" altLang="ko-KR" sz="2400" dirty="0" smtClean="0">
                <a:solidFill>
                  <a:srgbClr val="333333"/>
                </a:solidFill>
              </a:rPr>
              <a:t>=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함수명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</a:rPr>
              <a:t>인수</a:t>
            </a:r>
            <a:r>
              <a:rPr lang="en-US" altLang="ko-KR" sz="2400" dirty="0" smtClean="0">
                <a:solidFill>
                  <a:srgbClr val="333333"/>
                </a:solidFill>
              </a:rPr>
              <a:t>1, </a:t>
            </a:r>
            <a:r>
              <a:rPr lang="ko-KR" altLang="en-US" sz="2400" dirty="0" smtClean="0">
                <a:solidFill>
                  <a:srgbClr val="333333"/>
                </a:solidFill>
              </a:rPr>
              <a:t>인수</a:t>
            </a:r>
            <a:r>
              <a:rPr lang="en-US" altLang="ko-KR" sz="2400" dirty="0" smtClean="0">
                <a:solidFill>
                  <a:srgbClr val="333333"/>
                </a:solidFill>
              </a:rPr>
              <a:t>2, …)</a:t>
            </a:r>
          </a:p>
          <a:p>
            <a:pPr lvl="1">
              <a:lnSpc>
                <a:spcPct val="200000"/>
              </a:lnSpc>
            </a:pPr>
            <a:endParaRPr lang="en-US" altLang="ko-KR" sz="24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2.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입력값은</a:t>
            </a:r>
            <a:r>
              <a:rPr lang="ko-KR" altLang="en-US" sz="2400" dirty="0" smtClean="0">
                <a:solidFill>
                  <a:srgbClr val="333333"/>
                </a:solidFill>
              </a:rPr>
              <a:t> 있고 결과값이 </a:t>
            </a:r>
            <a:r>
              <a:rPr lang="ko-KR" altLang="en-US" sz="2400" dirty="0">
                <a:solidFill>
                  <a:srgbClr val="333333"/>
                </a:solidFill>
              </a:rPr>
              <a:t>없는 함수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 err="1">
                <a:solidFill>
                  <a:srgbClr val="333333"/>
                </a:solidFill>
              </a:rPr>
              <a:t>함수명</a:t>
            </a:r>
            <a:r>
              <a:rPr lang="en-US" altLang="ko-KR" sz="2400" dirty="0">
                <a:solidFill>
                  <a:srgbClr val="333333"/>
                </a:solidFill>
              </a:rPr>
              <a:t>(</a:t>
            </a:r>
            <a:r>
              <a:rPr lang="ko-KR" altLang="en-US" sz="2400" dirty="0">
                <a:solidFill>
                  <a:srgbClr val="333333"/>
                </a:solidFill>
              </a:rPr>
              <a:t>인수</a:t>
            </a:r>
            <a:r>
              <a:rPr lang="en-US" altLang="ko-KR" sz="2400" dirty="0">
                <a:solidFill>
                  <a:srgbClr val="333333"/>
                </a:solidFill>
              </a:rPr>
              <a:t>1, </a:t>
            </a:r>
            <a:r>
              <a:rPr lang="ko-KR" altLang="en-US" sz="2400" dirty="0">
                <a:solidFill>
                  <a:srgbClr val="333333"/>
                </a:solidFill>
              </a:rPr>
              <a:t>인수</a:t>
            </a:r>
            <a:r>
              <a:rPr lang="en-US" altLang="ko-KR" sz="2400" dirty="0">
                <a:solidFill>
                  <a:srgbClr val="333333"/>
                </a:solidFill>
              </a:rPr>
              <a:t>2, </a:t>
            </a:r>
            <a:r>
              <a:rPr lang="en-US" altLang="ko-KR" sz="2400" dirty="0" smtClean="0">
                <a:solidFill>
                  <a:srgbClr val="333333"/>
                </a:solidFill>
              </a:rPr>
              <a:t>…)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09" y="1166567"/>
            <a:ext cx="107236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입력값과</a:t>
            </a:r>
            <a:r>
              <a:rPr lang="ko-KR" altLang="en-US" sz="3200" dirty="0" smtClean="0">
                <a:solidFill>
                  <a:srgbClr val="333333"/>
                </a:solidFill>
              </a:rPr>
              <a:t> 결과값에 따른 함수의 다양한 형태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3. </a:t>
            </a:r>
            <a:r>
              <a:rPr lang="ko-KR" altLang="en-US" sz="2400" dirty="0" err="1">
                <a:solidFill>
                  <a:srgbClr val="333333"/>
                </a:solidFill>
              </a:rPr>
              <a:t>입력값이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없지만 결과값은 있는 </a:t>
            </a:r>
            <a:r>
              <a:rPr lang="ko-KR" altLang="en-US" sz="2400" dirty="0">
                <a:solidFill>
                  <a:srgbClr val="333333"/>
                </a:solidFill>
              </a:rPr>
              <a:t>함수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>
                <a:solidFill>
                  <a:srgbClr val="333333"/>
                </a:solidFill>
              </a:rPr>
              <a:t>결과값을 받을 변수 </a:t>
            </a:r>
            <a:r>
              <a:rPr lang="en-US" altLang="ko-KR" sz="2400" dirty="0">
                <a:solidFill>
                  <a:srgbClr val="333333"/>
                </a:solidFill>
              </a:rPr>
              <a:t>= </a:t>
            </a:r>
            <a:r>
              <a:rPr lang="ko-KR" altLang="en-US" sz="2400" dirty="0" err="1">
                <a:solidFill>
                  <a:srgbClr val="333333"/>
                </a:solidFill>
              </a:rPr>
              <a:t>함수명</a:t>
            </a:r>
            <a:r>
              <a:rPr lang="en-US" altLang="ko-KR" sz="2400" dirty="0" smtClean="0">
                <a:solidFill>
                  <a:srgbClr val="333333"/>
                </a:solidFill>
              </a:rPr>
              <a:t>()</a:t>
            </a:r>
          </a:p>
          <a:p>
            <a:pPr lvl="1">
              <a:lnSpc>
                <a:spcPct val="200000"/>
              </a:lnSpc>
            </a:pPr>
            <a:endParaRPr lang="en-US" altLang="ko-KR" sz="24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4.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입력값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&amp; </a:t>
            </a:r>
            <a:r>
              <a:rPr lang="ko-KR" altLang="en-US" sz="2400" dirty="0" smtClean="0">
                <a:solidFill>
                  <a:srgbClr val="333333"/>
                </a:solidFill>
              </a:rPr>
              <a:t>결과값 모두 없는 함수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함수명</a:t>
            </a:r>
            <a:r>
              <a:rPr lang="en-US" altLang="ko-KR" sz="2400" dirty="0" smtClean="0">
                <a:solidFill>
                  <a:srgbClr val="333333"/>
                </a:solidFill>
              </a:rPr>
              <a:t>()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4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05 </a:t>
            </a:r>
            <a:r>
              <a:rPr lang="ko-KR" altLang="en-US" sz="28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입출력이 있는 함수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CC54-6C95-461F-9691-FC035DB39FE0}"/>
              </a:ext>
            </a:extLst>
          </p:cNvPr>
          <p:cNvSpPr txBox="1"/>
          <p:nvPr/>
        </p:nvSpPr>
        <p:spPr>
          <a:xfrm>
            <a:off x="949910" y="1166413"/>
            <a:ext cx="105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연습문제 </a:t>
            </a:r>
            <a:r>
              <a:rPr lang="en-US" altLang="ko-KR" sz="3200" dirty="0" smtClean="0"/>
              <a:t>01</a:t>
            </a:r>
            <a:endParaRPr lang="en-US" altLang="ko-KR" sz="32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mul</a:t>
            </a:r>
            <a:r>
              <a:rPr lang="en-US" altLang="ko-KR" sz="2400" dirty="0" smtClean="0"/>
              <a:t>(2,3</a:t>
            </a:r>
            <a:r>
              <a:rPr lang="en-US" altLang="ko-KR" sz="2400" dirty="0"/>
              <a:t>))</a:t>
            </a:r>
            <a:r>
              <a:rPr lang="ko-KR" altLang="en-US" sz="2400" dirty="0"/>
              <a:t>을 하면 </a:t>
            </a:r>
            <a:r>
              <a:rPr lang="en-US" altLang="ko-KR" sz="2400" dirty="0"/>
              <a:t>2</a:t>
            </a:r>
            <a:r>
              <a:rPr lang="ko-KR" altLang="en-US" sz="2400" dirty="0"/>
              <a:t>와 </a:t>
            </a:r>
            <a:r>
              <a:rPr lang="en-US" altLang="ko-KR" sz="2400" dirty="0"/>
              <a:t>3</a:t>
            </a:r>
            <a:r>
              <a:rPr lang="ko-KR" altLang="en-US" sz="2400" dirty="0"/>
              <a:t>을 곱</a:t>
            </a:r>
            <a:r>
              <a:rPr lang="ko-KR" altLang="en-US" sz="2400" dirty="0" smtClean="0"/>
              <a:t>한 </a:t>
            </a:r>
            <a:r>
              <a:rPr lang="ko-KR" altLang="en-US" sz="2400" dirty="0"/>
              <a:t>값이 </a:t>
            </a:r>
            <a:r>
              <a:rPr lang="ko-KR" altLang="en-US" sz="2400" dirty="0" smtClean="0"/>
              <a:t>출력되는 </a:t>
            </a:r>
            <a:r>
              <a:rPr lang="ko-KR" altLang="en-US" sz="2400" dirty="0"/>
              <a:t>함수를 구현하라</a:t>
            </a:r>
            <a:r>
              <a:rPr lang="en-US" altLang="ko-KR" sz="2400" dirty="0" smtClean="0"/>
              <a:t>.</a:t>
            </a:r>
          </a:p>
          <a:p>
            <a:pPr marL="266700" lvl="1" indent="-2667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3200" dirty="0" smtClean="0"/>
          </a:p>
          <a:p>
            <a:pPr marL="266700" lvl="1" indent="-2667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연습문제 </a:t>
            </a:r>
            <a:r>
              <a:rPr lang="en-US" altLang="ko-KR" sz="3200" dirty="0" smtClean="0"/>
              <a:t>02</a:t>
            </a:r>
            <a:endParaRPr lang="en-US" altLang="ko-KR" sz="32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정수 </a:t>
            </a:r>
            <a:r>
              <a:rPr lang="ko-KR" altLang="en-US" sz="2400" dirty="0"/>
              <a:t>하나를 입력 받아 </a:t>
            </a:r>
            <a:r>
              <a:rPr lang="en-US" altLang="ko-KR" sz="2400" dirty="0"/>
              <a:t>2</a:t>
            </a:r>
            <a:r>
              <a:rPr lang="ko-KR" altLang="en-US" sz="2400" dirty="0"/>
              <a:t>제곱의 결과를 돌려주는 함수를 만들고 </a:t>
            </a:r>
            <a:endParaRPr lang="en-US" altLang="ko-KR" sz="2400" dirty="0" smtClean="0"/>
          </a:p>
          <a:p>
            <a:pPr lvl="1">
              <a:lnSpc>
                <a:spcPct val="200000"/>
              </a:lnSpc>
            </a:pPr>
            <a:r>
              <a:rPr lang="ko-KR" altLang="en-US" sz="2400" dirty="0" smtClean="0"/>
              <a:t>   값을 </a:t>
            </a:r>
            <a:r>
              <a:rPr lang="ko-KR" altLang="en-US" sz="2400" dirty="0" err="1" smtClean="0"/>
              <a:t>리턴받아</a:t>
            </a:r>
            <a:r>
              <a:rPr lang="ko-KR" altLang="en-US" sz="2400" dirty="0" smtClean="0"/>
              <a:t> 출력하라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3962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20487</TotalTime>
  <Words>1244</Words>
  <Application>Microsoft Office PowerPoint</Application>
  <PresentationFormat>와이드스크린</PresentationFormat>
  <Paragraphs>273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최현일</dc:creator>
  <cp:lastModifiedBy>USER</cp:lastModifiedBy>
  <cp:revision>172</cp:revision>
  <dcterms:created xsi:type="dcterms:W3CDTF">2021-12-28T10:49:08Z</dcterms:created>
  <dcterms:modified xsi:type="dcterms:W3CDTF">2022-07-29T18:10:14Z</dcterms:modified>
</cp:coreProperties>
</file>