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74"/>
  </p:notesMasterIdLst>
  <p:handoutMasterIdLst>
    <p:handoutMasterId r:id="rId75"/>
  </p:handoutMasterIdLst>
  <p:sldIdLst>
    <p:sldId id="421" r:id="rId2"/>
    <p:sldId id="256" r:id="rId3"/>
    <p:sldId id="503" r:id="rId4"/>
    <p:sldId id="257" r:id="rId5"/>
    <p:sldId id="393" r:id="rId6"/>
    <p:sldId id="394" r:id="rId7"/>
    <p:sldId id="392" r:id="rId8"/>
    <p:sldId id="522" r:id="rId9"/>
    <p:sldId id="523" r:id="rId10"/>
    <p:sldId id="261" r:id="rId11"/>
    <p:sldId id="436" r:id="rId12"/>
    <p:sldId id="382" r:id="rId13"/>
    <p:sldId id="280" r:id="rId14"/>
    <p:sldId id="504" r:id="rId15"/>
    <p:sldId id="440" r:id="rId16"/>
    <p:sldId id="442" r:id="rId17"/>
    <p:sldId id="441" r:id="rId18"/>
    <p:sldId id="444" r:id="rId19"/>
    <p:sldId id="505" r:id="rId20"/>
    <p:sldId id="282" r:id="rId21"/>
    <p:sldId id="286" r:id="rId22"/>
    <p:sldId id="450" r:id="rId23"/>
    <p:sldId id="451" r:id="rId24"/>
    <p:sldId id="452" r:id="rId25"/>
    <p:sldId id="287" r:id="rId26"/>
    <p:sldId id="292" r:id="rId27"/>
    <p:sldId id="293" r:id="rId28"/>
    <p:sldId id="453" r:id="rId29"/>
    <p:sldId id="333" r:id="rId30"/>
    <p:sldId id="454" r:id="rId31"/>
    <p:sldId id="339" r:id="rId32"/>
    <p:sldId id="455" r:id="rId33"/>
    <p:sldId id="524" r:id="rId34"/>
    <p:sldId id="502" r:id="rId35"/>
    <p:sldId id="299" r:id="rId36"/>
    <p:sldId id="456" r:id="rId37"/>
    <p:sldId id="342" r:id="rId38"/>
    <p:sldId id="479" r:id="rId39"/>
    <p:sldId id="366" r:id="rId40"/>
    <p:sldId id="480" r:id="rId41"/>
    <p:sldId id="525" r:id="rId42"/>
    <p:sldId id="368" r:id="rId43"/>
    <p:sldId id="369" r:id="rId44"/>
    <p:sldId id="481" r:id="rId45"/>
    <p:sldId id="482" r:id="rId46"/>
    <p:sldId id="483" r:id="rId47"/>
    <p:sldId id="484" r:id="rId48"/>
    <p:sldId id="526" r:id="rId49"/>
    <p:sldId id="506" r:id="rId50"/>
    <p:sldId id="416" r:id="rId51"/>
    <p:sldId id="417" r:id="rId52"/>
    <p:sldId id="418" r:id="rId53"/>
    <p:sldId id="419" r:id="rId54"/>
    <p:sldId id="420" r:id="rId55"/>
    <p:sldId id="527" r:id="rId56"/>
    <p:sldId id="528" r:id="rId57"/>
    <p:sldId id="529" r:id="rId58"/>
    <p:sldId id="530" r:id="rId59"/>
    <p:sldId id="531" r:id="rId60"/>
    <p:sldId id="532" r:id="rId61"/>
    <p:sldId id="533" r:id="rId62"/>
    <p:sldId id="534" r:id="rId63"/>
    <p:sldId id="535" r:id="rId64"/>
    <p:sldId id="536" r:id="rId65"/>
    <p:sldId id="537" r:id="rId66"/>
    <p:sldId id="538" r:id="rId67"/>
    <p:sldId id="539" r:id="rId68"/>
    <p:sldId id="540" r:id="rId69"/>
    <p:sldId id="541" r:id="rId70"/>
    <p:sldId id="542" r:id="rId71"/>
    <p:sldId id="543" r:id="rId72"/>
    <p:sldId id="544" r:id="rId73"/>
  </p:sldIdLst>
  <p:sldSz cx="13716000" cy="9144000"/>
  <p:notesSz cx="7315200" cy="96012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0875" indent="-193675"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3338" indent="-388938"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7388" indent="-585788"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09850" indent="-78105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527">
          <p15:clr>
            <a:srgbClr val="A4A3A4"/>
          </p15:clr>
        </p15:guide>
        <p15:guide id="2" pos="19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CC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242" y="102"/>
      </p:cViewPr>
      <p:guideLst>
        <p:guide orient="horz" pos="1527"/>
        <p:guide pos="19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atin typeface="Helvetica" charset="0"/>
                <a:cs typeface="ＭＳ Ｐゴシック" charset="-128"/>
              </a:defRPr>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atin typeface="Helvetica" charset="0"/>
                <a:cs typeface="ＭＳ Ｐゴシック" charset="-128"/>
              </a:defRPr>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atin typeface="Helvetica" charset="0"/>
                <a:cs typeface="ＭＳ Ｐゴシック" charset="-128"/>
              </a:defRPr>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a:latin typeface="Helvetica" charset="0"/>
              </a:defRPr>
            </a:lvl1pPr>
          </a:lstStyle>
          <a:p>
            <a:pPr>
              <a:defRPr/>
            </a:pPr>
            <a:fld id="{923D11E3-729C-457C-BAC3-155192955DB4}" type="slidenum">
              <a:rPr lang="en-US"/>
              <a:pPr>
                <a:defRPr/>
              </a:pPr>
              <a:t>‹#›</a:t>
            </a:fld>
            <a:endParaRPr lang="en-US"/>
          </a:p>
        </p:txBody>
      </p:sp>
    </p:spTree>
    <p:extLst>
      <p:ext uri="{BB962C8B-B14F-4D97-AF65-F5344CB8AC3E}">
        <p14:creationId xmlns:p14="http://schemas.microsoft.com/office/powerpoint/2010/main" val="90623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charset="0"/>
                <a:cs typeface="ＭＳ Ｐゴシック" charset="-128"/>
              </a:defRPr>
            </a:lvl1pPr>
          </a:lstStyle>
          <a:p>
            <a:pPr>
              <a:defRPr/>
            </a:pPr>
            <a:endParaRPr lang="en-US"/>
          </a:p>
        </p:txBody>
      </p:sp>
      <p:sp>
        <p:nvSpPr>
          <p:cNvPr id="76804" name="Rectangle 4"/>
          <p:cNvSpPr>
            <a:spLocks noGrp="1" noRot="1" noChangeAspect="1"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a:latin typeface="Times New Roman" charset="0"/>
              </a:defRPr>
            </a:lvl1pPr>
          </a:lstStyle>
          <a:p>
            <a:pPr>
              <a:defRPr/>
            </a:pPr>
            <a:fld id="{A8760DE9-060D-418C-BDC0-C12E74BFB12A}" type="slidenum">
              <a:rPr lang="en-US"/>
              <a:pPr>
                <a:defRPr/>
              </a:pPr>
              <a:t>‹#›</a:t>
            </a:fld>
            <a:endParaRPr lang="en-US"/>
          </a:p>
        </p:txBody>
      </p:sp>
    </p:spTree>
    <p:extLst>
      <p:ext uri="{BB962C8B-B14F-4D97-AF65-F5344CB8AC3E}">
        <p14:creationId xmlns:p14="http://schemas.microsoft.com/office/powerpoint/2010/main" val="3400761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08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33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738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09850"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388" algn="l" defTabSz="653077" rtl="0" eaLnBrk="1" latinLnBrk="0" hangingPunct="1">
      <a:defRPr sz="1700" kern="1200">
        <a:solidFill>
          <a:schemeClr val="tx1"/>
        </a:solidFill>
        <a:latin typeface="+mn-lt"/>
        <a:ea typeface="+mn-ea"/>
        <a:cs typeface="+mn-cs"/>
      </a:defRPr>
    </a:lvl6pPr>
    <a:lvl7pPr marL="3918465" algn="l" defTabSz="653077" rtl="0" eaLnBrk="1" latinLnBrk="0" hangingPunct="1">
      <a:defRPr sz="1700" kern="1200">
        <a:solidFill>
          <a:schemeClr val="tx1"/>
        </a:solidFill>
        <a:latin typeface="+mn-lt"/>
        <a:ea typeface="+mn-ea"/>
        <a:cs typeface="+mn-cs"/>
      </a:defRPr>
    </a:lvl7pPr>
    <a:lvl8pPr marL="4571543" algn="l" defTabSz="653077" rtl="0" eaLnBrk="1" latinLnBrk="0" hangingPunct="1">
      <a:defRPr sz="1700" kern="1200">
        <a:solidFill>
          <a:schemeClr val="tx1"/>
        </a:solidFill>
        <a:latin typeface="+mn-lt"/>
        <a:ea typeface="+mn-ea"/>
        <a:cs typeface="+mn-cs"/>
      </a:defRPr>
    </a:lvl8pPr>
    <a:lvl9pPr marL="5224620" algn="l" defTabSz="6530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EAFB41F-C761-46A3-AF5F-7D12CB6888D1}" type="slidenum">
              <a:rPr lang="en-US" smtClean="0"/>
              <a:pPr/>
              <a:t>1</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19762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9AAE4E1-4FAE-445D-8CFA-998EC37E9A08}"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2847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55AEA09-7C82-4D3A-BE62-5B0755D902A7}" type="slidenum">
              <a:rPr lang="en-US" smtClean="0"/>
              <a:pPr/>
              <a:t>13</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49368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013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25BC3F1-6FD0-42A5-A0CB-4EF7AD750F4B}" type="slidenum">
              <a:rPr lang="en-US" smtClean="0"/>
              <a:pPr/>
              <a:t>15</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09392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0FB876F-D32D-46B9-B9E6-891859242A49}" type="slidenum">
              <a:rPr lang="en-US" smtClean="0"/>
              <a:pPr/>
              <a:t>16</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0813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0143C97-D654-4C09-A315-0DD18BD969A5}" type="slidenum">
              <a:rPr lang="en-US" smtClean="0"/>
              <a:pPr/>
              <a:t>17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643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53C155B-350C-436C-AE11-8C6B0B273FE6}" type="slidenum">
              <a:rPr lang="en-US" smtClean="0"/>
              <a:pPr/>
              <a:t>18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08725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17229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CF68E14C-E42D-456E-9088-DC4965247753}" type="slidenum">
              <a:rPr lang="en-US" smtClean="0"/>
              <a:pPr/>
              <a:t>20</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5107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37C2E57-A100-4C5B-A83C-4AD38A68EC77}" type="slidenum">
              <a:rPr lang="en-US" smtClean="0"/>
              <a:pPr/>
              <a:t>21</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8319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3957A5F7-09EE-4DC9-8117-D8350673A942}" type="slidenum">
              <a:rPr lang="en-US" smtClean="0"/>
              <a:pPr/>
              <a:t>2</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10296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55AE3E6-94AA-477A-AC9F-1D392FE9452A}" type="slidenum">
              <a:rPr lang="en-US" smtClean="0"/>
              <a:pPr/>
              <a:t>22</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491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1E92469-FDD3-4828-8001-40F733C0F9F3}" type="slidenum">
              <a:rPr lang="en-US" smtClean="0"/>
              <a:pPr/>
              <a:t>23</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98010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C0FB30A-2981-4DAD-9787-44FEBFCC555A}" type="slidenum">
              <a:rPr lang="en-US" smtClean="0"/>
              <a:pPr/>
              <a:t>24</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50531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A85A140-E87E-4241-B8EC-EBBEF9E67FFF}" type="slidenum">
              <a:rPr lang="en-US" smtClean="0"/>
              <a:pPr/>
              <a:t>25</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80998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023F846-7F1D-43A7-93EF-C45DA3FD64A3}" type="slidenum">
              <a:rPr lang="en-US" smtClean="0"/>
              <a:pPr/>
              <a:t>26</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02535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481A4EB-ED9E-4505-A861-C1518D8EECE2}" type="slidenum">
              <a:rPr lang="en-US" smtClean="0"/>
              <a:pPr/>
              <a:t>27</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24814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9AA05F7-112B-45B1-94FC-8C07D990191A}" type="slidenum">
              <a:rPr lang="en-US" smtClean="0"/>
              <a:pPr/>
              <a:t>28</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29670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26312C57-7DF1-4465-9AF4-B9D857588098}" type="slidenum">
              <a:rPr lang="en-US" smtClean="0"/>
              <a:pPr/>
              <a:t>29</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98634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5DEDC01-4D5A-4370-9DFC-99A68F428824}" type="slidenum">
              <a:rPr lang="en-US" smtClean="0"/>
              <a:pPr/>
              <a:t>30</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40501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E56B836-7A45-4201-9A72-36DD56D331F7}" type="slidenum">
              <a:rPr lang="en-US" smtClean="0"/>
              <a:pPr/>
              <a:t>31</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6137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00135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594E3BC-7242-4E71-AB09-D93697F5CCB5}" type="slidenum">
              <a:rPr lang="en-US" smtClean="0"/>
              <a:pPr/>
              <a:t>32</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5640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8A83C34E-97B9-428A-AC20-166148CA64EB}" type="slidenum">
              <a:rPr lang="en-US" smtClean="0"/>
              <a:pPr/>
              <a:t>34</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24438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45E10176-6388-4CBA-BE44-18CFDBC19761}" type="slidenum">
              <a:rPr lang="en-US" smtClean="0"/>
              <a:pPr/>
              <a:t>35</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14495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E454E291-CD47-45A2-AB8D-506206452420}" type="slidenum">
              <a:rPr lang="en-US" smtClean="0"/>
              <a:pPr/>
              <a:t>36</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87873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4369791-FD3B-4CF1-BDB1-E3641C2F638C}" type="slidenum">
              <a:rPr lang="en-US" smtClean="0"/>
              <a:pPr/>
              <a:t>37</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59861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D0F5225-C0BF-4E52-8613-5D69DCD30505}" type="slidenum">
              <a:rPr lang="en-US" smtClean="0"/>
              <a:pPr/>
              <a:t>38</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177935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C2F5DD0-5685-4FBB-BB39-52C7BE56C5DE}" type="slidenum">
              <a:rPr lang="en-US" smtClean="0"/>
              <a:pPr/>
              <a:t>39</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691099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F8933C8F-ECB6-4443-8BA5-AFF40C94CDEF}" type="slidenum">
              <a:rPr lang="en-US" smtClean="0"/>
              <a:pPr/>
              <a:t>40</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0720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E3E804E0-794B-4E8C-9D40-25FAA2CD1F16}" type="slidenum">
              <a:rPr lang="en-US" smtClean="0"/>
              <a:pPr/>
              <a:t>41</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476913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19C9F048-BC12-4FA3-A94C-4C84DAEC1C48}" type="slidenum">
              <a:rPr lang="en-US" smtClean="0"/>
              <a:pPr/>
              <a:t>42</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25016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ACBF60F-15E9-4C65-AC0C-DACDD952E229}" type="slidenum">
              <a:rPr lang="en-US" smtClean="0"/>
              <a:pPr/>
              <a:t>4</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198502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E8F690AD-2B05-4365-9B84-F7D5DE7ECC1D}" type="slidenum">
              <a:rPr lang="en-US" smtClean="0"/>
              <a:pPr/>
              <a:t>43</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08708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80B69F8-33CB-437F-B7E4-DE6203E0E737}" type="slidenum">
              <a:rPr lang="en-US" smtClean="0"/>
              <a:pPr/>
              <a:t>44</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808898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2FD698B-8BA0-4594-96F6-02EA58C6CBD1}" type="slidenum">
              <a:rPr lang="en-US" smtClean="0"/>
              <a:pPr/>
              <a:t>45</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381396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408EED2A-9177-48CB-B391-1EEDD390B56E}" type="slidenum">
              <a:rPr lang="en-US" smtClean="0"/>
              <a:pPr/>
              <a:t>46</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82221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CC81AD-AA2D-429C-8C70-6E596F7BCD18}" type="slidenum">
              <a:rPr lang="en-US" smtClean="0"/>
              <a:pPr/>
              <a:t>47</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004458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276602E-9E8C-428C-9C32-338EF10A190B}" type="slidenum">
              <a:rPr lang="en-US" smtClean="0"/>
              <a:pPr/>
              <a:t>49</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75609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568D3F5-89D4-4A38-B1AC-6F4E815BC381}" type="slidenum">
              <a:rPr lang="en-US" smtClean="0"/>
              <a:pPr/>
              <a:t>50</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458499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31E67C22-A27F-433C-8AE8-4269EF7E136E}" type="slidenum">
              <a:rPr lang="en-US" smtClean="0"/>
              <a:pPr/>
              <a:t>51</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946685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3597E34F-9125-4D5B-B603-4020F0E264D2}" type="slidenum">
              <a:rPr lang="en-US" smtClean="0"/>
              <a:pPr/>
              <a:t>52</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826914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150839F-BF87-4C18-B58D-7569C792B575}" type="slidenum">
              <a:rPr lang="en-US" smtClean="0"/>
              <a:pPr/>
              <a:t>53</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83325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B25FEA1-5259-454D-999F-A8B5D3E24066}" type="slidenum">
              <a:rPr lang="en-US" smtClean="0"/>
              <a:pPr/>
              <a:t>5</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302936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AD183C61-BC3A-4B76-B8FD-84AD8990318F}" type="slidenum">
              <a:rPr lang="en-US" smtClean="0"/>
              <a:pPr/>
              <a:t>54</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346067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6B72BA0-CA1E-474E-85E8-41FB9A3BB9F8}" type="slidenum">
              <a:rPr lang="en-US" smtClean="0"/>
              <a:pPr/>
              <a:t>55</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349833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40EA4849-56FF-4248-82FC-690A3F2EEDEE}" type="slidenum">
              <a:rPr lang="en-US" smtClean="0"/>
              <a:pPr/>
              <a:t>56</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396009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95E8DCF9-176D-459C-BC3C-FCBBA760608A}" type="slidenum">
              <a:rPr lang="en-US" smtClean="0"/>
              <a:pPr/>
              <a:t>57</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782288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81956815-E9E8-4170-9E3E-0D3FF80A2282}" type="slidenum">
              <a:rPr lang="en-US" smtClean="0"/>
              <a:pPr/>
              <a:t>58</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134945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5BD1EC4D-DDF9-4430-A2A2-D63ACF5C29CF}" type="slidenum">
              <a:rPr lang="en-US" smtClean="0"/>
              <a:pPr/>
              <a:t>59</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766752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DEA2018-77CF-48B1-B575-56AD18915428}" type="slidenum">
              <a:rPr lang="en-US" smtClean="0"/>
              <a:pPr/>
              <a:t>60</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147929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A52D674E-FE22-4915-8DE6-FE93B1AB0A90}" type="slidenum">
              <a:rPr lang="en-US" smtClean="0"/>
              <a:pPr/>
              <a:t>61</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828742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33673633-36F3-49B3-BF8F-CAB8CBAE46D2}" type="slidenum">
              <a:rPr lang="en-US" smtClean="0"/>
              <a:pPr/>
              <a:t>62</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07868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5B961BD-DDA3-4315-A857-B35C15A7B612}" type="slidenum">
              <a:rPr lang="en-US" smtClean="0"/>
              <a:pPr/>
              <a:t>63</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6660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56A3B91-2B9E-4C81-80CE-C10FFFEDF619}" type="slidenum">
              <a:rPr lang="en-US" smtClean="0"/>
              <a:pPr/>
              <a:t>6</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192364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FD6467D8-8AAD-4A21-8C33-B6BA1AE59FBD}" type="slidenum">
              <a:rPr lang="en-US" smtClean="0"/>
              <a:pPr/>
              <a:t>64</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727328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CF54A44-997B-4268-B1A4-94533925EC97}" type="slidenum">
              <a:rPr lang="en-US" smtClean="0"/>
              <a:pPr/>
              <a:t>65</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353556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EAFE546-0B0B-469E-8CE6-BFBE51B64AEB}" type="slidenum">
              <a:rPr lang="en-US" smtClean="0"/>
              <a:pPr/>
              <a:t>66</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988673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304A897C-25EC-4E83-95D7-83868AAD120E}" type="slidenum">
              <a:rPr lang="en-US" smtClean="0"/>
              <a:pPr/>
              <a:t>67</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045628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6CE1B890-86C5-408D-957A-75657083AE38}" type="slidenum">
              <a:rPr lang="en-US" smtClean="0"/>
              <a:pPr/>
              <a:t>68</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285689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2C7E5DD0-FB82-4076-950A-D6DF1F9B5F24}" type="slidenum">
              <a:rPr lang="en-US" smtClean="0"/>
              <a:pPr/>
              <a:t>69</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236144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86F249-48D3-4110-9339-17AA43201E33}" type="slidenum">
              <a:rPr lang="en-US" smtClean="0"/>
              <a:pPr/>
              <a:t>70</a:t>
            </a:fld>
            <a:endParaRPr 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690872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EF229737-2E4C-4702-82E1-1E4FB4FE933D}" type="slidenum">
              <a:rPr lang="en-US" smtClean="0"/>
              <a:pPr/>
              <a:t>71</a:t>
            </a:fld>
            <a:endParaRPr 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142202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C4F3BF0-CB90-4EEC-BCCB-F6B13565B22A}" type="slidenum">
              <a:rPr lang="en-US" smtClean="0"/>
              <a:pPr/>
              <a:t>72</a:t>
            </a:fld>
            <a:endParaRPr 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8115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29FED4B-DB5E-41EC-882E-FB16FCF32A04}" type="slidenum">
              <a:rPr lang="en-US" smtClean="0"/>
              <a:pPr/>
              <a:t>7</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9312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8D2A072-5840-4016-ABED-1588CD6E5A18}" type="slidenum">
              <a:rPr lang="en-US" smtClean="0"/>
              <a:pPr/>
              <a:t>10</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7715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E999700-97EF-419B-BBEC-EA65A643C80C}" type="slidenum">
              <a:rPr lang="en-US" smtClean="0"/>
              <a:pPr/>
              <a:t>11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15392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15" tIns="65308" rIns="130615" bIns="65308">
            <a:spAutoFit/>
          </a:bodyPr>
          <a:lstStyle/>
          <a:p>
            <a:pPr algn="ctr">
              <a:spcBef>
                <a:spcPct val="50000"/>
              </a:spcBef>
              <a:defRPr/>
            </a:pPr>
            <a:r>
              <a:rPr lang="en-US" sz="1400" b="1" dirty="0">
                <a:solidFill>
                  <a:srgbClr val="336699"/>
                </a:solidFill>
                <a:latin typeface="Helvetica" charset="0"/>
              </a:rPr>
              <a:t>Silberschatz, Galvin and Gagne ©2009</a:t>
            </a:r>
          </a:p>
        </p:txBody>
      </p:sp>
      <p:sp>
        <p:nvSpPr>
          <p:cNvPr id="8" name="Text Box 8"/>
          <p:cNvSpPr txBox="1">
            <a:spLocks noChangeArrowheads="1"/>
          </p:cNvSpPr>
          <p:nvPr/>
        </p:nvSpPr>
        <p:spPr bwMode="auto">
          <a:xfrm>
            <a:off x="41275" y="8818563"/>
            <a:ext cx="3778250" cy="347662"/>
          </a:xfrm>
          <a:prstGeom prst="rect">
            <a:avLst/>
          </a:prstGeom>
          <a:noFill/>
          <a:ln w="9525">
            <a:noFill/>
            <a:miter lim="800000"/>
            <a:headEnd/>
            <a:tailEnd/>
          </a:ln>
          <a:effectLst/>
        </p:spPr>
        <p:txBody>
          <a:bodyPr wrap="none" lIns="130615" tIns="65308" rIns="130615" bIns="65308">
            <a:spAutoFit/>
          </a:bodyPr>
          <a:lstStyle/>
          <a:p>
            <a:pPr>
              <a:spcBef>
                <a:spcPct val="50000"/>
              </a:spcBef>
              <a:defRPr/>
            </a:pPr>
            <a:r>
              <a:rPr lang="en-US" sz="1400" b="1" dirty="0">
                <a:solidFill>
                  <a:srgbClr val="336699"/>
                </a:solidFill>
                <a:latin typeface="Helvetica" charset="0"/>
              </a:rPr>
              <a:t>Operating System Concepts  – 8</a:t>
            </a:r>
            <a:r>
              <a:rPr lang="en-US" sz="1400" b="1" baseline="30000" dirty="0">
                <a:solidFill>
                  <a:srgbClr val="336699"/>
                </a:solidFill>
                <a:latin typeface="Helvetica" charset="0"/>
              </a:rPr>
              <a:t>th</a:t>
            </a:r>
            <a:r>
              <a:rPr lang="en-US" sz="1400" b="1" dirty="0">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41938"/>
            <a:ext cx="3505200" cy="2517775"/>
          </a:xfrm>
          <a:prstGeom prst="rect">
            <a:avLst/>
          </a:prstGeom>
          <a:noFill/>
          <a:ln w="57150" cmpd="thinThick">
            <a:solidFill>
              <a:srgbClr val="66CCFF"/>
            </a:solidFill>
            <a:miter lim="800000"/>
            <a:headEnd/>
            <a:tailEnd/>
          </a:ln>
          <a:effectLst/>
        </p:spPr>
        <p:txBody>
          <a:bodyPr wrap="none" lIns="130615" tIns="65308" rIns="130615" bIns="65308" anchor="ctr"/>
          <a:lstStyle/>
          <a:p>
            <a:pPr>
              <a:defRPr/>
            </a:pPr>
            <a:endParaRPr lang="en-US">
              <a:cs typeface="ＭＳ Ｐゴシック" charset="-128"/>
            </a:endParaRPr>
          </a:p>
        </p:txBody>
      </p:sp>
      <p:sp>
        <p:nvSpPr>
          <p:cNvPr id="387074"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70419"/>
            <a:ext cx="12344400" cy="76834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09675" y="1644653"/>
            <a:ext cx="6057900" cy="60409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3"/>
            <a:ext cx="6057900" cy="60409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20"/>
            <a:ext cx="11658600" cy="2000249"/>
          </a:xfrm>
        </p:spPr>
        <p:txBody>
          <a:bodyPr anchor="b"/>
          <a:lstStyle>
            <a:lvl1pPr marL="0" indent="0">
              <a:buNone/>
              <a:defRPr sz="2900"/>
            </a:lvl1pPr>
            <a:lvl2pPr marL="653077" indent="0">
              <a:buNone/>
              <a:defRPr sz="2600"/>
            </a:lvl2pPr>
            <a:lvl3pPr marL="1306155" indent="0">
              <a:buNone/>
              <a:defRPr sz="2300"/>
            </a:lvl3pPr>
            <a:lvl4pPr marL="1959233" indent="0">
              <a:buNone/>
              <a:defRPr sz="2000"/>
            </a:lvl4pPr>
            <a:lvl5pPr marL="2612311" indent="0">
              <a:buNone/>
              <a:defRPr sz="2000"/>
            </a:lvl5pPr>
            <a:lvl6pPr marL="3265388" indent="0">
              <a:buNone/>
              <a:defRPr sz="2000"/>
            </a:lvl6pPr>
            <a:lvl7pPr marL="3918465" indent="0">
              <a:buNone/>
              <a:defRPr sz="2000"/>
            </a:lvl7pPr>
            <a:lvl8pPr marL="4571543" indent="0">
              <a:buNone/>
              <a:defRPr sz="2000"/>
            </a:lvl8pPr>
            <a:lvl9pPr marL="5224620" indent="0">
              <a:buNone/>
              <a:defRPr sz="2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40" y="2046817"/>
            <a:ext cx="6062663" cy="853016"/>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40"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9"/>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2" y="1913469"/>
            <a:ext cx="4512470" cy="6254751"/>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1"/>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077" indent="0">
              <a:buNone/>
              <a:defRPr sz="4000"/>
            </a:lvl2pPr>
            <a:lvl3pPr marL="1306155" indent="0">
              <a:buNone/>
              <a:defRPr sz="3400"/>
            </a:lvl3pPr>
            <a:lvl4pPr marL="1959233" indent="0">
              <a:buNone/>
              <a:defRPr sz="2900"/>
            </a:lvl4pPr>
            <a:lvl5pPr marL="2612311" indent="0">
              <a:buNone/>
              <a:defRPr sz="2900"/>
            </a:lvl5pPr>
            <a:lvl6pPr marL="3265388" indent="0">
              <a:buNone/>
              <a:defRPr sz="2900"/>
            </a:lvl6pPr>
            <a:lvl7pPr marL="3918465" indent="0">
              <a:buNone/>
              <a:defRPr sz="2900"/>
            </a:lvl7pPr>
            <a:lvl8pPr marL="4571543" indent="0">
              <a:buNone/>
              <a:defRPr sz="2900"/>
            </a:lvl8pPr>
            <a:lvl9pPr marL="5224620" indent="0">
              <a:buNone/>
              <a:defRPr sz="2900"/>
            </a:lvl9pPr>
          </a:lstStyle>
          <a:p>
            <a:pPr lvl="0"/>
            <a:endParaRPr lang="en-US" noProof="0" smtClean="0"/>
          </a:p>
        </p:txBody>
      </p:sp>
      <p:sp>
        <p:nvSpPr>
          <p:cNvPr id="4" name="Text Placeholder 3"/>
          <p:cNvSpPr>
            <a:spLocks noGrp="1"/>
          </p:cNvSpPr>
          <p:nvPr>
            <p:ph type="body" sz="half" idx="2"/>
          </p:nvPr>
        </p:nvSpPr>
        <p:spPr>
          <a:xfrm>
            <a:off x="2688432" y="7156452"/>
            <a:ext cx="8229600" cy="1073149"/>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a:srcRect/>
          <a:stretch>
            <a:fillRect/>
          </a:stretch>
        </p:blipFill>
        <p:spPr bwMode="auto">
          <a:xfrm>
            <a:off x="428625" y="0"/>
            <a:ext cx="1793875" cy="12112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15" tIns="65308" rIns="130615" bIns="6530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15" tIns="65308" rIns="130615" bIns="6530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6053" name="Rectangle 5"/>
          <p:cNvSpPr>
            <a:spLocks noChangeArrowheads="1"/>
          </p:cNvSpPr>
          <p:nvPr/>
        </p:nvSpPr>
        <p:spPr bwMode="auto">
          <a:xfrm>
            <a:off x="0" y="0"/>
            <a:ext cx="342900" cy="3048000"/>
          </a:xfrm>
          <a:prstGeom prst="rect">
            <a:avLst/>
          </a:prstGeom>
          <a:solidFill>
            <a:srgbClr val="336699"/>
          </a:solidFill>
          <a:ln w="9525">
            <a:noFill/>
            <a:miter lim="800000"/>
            <a:headEnd/>
            <a:tailEnd/>
          </a:ln>
          <a:effectLst/>
        </p:spPr>
        <p:txBody>
          <a:bodyPr wrap="none" lIns="130615" tIns="65308" rIns="130615" bIns="65308" anchor="ctr"/>
          <a:lstStyle/>
          <a:p>
            <a:pPr algn="ctr" eaLnBrk="1" hangingPunct="1">
              <a:defRPr/>
            </a:pPr>
            <a:endParaRPr lang="en-US" sz="3400" dirty="0">
              <a:latin typeface="Times New Roman" charset="0"/>
              <a:cs typeface="ＭＳ Ｐゴシック" charset="-128"/>
            </a:endParaRPr>
          </a:p>
        </p:txBody>
      </p:sp>
      <p:sp>
        <p:nvSpPr>
          <p:cNvPr id="386054" name="Line 6"/>
          <p:cNvSpPr>
            <a:spLocks noChangeShapeType="1"/>
          </p:cNvSpPr>
          <p:nvPr/>
        </p:nvSpPr>
        <p:spPr bwMode="auto">
          <a:xfrm>
            <a:off x="685800" y="1147763"/>
            <a:ext cx="12115800" cy="0"/>
          </a:xfrm>
          <a:prstGeom prst="line">
            <a:avLst/>
          </a:prstGeom>
          <a:noFill/>
          <a:ln w="19050">
            <a:solidFill>
              <a:srgbClr val="336699"/>
            </a:solidFill>
            <a:round/>
            <a:headEnd/>
            <a:tailEnd/>
          </a:ln>
          <a:effectLst/>
        </p:spPr>
        <p:txBody>
          <a:bodyPr lIns="130615" tIns="65308" rIns="130615" bIns="65308"/>
          <a:lstStyle/>
          <a:p>
            <a:pPr>
              <a:defRPr/>
            </a:pPr>
            <a:endParaRPr lang="en-US">
              <a:ea typeface="+mn-ea"/>
            </a:endParaRPr>
          </a:p>
        </p:txBody>
      </p:sp>
      <p:sp>
        <p:nvSpPr>
          <p:cNvPr id="386055" name="Rectangle 7"/>
          <p:cNvSpPr>
            <a:spLocks noChangeArrowheads="1"/>
          </p:cNvSpPr>
          <p:nvPr/>
        </p:nvSpPr>
        <p:spPr bwMode="auto">
          <a:xfrm>
            <a:off x="0" y="3048000"/>
            <a:ext cx="342900" cy="3048000"/>
          </a:xfrm>
          <a:prstGeom prst="rect">
            <a:avLst/>
          </a:prstGeom>
          <a:solidFill>
            <a:srgbClr val="99CCFF"/>
          </a:solidFill>
          <a:ln w="9525">
            <a:noFill/>
            <a:miter lim="800000"/>
            <a:headEnd/>
            <a:tailEnd/>
          </a:ln>
          <a:effectLst/>
        </p:spPr>
        <p:txBody>
          <a:bodyPr wrap="none" lIns="130615" tIns="65308" rIns="130615" bIns="65308" anchor="ctr"/>
          <a:lstStyle/>
          <a:p>
            <a:pPr algn="ctr" eaLnBrk="1" hangingPunct="1">
              <a:defRPr/>
            </a:pPr>
            <a:endParaRPr lang="en-US" sz="3400" dirty="0">
              <a:latin typeface="Times New Roman" charset="0"/>
              <a:cs typeface="ＭＳ Ｐゴシック" charset="-128"/>
            </a:endParaRPr>
          </a:p>
        </p:txBody>
      </p:sp>
      <p:sp>
        <p:nvSpPr>
          <p:cNvPr id="386056" name="Rectangle 8"/>
          <p:cNvSpPr>
            <a:spLocks noChangeArrowheads="1"/>
          </p:cNvSpPr>
          <p:nvPr/>
        </p:nvSpPr>
        <p:spPr bwMode="auto">
          <a:xfrm>
            <a:off x="0" y="6096000"/>
            <a:ext cx="342900" cy="3048000"/>
          </a:xfrm>
          <a:prstGeom prst="rect">
            <a:avLst/>
          </a:prstGeom>
          <a:solidFill>
            <a:srgbClr val="336699"/>
          </a:solidFill>
          <a:ln w="9525">
            <a:noFill/>
            <a:miter lim="800000"/>
            <a:headEnd/>
            <a:tailEnd/>
          </a:ln>
          <a:effectLst/>
        </p:spPr>
        <p:txBody>
          <a:bodyPr wrap="none" lIns="130615" tIns="65308" rIns="130615" bIns="65308" anchor="ctr"/>
          <a:lstStyle/>
          <a:p>
            <a:pPr algn="ctr" eaLnBrk="1" hangingPunct="1">
              <a:defRPr/>
            </a:pPr>
            <a:endParaRPr lang="en-US" sz="3400" dirty="0">
              <a:latin typeface="Times New Roman" charset="0"/>
              <a:cs typeface="ＭＳ Ｐゴシック" charset="-128"/>
            </a:endParaRPr>
          </a:p>
        </p:txBody>
      </p:sp>
      <p:sp>
        <p:nvSpPr>
          <p:cNvPr id="386057" name="Text Box 9"/>
          <p:cNvSpPr txBox="1">
            <a:spLocks noChangeArrowheads="1"/>
          </p:cNvSpPr>
          <p:nvPr/>
        </p:nvSpPr>
        <p:spPr bwMode="auto">
          <a:xfrm>
            <a:off x="6403975" y="8818563"/>
            <a:ext cx="631825" cy="347662"/>
          </a:xfrm>
          <a:prstGeom prst="rect">
            <a:avLst/>
          </a:prstGeom>
          <a:noFill/>
          <a:ln w="9525">
            <a:noFill/>
            <a:miter lim="800000"/>
            <a:headEnd/>
            <a:tailEnd/>
          </a:ln>
          <a:effectLst/>
        </p:spPr>
        <p:txBody>
          <a:bodyPr wrap="none" lIns="130615" tIns="65308" rIns="130615" bIns="65308">
            <a:spAutoFit/>
          </a:bodyPr>
          <a:lstStyle/>
          <a:p>
            <a:pPr algn="ctr">
              <a:spcBef>
                <a:spcPct val="50000"/>
              </a:spcBef>
              <a:defRPr/>
            </a:pPr>
            <a:r>
              <a:rPr lang="en-US" sz="1400" b="1" dirty="0">
                <a:solidFill>
                  <a:srgbClr val="006699"/>
                </a:solidFill>
                <a:latin typeface="Helvetica" charset="0"/>
              </a:rPr>
              <a:t>6.</a:t>
            </a:r>
            <a:fld id="{FB946F32-2622-4F85-97B7-64716C0D24A8}" type="slidenum">
              <a:rPr lang="en-US" sz="1400" b="1">
                <a:solidFill>
                  <a:srgbClr val="006699"/>
                </a:solidFill>
                <a:latin typeface="Helvetica" charset="0"/>
              </a:rPr>
              <a:pPr algn="ctr">
                <a:spcBef>
                  <a:spcPct val="50000"/>
                </a:spcBef>
                <a:defRPr/>
              </a:pPr>
              <a:t>‹#›</a:t>
            </a:fld>
            <a:endParaRPr lang="en-US" sz="1400" b="1" dirty="0">
              <a:solidFill>
                <a:srgbClr val="006699"/>
              </a:solidFill>
              <a:latin typeface="Helvetica" charset="0"/>
            </a:endParaRPr>
          </a:p>
        </p:txBody>
      </p:sp>
      <p:sp>
        <p:nvSpPr>
          <p:cNvPr id="386058" name="Text Box 10"/>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15" tIns="65308" rIns="130615" bIns="65308">
            <a:spAutoFit/>
          </a:bodyPr>
          <a:lstStyle/>
          <a:p>
            <a:pPr algn="ctr">
              <a:spcBef>
                <a:spcPct val="50000"/>
              </a:spcBef>
              <a:defRPr/>
            </a:pPr>
            <a:r>
              <a:rPr lang="en-US" sz="1400" b="1" dirty="0">
                <a:solidFill>
                  <a:srgbClr val="006699"/>
                </a:solidFill>
                <a:latin typeface="Helvetica" charset="0"/>
              </a:rPr>
              <a:t>Silberschatz, Galvin and Gagne ©2009</a:t>
            </a:r>
          </a:p>
        </p:txBody>
      </p:sp>
      <p:sp>
        <p:nvSpPr>
          <p:cNvPr id="386059" name="Text Box 11"/>
          <p:cNvSpPr txBox="1">
            <a:spLocks noChangeArrowheads="1"/>
          </p:cNvSpPr>
          <p:nvPr/>
        </p:nvSpPr>
        <p:spPr bwMode="auto">
          <a:xfrm>
            <a:off x="279400" y="8828088"/>
            <a:ext cx="3727450" cy="347662"/>
          </a:xfrm>
          <a:prstGeom prst="rect">
            <a:avLst/>
          </a:prstGeom>
          <a:noFill/>
          <a:ln w="9525">
            <a:noFill/>
            <a:miter lim="800000"/>
            <a:headEnd/>
            <a:tailEnd/>
          </a:ln>
          <a:effectLst/>
        </p:spPr>
        <p:txBody>
          <a:bodyPr wrap="none" lIns="130615" tIns="65308" rIns="130615" bIns="65308">
            <a:spAutoFit/>
          </a:bodyPr>
          <a:lstStyle/>
          <a:p>
            <a:pPr>
              <a:spcBef>
                <a:spcPct val="50000"/>
              </a:spcBef>
              <a:defRPr/>
            </a:pPr>
            <a:r>
              <a:rPr lang="en-US" sz="1400" b="1" dirty="0">
                <a:solidFill>
                  <a:srgbClr val="006699"/>
                </a:solidFill>
                <a:latin typeface="Helvetica" charset="0"/>
              </a:rPr>
              <a:t>Operating System Concepts – 8</a:t>
            </a:r>
            <a:r>
              <a:rPr lang="en-US" sz="1400" b="1" baseline="30000" dirty="0">
                <a:solidFill>
                  <a:srgbClr val="006699"/>
                </a:solidFill>
                <a:latin typeface="Helvetica" charset="0"/>
              </a:rPr>
              <a:t>th</a:t>
            </a:r>
            <a:r>
              <a:rPr lang="en-US" sz="1400" b="1" dirty="0">
                <a:solidFill>
                  <a:srgbClr val="006699"/>
                </a:solidFill>
                <a:latin typeface="Helvetica" charset="0"/>
              </a:rPr>
              <a:t> Edition</a:t>
            </a:r>
          </a:p>
        </p:txBody>
      </p:sp>
      <p:pic>
        <p:nvPicPr>
          <p:cNvPr id="1036" name="Picture 12" descr="dino_6"/>
          <p:cNvPicPr>
            <a:picLocks noChangeAspect="1" noChangeArrowheads="1"/>
          </p:cNvPicPr>
          <p:nvPr/>
        </p:nvPicPr>
        <p:blipFill>
          <a:blip r:embed="rId15"/>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4"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5pPr>
      <a:lvl6pPr marL="653077" algn="ctr" rtl="0" fontAlgn="base">
        <a:spcBef>
          <a:spcPct val="0"/>
        </a:spcBef>
        <a:spcAft>
          <a:spcPct val="0"/>
        </a:spcAft>
        <a:defRPr sz="4600" b="1">
          <a:solidFill>
            <a:srgbClr val="006699"/>
          </a:solidFill>
          <a:latin typeface="Arial" charset="0"/>
        </a:defRPr>
      </a:lvl6pPr>
      <a:lvl7pPr marL="1306155" algn="ctr" rtl="0" fontAlgn="base">
        <a:spcBef>
          <a:spcPct val="0"/>
        </a:spcBef>
        <a:spcAft>
          <a:spcPct val="0"/>
        </a:spcAft>
        <a:defRPr sz="4600" b="1">
          <a:solidFill>
            <a:srgbClr val="006699"/>
          </a:solidFill>
          <a:latin typeface="Arial" charset="0"/>
        </a:defRPr>
      </a:lvl7pPr>
      <a:lvl8pPr marL="1959233" algn="ctr" rtl="0" fontAlgn="base">
        <a:spcBef>
          <a:spcPct val="0"/>
        </a:spcBef>
        <a:spcAft>
          <a:spcPct val="0"/>
        </a:spcAft>
        <a:defRPr sz="4600" b="1">
          <a:solidFill>
            <a:srgbClr val="006699"/>
          </a:solidFill>
          <a:latin typeface="Arial" charset="0"/>
        </a:defRPr>
      </a:lvl8pPr>
      <a:lvl9pPr marL="2612311" algn="ctr" rtl="0" fontAlgn="base">
        <a:spcBef>
          <a:spcPct val="0"/>
        </a:spcBef>
        <a:spcAft>
          <a:spcPct val="0"/>
        </a:spcAft>
        <a:defRPr sz="4600" b="1">
          <a:solidFill>
            <a:srgbClr val="006699"/>
          </a:solidFill>
          <a:latin typeface="Arial" charset="0"/>
        </a:defRPr>
      </a:lvl9pPr>
    </p:titleStyle>
    <p:bodyStyle>
      <a:lvl1pPr marL="487363" indent="-487363"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1058863" indent="-40640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549400" indent="-323850"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2038350" indent="-32385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28888" indent="-32385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752"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6830"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89908"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2986"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077" rtl="0" eaLnBrk="1" latinLnBrk="0" hangingPunct="1">
        <a:defRPr sz="2600" kern="1200">
          <a:solidFill>
            <a:schemeClr val="tx1"/>
          </a:solidFill>
          <a:latin typeface="+mn-lt"/>
          <a:ea typeface="+mn-ea"/>
          <a:cs typeface="+mn-cs"/>
        </a:defRPr>
      </a:lvl1pPr>
      <a:lvl2pPr marL="653077" algn="l" defTabSz="653077" rtl="0" eaLnBrk="1" latinLnBrk="0" hangingPunct="1">
        <a:defRPr sz="2600" kern="1200">
          <a:solidFill>
            <a:schemeClr val="tx1"/>
          </a:solidFill>
          <a:latin typeface="+mn-lt"/>
          <a:ea typeface="+mn-ea"/>
          <a:cs typeface="+mn-cs"/>
        </a:defRPr>
      </a:lvl2pPr>
      <a:lvl3pPr marL="1306155" algn="l" defTabSz="653077" rtl="0" eaLnBrk="1" latinLnBrk="0" hangingPunct="1">
        <a:defRPr sz="2600" kern="1200">
          <a:solidFill>
            <a:schemeClr val="tx1"/>
          </a:solidFill>
          <a:latin typeface="+mn-lt"/>
          <a:ea typeface="+mn-ea"/>
          <a:cs typeface="+mn-cs"/>
        </a:defRPr>
      </a:lvl3pPr>
      <a:lvl4pPr marL="1959233" algn="l" defTabSz="653077" rtl="0" eaLnBrk="1" latinLnBrk="0" hangingPunct="1">
        <a:defRPr sz="2600" kern="1200">
          <a:solidFill>
            <a:schemeClr val="tx1"/>
          </a:solidFill>
          <a:latin typeface="+mn-lt"/>
          <a:ea typeface="+mn-ea"/>
          <a:cs typeface="+mn-cs"/>
        </a:defRPr>
      </a:lvl4pPr>
      <a:lvl5pPr marL="2612311" algn="l" defTabSz="653077" rtl="0" eaLnBrk="1" latinLnBrk="0" hangingPunct="1">
        <a:defRPr sz="2600" kern="1200">
          <a:solidFill>
            <a:schemeClr val="tx1"/>
          </a:solidFill>
          <a:latin typeface="+mn-lt"/>
          <a:ea typeface="+mn-ea"/>
          <a:cs typeface="+mn-cs"/>
        </a:defRPr>
      </a:lvl5pPr>
      <a:lvl6pPr marL="3265388" algn="l" defTabSz="653077" rtl="0" eaLnBrk="1" latinLnBrk="0" hangingPunct="1">
        <a:defRPr sz="2600" kern="1200">
          <a:solidFill>
            <a:schemeClr val="tx1"/>
          </a:solidFill>
          <a:latin typeface="+mn-lt"/>
          <a:ea typeface="+mn-ea"/>
          <a:cs typeface="+mn-cs"/>
        </a:defRPr>
      </a:lvl6pPr>
      <a:lvl7pPr marL="3918465" algn="l" defTabSz="653077" rtl="0" eaLnBrk="1" latinLnBrk="0" hangingPunct="1">
        <a:defRPr sz="2600" kern="1200">
          <a:solidFill>
            <a:schemeClr val="tx1"/>
          </a:solidFill>
          <a:latin typeface="+mn-lt"/>
          <a:ea typeface="+mn-ea"/>
          <a:cs typeface="+mn-cs"/>
        </a:defRPr>
      </a:lvl7pPr>
      <a:lvl8pPr marL="4571543" algn="l" defTabSz="653077" rtl="0" eaLnBrk="1" latinLnBrk="0" hangingPunct="1">
        <a:defRPr sz="2600" kern="1200">
          <a:solidFill>
            <a:schemeClr val="tx1"/>
          </a:solidFill>
          <a:latin typeface="+mn-lt"/>
          <a:ea typeface="+mn-ea"/>
          <a:cs typeface="+mn-cs"/>
        </a:defRPr>
      </a:lvl8pPr>
      <a:lvl9pPr marL="5224620" algn="l" defTabSz="653077"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28700" y="914400"/>
            <a:ext cx="11658600" cy="2836863"/>
          </a:xfrm>
        </p:spPr>
        <p:txBody>
          <a:bodyPr/>
          <a:lstStyle/>
          <a:p>
            <a:pPr eaLnBrk="1" hangingPunct="1"/>
            <a:r>
              <a:rPr lang="en-US" smtClean="0"/>
              <a:t>Chapter 6:  Process Synchronization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43038" y="369888"/>
            <a:ext cx="11587162" cy="768350"/>
          </a:xfrm>
        </p:spPr>
        <p:txBody>
          <a:bodyPr/>
          <a:lstStyle/>
          <a:p>
            <a:pPr eaLnBrk="1" hangingPunct="1"/>
            <a:r>
              <a:rPr lang="en-US" smtClean="0"/>
              <a:t>Solution to Critical-Section Problem</a:t>
            </a:r>
          </a:p>
        </p:txBody>
      </p:sp>
      <p:sp>
        <p:nvSpPr>
          <p:cNvPr id="12291" name="Rectangle 3"/>
          <p:cNvSpPr>
            <a:spLocks noGrp="1" noChangeArrowheads="1"/>
          </p:cNvSpPr>
          <p:nvPr>
            <p:ph type="body" idx="1"/>
          </p:nvPr>
        </p:nvSpPr>
        <p:spPr>
          <a:xfrm>
            <a:off x="1209675" y="1639888"/>
            <a:ext cx="11501438" cy="6042025"/>
          </a:xfrm>
        </p:spPr>
        <p:txBody>
          <a:bodyPr/>
          <a:lstStyle/>
          <a:p>
            <a:pPr>
              <a:buFont typeface="Monotype Sorts" charset="2"/>
              <a:buNone/>
            </a:pPr>
            <a:r>
              <a:rPr lang="en-US" smtClean="0">
                <a:solidFill>
                  <a:srgbClr val="000000"/>
                </a:solidFill>
              </a:rPr>
              <a:t>1. </a:t>
            </a:r>
            <a:r>
              <a:rPr lang="en-US" b="1" smtClean="0">
                <a:solidFill>
                  <a:srgbClr val="000000"/>
                </a:solidFill>
              </a:rPr>
              <a:t>Mutual Exclusion </a:t>
            </a:r>
            <a:r>
              <a:rPr lang="en-US" smtClean="0"/>
              <a:t>- If process P</a:t>
            </a:r>
            <a:r>
              <a:rPr lang="en-US" baseline="-25000" smtClean="0"/>
              <a:t>i</a:t>
            </a:r>
            <a:r>
              <a:rPr lang="en-US" smtClean="0"/>
              <a:t> is executing in its critical section, then no other processes can be executing in their critical sections</a:t>
            </a:r>
          </a:p>
          <a:p>
            <a:pPr>
              <a:buFont typeface="Monotype Sorts" charset="2"/>
              <a:buAutoNum type="arabicPeriod"/>
            </a:pPr>
            <a:endParaRPr lang="en-US" smtClean="0"/>
          </a:p>
          <a:p>
            <a:pPr>
              <a:buFont typeface="Monotype Sorts" charset="2"/>
              <a:buNone/>
            </a:pPr>
            <a:r>
              <a:rPr lang="en-US" smtClean="0">
                <a:solidFill>
                  <a:srgbClr val="000000"/>
                </a:solidFill>
              </a:rPr>
              <a:t>2. </a:t>
            </a:r>
            <a:r>
              <a:rPr lang="en-US" b="1" smtClean="0">
                <a:solidFill>
                  <a:srgbClr val="000000"/>
                </a:solidFill>
              </a:rPr>
              <a:t>Progress</a:t>
            </a:r>
            <a:r>
              <a:rPr lang="en-US" b="1" smtClean="0"/>
              <a:t> </a:t>
            </a:r>
            <a:r>
              <a:rPr lang="en-US" smtClean="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charset="2"/>
              <a:buAutoNum type="arabicPeriod" startAt="2"/>
            </a:pPr>
            <a:endParaRPr lang="en-US" smtClean="0"/>
          </a:p>
          <a:p>
            <a:pPr>
              <a:buFont typeface="Monotype Sorts" charset="2"/>
              <a:buNone/>
            </a:pPr>
            <a:r>
              <a:rPr lang="en-US" smtClean="0"/>
              <a:t>3. </a:t>
            </a:r>
            <a:r>
              <a:rPr lang="en-US" b="1" smtClean="0">
                <a:solidFill>
                  <a:srgbClr val="000000"/>
                </a:solidFill>
              </a:rPr>
              <a:t>Bounded Waiting </a:t>
            </a:r>
            <a:r>
              <a:rPr lang="en-US" smtClean="0"/>
              <a:t>-  A bound must exist on the number of times that other processes are allowed to enter their critical sections after a process has made a request to enter its critical section and before that request is granted</a:t>
            </a:r>
          </a:p>
          <a:p>
            <a:pPr marL="1139825" lvl="1" indent="-487363">
              <a:buSzPct val="125000"/>
              <a:buFont typeface="Wingdings 2" charset="2"/>
              <a:buChar char=""/>
            </a:pPr>
            <a:r>
              <a:rPr lang="en-US" smtClean="0"/>
              <a:t>Assume that each process executes at a nonzero speed </a:t>
            </a:r>
          </a:p>
          <a:p>
            <a:pPr marL="1139825" lvl="1" indent="-487363">
              <a:buSzPct val="125000"/>
              <a:buFont typeface="Wingdings 2" charset="2"/>
              <a:buChar char=""/>
            </a:pPr>
            <a:r>
              <a:rPr lang="en-US" smtClean="0"/>
              <a:t>No assumption concerning </a:t>
            </a:r>
            <a:r>
              <a:rPr lang="en-US" b="1" smtClean="0">
                <a:solidFill>
                  <a:srgbClr val="0000FF"/>
                </a:solidFill>
              </a:rPr>
              <a:t>relative speed </a:t>
            </a:r>
            <a:r>
              <a:rPr lang="en-US" smtClean="0"/>
              <a:t>of the </a:t>
            </a:r>
            <a:r>
              <a:rPr lang="en-US" smtClean="0">
                <a:solidFill>
                  <a:srgbClr val="000000"/>
                </a:solidFill>
              </a:rPr>
              <a:t>n </a:t>
            </a:r>
            <a:r>
              <a:rPr lang="en-US" smtClean="0"/>
              <a:t>processes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98600" y="369888"/>
            <a:ext cx="11531600" cy="768350"/>
          </a:xfrm>
        </p:spPr>
        <p:txBody>
          <a:bodyPr/>
          <a:lstStyle/>
          <a:p>
            <a:pPr eaLnBrk="1" hangingPunct="1"/>
            <a:r>
              <a:rPr lang="en-US" smtClean="0"/>
              <a:t>Peterson’s Solution</a:t>
            </a:r>
          </a:p>
        </p:txBody>
      </p:sp>
      <p:sp>
        <p:nvSpPr>
          <p:cNvPr id="13315" name="Rectangle 3"/>
          <p:cNvSpPr>
            <a:spLocks noGrp="1" noChangeArrowheads="1"/>
          </p:cNvSpPr>
          <p:nvPr>
            <p:ph type="body" idx="1"/>
          </p:nvPr>
        </p:nvSpPr>
        <p:spPr>
          <a:xfrm>
            <a:off x="1209675" y="1644650"/>
            <a:ext cx="11114088" cy="5897563"/>
          </a:xfrm>
        </p:spPr>
        <p:txBody>
          <a:bodyPr/>
          <a:lstStyle/>
          <a:p>
            <a:pPr>
              <a:lnSpc>
                <a:spcPct val="90000"/>
              </a:lnSpc>
              <a:tabLst>
                <a:tab pos="1060450" algn="l"/>
                <a:tab pos="1462088" algn="l"/>
                <a:tab pos="1798638" algn="l"/>
              </a:tabLst>
            </a:pPr>
            <a:r>
              <a:rPr lang="en-US" smtClean="0"/>
              <a:t>Two process solution</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Assume that the LOAD and STORE instructions are atomic; that is, cannot be interrupted</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The two processes share two variables:</a:t>
            </a:r>
          </a:p>
          <a:p>
            <a:pPr lvl="1">
              <a:lnSpc>
                <a:spcPct val="90000"/>
              </a:lnSpc>
              <a:tabLst>
                <a:tab pos="1060450" algn="l"/>
                <a:tab pos="1462088" algn="l"/>
                <a:tab pos="1798638" algn="l"/>
              </a:tabLst>
            </a:pPr>
            <a:r>
              <a:rPr lang="en-US" smtClean="0"/>
              <a:t>int</a:t>
            </a:r>
            <a:r>
              <a:rPr lang="en-US" smtClean="0">
                <a:solidFill>
                  <a:srgbClr val="FF0000"/>
                </a:solidFill>
              </a:rPr>
              <a:t> </a:t>
            </a:r>
            <a:r>
              <a:rPr lang="en-US" b="1" smtClean="0">
                <a:solidFill>
                  <a:srgbClr val="FF0000"/>
                </a:solidFill>
              </a:rPr>
              <a:t>turn</a:t>
            </a:r>
            <a:r>
              <a:rPr lang="en-US" smtClean="0"/>
              <a:t>; </a:t>
            </a:r>
          </a:p>
          <a:p>
            <a:pPr lvl="1">
              <a:lnSpc>
                <a:spcPct val="90000"/>
              </a:lnSpc>
              <a:tabLst>
                <a:tab pos="1060450" algn="l"/>
                <a:tab pos="1462088" algn="l"/>
                <a:tab pos="1798638" algn="l"/>
              </a:tabLst>
            </a:pPr>
            <a:r>
              <a:rPr lang="en-US" smtClean="0"/>
              <a:t>Boolean </a:t>
            </a:r>
            <a:r>
              <a:rPr lang="en-US" b="1" smtClean="0">
                <a:solidFill>
                  <a:srgbClr val="FF0000"/>
                </a:solidFill>
              </a:rPr>
              <a:t>flag[2]</a:t>
            </a:r>
          </a:p>
          <a:p>
            <a:pPr lvl="1">
              <a:lnSpc>
                <a:spcPct val="90000"/>
              </a:lnSpc>
              <a:tabLst>
                <a:tab pos="1060450" algn="l"/>
                <a:tab pos="1462088" algn="l"/>
                <a:tab pos="1798638" algn="l"/>
              </a:tabLst>
            </a:pPr>
            <a:endParaRPr lang="en-US" b="1" smtClean="0">
              <a:solidFill>
                <a:srgbClr val="FF0000"/>
              </a:solidFill>
            </a:endParaRPr>
          </a:p>
          <a:p>
            <a:pPr>
              <a:lnSpc>
                <a:spcPct val="90000"/>
              </a:lnSpc>
              <a:tabLst>
                <a:tab pos="1060450" algn="l"/>
                <a:tab pos="1462088" algn="l"/>
                <a:tab pos="1798638" algn="l"/>
              </a:tabLst>
            </a:pPr>
            <a:r>
              <a:rPr lang="en-US" smtClean="0"/>
              <a:t>The variable </a:t>
            </a:r>
            <a:r>
              <a:rPr lang="en-US" b="1" smtClean="0">
                <a:solidFill>
                  <a:srgbClr val="FF0000"/>
                </a:solidFill>
              </a:rPr>
              <a:t>turn</a:t>
            </a:r>
            <a:r>
              <a:rPr lang="en-US" smtClean="0"/>
              <a:t> indicates whose turn it is to enter the critical section</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The </a:t>
            </a:r>
            <a:r>
              <a:rPr lang="en-US" b="1" smtClean="0">
                <a:solidFill>
                  <a:srgbClr val="FF0000"/>
                </a:solidFill>
              </a:rPr>
              <a:t>flag</a:t>
            </a:r>
            <a:r>
              <a:rPr lang="en-US" smtClean="0"/>
              <a:t> array is used to indicate if a process is ready to enter the critical section. </a:t>
            </a:r>
            <a:r>
              <a:rPr lang="en-US" b="1" smtClean="0">
                <a:solidFill>
                  <a:srgbClr val="FF0000"/>
                </a:solidFill>
              </a:rPr>
              <a:t>flag[i]</a:t>
            </a:r>
            <a:r>
              <a:rPr lang="en-US" smtClean="0">
                <a:solidFill>
                  <a:srgbClr val="FF0000"/>
                </a:solidFill>
              </a:rPr>
              <a:t> </a:t>
            </a:r>
            <a:r>
              <a:rPr lang="en-US" smtClean="0"/>
              <a:t>= true implies that process </a:t>
            </a:r>
            <a:r>
              <a:rPr lang="en-US" b="1" smtClean="0">
                <a:solidFill>
                  <a:srgbClr val="0000FF"/>
                </a:solidFill>
              </a:rPr>
              <a:t>P</a:t>
            </a:r>
            <a:r>
              <a:rPr lang="en-US" b="1" baseline="-25000" smtClean="0">
                <a:solidFill>
                  <a:srgbClr val="0000FF"/>
                </a:solidFill>
              </a:rPr>
              <a:t>i</a:t>
            </a:r>
            <a:r>
              <a:rPr lang="en-US" smtClean="0"/>
              <a:t> is ready!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265363" y="2368550"/>
            <a:ext cx="3032125" cy="109855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7" name="Rectangle 6"/>
          <p:cNvSpPr/>
          <p:nvPr/>
        </p:nvSpPr>
        <p:spPr bwMode="auto">
          <a:xfrm>
            <a:off x="2246313" y="3810000"/>
            <a:ext cx="3016250"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14340" name="Rectangle 3"/>
          <p:cNvSpPr>
            <a:spLocks noGrp="1" noChangeArrowheads="1"/>
          </p:cNvSpPr>
          <p:nvPr>
            <p:ph type="body" idx="1"/>
          </p:nvPr>
        </p:nvSpPr>
        <p:spPr>
          <a:xfrm>
            <a:off x="1301750" y="1944688"/>
            <a:ext cx="11579225" cy="5884862"/>
          </a:xfrm>
        </p:spPr>
        <p:txBody>
          <a:bodyPr/>
          <a:lstStyle/>
          <a:p>
            <a:pPr>
              <a:buFont typeface="Monotype Sorts" charset="2"/>
              <a:buNone/>
            </a:pPr>
            <a:r>
              <a:rPr lang="en-US" smtClean="0">
                <a:solidFill>
                  <a:srgbClr val="0000FF"/>
                </a:solidFill>
              </a:rPr>
              <a:t>	do { </a:t>
            </a:r>
          </a:p>
          <a:p>
            <a:pPr>
              <a:buFont typeface="Monotype Sorts" charset="2"/>
              <a:buNone/>
            </a:pPr>
            <a:r>
              <a:rPr lang="en-US" smtClean="0">
                <a:solidFill>
                  <a:srgbClr val="0000FF"/>
                </a:solidFill>
              </a:rPr>
              <a:t>		flag[i] = TRUE; </a:t>
            </a:r>
          </a:p>
          <a:p>
            <a:pPr>
              <a:buFont typeface="Monotype Sorts" charset="2"/>
              <a:buNone/>
            </a:pPr>
            <a:r>
              <a:rPr lang="en-US" smtClean="0">
                <a:solidFill>
                  <a:srgbClr val="0000FF"/>
                </a:solidFill>
              </a:rPr>
              <a:t>		turn = j; </a:t>
            </a:r>
          </a:p>
          <a:p>
            <a:pPr>
              <a:buFont typeface="Monotype Sorts" charset="2"/>
              <a:buNone/>
            </a:pPr>
            <a:r>
              <a:rPr lang="en-US" smtClean="0">
                <a:solidFill>
                  <a:srgbClr val="0000FF"/>
                </a:solidFill>
              </a:rPr>
              <a:t>		while (flag[j] &amp;&amp; turn == j); </a:t>
            </a:r>
          </a:p>
          <a:p>
            <a:pPr>
              <a:buFont typeface="Monotype Sorts" charset="2"/>
              <a:buNone/>
            </a:pPr>
            <a:r>
              <a:rPr lang="en-US" smtClean="0">
                <a:solidFill>
                  <a:srgbClr val="0000FF"/>
                </a:solidFill>
              </a:rPr>
              <a:t>			critical section </a:t>
            </a:r>
          </a:p>
          <a:p>
            <a:pPr>
              <a:buFont typeface="Monotype Sorts" charset="2"/>
              <a:buNone/>
            </a:pPr>
            <a:r>
              <a:rPr lang="en-US" smtClean="0">
                <a:solidFill>
                  <a:srgbClr val="0000FF"/>
                </a:solidFill>
              </a:rPr>
              <a:t>		flag[i] = FALSE; </a:t>
            </a:r>
          </a:p>
          <a:p>
            <a:pPr>
              <a:buFont typeface="Monotype Sorts" charset="2"/>
              <a:buNone/>
            </a:pPr>
            <a:r>
              <a:rPr lang="en-US" smtClean="0">
                <a:solidFill>
                  <a:srgbClr val="0000FF"/>
                </a:solidFill>
              </a:rPr>
              <a:t>			remainder section </a:t>
            </a:r>
          </a:p>
          <a:p>
            <a:pPr>
              <a:buFont typeface="Monotype Sorts" charset="2"/>
              <a:buNone/>
            </a:pPr>
            <a:r>
              <a:rPr lang="en-US" smtClean="0">
                <a:solidFill>
                  <a:srgbClr val="0000FF"/>
                </a:solidFill>
              </a:rPr>
              <a:t>	} while (TRUE); </a:t>
            </a:r>
            <a:endParaRPr lang="en-US" sz="2300" smtClean="0">
              <a:solidFill>
                <a:srgbClr val="0000FF"/>
              </a:solidFill>
            </a:endParaRPr>
          </a:p>
          <a:p>
            <a:pPr>
              <a:buFont typeface="Monotype Sorts" charset="2"/>
              <a:buNone/>
            </a:pPr>
            <a:endParaRPr lang="en-US" sz="2300" smtClean="0">
              <a:solidFill>
                <a:srgbClr val="0000FF"/>
              </a:solidFill>
            </a:endParaRPr>
          </a:p>
          <a:p>
            <a:r>
              <a:rPr lang="en-US" sz="2300" smtClean="0">
                <a:solidFill>
                  <a:srgbClr val="000000"/>
                </a:solidFill>
              </a:rPr>
              <a:t>Provable that </a:t>
            </a:r>
          </a:p>
          <a:p>
            <a:pPr>
              <a:buFont typeface="Monotype Sorts" charset="2"/>
              <a:buAutoNum type="arabicPeriod"/>
            </a:pPr>
            <a:r>
              <a:rPr lang="en-US" sz="2300" smtClean="0">
                <a:solidFill>
                  <a:srgbClr val="000000"/>
                </a:solidFill>
              </a:rPr>
              <a:t>Mutual exclusion is preserved</a:t>
            </a:r>
          </a:p>
          <a:p>
            <a:pPr>
              <a:buFont typeface="Monotype Sorts" charset="2"/>
              <a:buAutoNum type="arabicPeriod"/>
            </a:pPr>
            <a:r>
              <a:rPr lang="en-US" sz="2300" smtClean="0">
                <a:solidFill>
                  <a:srgbClr val="000000"/>
                </a:solidFill>
              </a:rPr>
              <a:t>Progress requirement is satisfied</a:t>
            </a:r>
          </a:p>
          <a:p>
            <a:pPr>
              <a:buFont typeface="Monotype Sorts" charset="2"/>
              <a:buAutoNum type="arabicPeriod"/>
            </a:pPr>
            <a:r>
              <a:rPr lang="en-US" sz="2300" smtClean="0">
                <a:solidFill>
                  <a:srgbClr val="000000"/>
                </a:solidFill>
              </a:rPr>
              <a:t>Bounded-waiting requirement is met</a:t>
            </a:r>
            <a:endParaRPr lang="en-US" sz="2000" smtClean="0">
              <a:solidFill>
                <a:srgbClr val="000000"/>
              </a:solidFill>
            </a:endParaRPr>
          </a:p>
        </p:txBody>
      </p:sp>
      <p:sp>
        <p:nvSpPr>
          <p:cNvPr id="14341" name="Rectangle 2"/>
          <p:cNvSpPr>
            <a:spLocks noGrp="1" noChangeArrowheads="1"/>
          </p:cNvSpPr>
          <p:nvPr>
            <p:ph type="title"/>
          </p:nvPr>
        </p:nvSpPr>
        <p:spPr>
          <a:xfrm>
            <a:off x="685800" y="369888"/>
            <a:ext cx="12438063" cy="768350"/>
          </a:xfrm>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51000" y="369888"/>
            <a:ext cx="11379200" cy="768350"/>
          </a:xfrm>
        </p:spPr>
        <p:txBody>
          <a:bodyPr/>
          <a:lstStyle/>
          <a:p>
            <a:pPr eaLnBrk="1" hangingPunct="1"/>
            <a:r>
              <a:rPr lang="en-US" smtClean="0"/>
              <a:t>Synchronization Hardware</a:t>
            </a:r>
          </a:p>
        </p:txBody>
      </p:sp>
      <p:sp>
        <p:nvSpPr>
          <p:cNvPr id="15363" name="Rectangle 3"/>
          <p:cNvSpPr>
            <a:spLocks noGrp="1" noChangeArrowheads="1"/>
          </p:cNvSpPr>
          <p:nvPr>
            <p:ph type="body" idx="1"/>
          </p:nvPr>
        </p:nvSpPr>
        <p:spPr>
          <a:xfrm>
            <a:off x="1209675" y="1644650"/>
            <a:ext cx="11434763" cy="5897563"/>
          </a:xfrm>
        </p:spPr>
        <p:txBody>
          <a:bodyPr/>
          <a:lstStyle/>
          <a:p>
            <a:pPr>
              <a:lnSpc>
                <a:spcPct val="90000"/>
              </a:lnSpc>
              <a:tabLst>
                <a:tab pos="1060450" algn="l"/>
                <a:tab pos="1462088" algn="l"/>
                <a:tab pos="1798638" algn="l"/>
              </a:tabLst>
            </a:pPr>
            <a:r>
              <a:rPr lang="en-US" smtClean="0"/>
              <a:t>Many systems provide hardware support for critical section code</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Uniprocessors – could disable interrupts</a:t>
            </a:r>
          </a:p>
          <a:p>
            <a:pPr lvl="1">
              <a:lnSpc>
                <a:spcPct val="90000"/>
              </a:lnSpc>
              <a:tabLst>
                <a:tab pos="1060450" algn="l"/>
                <a:tab pos="1462088" algn="l"/>
                <a:tab pos="1798638" algn="l"/>
              </a:tabLst>
            </a:pPr>
            <a:r>
              <a:rPr lang="en-US" smtClean="0"/>
              <a:t>Currently running code would execute without preemption</a:t>
            </a:r>
          </a:p>
          <a:p>
            <a:pPr lvl="1">
              <a:lnSpc>
                <a:spcPct val="90000"/>
              </a:lnSpc>
              <a:tabLst>
                <a:tab pos="1060450" algn="l"/>
                <a:tab pos="1462088" algn="l"/>
                <a:tab pos="1798638" algn="l"/>
              </a:tabLst>
            </a:pPr>
            <a:r>
              <a:rPr lang="en-US" smtClean="0"/>
              <a:t>Generally too inefficient on multiprocessor systems</a:t>
            </a:r>
          </a:p>
          <a:p>
            <a:pPr lvl="2">
              <a:lnSpc>
                <a:spcPct val="90000"/>
              </a:lnSpc>
              <a:tabLst>
                <a:tab pos="1060450" algn="l"/>
                <a:tab pos="1462088" algn="l"/>
                <a:tab pos="1798638" algn="l"/>
              </a:tabLst>
            </a:pPr>
            <a:r>
              <a:rPr lang="en-US" smtClean="0"/>
              <a:t>Operating systems using this not broadly scalable</a:t>
            </a:r>
          </a:p>
          <a:p>
            <a:pPr lvl="2">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Modern machines provide special atomic hardware instructions</a:t>
            </a:r>
          </a:p>
          <a:p>
            <a:pPr lvl="2">
              <a:lnSpc>
                <a:spcPct val="90000"/>
              </a:lnSpc>
              <a:tabLst>
                <a:tab pos="1060450" algn="l"/>
                <a:tab pos="1462088" algn="l"/>
                <a:tab pos="1798638" algn="l"/>
              </a:tabLst>
            </a:pPr>
            <a:r>
              <a:rPr lang="en-US" smtClean="0">
                <a:solidFill>
                  <a:schemeClr val="tx2"/>
                </a:solidFill>
              </a:rPr>
              <a:t>Atomic = non-interruptable</a:t>
            </a:r>
          </a:p>
          <a:p>
            <a:pPr lvl="1">
              <a:lnSpc>
                <a:spcPct val="90000"/>
              </a:lnSpc>
              <a:tabLst>
                <a:tab pos="1060450" algn="l"/>
                <a:tab pos="1462088" algn="l"/>
                <a:tab pos="1798638" algn="l"/>
              </a:tabLst>
            </a:pPr>
            <a:r>
              <a:rPr lang="en-US" smtClean="0"/>
              <a:t>Either test memory word and set value</a:t>
            </a:r>
          </a:p>
          <a:p>
            <a:pPr lvl="1">
              <a:lnSpc>
                <a:spcPct val="90000"/>
              </a:lnSpc>
              <a:tabLst>
                <a:tab pos="1060450" algn="l"/>
                <a:tab pos="1462088" algn="l"/>
                <a:tab pos="1798638" algn="l"/>
              </a:tabLst>
            </a:pPr>
            <a:r>
              <a:rPr lang="en-US" smtClean="0"/>
              <a:t>Or swap contents of two memory words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103438" y="2730500"/>
            <a:ext cx="3032125" cy="4159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6" name="Rectangle 5"/>
          <p:cNvSpPr/>
          <p:nvPr/>
        </p:nvSpPr>
        <p:spPr bwMode="auto">
          <a:xfrm>
            <a:off x="2114550" y="1995488"/>
            <a:ext cx="3032125" cy="381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16388" name="Content Placeholder 2"/>
          <p:cNvSpPr>
            <a:spLocks noGrp="1"/>
          </p:cNvSpPr>
          <p:nvPr>
            <p:ph idx="1"/>
          </p:nvPr>
        </p:nvSpPr>
        <p:spPr>
          <a:xfrm>
            <a:off x="1209675" y="1593850"/>
            <a:ext cx="15086013" cy="6040438"/>
          </a:xfrm>
        </p:spPr>
        <p:txBody>
          <a:bodyPr/>
          <a:lstStyle/>
          <a:p>
            <a:pPr>
              <a:buFont typeface="Monotype Sorts" charset="2"/>
              <a:buNone/>
            </a:pPr>
            <a:r>
              <a:rPr lang="en-US" smtClean="0">
                <a:solidFill>
                  <a:srgbClr val="0000FF"/>
                </a:solidFill>
              </a:rPr>
              <a:t>	do { </a:t>
            </a:r>
          </a:p>
          <a:p>
            <a:pPr>
              <a:buFont typeface="Monotype Sorts" charset="2"/>
              <a:buNone/>
            </a:pPr>
            <a:r>
              <a:rPr lang="en-US" smtClean="0">
                <a:solidFill>
                  <a:srgbClr val="0000FF"/>
                </a:solidFill>
              </a:rPr>
              <a:t>		acquire lock </a:t>
            </a:r>
          </a:p>
          <a:p>
            <a:pPr>
              <a:buFont typeface="Monotype Sorts" charset="2"/>
              <a:buNone/>
            </a:pPr>
            <a:r>
              <a:rPr lang="en-US" smtClean="0">
                <a:solidFill>
                  <a:srgbClr val="0000FF"/>
                </a:solidFill>
              </a:rPr>
              <a:t>			critical section </a:t>
            </a:r>
          </a:p>
          <a:p>
            <a:pPr>
              <a:buFont typeface="Monotype Sorts" charset="2"/>
              <a:buNone/>
            </a:pPr>
            <a:r>
              <a:rPr lang="en-US" smtClean="0">
                <a:solidFill>
                  <a:srgbClr val="0000FF"/>
                </a:solidFill>
              </a:rPr>
              <a:t>		release lock </a:t>
            </a:r>
          </a:p>
          <a:p>
            <a:pPr>
              <a:buFont typeface="Monotype Sorts" charset="2"/>
              <a:buNone/>
            </a:pPr>
            <a:r>
              <a:rPr lang="en-US" smtClean="0">
                <a:solidFill>
                  <a:srgbClr val="0000FF"/>
                </a:solidFill>
              </a:rPr>
              <a:t>			remainder section </a:t>
            </a:r>
          </a:p>
          <a:p>
            <a:pPr>
              <a:buFont typeface="Monotype Sorts" charset="2"/>
              <a:buNone/>
            </a:pPr>
            <a:r>
              <a:rPr lang="en-US" smtClean="0">
                <a:solidFill>
                  <a:srgbClr val="0000FF"/>
                </a:solidFill>
              </a:rPr>
              <a:t>	} while (TRUE); </a:t>
            </a:r>
          </a:p>
        </p:txBody>
      </p:sp>
      <p:sp>
        <p:nvSpPr>
          <p:cNvPr id="16389" name="Title 1"/>
          <p:cNvSpPr>
            <a:spLocks noGrp="1"/>
          </p:cNvSpPr>
          <p:nvPr>
            <p:ph type="title"/>
          </p:nvPr>
        </p:nvSpPr>
        <p:spPr>
          <a:xfrm>
            <a:off x="1270000" y="395288"/>
            <a:ext cx="12231688" cy="768350"/>
          </a:xfrm>
        </p:spPr>
        <p:txBody>
          <a:bodyPr/>
          <a:lstStyle/>
          <a:p>
            <a:r>
              <a:rPr lang="en-US" sz="4000" smtClean="0"/>
              <a:t>Solution to Critical-section </a:t>
            </a:r>
            <a:br>
              <a:rPr lang="en-US" sz="4000" smtClean="0"/>
            </a:br>
            <a:r>
              <a:rPr lang="en-US" sz="4000" smtClean="0"/>
              <a:t>Problem Using Locks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31988" y="369888"/>
            <a:ext cx="11098212" cy="768350"/>
          </a:xfrm>
        </p:spPr>
        <p:txBody>
          <a:bodyPr/>
          <a:lstStyle/>
          <a:p>
            <a:pPr eaLnBrk="1" hangingPunct="1"/>
            <a:r>
              <a:rPr lang="en-US" smtClean="0"/>
              <a:t>TestAndSet Instruction </a:t>
            </a:r>
          </a:p>
        </p:txBody>
      </p:sp>
      <p:sp>
        <p:nvSpPr>
          <p:cNvPr id="17411" name="Rectangle 3"/>
          <p:cNvSpPr>
            <a:spLocks noGrp="1" noChangeArrowheads="1"/>
          </p:cNvSpPr>
          <p:nvPr>
            <p:ph type="body" idx="1"/>
          </p:nvPr>
        </p:nvSpPr>
        <p:spPr>
          <a:xfrm>
            <a:off x="1209675" y="1644650"/>
            <a:ext cx="11114088" cy="5897563"/>
          </a:xfrm>
        </p:spPr>
        <p:txBody>
          <a:bodyPr/>
          <a:lstStyle/>
          <a:p>
            <a:pPr>
              <a:lnSpc>
                <a:spcPct val="90000"/>
              </a:lnSpc>
              <a:buFont typeface="Monotype Sorts" charset="2"/>
              <a:buNone/>
              <a:tabLst>
                <a:tab pos="1060450" algn="l"/>
                <a:tab pos="1462088" algn="l"/>
                <a:tab pos="1798638" algn="l"/>
              </a:tabLst>
            </a:pPr>
            <a:endParaRPr lang="en-US" smtClean="0"/>
          </a:p>
          <a:p>
            <a:pPr>
              <a:lnSpc>
                <a:spcPct val="90000"/>
              </a:lnSpc>
              <a:tabLst>
                <a:tab pos="1060450" algn="l"/>
                <a:tab pos="1462088" algn="l"/>
                <a:tab pos="1798638" algn="l"/>
              </a:tabLst>
            </a:pPr>
            <a:r>
              <a:rPr lang="en-US" smtClean="0"/>
              <a:t>Definition:</a:t>
            </a:r>
          </a:p>
          <a:p>
            <a:pPr>
              <a:lnSpc>
                <a:spcPct val="90000"/>
              </a:lnSpc>
              <a:tabLst>
                <a:tab pos="1060450" algn="l"/>
                <a:tab pos="1462088" algn="l"/>
                <a:tab pos="1798638" algn="l"/>
              </a:tabLst>
            </a:pPr>
            <a:endParaRPr lang="en-US" smtClean="0"/>
          </a:p>
          <a:p>
            <a:pPr>
              <a:lnSpc>
                <a:spcPct val="90000"/>
              </a:lnSpc>
              <a:buFont typeface="Monotype Sorts" charset="2"/>
              <a:buNone/>
              <a:tabLst>
                <a:tab pos="1060450" algn="l"/>
                <a:tab pos="1462088" algn="l"/>
                <a:tab pos="1798638" algn="l"/>
              </a:tabLst>
            </a:pPr>
            <a:r>
              <a:rPr lang="en-US" smtClean="0"/>
              <a:t>         </a:t>
            </a:r>
            <a:r>
              <a:rPr lang="en-US" smtClean="0">
                <a:solidFill>
                  <a:srgbClr val="0000FF"/>
                </a:solidFill>
              </a:rPr>
              <a:t>boolean TestAndSet (boolean *target)</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r>
              <a:rPr lang="en-US" smtClean="0">
                <a:solidFill>
                  <a:srgbClr val="0000FF"/>
                </a:solidFill>
              </a:rPr>
              <a:t>               boolean rv = *target;</a:t>
            </a:r>
          </a:p>
          <a:p>
            <a:pPr>
              <a:lnSpc>
                <a:spcPct val="90000"/>
              </a:lnSpc>
              <a:buFont typeface="Monotype Sorts" charset="2"/>
              <a:buNone/>
              <a:tabLst>
                <a:tab pos="1060450" algn="l"/>
                <a:tab pos="1462088" algn="l"/>
                <a:tab pos="1798638" algn="l"/>
              </a:tabLst>
            </a:pPr>
            <a:r>
              <a:rPr lang="en-US" smtClean="0">
                <a:solidFill>
                  <a:srgbClr val="0000FF"/>
                </a:solidFill>
              </a:rPr>
              <a:t>               *target = TRUE;</a:t>
            </a:r>
          </a:p>
          <a:p>
            <a:pPr>
              <a:lnSpc>
                <a:spcPct val="90000"/>
              </a:lnSpc>
              <a:buFont typeface="Monotype Sorts" charset="2"/>
              <a:buNone/>
              <a:tabLst>
                <a:tab pos="1060450" algn="l"/>
                <a:tab pos="1462088" algn="l"/>
                <a:tab pos="1798638" algn="l"/>
              </a:tabLst>
            </a:pPr>
            <a:r>
              <a:rPr lang="en-US" smtClean="0">
                <a:solidFill>
                  <a:srgbClr val="0000FF"/>
                </a:solidFill>
              </a:rPr>
              <a:t>               return rv:</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endParaRPr lang="en-US" smtClean="0">
              <a:solidFill>
                <a:srgbClr val="0000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74763" y="369888"/>
            <a:ext cx="11755437" cy="768350"/>
          </a:xfrm>
        </p:spPr>
        <p:txBody>
          <a:bodyPr/>
          <a:lstStyle/>
          <a:p>
            <a:pPr eaLnBrk="1" hangingPunct="1"/>
            <a:r>
              <a:rPr lang="en-US" smtClean="0"/>
              <a:t>Solution using TestAndSet</a:t>
            </a:r>
          </a:p>
        </p:txBody>
      </p:sp>
      <p:sp>
        <p:nvSpPr>
          <p:cNvPr id="18435" name="Rectangle 3"/>
          <p:cNvSpPr>
            <a:spLocks noGrp="1" noChangeArrowheads="1"/>
          </p:cNvSpPr>
          <p:nvPr>
            <p:ph type="body" idx="1"/>
          </p:nvPr>
        </p:nvSpPr>
        <p:spPr>
          <a:xfrm>
            <a:off x="1241425" y="1804988"/>
            <a:ext cx="10298113" cy="6708775"/>
          </a:xfrm>
        </p:spPr>
        <p:txBody>
          <a:bodyPr/>
          <a:lstStyle/>
          <a:p>
            <a:pPr>
              <a:lnSpc>
                <a:spcPct val="90000"/>
              </a:lnSpc>
              <a:tabLst>
                <a:tab pos="1060450" algn="l"/>
                <a:tab pos="1462088" algn="l"/>
                <a:tab pos="1798638" algn="l"/>
              </a:tabLst>
            </a:pPr>
            <a:r>
              <a:rPr lang="en-US" smtClean="0"/>
              <a:t>Shared boolean variable lock, initialized to FALSE</a:t>
            </a:r>
          </a:p>
          <a:p>
            <a:pPr>
              <a:lnSpc>
                <a:spcPct val="90000"/>
              </a:lnSpc>
              <a:tabLst>
                <a:tab pos="1060450" algn="l"/>
                <a:tab pos="1462088" algn="l"/>
                <a:tab pos="1798638" algn="l"/>
              </a:tabLst>
            </a:pPr>
            <a:r>
              <a:rPr lang="en-US" smtClean="0"/>
              <a:t>Solution:</a:t>
            </a:r>
          </a:p>
          <a:p>
            <a:pPr>
              <a:lnSpc>
                <a:spcPct val="90000"/>
              </a:lnSpc>
              <a:buFont typeface="Monotype Sorts" charset="2"/>
              <a:buNone/>
              <a:tabLst>
                <a:tab pos="1060450" algn="l"/>
                <a:tab pos="1462088" algn="l"/>
                <a:tab pos="1798638" algn="l"/>
              </a:tabLst>
            </a:pPr>
            <a:endParaRPr lang="en-US" smtClean="0"/>
          </a:p>
          <a:p>
            <a:pPr>
              <a:lnSpc>
                <a:spcPct val="90000"/>
              </a:lnSpc>
              <a:buFont typeface="Monotype Sorts" charset="2"/>
              <a:buNone/>
              <a:tabLst>
                <a:tab pos="1060450" algn="l"/>
                <a:tab pos="1462088" algn="l"/>
                <a:tab pos="1798638" algn="l"/>
              </a:tabLst>
            </a:pPr>
            <a:r>
              <a:rPr lang="en-US" smtClean="0">
                <a:solidFill>
                  <a:srgbClr val="0000FF"/>
                </a:solidFill>
              </a:rPr>
              <a:t>		do {</a:t>
            </a:r>
          </a:p>
          <a:p>
            <a:pPr>
              <a:lnSpc>
                <a:spcPct val="90000"/>
              </a:lnSpc>
              <a:buFont typeface="Monotype Sorts" charset="2"/>
              <a:buNone/>
              <a:tabLst>
                <a:tab pos="1060450" algn="l"/>
                <a:tab pos="1462088" algn="l"/>
                <a:tab pos="1798638" algn="l"/>
              </a:tabLst>
            </a:pPr>
            <a:r>
              <a:rPr lang="en-US" smtClean="0">
                <a:solidFill>
                  <a:srgbClr val="0000FF"/>
                </a:solidFill>
              </a:rPr>
              <a:t>                     while ( TestAndSet (&amp;lock ))</a:t>
            </a:r>
          </a:p>
          <a:p>
            <a:pPr>
              <a:lnSpc>
                <a:spcPct val="90000"/>
              </a:lnSpc>
              <a:buFont typeface="Monotype Sorts" charset="2"/>
              <a:buNone/>
              <a:tabLst>
                <a:tab pos="1060450" algn="l"/>
                <a:tab pos="1462088" algn="l"/>
                <a:tab pos="1798638" algn="l"/>
              </a:tabLst>
            </a:pPr>
            <a:r>
              <a:rPr lang="en-US" smtClean="0">
                <a:solidFill>
                  <a:srgbClr val="0000FF"/>
                </a:solidFill>
              </a:rPr>
              <a:t>                                 ;   // do nothing</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critical section</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lock = FALSE;</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remainder section </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while (TRUE);</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95438" y="369888"/>
            <a:ext cx="11434762" cy="768350"/>
          </a:xfrm>
        </p:spPr>
        <p:txBody>
          <a:bodyPr/>
          <a:lstStyle/>
          <a:p>
            <a:pPr eaLnBrk="1" hangingPunct="1"/>
            <a:r>
              <a:rPr lang="en-US" smtClean="0"/>
              <a:t>Swap Instruction</a:t>
            </a:r>
          </a:p>
        </p:txBody>
      </p:sp>
      <p:sp>
        <p:nvSpPr>
          <p:cNvPr id="19459" name="Rectangle 3"/>
          <p:cNvSpPr>
            <a:spLocks noGrp="1" noChangeArrowheads="1"/>
          </p:cNvSpPr>
          <p:nvPr>
            <p:ph type="body" idx="1"/>
          </p:nvPr>
        </p:nvSpPr>
        <p:spPr>
          <a:xfrm>
            <a:off x="1209675" y="1657350"/>
            <a:ext cx="11114088" cy="5897563"/>
          </a:xfrm>
        </p:spPr>
        <p:txBody>
          <a:bodyPr/>
          <a:lstStyle/>
          <a:p>
            <a:pPr>
              <a:lnSpc>
                <a:spcPct val="90000"/>
              </a:lnSpc>
              <a:buFont typeface="Monotype Sorts" charset="2"/>
              <a:buNone/>
              <a:tabLst>
                <a:tab pos="1060450" algn="l"/>
                <a:tab pos="1462088" algn="l"/>
                <a:tab pos="1798638" algn="l"/>
              </a:tabLst>
            </a:pPr>
            <a:endParaRPr lang="en-US" smtClean="0"/>
          </a:p>
          <a:p>
            <a:pPr>
              <a:lnSpc>
                <a:spcPct val="90000"/>
              </a:lnSpc>
              <a:tabLst>
                <a:tab pos="1060450" algn="l"/>
                <a:tab pos="1462088" algn="l"/>
                <a:tab pos="1798638" algn="l"/>
              </a:tabLst>
            </a:pPr>
            <a:r>
              <a:rPr lang="en-US" smtClean="0"/>
              <a:t>Definition:</a:t>
            </a:r>
          </a:p>
          <a:p>
            <a:pPr>
              <a:lnSpc>
                <a:spcPct val="90000"/>
              </a:lnSpc>
              <a:tabLst>
                <a:tab pos="1060450" algn="l"/>
                <a:tab pos="1462088" algn="l"/>
                <a:tab pos="1798638" algn="l"/>
              </a:tabLst>
            </a:pPr>
            <a:endParaRPr lang="en-US" smtClean="0"/>
          </a:p>
          <a:p>
            <a:pPr>
              <a:lnSpc>
                <a:spcPct val="90000"/>
              </a:lnSpc>
              <a:buFont typeface="Monotype Sorts" charset="2"/>
              <a:buNone/>
              <a:tabLst>
                <a:tab pos="1060450" algn="l"/>
                <a:tab pos="1462088" algn="l"/>
                <a:tab pos="1798638" algn="l"/>
              </a:tabLst>
            </a:pPr>
            <a:r>
              <a:rPr lang="en-US" smtClean="0"/>
              <a:t>         </a:t>
            </a:r>
            <a:r>
              <a:rPr lang="en-US" smtClean="0">
                <a:solidFill>
                  <a:srgbClr val="0000FF"/>
                </a:solidFill>
              </a:rPr>
              <a:t>void Swap (boolean *a, boolean *b)</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r>
              <a:rPr lang="en-US" smtClean="0">
                <a:solidFill>
                  <a:srgbClr val="0000FF"/>
                </a:solidFill>
              </a:rPr>
              <a:t>                  boolean temp = *a;</a:t>
            </a:r>
          </a:p>
          <a:p>
            <a:pPr>
              <a:lnSpc>
                <a:spcPct val="90000"/>
              </a:lnSpc>
              <a:buFont typeface="Monotype Sorts" charset="2"/>
              <a:buNone/>
              <a:tabLst>
                <a:tab pos="1060450" algn="l"/>
                <a:tab pos="1462088" algn="l"/>
                <a:tab pos="1798638" algn="l"/>
              </a:tabLst>
            </a:pPr>
            <a:r>
              <a:rPr lang="en-US" smtClean="0">
                <a:solidFill>
                  <a:srgbClr val="0000FF"/>
                </a:solidFill>
              </a:rPr>
              <a:t>                  *a = *b;</a:t>
            </a:r>
          </a:p>
          <a:p>
            <a:pPr>
              <a:lnSpc>
                <a:spcPct val="90000"/>
              </a:lnSpc>
              <a:buFont typeface="Monotype Sorts" charset="2"/>
              <a:buNone/>
              <a:tabLst>
                <a:tab pos="1060450" algn="l"/>
                <a:tab pos="1462088" algn="l"/>
                <a:tab pos="1798638" algn="l"/>
              </a:tabLst>
            </a:pPr>
            <a:r>
              <a:rPr lang="en-US" smtClean="0">
                <a:solidFill>
                  <a:srgbClr val="0000FF"/>
                </a:solidFill>
              </a:rPr>
              <a:t>                  *b = temp:</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endParaRPr lang="en-US" smtClean="0">
              <a:solidFill>
                <a:srgbClr val="0000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679575" y="369888"/>
            <a:ext cx="11350625" cy="768350"/>
          </a:xfrm>
        </p:spPr>
        <p:txBody>
          <a:bodyPr/>
          <a:lstStyle/>
          <a:p>
            <a:pPr eaLnBrk="1" hangingPunct="1"/>
            <a:r>
              <a:rPr lang="en-US" smtClean="0"/>
              <a:t>Solution using Swap</a:t>
            </a:r>
          </a:p>
        </p:txBody>
      </p:sp>
      <p:sp>
        <p:nvSpPr>
          <p:cNvPr id="20483" name="Rectangle 3"/>
          <p:cNvSpPr>
            <a:spLocks noGrp="1" noChangeArrowheads="1"/>
          </p:cNvSpPr>
          <p:nvPr>
            <p:ph type="body" idx="1"/>
          </p:nvPr>
        </p:nvSpPr>
        <p:spPr>
          <a:xfrm>
            <a:off x="1241425" y="1614488"/>
            <a:ext cx="11460163" cy="6708775"/>
          </a:xfrm>
        </p:spPr>
        <p:txBody>
          <a:bodyPr/>
          <a:lstStyle/>
          <a:p>
            <a:pPr>
              <a:lnSpc>
                <a:spcPct val="90000"/>
              </a:lnSpc>
              <a:tabLst>
                <a:tab pos="1060450" algn="l"/>
                <a:tab pos="1462088" algn="l"/>
                <a:tab pos="1798638" algn="l"/>
              </a:tabLst>
            </a:pPr>
            <a:r>
              <a:rPr lang="en-US" smtClean="0"/>
              <a:t>Shared Boolean variable lock initialized to FALSE; Each process has a local Boolean variable key</a:t>
            </a:r>
          </a:p>
          <a:p>
            <a:pPr>
              <a:lnSpc>
                <a:spcPct val="90000"/>
              </a:lnSpc>
              <a:tabLst>
                <a:tab pos="1060450" algn="l"/>
                <a:tab pos="1462088" algn="l"/>
                <a:tab pos="1798638" algn="l"/>
              </a:tabLst>
            </a:pPr>
            <a:r>
              <a:rPr lang="en-US" smtClean="0"/>
              <a:t>Solution:</a:t>
            </a:r>
          </a:p>
          <a:p>
            <a:pPr>
              <a:lnSpc>
                <a:spcPct val="90000"/>
              </a:lnSpc>
              <a:buFont typeface="Monotype Sorts" charset="2"/>
              <a:buNone/>
              <a:tabLst>
                <a:tab pos="1060450" algn="l"/>
                <a:tab pos="1462088" algn="l"/>
                <a:tab pos="1798638" algn="l"/>
              </a:tabLst>
            </a:pPr>
            <a:r>
              <a:rPr lang="en-US" smtClean="0"/>
              <a:t>          </a:t>
            </a:r>
            <a:r>
              <a:rPr lang="en-US" smtClean="0">
                <a:solidFill>
                  <a:srgbClr val="0000FF"/>
                </a:solidFill>
              </a:rPr>
              <a:t>do {</a:t>
            </a:r>
          </a:p>
          <a:p>
            <a:pPr>
              <a:lnSpc>
                <a:spcPct val="90000"/>
              </a:lnSpc>
              <a:buFont typeface="Monotype Sorts" charset="2"/>
              <a:buNone/>
              <a:tabLst>
                <a:tab pos="1060450" algn="l"/>
                <a:tab pos="1462088" algn="l"/>
                <a:tab pos="1798638" algn="l"/>
              </a:tabLst>
            </a:pPr>
            <a:r>
              <a:rPr lang="en-US" smtClean="0">
                <a:solidFill>
                  <a:srgbClr val="0000FF"/>
                </a:solidFill>
              </a:rPr>
              <a:t>                    key = TRUE;</a:t>
            </a:r>
          </a:p>
          <a:p>
            <a:pPr>
              <a:lnSpc>
                <a:spcPct val="90000"/>
              </a:lnSpc>
              <a:buFont typeface="Monotype Sorts" charset="2"/>
              <a:buNone/>
              <a:tabLst>
                <a:tab pos="1060450" algn="l"/>
                <a:tab pos="1462088" algn="l"/>
                <a:tab pos="1798638" algn="l"/>
              </a:tabLst>
            </a:pPr>
            <a:r>
              <a:rPr lang="en-US" smtClean="0">
                <a:solidFill>
                  <a:srgbClr val="0000FF"/>
                </a:solidFill>
              </a:rPr>
              <a:t>                    while ( key == TRUE)</a:t>
            </a:r>
          </a:p>
          <a:p>
            <a:pPr>
              <a:lnSpc>
                <a:spcPct val="90000"/>
              </a:lnSpc>
              <a:buFont typeface="Monotype Sorts" charset="2"/>
              <a:buNone/>
              <a:tabLst>
                <a:tab pos="1060450" algn="l"/>
                <a:tab pos="1462088" algn="l"/>
                <a:tab pos="1798638" algn="l"/>
              </a:tabLst>
            </a:pPr>
            <a:r>
              <a:rPr lang="en-US" smtClean="0">
                <a:solidFill>
                  <a:srgbClr val="0000FF"/>
                </a:solidFill>
              </a:rPr>
              <a:t>                             Swap (&amp;lock, &amp;key );</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r>
              <a:rPr lang="en-US" smtClean="0">
                <a:solidFill>
                  <a:srgbClr val="0000FF"/>
                </a:solidFill>
              </a:rPr>
              <a:t>                                 //    critical section</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lock = FALSE;</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remainder section </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while (TRUE);</a:t>
            </a:r>
          </a:p>
          <a:p>
            <a:pPr>
              <a:lnSpc>
                <a:spcPct val="90000"/>
              </a:lnSpc>
              <a:buFont typeface="Monotype Sorts" charset="2"/>
              <a:buNone/>
              <a:tabLst>
                <a:tab pos="1060450" algn="l"/>
                <a:tab pos="1462088" algn="l"/>
                <a:tab pos="1798638" algn="l"/>
              </a:tabLst>
            </a:pPr>
            <a:r>
              <a:rPr lang="en-US"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457325" y="398463"/>
            <a:ext cx="11896725" cy="768350"/>
          </a:xfrm>
        </p:spPr>
        <p:txBody>
          <a:bodyPr/>
          <a:lstStyle/>
          <a:p>
            <a:r>
              <a:rPr lang="en-US" sz="4000" smtClean="0"/>
              <a:t>Bounded-waiting Mutual Exclusion </a:t>
            </a:r>
            <a:br>
              <a:rPr lang="en-US" sz="4000" smtClean="0"/>
            </a:br>
            <a:r>
              <a:rPr lang="en-US" sz="4000" smtClean="0"/>
              <a:t>with TestandSet()</a:t>
            </a:r>
          </a:p>
        </p:txBody>
      </p:sp>
      <p:sp>
        <p:nvSpPr>
          <p:cNvPr id="21507" name="Content Placeholder 2"/>
          <p:cNvSpPr>
            <a:spLocks noGrp="1"/>
          </p:cNvSpPr>
          <p:nvPr>
            <p:ph idx="1"/>
          </p:nvPr>
        </p:nvSpPr>
        <p:spPr/>
        <p:txBody>
          <a:bodyPr/>
          <a:lstStyle/>
          <a:p>
            <a:pPr>
              <a:buFont typeface="Monotype Sorts" charset="2"/>
              <a:buNone/>
            </a:pPr>
            <a:r>
              <a:rPr lang="en-US" sz="2000" smtClean="0">
                <a:solidFill>
                  <a:srgbClr val="0000FF"/>
                </a:solidFill>
              </a:rPr>
              <a:t>	do { </a:t>
            </a:r>
          </a:p>
          <a:p>
            <a:pPr>
              <a:buFont typeface="Monotype Sorts" charset="2"/>
              <a:buNone/>
            </a:pPr>
            <a:r>
              <a:rPr lang="en-US" sz="2000" smtClean="0">
                <a:solidFill>
                  <a:srgbClr val="0000FF"/>
                </a:solidFill>
              </a:rPr>
              <a:t>		waiting[i] = TRUE; </a:t>
            </a:r>
          </a:p>
          <a:p>
            <a:pPr>
              <a:buFont typeface="Monotype Sorts" charset="2"/>
              <a:buNone/>
            </a:pPr>
            <a:r>
              <a:rPr lang="en-US" sz="2000" smtClean="0">
                <a:solidFill>
                  <a:srgbClr val="0000FF"/>
                </a:solidFill>
              </a:rPr>
              <a:t>		key = TRUE; </a:t>
            </a:r>
          </a:p>
          <a:p>
            <a:pPr>
              <a:buFont typeface="Monotype Sorts" charset="2"/>
              <a:buNone/>
            </a:pPr>
            <a:r>
              <a:rPr lang="en-US" sz="2000" smtClean="0">
                <a:solidFill>
                  <a:srgbClr val="0000FF"/>
                </a:solidFill>
              </a:rPr>
              <a:t>		while (waiting[i] &amp;&amp; key) </a:t>
            </a:r>
          </a:p>
          <a:p>
            <a:pPr>
              <a:buFont typeface="Monotype Sorts" charset="2"/>
              <a:buNone/>
            </a:pPr>
            <a:r>
              <a:rPr lang="en-US" sz="2000" smtClean="0">
                <a:solidFill>
                  <a:srgbClr val="0000FF"/>
                </a:solidFill>
              </a:rPr>
              <a:t>			key = TestAndSet(&amp;lock); </a:t>
            </a:r>
          </a:p>
          <a:p>
            <a:pPr>
              <a:buFont typeface="Monotype Sorts" charset="2"/>
              <a:buNone/>
            </a:pPr>
            <a:r>
              <a:rPr lang="en-US" sz="2000" smtClean="0">
                <a:solidFill>
                  <a:srgbClr val="0000FF"/>
                </a:solidFill>
              </a:rPr>
              <a:t>		waiting[i] = FALSE; </a:t>
            </a:r>
          </a:p>
          <a:p>
            <a:pPr>
              <a:buFont typeface="Monotype Sorts" charset="2"/>
              <a:buNone/>
            </a:pPr>
            <a:r>
              <a:rPr lang="en-US" sz="2000" smtClean="0">
                <a:solidFill>
                  <a:srgbClr val="0000FF"/>
                </a:solidFill>
              </a:rPr>
              <a:t>			// critical section </a:t>
            </a:r>
          </a:p>
          <a:p>
            <a:pPr>
              <a:buFont typeface="Monotype Sorts" charset="2"/>
              <a:buNone/>
            </a:pPr>
            <a:r>
              <a:rPr lang="en-US" sz="2000" smtClean="0">
                <a:solidFill>
                  <a:srgbClr val="0000FF"/>
                </a:solidFill>
              </a:rPr>
              <a:t>		j = (i + 1) % n; </a:t>
            </a:r>
          </a:p>
          <a:p>
            <a:pPr>
              <a:buFont typeface="Monotype Sorts" charset="2"/>
              <a:buNone/>
            </a:pPr>
            <a:r>
              <a:rPr lang="en-US" sz="2000" smtClean="0">
                <a:solidFill>
                  <a:srgbClr val="0000FF"/>
                </a:solidFill>
              </a:rPr>
              <a:t>		while ((j != i) &amp;&amp; !waiting[j]) </a:t>
            </a:r>
          </a:p>
          <a:p>
            <a:pPr>
              <a:buFont typeface="Monotype Sorts" charset="2"/>
              <a:buNone/>
            </a:pPr>
            <a:r>
              <a:rPr lang="en-US" sz="2000" smtClean="0">
                <a:solidFill>
                  <a:srgbClr val="0000FF"/>
                </a:solidFill>
              </a:rPr>
              <a:t>			j = (j + 1) % n; </a:t>
            </a:r>
          </a:p>
          <a:p>
            <a:pPr>
              <a:buFont typeface="Monotype Sorts" charset="2"/>
              <a:buNone/>
            </a:pPr>
            <a:r>
              <a:rPr lang="en-US" sz="2000" smtClean="0">
                <a:solidFill>
                  <a:srgbClr val="0000FF"/>
                </a:solidFill>
              </a:rPr>
              <a:t>		if (j == i) </a:t>
            </a:r>
          </a:p>
          <a:p>
            <a:pPr>
              <a:buFont typeface="Monotype Sorts" charset="2"/>
              <a:buNone/>
            </a:pPr>
            <a:r>
              <a:rPr lang="en-US" sz="2000" smtClean="0">
                <a:solidFill>
                  <a:srgbClr val="0000FF"/>
                </a:solidFill>
              </a:rPr>
              <a:t>			lock = FALSE; </a:t>
            </a:r>
          </a:p>
          <a:p>
            <a:pPr>
              <a:buFont typeface="Monotype Sorts" charset="2"/>
              <a:buNone/>
            </a:pPr>
            <a:r>
              <a:rPr lang="en-US" sz="2000" smtClean="0">
                <a:solidFill>
                  <a:srgbClr val="0000FF"/>
                </a:solidFill>
              </a:rPr>
              <a:t>		else </a:t>
            </a:r>
          </a:p>
          <a:p>
            <a:pPr>
              <a:buFont typeface="Monotype Sorts" charset="2"/>
              <a:buNone/>
            </a:pPr>
            <a:r>
              <a:rPr lang="en-US" sz="2000" smtClean="0">
                <a:solidFill>
                  <a:srgbClr val="0000FF"/>
                </a:solidFill>
              </a:rPr>
              <a:t>			waiting[j] = FALSE; </a:t>
            </a:r>
          </a:p>
          <a:p>
            <a:pPr>
              <a:buFont typeface="Monotype Sorts" charset="2"/>
              <a:buNone/>
            </a:pPr>
            <a:r>
              <a:rPr lang="en-US" sz="2000" smtClean="0">
                <a:solidFill>
                  <a:srgbClr val="0000FF"/>
                </a:solidFill>
              </a:rPr>
              <a:t>			// remainder section </a:t>
            </a:r>
          </a:p>
          <a:p>
            <a:pPr>
              <a:buFont typeface="Monotype Sorts" charset="2"/>
              <a:buNone/>
            </a:pPr>
            <a:r>
              <a:rPr lang="en-US" sz="2000" smtClean="0">
                <a:solidFill>
                  <a:srgbClr val="0000FF"/>
                </a:solidFill>
              </a:rPr>
              <a:t>	} while (TRUE);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70025" y="369888"/>
            <a:ext cx="11560175" cy="768350"/>
          </a:xfrm>
        </p:spPr>
        <p:txBody>
          <a:bodyPr/>
          <a:lstStyle/>
          <a:p>
            <a:pPr eaLnBrk="1" hangingPunct="1"/>
            <a:r>
              <a:rPr lang="en-US" smtClean="0"/>
              <a:t>Module 6: Process Synchronization</a:t>
            </a:r>
          </a:p>
        </p:txBody>
      </p:sp>
      <p:sp>
        <p:nvSpPr>
          <p:cNvPr id="4099" name="Rectangle 3"/>
          <p:cNvSpPr>
            <a:spLocks noGrp="1" noChangeArrowheads="1"/>
          </p:cNvSpPr>
          <p:nvPr>
            <p:ph type="body" idx="1"/>
          </p:nvPr>
        </p:nvSpPr>
        <p:spPr>
          <a:xfrm>
            <a:off x="1209675" y="1909763"/>
            <a:ext cx="9061450" cy="4359275"/>
          </a:xfrm>
        </p:spPr>
        <p:txBody>
          <a:bodyPr/>
          <a:lstStyle/>
          <a:p>
            <a:pPr>
              <a:lnSpc>
                <a:spcPct val="80000"/>
              </a:lnSpc>
            </a:pPr>
            <a:r>
              <a:rPr lang="en-US" smtClean="0"/>
              <a:t>Background</a:t>
            </a:r>
          </a:p>
          <a:p>
            <a:pPr>
              <a:lnSpc>
                <a:spcPct val="80000"/>
              </a:lnSpc>
            </a:pPr>
            <a:r>
              <a:rPr lang="en-US" smtClean="0"/>
              <a:t>The Critical-Section Problem</a:t>
            </a:r>
          </a:p>
          <a:p>
            <a:pPr>
              <a:lnSpc>
                <a:spcPct val="80000"/>
              </a:lnSpc>
            </a:pPr>
            <a:r>
              <a:rPr lang="en-US" smtClean="0"/>
              <a:t>Peterson’s Solution</a:t>
            </a:r>
          </a:p>
          <a:p>
            <a:pPr>
              <a:lnSpc>
                <a:spcPct val="80000"/>
              </a:lnSpc>
            </a:pPr>
            <a:r>
              <a:rPr lang="en-US" smtClean="0"/>
              <a:t>Synchronization Hardware</a:t>
            </a:r>
          </a:p>
          <a:p>
            <a:pPr>
              <a:lnSpc>
                <a:spcPct val="80000"/>
              </a:lnSpc>
            </a:pPr>
            <a:r>
              <a:rPr lang="en-US" smtClean="0"/>
              <a:t>Semaphores</a:t>
            </a:r>
          </a:p>
          <a:p>
            <a:pPr>
              <a:lnSpc>
                <a:spcPct val="80000"/>
              </a:lnSpc>
            </a:pPr>
            <a:r>
              <a:rPr lang="en-US" smtClean="0"/>
              <a:t>Classic Problems of Synchronization</a:t>
            </a:r>
          </a:p>
          <a:p>
            <a:pPr>
              <a:lnSpc>
                <a:spcPct val="80000"/>
              </a:lnSpc>
            </a:pPr>
            <a:r>
              <a:rPr lang="en-US" smtClean="0"/>
              <a:t>Monitors</a:t>
            </a:r>
          </a:p>
          <a:p>
            <a:pPr>
              <a:lnSpc>
                <a:spcPct val="80000"/>
              </a:lnSpc>
            </a:pPr>
            <a:r>
              <a:rPr lang="en-US" smtClean="0"/>
              <a:t>Synchronization Examples </a:t>
            </a:r>
          </a:p>
          <a:p>
            <a:pPr>
              <a:lnSpc>
                <a:spcPct val="80000"/>
              </a:lnSpc>
            </a:pPr>
            <a:r>
              <a:rPr lang="en-US" smtClean="0"/>
              <a:t>Atomic Transactions</a:t>
            </a:r>
          </a:p>
        </p:txBody>
      </p:sp>
      <p:sp>
        <p:nvSpPr>
          <p:cNvPr id="4100" name="Rectangle 5"/>
          <p:cNvSpPr>
            <a:spLocks noChangeArrowheads="1"/>
          </p:cNvSpPr>
          <p:nvPr/>
        </p:nvSpPr>
        <p:spPr bwMode="auto">
          <a:xfrm>
            <a:off x="3429000" y="6821488"/>
            <a:ext cx="6118225" cy="963612"/>
          </a:xfrm>
          <a:prstGeom prst="rect">
            <a:avLst/>
          </a:prstGeom>
          <a:noFill/>
          <a:ln w="9525">
            <a:noFill/>
            <a:miter lim="800000"/>
            <a:headEnd/>
            <a:tailEnd/>
          </a:ln>
        </p:spPr>
        <p:txBody>
          <a:bodyPr lIns="130615" tIns="65308" rIns="130615" bIns="65308">
            <a:spAutoFit/>
          </a:bodyPr>
          <a:lstStyle/>
          <a:p>
            <a:endParaRPr kumimoji="1" lang="en-US">
              <a:latin typeface="Helvetica" charset="0"/>
            </a:endParaRPr>
          </a:p>
          <a:p>
            <a:endParaRPr kumimoji="1" lang="en-US">
              <a:latin typeface="Helvetica" charset="0"/>
            </a:endParaRPr>
          </a:p>
          <a:p>
            <a:endParaRPr kumimoji="1" lang="en-US">
              <a:latin typeface="Helvetica"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Semaphore</a:t>
            </a:r>
          </a:p>
        </p:txBody>
      </p:sp>
      <p:sp>
        <p:nvSpPr>
          <p:cNvPr id="22531" name="Rectangle 3"/>
          <p:cNvSpPr>
            <a:spLocks noGrp="1" noChangeArrowheads="1"/>
          </p:cNvSpPr>
          <p:nvPr>
            <p:ph type="body" idx="1"/>
          </p:nvPr>
        </p:nvSpPr>
        <p:spPr>
          <a:xfrm>
            <a:off x="1241425" y="1706563"/>
            <a:ext cx="11882438" cy="7005637"/>
          </a:xfrm>
        </p:spPr>
        <p:txBody>
          <a:bodyPr/>
          <a:lstStyle/>
          <a:p>
            <a:pPr>
              <a:lnSpc>
                <a:spcPct val="90000"/>
              </a:lnSpc>
            </a:pPr>
            <a:r>
              <a:rPr lang="en-US" sz="2300" smtClean="0"/>
              <a:t>Synchronization tool that does not require busy waiting </a:t>
            </a:r>
            <a:endParaRPr lang="en-US" sz="2300" i="1" smtClean="0">
              <a:solidFill>
                <a:schemeClr val="tx2"/>
              </a:solidFill>
            </a:endParaRPr>
          </a:p>
          <a:p>
            <a:pPr>
              <a:lnSpc>
                <a:spcPct val="90000"/>
              </a:lnSpc>
            </a:pPr>
            <a:r>
              <a:rPr lang="en-US" sz="2300" smtClean="0"/>
              <a:t>Semaphore </a:t>
            </a:r>
            <a:r>
              <a:rPr lang="en-US" sz="2300" i="1" smtClean="0"/>
              <a:t>S</a:t>
            </a:r>
            <a:r>
              <a:rPr lang="en-US" sz="2300" smtClean="0"/>
              <a:t> – integer variable</a:t>
            </a:r>
          </a:p>
          <a:p>
            <a:pPr>
              <a:lnSpc>
                <a:spcPct val="90000"/>
              </a:lnSpc>
            </a:pPr>
            <a:r>
              <a:rPr lang="en-US" sz="2300" smtClean="0"/>
              <a:t>Two standard operations modify </a:t>
            </a:r>
            <a:r>
              <a:rPr lang="en-US" sz="2300" smtClean="0">
                <a:solidFill>
                  <a:srgbClr val="0000FF"/>
                </a:solidFill>
              </a:rPr>
              <a:t>S: wait()</a:t>
            </a:r>
            <a:r>
              <a:rPr lang="en-US" sz="2300" smtClean="0"/>
              <a:t> and </a:t>
            </a:r>
            <a:r>
              <a:rPr lang="en-US" sz="2300" smtClean="0">
                <a:solidFill>
                  <a:srgbClr val="0000FF"/>
                </a:solidFill>
              </a:rPr>
              <a:t>signal()</a:t>
            </a:r>
          </a:p>
          <a:p>
            <a:pPr lvl="1">
              <a:lnSpc>
                <a:spcPct val="90000"/>
              </a:lnSpc>
            </a:pPr>
            <a:r>
              <a:rPr lang="en-US" smtClean="0"/>
              <a:t>Originally called </a:t>
            </a:r>
            <a:r>
              <a:rPr lang="en-US" smtClean="0">
                <a:solidFill>
                  <a:srgbClr val="3366FF"/>
                </a:solidFill>
              </a:rPr>
              <a:t>P() </a:t>
            </a:r>
            <a:r>
              <a:rPr lang="en-US" smtClean="0"/>
              <a:t>and</a:t>
            </a:r>
            <a:r>
              <a:rPr lang="en-US" i="1" smtClean="0"/>
              <a:t> </a:t>
            </a:r>
            <a:r>
              <a:rPr lang="en-US" smtClean="0">
                <a:solidFill>
                  <a:srgbClr val="3366FF"/>
                </a:solidFill>
              </a:rPr>
              <a:t>V()</a:t>
            </a:r>
          </a:p>
          <a:p>
            <a:pPr>
              <a:lnSpc>
                <a:spcPct val="90000"/>
              </a:lnSpc>
            </a:pPr>
            <a:r>
              <a:rPr lang="en-US" sz="2300" smtClean="0"/>
              <a:t>Less complicated</a:t>
            </a:r>
          </a:p>
          <a:p>
            <a:pPr>
              <a:lnSpc>
                <a:spcPct val="90000"/>
              </a:lnSpc>
            </a:pPr>
            <a:r>
              <a:rPr lang="en-US" sz="2300" smtClean="0"/>
              <a:t>Can only be accessed via two indivisible (atomic) operations</a:t>
            </a:r>
          </a:p>
          <a:p>
            <a:pPr lvl="1">
              <a:lnSpc>
                <a:spcPct val="90000"/>
              </a:lnSpc>
            </a:pPr>
            <a:r>
              <a:rPr lang="en-US" smtClean="0">
                <a:solidFill>
                  <a:srgbClr val="0000FF"/>
                </a:solidFill>
                <a:sym typeface="Symbol" charset="2"/>
              </a:rPr>
              <a:t>wait (S) { </a:t>
            </a:r>
          </a:p>
          <a:p>
            <a:pPr lvl="1">
              <a:lnSpc>
                <a:spcPct val="90000"/>
              </a:lnSpc>
              <a:buFont typeface="Monotype Sorts" charset="2"/>
              <a:buNone/>
            </a:pPr>
            <a:r>
              <a:rPr lang="en-US" smtClean="0">
                <a:solidFill>
                  <a:srgbClr val="0000FF"/>
                </a:solidFill>
                <a:sym typeface="Symbol" charset="2"/>
              </a:rPr>
              <a:t>           while S &lt;= 0</a:t>
            </a:r>
          </a:p>
          <a:p>
            <a:pPr lvl="1">
              <a:lnSpc>
                <a:spcPct val="90000"/>
              </a:lnSpc>
              <a:buFont typeface="Monotype Sorts" charset="2"/>
              <a:buNone/>
            </a:pPr>
            <a:r>
              <a:rPr lang="en-US" smtClean="0">
                <a:solidFill>
                  <a:srgbClr val="0000FF"/>
                </a:solidFill>
                <a:sym typeface="Symbol" charset="2"/>
              </a:rPr>
              <a:t>		          ; // no-op</a:t>
            </a:r>
          </a:p>
          <a:p>
            <a:pPr lvl="1">
              <a:lnSpc>
                <a:spcPct val="90000"/>
              </a:lnSpc>
              <a:buFont typeface="Monotype Sorts" charset="2"/>
              <a:buNone/>
            </a:pPr>
            <a:r>
              <a:rPr lang="en-US" smtClean="0">
                <a:solidFill>
                  <a:srgbClr val="0000FF"/>
                </a:solidFill>
                <a:sym typeface="Symbol" charset="2"/>
              </a:rPr>
              <a:t>              S--;</a:t>
            </a:r>
          </a:p>
          <a:p>
            <a:pPr lvl="1">
              <a:lnSpc>
                <a:spcPct val="90000"/>
              </a:lnSpc>
              <a:buFont typeface="Monotype Sorts" charset="2"/>
              <a:buNone/>
            </a:pPr>
            <a:r>
              <a:rPr lang="en-US" smtClean="0">
                <a:solidFill>
                  <a:srgbClr val="0000FF"/>
                </a:solidFill>
                <a:sym typeface="Symbol" charset="2"/>
              </a:rPr>
              <a:t>      }</a:t>
            </a:r>
          </a:p>
          <a:p>
            <a:pPr lvl="1">
              <a:lnSpc>
                <a:spcPct val="90000"/>
              </a:lnSpc>
            </a:pPr>
            <a:r>
              <a:rPr lang="en-US" smtClean="0">
                <a:solidFill>
                  <a:srgbClr val="0000FF"/>
                </a:solidFill>
                <a:sym typeface="Symbol" charset="2"/>
              </a:rPr>
              <a:t>signal (S) { </a:t>
            </a:r>
          </a:p>
          <a:p>
            <a:pPr lvl="1">
              <a:lnSpc>
                <a:spcPct val="90000"/>
              </a:lnSpc>
              <a:buFont typeface="Monotype Sorts" charset="2"/>
              <a:buNone/>
            </a:pPr>
            <a:r>
              <a:rPr lang="en-US" smtClean="0">
                <a:solidFill>
                  <a:srgbClr val="0000FF"/>
                </a:solidFill>
                <a:sym typeface="Symbol" charset="2"/>
              </a:rPr>
              <a:t>        S++;</a:t>
            </a:r>
          </a:p>
          <a:p>
            <a:pPr lvl="1">
              <a:lnSpc>
                <a:spcPct val="90000"/>
              </a:lnSpc>
              <a:buFont typeface="Monotype Sorts" charset="2"/>
              <a:buNone/>
            </a:pPr>
            <a:r>
              <a:rPr lang="en-US" smtClean="0">
                <a:solidFill>
                  <a:srgbClr val="0000FF"/>
                </a:solidFill>
                <a:sym typeface="Symbol" charset="2"/>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42963" y="577850"/>
            <a:ext cx="12801600" cy="609600"/>
          </a:xfrm>
        </p:spPr>
        <p:txBody>
          <a:bodyPr/>
          <a:lstStyle/>
          <a:p>
            <a:pPr eaLnBrk="1" hangingPunct="1"/>
            <a:r>
              <a:rPr lang="en-US" sz="4000" smtClean="0"/>
              <a:t>Semaphore as </a:t>
            </a:r>
            <a:br>
              <a:rPr lang="en-US" sz="4000" smtClean="0"/>
            </a:br>
            <a:r>
              <a:rPr lang="en-US" sz="4000" smtClean="0"/>
              <a:t>General Synchronization Tool</a:t>
            </a:r>
          </a:p>
        </p:txBody>
      </p:sp>
      <p:sp>
        <p:nvSpPr>
          <p:cNvPr id="23555" name="Rectangle 3"/>
          <p:cNvSpPr>
            <a:spLocks noGrp="1" noChangeArrowheads="1"/>
          </p:cNvSpPr>
          <p:nvPr>
            <p:ph type="body" idx="1"/>
          </p:nvPr>
        </p:nvSpPr>
        <p:spPr/>
        <p:txBody>
          <a:bodyPr/>
          <a:lstStyle/>
          <a:p>
            <a:pPr>
              <a:tabLst>
                <a:tab pos="2862263" algn="ctr"/>
                <a:tab pos="6451600" algn="ctr"/>
              </a:tabLst>
            </a:pPr>
            <a:r>
              <a:rPr lang="en-US" sz="2300" b="1" smtClean="0">
                <a:solidFill>
                  <a:srgbClr val="3366FF"/>
                </a:solidFill>
              </a:rPr>
              <a:t>Counting</a:t>
            </a:r>
            <a:r>
              <a:rPr lang="en-US" sz="2300" smtClean="0">
                <a:solidFill>
                  <a:srgbClr val="3366FF"/>
                </a:solidFill>
              </a:rPr>
              <a:t> </a:t>
            </a:r>
            <a:r>
              <a:rPr lang="en-US" sz="2300" smtClean="0"/>
              <a:t>semaphore – integer value can range over an unrestricted domain</a:t>
            </a:r>
          </a:p>
          <a:p>
            <a:pPr>
              <a:tabLst>
                <a:tab pos="2862263" algn="ctr"/>
                <a:tab pos="6451600" algn="ctr"/>
              </a:tabLst>
            </a:pPr>
            <a:r>
              <a:rPr lang="en-US" sz="2300" b="1" smtClean="0">
                <a:solidFill>
                  <a:srgbClr val="3366FF"/>
                </a:solidFill>
              </a:rPr>
              <a:t>Binary </a:t>
            </a:r>
            <a:r>
              <a:rPr lang="en-US" sz="2300" smtClean="0"/>
              <a:t>semaphore – integer value can range only between 0 </a:t>
            </a:r>
            <a:br>
              <a:rPr lang="en-US" sz="2300" smtClean="0"/>
            </a:br>
            <a:r>
              <a:rPr lang="en-US" sz="2300" smtClean="0"/>
              <a:t>and 1; can be simpler to implement</a:t>
            </a:r>
          </a:p>
          <a:p>
            <a:pPr lvl="1">
              <a:tabLst>
                <a:tab pos="2862263" algn="ctr"/>
                <a:tab pos="6451600" algn="ctr"/>
              </a:tabLst>
            </a:pPr>
            <a:r>
              <a:rPr lang="en-US" sz="2300" smtClean="0">
                <a:sym typeface="MT Extra" charset="0"/>
              </a:rPr>
              <a:t>Also known as </a:t>
            </a:r>
            <a:r>
              <a:rPr lang="en-US" sz="2300" b="1" smtClean="0">
                <a:solidFill>
                  <a:srgbClr val="3366FF"/>
                </a:solidFill>
                <a:sym typeface="MT Extra" charset="0"/>
              </a:rPr>
              <a:t>mutex locks</a:t>
            </a:r>
            <a:endParaRPr lang="en-US" sz="2300" b="1" smtClean="0">
              <a:solidFill>
                <a:srgbClr val="3366FF"/>
              </a:solidFill>
            </a:endParaRPr>
          </a:p>
          <a:p>
            <a:pPr>
              <a:tabLst>
                <a:tab pos="2862263" algn="ctr"/>
                <a:tab pos="6451600" algn="ctr"/>
              </a:tabLst>
            </a:pPr>
            <a:r>
              <a:rPr lang="en-US" sz="2300" smtClean="0"/>
              <a:t>Can implement a counting semaphore </a:t>
            </a:r>
            <a:r>
              <a:rPr lang="en-US" sz="2300" smtClean="0">
                <a:solidFill>
                  <a:srgbClr val="0000FF"/>
                </a:solidFill>
              </a:rPr>
              <a:t>S</a:t>
            </a:r>
            <a:r>
              <a:rPr lang="en-US" sz="2300" smtClean="0"/>
              <a:t> as a binary semaphore</a:t>
            </a:r>
          </a:p>
          <a:p>
            <a:pPr>
              <a:tabLst>
                <a:tab pos="2862263" algn="ctr"/>
                <a:tab pos="6451600" algn="ctr"/>
              </a:tabLst>
            </a:pPr>
            <a:r>
              <a:rPr lang="en-US" sz="2300" smtClean="0">
                <a:sym typeface="MT Extra" charset="0"/>
              </a:rPr>
              <a:t>Provides mutual exclusion</a:t>
            </a:r>
          </a:p>
          <a:p>
            <a:pPr lvl="1">
              <a:buFont typeface="Monotype Sorts" charset="2"/>
              <a:buNone/>
              <a:tabLst>
                <a:tab pos="2862263" algn="ctr"/>
                <a:tab pos="6451600" algn="ctr"/>
              </a:tabLst>
            </a:pPr>
            <a:r>
              <a:rPr lang="en-US" sz="2300" smtClean="0">
                <a:solidFill>
                  <a:srgbClr val="0000FF"/>
                </a:solidFill>
                <a:sym typeface="MT Extra" charset="0"/>
              </a:rPr>
              <a:t>Semaphore mutex;    //  initialized to 1</a:t>
            </a:r>
          </a:p>
          <a:p>
            <a:pPr lvl="1">
              <a:buFont typeface="Monotype Sorts" charset="2"/>
              <a:buNone/>
              <a:tabLst>
                <a:tab pos="2862263" algn="ctr"/>
                <a:tab pos="6451600" algn="ctr"/>
              </a:tabLst>
            </a:pPr>
            <a:r>
              <a:rPr lang="en-US" sz="2300" smtClean="0">
                <a:solidFill>
                  <a:srgbClr val="0000FF"/>
                </a:solidFill>
                <a:sym typeface="MT Extra" charset="0"/>
              </a:rPr>
              <a:t>do {</a:t>
            </a:r>
          </a:p>
          <a:p>
            <a:pPr lvl="1">
              <a:buFont typeface="Monotype Sorts" charset="2"/>
              <a:buNone/>
              <a:tabLst>
                <a:tab pos="2862263" algn="ctr"/>
                <a:tab pos="6451600" algn="ctr"/>
              </a:tabLst>
            </a:pPr>
            <a:r>
              <a:rPr lang="en-US" sz="2300" smtClean="0">
                <a:solidFill>
                  <a:srgbClr val="0000FF"/>
                </a:solidFill>
                <a:sym typeface="MT Extra" charset="0"/>
              </a:rPr>
              <a:t>	wait (mutex);</a:t>
            </a:r>
          </a:p>
          <a:p>
            <a:pPr lvl="1">
              <a:buFont typeface="Monotype Sorts" charset="2"/>
              <a:buNone/>
              <a:tabLst>
                <a:tab pos="2862263" algn="ctr"/>
                <a:tab pos="6451600" algn="ctr"/>
              </a:tabLst>
            </a:pPr>
            <a:r>
              <a:rPr lang="en-US" sz="2300" smtClean="0">
                <a:solidFill>
                  <a:srgbClr val="0000FF"/>
                </a:solidFill>
                <a:sym typeface="MT Extra" charset="0"/>
              </a:rPr>
              <a:t>         // Critical Section</a:t>
            </a:r>
          </a:p>
          <a:p>
            <a:pPr lvl="1">
              <a:buFont typeface="Monotype Sorts" charset="2"/>
              <a:buNone/>
              <a:tabLst>
                <a:tab pos="2862263" algn="ctr"/>
                <a:tab pos="6451600" algn="ctr"/>
              </a:tabLst>
            </a:pPr>
            <a:r>
              <a:rPr lang="en-US" sz="2300" smtClean="0">
                <a:solidFill>
                  <a:srgbClr val="0000FF"/>
                </a:solidFill>
                <a:sym typeface="MT Extra" charset="0"/>
              </a:rPr>
              <a:t>     signal (mutex);</a:t>
            </a:r>
          </a:p>
          <a:p>
            <a:pPr lvl="1">
              <a:buFont typeface="Monotype Sorts" charset="2"/>
              <a:buNone/>
              <a:tabLst>
                <a:tab pos="2862263" algn="ctr"/>
                <a:tab pos="6451600" algn="ctr"/>
              </a:tabLst>
            </a:pPr>
            <a:r>
              <a:rPr lang="en-US" sz="2300" smtClean="0">
                <a:solidFill>
                  <a:srgbClr val="0000FF"/>
                </a:solidFill>
                <a:sym typeface="MT Extra" charset="0"/>
              </a:rPr>
              <a:t>		// remainder section</a:t>
            </a:r>
          </a:p>
          <a:p>
            <a:pPr lvl="1">
              <a:buFont typeface="Monotype Sorts" charset="2"/>
              <a:buNone/>
              <a:tabLst>
                <a:tab pos="2862263" algn="ctr"/>
                <a:tab pos="6451600" algn="ctr"/>
              </a:tabLst>
            </a:pPr>
            <a:r>
              <a:rPr lang="en-US" sz="2300" smtClean="0">
                <a:solidFill>
                  <a:srgbClr val="0000FF"/>
                </a:solidFill>
                <a:sym typeface="MT Extra" charset="0"/>
              </a:rPr>
              <a:t>} while (TRUE);</a:t>
            </a:r>
          </a:p>
          <a:p>
            <a:pPr>
              <a:buFont typeface="Monotype Sorts" charset="2"/>
              <a:buNone/>
              <a:tabLst>
                <a:tab pos="2862263" algn="ctr"/>
                <a:tab pos="6451600" algn="ctr"/>
              </a:tabLst>
            </a:pPr>
            <a:endParaRPr lang="en-US" sz="2000" smtClean="0">
              <a:solidFill>
                <a:srgbClr val="0000FF"/>
              </a:solidFill>
              <a:sym typeface="MT Extra"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Semaphore Implementation</a:t>
            </a:r>
          </a:p>
        </p:txBody>
      </p:sp>
      <p:sp>
        <p:nvSpPr>
          <p:cNvPr id="24579" name="Rectangle 3"/>
          <p:cNvSpPr>
            <a:spLocks noGrp="1" noChangeArrowheads="1"/>
          </p:cNvSpPr>
          <p:nvPr>
            <p:ph type="body" idx="1"/>
          </p:nvPr>
        </p:nvSpPr>
        <p:spPr>
          <a:xfrm>
            <a:off x="1209675" y="1644650"/>
            <a:ext cx="11625263" cy="6040438"/>
          </a:xfrm>
        </p:spPr>
        <p:txBody>
          <a:bodyPr/>
          <a:lstStyle/>
          <a:p>
            <a:r>
              <a:rPr lang="en-US" smtClean="0"/>
              <a:t>Must guarantee that no two processes can execute </a:t>
            </a:r>
            <a:r>
              <a:rPr lang="en-US" smtClean="0">
                <a:solidFill>
                  <a:srgbClr val="0000FF"/>
                </a:solidFill>
              </a:rPr>
              <a:t>wait ()</a:t>
            </a:r>
            <a:r>
              <a:rPr lang="en-US" smtClean="0"/>
              <a:t> and </a:t>
            </a:r>
            <a:r>
              <a:rPr lang="en-US" smtClean="0">
                <a:solidFill>
                  <a:srgbClr val="0000FF"/>
                </a:solidFill>
              </a:rPr>
              <a:t>signal ()</a:t>
            </a:r>
            <a:r>
              <a:rPr lang="en-US" smtClean="0"/>
              <a:t> on the same semaphore at the same time</a:t>
            </a:r>
          </a:p>
          <a:p>
            <a:endParaRPr lang="en-US" smtClean="0"/>
          </a:p>
          <a:p>
            <a:r>
              <a:rPr lang="en-US" smtClean="0"/>
              <a:t>Thus, implementation becomes the critical section problem where the wait and signal code are placed in the crtical section</a:t>
            </a:r>
          </a:p>
          <a:p>
            <a:pPr lvl="1"/>
            <a:r>
              <a:rPr lang="en-US" smtClean="0"/>
              <a:t>Could now have </a:t>
            </a:r>
            <a:r>
              <a:rPr lang="en-US" b="1" smtClean="0">
                <a:solidFill>
                  <a:srgbClr val="3366FF"/>
                </a:solidFill>
              </a:rPr>
              <a:t>busy waiting</a:t>
            </a:r>
            <a:r>
              <a:rPr lang="en-US" smtClean="0">
                <a:solidFill>
                  <a:srgbClr val="3366FF"/>
                </a:solidFill>
              </a:rPr>
              <a:t> </a:t>
            </a:r>
            <a:r>
              <a:rPr lang="en-US" smtClean="0"/>
              <a:t>in critical section implementation</a:t>
            </a:r>
          </a:p>
          <a:p>
            <a:pPr lvl="2"/>
            <a:r>
              <a:rPr lang="en-US" smtClean="0"/>
              <a:t>But implementation code is short</a:t>
            </a:r>
          </a:p>
          <a:p>
            <a:pPr lvl="2"/>
            <a:r>
              <a:rPr lang="en-US" smtClean="0"/>
              <a:t>Little busy waiting if critical section rarely occupied</a:t>
            </a:r>
          </a:p>
          <a:p>
            <a:pPr lvl="2"/>
            <a:endParaRPr lang="en-US" smtClean="0"/>
          </a:p>
          <a:p>
            <a:r>
              <a:rPr lang="en-US" smtClean="0"/>
              <a:t>Note that applications may spend lots of time in critical sections and therefore this is not a good solution</a:t>
            </a:r>
          </a:p>
          <a:p>
            <a:pPr>
              <a:buFont typeface="Monotype Sorts" charset="2"/>
              <a:buNone/>
            </a:pPr>
            <a:r>
              <a:rPr lang="en-US" smtClean="0"/>
              <a:t> </a:t>
            </a:r>
          </a:p>
          <a:p>
            <a:pPr lvl="1">
              <a:buFont typeface="Monotype Sorts" charset="2"/>
              <a:buNone/>
            </a:pP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14413" y="368300"/>
            <a:ext cx="12115800" cy="812800"/>
          </a:xfrm>
        </p:spPr>
        <p:txBody>
          <a:bodyPr/>
          <a:lstStyle/>
          <a:p>
            <a:pPr eaLnBrk="1" hangingPunct="1"/>
            <a:r>
              <a:rPr lang="en-US" sz="4000" smtClean="0"/>
              <a:t>Semaphore Implementation </a:t>
            </a:r>
            <a:br>
              <a:rPr lang="en-US" sz="4000" smtClean="0"/>
            </a:br>
            <a:r>
              <a:rPr lang="en-US" sz="4000" smtClean="0"/>
              <a:t>with no Busy waiting </a:t>
            </a:r>
          </a:p>
        </p:txBody>
      </p:sp>
      <p:sp>
        <p:nvSpPr>
          <p:cNvPr id="25603" name="Rectangle 3"/>
          <p:cNvSpPr>
            <a:spLocks noGrp="1" noChangeArrowheads="1"/>
          </p:cNvSpPr>
          <p:nvPr>
            <p:ph type="body" idx="1"/>
          </p:nvPr>
        </p:nvSpPr>
        <p:spPr>
          <a:xfrm>
            <a:off x="1266825" y="1900238"/>
            <a:ext cx="11261725" cy="6267450"/>
          </a:xfrm>
        </p:spPr>
        <p:txBody>
          <a:bodyPr/>
          <a:lstStyle/>
          <a:p>
            <a:r>
              <a:rPr lang="en-US" smtClean="0"/>
              <a:t>With each semaphore there is an associated waiting queue</a:t>
            </a:r>
          </a:p>
          <a:p>
            <a:r>
              <a:rPr lang="en-US" smtClean="0"/>
              <a:t>Each entry in a waiting queue has two data items:</a:t>
            </a:r>
          </a:p>
          <a:p>
            <a:pPr lvl="1"/>
            <a:r>
              <a:rPr lang="en-US" smtClean="0"/>
              <a:t> value (of type integer)</a:t>
            </a:r>
          </a:p>
          <a:p>
            <a:pPr lvl="1"/>
            <a:r>
              <a:rPr lang="en-US" smtClean="0"/>
              <a:t> pointer to next record in the list</a:t>
            </a:r>
          </a:p>
          <a:p>
            <a:pPr lvl="1">
              <a:buFont typeface="Monotype Sorts" charset="2"/>
              <a:buNone/>
            </a:pPr>
            <a:endParaRPr lang="en-US" smtClean="0"/>
          </a:p>
          <a:p>
            <a:r>
              <a:rPr lang="en-US" smtClean="0"/>
              <a:t>Two operations:</a:t>
            </a:r>
          </a:p>
          <a:p>
            <a:pPr lvl="1"/>
            <a:r>
              <a:rPr lang="en-US" b="1" smtClean="0">
                <a:solidFill>
                  <a:srgbClr val="3366FF"/>
                </a:solidFill>
              </a:rPr>
              <a:t>block</a:t>
            </a:r>
            <a:r>
              <a:rPr lang="en-US" smtClean="0">
                <a:solidFill>
                  <a:srgbClr val="3366FF"/>
                </a:solidFill>
              </a:rPr>
              <a:t> </a:t>
            </a:r>
            <a:r>
              <a:rPr lang="en-US" smtClean="0"/>
              <a:t>– place the process invoking the operation on the appropriate waiting queue</a:t>
            </a:r>
          </a:p>
          <a:p>
            <a:pPr lvl="1"/>
            <a:r>
              <a:rPr lang="en-US" b="1" smtClean="0">
                <a:solidFill>
                  <a:srgbClr val="3366FF"/>
                </a:solidFill>
              </a:rPr>
              <a:t>wakeup</a:t>
            </a:r>
            <a:r>
              <a:rPr lang="en-US" smtClean="0">
                <a:solidFill>
                  <a:srgbClr val="3366FF"/>
                </a:solidFill>
              </a:rPr>
              <a:t> </a:t>
            </a:r>
            <a:r>
              <a:rPr lang="en-US" smtClean="0"/>
              <a:t>– remove one of processes in the waiting queue and place it in the ready queue</a:t>
            </a:r>
          </a:p>
          <a:p>
            <a:pPr>
              <a:buFont typeface="Monotype Sorts"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81088" y="406400"/>
            <a:ext cx="12534900" cy="774700"/>
          </a:xfrm>
        </p:spPr>
        <p:txBody>
          <a:bodyPr/>
          <a:lstStyle/>
          <a:p>
            <a:pPr eaLnBrk="1" hangingPunct="1"/>
            <a:r>
              <a:rPr lang="en-US" sz="4000" smtClean="0"/>
              <a:t>Semaphore Implementation with </a:t>
            </a:r>
            <a:br>
              <a:rPr lang="en-US" sz="4000" smtClean="0"/>
            </a:br>
            <a:r>
              <a:rPr lang="en-US" sz="4000" smtClean="0"/>
              <a:t>no Busy waiting (Cont.)</a:t>
            </a:r>
          </a:p>
        </p:txBody>
      </p:sp>
      <p:sp>
        <p:nvSpPr>
          <p:cNvPr id="26627" name="Rectangle 3"/>
          <p:cNvSpPr>
            <a:spLocks noGrp="1" noChangeArrowheads="1"/>
          </p:cNvSpPr>
          <p:nvPr>
            <p:ph type="body" idx="1"/>
          </p:nvPr>
        </p:nvSpPr>
        <p:spPr>
          <a:xfrm>
            <a:off x="1241425" y="1709738"/>
            <a:ext cx="11136313" cy="6248400"/>
          </a:xfrm>
        </p:spPr>
        <p:txBody>
          <a:bodyPr/>
          <a:lstStyle/>
          <a:p>
            <a:pPr>
              <a:lnSpc>
                <a:spcPct val="80000"/>
              </a:lnSpc>
            </a:pPr>
            <a:r>
              <a:rPr lang="en-US" sz="2300" smtClean="0"/>
              <a:t>Implementation of wait:</a:t>
            </a:r>
          </a:p>
          <a:p>
            <a:pPr>
              <a:lnSpc>
                <a:spcPct val="80000"/>
              </a:lnSpc>
              <a:buFont typeface="Monotype Sorts" charset="2"/>
              <a:buNone/>
            </a:pPr>
            <a:r>
              <a:rPr lang="en-US" sz="2300" smtClean="0">
                <a:solidFill>
                  <a:srgbClr val="0000FF"/>
                </a:solidFill>
              </a:rPr>
              <a:t>            wait(semaphore *S) { </a:t>
            </a:r>
          </a:p>
          <a:p>
            <a:pPr>
              <a:lnSpc>
                <a:spcPct val="80000"/>
              </a:lnSpc>
              <a:buFont typeface="Monotype Sorts" charset="2"/>
              <a:buNone/>
            </a:pPr>
            <a:r>
              <a:rPr lang="en-US" sz="2300" smtClean="0">
                <a:solidFill>
                  <a:srgbClr val="0000FF"/>
                </a:solidFill>
              </a:rPr>
              <a:t>			S-&gt;value--; </a:t>
            </a:r>
          </a:p>
          <a:p>
            <a:pPr>
              <a:lnSpc>
                <a:spcPct val="80000"/>
              </a:lnSpc>
              <a:buFont typeface="Monotype Sorts" charset="2"/>
              <a:buNone/>
            </a:pPr>
            <a:r>
              <a:rPr lang="en-US" sz="2300" smtClean="0">
                <a:solidFill>
                  <a:srgbClr val="0000FF"/>
                </a:solidFill>
              </a:rPr>
              <a:t>			if (S-&gt;value &lt; 0) { </a:t>
            </a:r>
          </a:p>
          <a:p>
            <a:pPr>
              <a:lnSpc>
                <a:spcPct val="80000"/>
              </a:lnSpc>
              <a:buFont typeface="Monotype Sorts" charset="2"/>
              <a:buNone/>
            </a:pPr>
            <a:r>
              <a:rPr lang="en-US" sz="2300" smtClean="0">
                <a:solidFill>
                  <a:srgbClr val="0000FF"/>
                </a:solidFill>
              </a:rPr>
              <a:t>				add this process to S-&gt;list; </a:t>
            </a:r>
          </a:p>
          <a:p>
            <a:pPr>
              <a:lnSpc>
                <a:spcPct val="80000"/>
              </a:lnSpc>
              <a:buFont typeface="Monotype Sorts" charset="2"/>
              <a:buNone/>
            </a:pPr>
            <a:r>
              <a:rPr lang="en-US" sz="2300" smtClean="0">
                <a:solidFill>
                  <a:srgbClr val="0000FF"/>
                </a:solidFill>
              </a:rPr>
              <a:t>				block(); </a:t>
            </a:r>
          </a:p>
          <a:p>
            <a:pPr>
              <a:lnSpc>
                <a:spcPct val="80000"/>
              </a:lnSpc>
              <a:buFont typeface="Monotype Sorts" charset="2"/>
              <a:buNone/>
            </a:pPr>
            <a:r>
              <a:rPr lang="en-US" sz="2300" smtClean="0">
                <a:solidFill>
                  <a:srgbClr val="0000FF"/>
                </a:solidFill>
              </a:rPr>
              <a:t>			} </a:t>
            </a:r>
          </a:p>
          <a:p>
            <a:pPr>
              <a:lnSpc>
                <a:spcPct val="80000"/>
              </a:lnSpc>
              <a:buFont typeface="Monotype Sorts" charset="2"/>
              <a:buNone/>
            </a:pPr>
            <a:r>
              <a:rPr lang="en-US" sz="2300" smtClean="0">
                <a:solidFill>
                  <a:srgbClr val="0000FF"/>
                </a:solidFill>
              </a:rPr>
              <a:t>		}</a:t>
            </a:r>
          </a:p>
          <a:p>
            <a:pPr>
              <a:lnSpc>
                <a:spcPct val="80000"/>
              </a:lnSpc>
            </a:pPr>
            <a:r>
              <a:rPr lang="en-US" sz="2300" smtClean="0"/>
              <a:t>Implementation of signal:</a:t>
            </a:r>
          </a:p>
          <a:p>
            <a:pPr>
              <a:lnSpc>
                <a:spcPct val="80000"/>
              </a:lnSpc>
              <a:buFont typeface="Monotype Sorts" charset="2"/>
              <a:buNone/>
            </a:pPr>
            <a:endParaRPr lang="en-US" sz="2300" smtClean="0"/>
          </a:p>
          <a:p>
            <a:pPr>
              <a:lnSpc>
                <a:spcPct val="80000"/>
              </a:lnSpc>
              <a:buFont typeface="Monotype Sorts" charset="2"/>
              <a:buNone/>
            </a:pPr>
            <a:r>
              <a:rPr lang="en-US" sz="2300" smtClean="0">
                <a:solidFill>
                  <a:srgbClr val="0000FF"/>
                </a:solidFill>
              </a:rPr>
              <a:t>		signal(semaphore *S) { </a:t>
            </a:r>
          </a:p>
          <a:p>
            <a:pPr>
              <a:lnSpc>
                <a:spcPct val="80000"/>
              </a:lnSpc>
              <a:buFont typeface="Monotype Sorts" charset="2"/>
              <a:buNone/>
            </a:pPr>
            <a:r>
              <a:rPr lang="en-US" sz="2300" smtClean="0">
                <a:solidFill>
                  <a:srgbClr val="0000FF"/>
                </a:solidFill>
              </a:rPr>
              <a:t>			S-&gt;value++; </a:t>
            </a:r>
          </a:p>
          <a:p>
            <a:pPr>
              <a:lnSpc>
                <a:spcPct val="80000"/>
              </a:lnSpc>
              <a:buFont typeface="Monotype Sorts" charset="2"/>
              <a:buNone/>
            </a:pPr>
            <a:r>
              <a:rPr lang="en-US" sz="2300" smtClean="0">
                <a:solidFill>
                  <a:srgbClr val="0000FF"/>
                </a:solidFill>
              </a:rPr>
              <a:t>			if (S-&gt;value &lt;= 0) { </a:t>
            </a:r>
          </a:p>
          <a:p>
            <a:pPr>
              <a:lnSpc>
                <a:spcPct val="80000"/>
              </a:lnSpc>
              <a:buFont typeface="Monotype Sorts" charset="2"/>
              <a:buNone/>
            </a:pPr>
            <a:r>
              <a:rPr lang="en-US" sz="2300" smtClean="0">
                <a:solidFill>
                  <a:srgbClr val="0000FF"/>
                </a:solidFill>
              </a:rPr>
              <a:t>				remove a process P from S-&gt;list; </a:t>
            </a:r>
          </a:p>
          <a:p>
            <a:pPr>
              <a:lnSpc>
                <a:spcPct val="80000"/>
              </a:lnSpc>
              <a:buFont typeface="Monotype Sorts" charset="2"/>
              <a:buNone/>
            </a:pPr>
            <a:r>
              <a:rPr lang="en-US" sz="2300" smtClean="0">
                <a:solidFill>
                  <a:srgbClr val="0000FF"/>
                </a:solidFill>
              </a:rPr>
              <a:t>				wakeup(P); </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55738" y="369888"/>
            <a:ext cx="11574462" cy="768350"/>
          </a:xfrm>
        </p:spPr>
        <p:txBody>
          <a:bodyPr/>
          <a:lstStyle/>
          <a:p>
            <a:pPr eaLnBrk="1" hangingPunct="1"/>
            <a:r>
              <a:rPr lang="en-US" smtClean="0"/>
              <a:t>Deadlock and Starvation</a:t>
            </a:r>
          </a:p>
        </p:txBody>
      </p:sp>
      <p:sp>
        <p:nvSpPr>
          <p:cNvPr id="27651" name="Rectangle 3"/>
          <p:cNvSpPr>
            <a:spLocks noGrp="1" noChangeArrowheads="1"/>
          </p:cNvSpPr>
          <p:nvPr>
            <p:ph type="body" idx="1"/>
          </p:nvPr>
        </p:nvSpPr>
        <p:spPr>
          <a:xfrm>
            <a:off x="1209675" y="1644650"/>
            <a:ext cx="11420475" cy="6223000"/>
          </a:xfrm>
        </p:spPr>
        <p:txBody>
          <a:bodyPr/>
          <a:lstStyle/>
          <a:p>
            <a:pPr>
              <a:lnSpc>
                <a:spcPct val="90000"/>
              </a:lnSpc>
              <a:tabLst>
                <a:tab pos="2693988" algn="ctr"/>
                <a:tab pos="6529388" algn="ctr"/>
              </a:tabLst>
            </a:pPr>
            <a:r>
              <a:rPr lang="en-US" b="1" smtClean="0">
                <a:solidFill>
                  <a:srgbClr val="3366FF"/>
                </a:solidFill>
              </a:rPr>
              <a:t>Deadlock </a:t>
            </a:r>
            <a:r>
              <a:rPr lang="en-US" smtClean="0"/>
              <a:t>– two or more processes are waiting indefinitely for an event that can be caused by only one of the waiting processes</a:t>
            </a:r>
          </a:p>
          <a:p>
            <a:pPr>
              <a:lnSpc>
                <a:spcPct val="90000"/>
              </a:lnSpc>
              <a:tabLst>
                <a:tab pos="2693988" algn="ctr"/>
                <a:tab pos="6529388" algn="ctr"/>
              </a:tabLst>
            </a:pPr>
            <a:r>
              <a:rPr lang="en-US" smtClean="0"/>
              <a:t>Let </a:t>
            </a:r>
            <a:r>
              <a:rPr lang="en-US" sz="2300" smtClean="0">
                <a:solidFill>
                  <a:srgbClr val="0000FF"/>
                </a:solidFill>
              </a:rPr>
              <a:t>S</a:t>
            </a:r>
            <a:r>
              <a:rPr lang="en-US" smtClean="0"/>
              <a:t> and </a:t>
            </a:r>
            <a:r>
              <a:rPr lang="en-US" sz="2300" smtClean="0">
                <a:solidFill>
                  <a:srgbClr val="0000FF"/>
                </a:solidFill>
              </a:rPr>
              <a:t>Q</a:t>
            </a:r>
            <a:r>
              <a:rPr lang="en-US" smtClean="0"/>
              <a:t> be two semaphores initialized to 1</a:t>
            </a:r>
          </a:p>
          <a:p>
            <a:pPr>
              <a:lnSpc>
                <a:spcPct val="90000"/>
              </a:lnSpc>
              <a:buFont typeface="Monotype Sorts" charset="2"/>
              <a:buNone/>
              <a:tabLst>
                <a:tab pos="2693988" algn="ctr"/>
                <a:tab pos="6529388" algn="ctr"/>
              </a:tabLst>
            </a:pPr>
            <a:r>
              <a:rPr lang="en-US" i="1" smtClean="0"/>
              <a:t>		        </a:t>
            </a:r>
            <a:r>
              <a:rPr lang="en-US" i="1" smtClean="0">
                <a:solidFill>
                  <a:srgbClr val="0000FF"/>
                </a:solidFill>
              </a:rPr>
              <a:t>P</a:t>
            </a:r>
            <a:r>
              <a:rPr lang="en-US" baseline="-25000" smtClean="0">
                <a:solidFill>
                  <a:srgbClr val="0000FF"/>
                </a:solidFill>
              </a:rPr>
              <a:t>0</a:t>
            </a:r>
            <a:r>
              <a:rPr lang="en-US" smtClean="0">
                <a:solidFill>
                  <a:srgbClr val="0000FF"/>
                </a:solidFill>
              </a:rPr>
              <a:t>	                            </a:t>
            </a:r>
            <a:r>
              <a:rPr lang="en-US" i="1" smtClean="0">
                <a:solidFill>
                  <a:srgbClr val="0000FF"/>
                </a:solidFill>
              </a:rPr>
              <a:t>P</a:t>
            </a:r>
            <a:r>
              <a:rPr lang="en-US" baseline="-25000" smtClean="0">
                <a:solidFill>
                  <a:srgbClr val="0000FF"/>
                </a:solidFill>
              </a:rPr>
              <a:t>1</a:t>
            </a:r>
          </a:p>
          <a:p>
            <a:pPr>
              <a:lnSpc>
                <a:spcPct val="90000"/>
              </a:lnSpc>
              <a:buFont typeface="Monotype Sorts" charset="2"/>
              <a:buNone/>
              <a:tabLst>
                <a:tab pos="2693988" algn="ctr"/>
                <a:tab pos="6529388" algn="ctr"/>
              </a:tabLst>
            </a:pPr>
            <a:r>
              <a:rPr lang="en-US" smtClean="0">
                <a:solidFill>
                  <a:srgbClr val="0000FF"/>
                </a:solidFill>
              </a:rPr>
              <a:t>		     </a:t>
            </a:r>
            <a:r>
              <a:rPr lang="en-US" sz="2300" smtClean="0">
                <a:solidFill>
                  <a:srgbClr val="0000FF"/>
                </a:solidFill>
              </a:rPr>
              <a:t>wait (S); 	                                   wait (Q);</a:t>
            </a:r>
          </a:p>
          <a:p>
            <a:pPr>
              <a:lnSpc>
                <a:spcPct val="90000"/>
              </a:lnSpc>
              <a:buFont typeface="Monotype Sorts" charset="2"/>
              <a:buNone/>
              <a:tabLst>
                <a:tab pos="2693988" algn="ctr"/>
                <a:tab pos="6529388" algn="ctr"/>
              </a:tabLst>
            </a:pPr>
            <a:r>
              <a:rPr lang="en-US" sz="2300" smtClean="0">
                <a:solidFill>
                  <a:srgbClr val="0000FF"/>
                </a:solidFill>
              </a:rPr>
              <a:t>		    wait (Q); 	                                   wait (S);</a:t>
            </a:r>
          </a:p>
          <a:p>
            <a:pPr>
              <a:lnSpc>
                <a:spcPct val="90000"/>
              </a:lnSpc>
              <a:buFont typeface="Monotype Sorts" charset="2"/>
              <a:buNone/>
              <a:tabLst>
                <a:tab pos="2693988" algn="ctr"/>
                <a:tab pos="6529388" algn="ctr"/>
              </a:tabLst>
            </a:pPr>
            <a:r>
              <a:rPr lang="en-US" sz="2300" smtClean="0">
                <a:solidFill>
                  <a:srgbClr val="0000FF"/>
                </a:solidFill>
              </a:rPr>
              <a:t>		. 		.</a:t>
            </a:r>
          </a:p>
          <a:p>
            <a:pPr>
              <a:lnSpc>
                <a:spcPct val="90000"/>
              </a:lnSpc>
              <a:buFont typeface="Monotype Sorts" charset="2"/>
              <a:buNone/>
              <a:tabLst>
                <a:tab pos="2693988" algn="ctr"/>
                <a:tab pos="6529388" algn="ctr"/>
              </a:tabLst>
            </a:pPr>
            <a:r>
              <a:rPr lang="en-US" sz="2300" smtClean="0">
                <a:solidFill>
                  <a:srgbClr val="0000FF"/>
                </a:solidFill>
              </a:rPr>
              <a:t>		. 		.</a:t>
            </a:r>
          </a:p>
          <a:p>
            <a:pPr>
              <a:lnSpc>
                <a:spcPct val="90000"/>
              </a:lnSpc>
              <a:buFont typeface="Monotype Sorts" charset="2"/>
              <a:buNone/>
              <a:tabLst>
                <a:tab pos="2693988" algn="ctr"/>
                <a:tab pos="6529388" algn="ctr"/>
              </a:tabLst>
            </a:pPr>
            <a:r>
              <a:rPr lang="en-US" sz="2300" smtClean="0">
                <a:solidFill>
                  <a:srgbClr val="0000FF"/>
                </a:solidFill>
              </a:rPr>
              <a:t>		. 		.</a:t>
            </a:r>
          </a:p>
          <a:p>
            <a:pPr>
              <a:lnSpc>
                <a:spcPct val="90000"/>
              </a:lnSpc>
              <a:buFont typeface="Monotype Sorts" charset="2"/>
              <a:buNone/>
              <a:tabLst>
                <a:tab pos="2693988" algn="ctr"/>
                <a:tab pos="6529388" algn="ctr"/>
              </a:tabLst>
            </a:pPr>
            <a:r>
              <a:rPr lang="en-US" sz="2300" smtClean="0">
                <a:solidFill>
                  <a:srgbClr val="0000FF"/>
                </a:solidFill>
              </a:rPr>
              <a:t>		     signal (S); 	                                  signal (Q);</a:t>
            </a:r>
          </a:p>
          <a:p>
            <a:pPr>
              <a:lnSpc>
                <a:spcPct val="90000"/>
              </a:lnSpc>
              <a:buFont typeface="Monotype Sorts" charset="2"/>
              <a:buNone/>
              <a:tabLst>
                <a:tab pos="2693988" algn="ctr"/>
                <a:tab pos="6529388" algn="ctr"/>
              </a:tabLst>
            </a:pPr>
            <a:r>
              <a:rPr lang="en-US" sz="2300" smtClean="0">
                <a:solidFill>
                  <a:srgbClr val="0000FF"/>
                </a:solidFill>
              </a:rPr>
              <a:t>		     signal (Q); 	                                  signal (S);</a:t>
            </a:r>
          </a:p>
          <a:p>
            <a:pPr>
              <a:lnSpc>
                <a:spcPct val="90000"/>
              </a:lnSpc>
              <a:tabLst>
                <a:tab pos="2693988" algn="ctr"/>
                <a:tab pos="6529388" algn="ctr"/>
              </a:tabLst>
            </a:pPr>
            <a:r>
              <a:rPr lang="en-US" b="1" smtClean="0">
                <a:solidFill>
                  <a:srgbClr val="3366FF"/>
                </a:solidFill>
                <a:sym typeface="MT Extra" charset="0"/>
              </a:rPr>
              <a:t>Starvation</a:t>
            </a:r>
            <a:r>
              <a:rPr lang="en-US" smtClean="0">
                <a:solidFill>
                  <a:srgbClr val="3366FF"/>
                </a:solidFill>
                <a:sym typeface="MT Extra" charset="0"/>
              </a:rPr>
              <a:t> </a:t>
            </a:r>
            <a:r>
              <a:rPr lang="en-US" smtClean="0"/>
              <a:t>– indefinite blocking  </a:t>
            </a:r>
          </a:p>
          <a:p>
            <a:pPr lvl="1">
              <a:lnSpc>
                <a:spcPct val="90000"/>
              </a:lnSpc>
              <a:tabLst>
                <a:tab pos="2693988" algn="ctr"/>
                <a:tab pos="6529388" algn="ctr"/>
              </a:tabLst>
            </a:pPr>
            <a:r>
              <a:rPr lang="en-US" smtClean="0"/>
              <a:t>A process may never be removed from the semaphore queue in which it is suspended</a:t>
            </a:r>
          </a:p>
          <a:p>
            <a:pPr>
              <a:lnSpc>
                <a:spcPct val="90000"/>
              </a:lnSpc>
              <a:tabLst>
                <a:tab pos="2693988" algn="ctr"/>
                <a:tab pos="6529388" algn="ctr"/>
              </a:tabLst>
            </a:pPr>
            <a:r>
              <a:rPr lang="en-US" b="1" smtClean="0">
                <a:solidFill>
                  <a:srgbClr val="3366FF"/>
                </a:solidFill>
              </a:rPr>
              <a:t>Priority Inversion</a:t>
            </a:r>
            <a:r>
              <a:rPr lang="en-US" smtClean="0">
                <a:solidFill>
                  <a:srgbClr val="3366FF"/>
                </a:solidFill>
              </a:rPr>
              <a:t> </a:t>
            </a:r>
            <a:r>
              <a:rPr lang="en-US" smtClean="0"/>
              <a:t>– Scheduling problem when lower-priority process holds a lock needed by higher-priority process</a:t>
            </a:r>
          </a:p>
          <a:p>
            <a:pPr lvl="1">
              <a:lnSpc>
                <a:spcPct val="90000"/>
              </a:lnSpc>
              <a:tabLst>
                <a:tab pos="2693988" algn="ctr"/>
                <a:tab pos="6529388" algn="ctr"/>
              </a:tabLst>
            </a:pPr>
            <a:r>
              <a:rPr lang="en-US" smtClean="0"/>
              <a:t>Solved via </a:t>
            </a:r>
            <a:r>
              <a:rPr lang="en-US" b="1" smtClean="0">
                <a:solidFill>
                  <a:srgbClr val="3366FF"/>
                </a:solidFill>
              </a:rPr>
              <a:t>priority-inheritance protocol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71600" y="304800"/>
            <a:ext cx="12115800" cy="812800"/>
          </a:xfrm>
        </p:spPr>
        <p:txBody>
          <a:bodyPr/>
          <a:lstStyle/>
          <a:p>
            <a:pPr eaLnBrk="1" hangingPunct="1"/>
            <a:r>
              <a:rPr lang="en-US" smtClean="0"/>
              <a:t>Classical Problems of Synchronization</a:t>
            </a:r>
          </a:p>
        </p:txBody>
      </p:sp>
      <p:sp>
        <p:nvSpPr>
          <p:cNvPr id="28675" name="Rectangle 3"/>
          <p:cNvSpPr>
            <a:spLocks noGrp="1" noChangeArrowheads="1"/>
          </p:cNvSpPr>
          <p:nvPr>
            <p:ph type="body" idx="1"/>
          </p:nvPr>
        </p:nvSpPr>
        <p:spPr/>
        <p:txBody>
          <a:bodyPr/>
          <a:lstStyle/>
          <a:p>
            <a:r>
              <a:rPr lang="en-US" smtClean="0"/>
              <a:t>Classical problems used to test newly-proposed synchronization schemes</a:t>
            </a:r>
          </a:p>
          <a:p>
            <a:endParaRPr lang="en-US" smtClean="0"/>
          </a:p>
          <a:p>
            <a:pPr lvl="1"/>
            <a:r>
              <a:rPr lang="en-US" smtClean="0"/>
              <a:t>Bounded-Buffer Problem</a:t>
            </a:r>
          </a:p>
          <a:p>
            <a:endParaRPr lang="en-US" smtClean="0"/>
          </a:p>
          <a:p>
            <a:pPr lvl="1"/>
            <a:r>
              <a:rPr lang="en-US" smtClean="0"/>
              <a:t>Readers and Writers Problem</a:t>
            </a:r>
          </a:p>
          <a:p>
            <a:endParaRPr lang="en-US" smtClean="0"/>
          </a:p>
          <a:p>
            <a:pPr lvl="1"/>
            <a:r>
              <a:rPr lang="en-US" smtClean="0"/>
              <a:t>Dining-Philosophers Problem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19288" y="369888"/>
            <a:ext cx="11110912" cy="768350"/>
          </a:xfrm>
        </p:spPr>
        <p:txBody>
          <a:bodyPr/>
          <a:lstStyle/>
          <a:p>
            <a:pPr eaLnBrk="1" hangingPunct="1"/>
            <a:r>
              <a:rPr lang="en-US" smtClean="0"/>
              <a:t>Bounded-Buffer Problem</a:t>
            </a:r>
          </a:p>
        </p:txBody>
      </p:sp>
      <p:sp>
        <p:nvSpPr>
          <p:cNvPr id="29699" name="Rectangle 3"/>
          <p:cNvSpPr>
            <a:spLocks noGrp="1" noChangeArrowheads="1"/>
          </p:cNvSpPr>
          <p:nvPr>
            <p:ph type="body" idx="1"/>
          </p:nvPr>
        </p:nvSpPr>
        <p:spPr>
          <a:xfrm>
            <a:off x="1371600" y="1725613"/>
            <a:ext cx="10815638" cy="4967287"/>
          </a:xfrm>
        </p:spPr>
        <p:txBody>
          <a:bodyPr/>
          <a:lstStyle/>
          <a:p>
            <a:r>
              <a:rPr lang="en-US" i="1" smtClean="0"/>
              <a:t>N</a:t>
            </a:r>
            <a:r>
              <a:rPr lang="en-US" smtClean="0"/>
              <a:t> buffers, each can hold one item</a:t>
            </a:r>
          </a:p>
          <a:p>
            <a:endParaRPr lang="en-US" smtClean="0"/>
          </a:p>
          <a:p>
            <a:r>
              <a:rPr lang="en-US" smtClean="0"/>
              <a:t>Semaphore </a:t>
            </a:r>
            <a:r>
              <a:rPr lang="en-US" smtClean="0">
                <a:solidFill>
                  <a:srgbClr val="FF0000"/>
                </a:solidFill>
              </a:rPr>
              <a:t>mutex</a:t>
            </a:r>
            <a:r>
              <a:rPr lang="en-US" smtClean="0"/>
              <a:t> initialized to the value 1</a:t>
            </a:r>
          </a:p>
          <a:p>
            <a:endParaRPr lang="en-US" smtClean="0"/>
          </a:p>
          <a:p>
            <a:r>
              <a:rPr lang="en-US" smtClean="0"/>
              <a:t>Semaphore </a:t>
            </a:r>
            <a:r>
              <a:rPr lang="en-US" smtClean="0">
                <a:solidFill>
                  <a:srgbClr val="FF0000"/>
                </a:solidFill>
              </a:rPr>
              <a:t>full </a:t>
            </a:r>
            <a:r>
              <a:rPr lang="en-US" smtClean="0"/>
              <a:t>initialized to the value 0</a:t>
            </a:r>
          </a:p>
          <a:p>
            <a:endParaRPr lang="en-US" smtClean="0"/>
          </a:p>
          <a:p>
            <a:r>
              <a:rPr lang="en-US" smtClean="0"/>
              <a:t>Semaphore </a:t>
            </a:r>
            <a:r>
              <a:rPr lang="en-US" smtClean="0">
                <a:solidFill>
                  <a:srgbClr val="FF0000"/>
                </a:solidFill>
              </a:rPr>
              <a:t>empty</a:t>
            </a:r>
            <a:r>
              <a:rPr lang="en-US" smtClean="0"/>
              <a:t> initialized to the value N</a:t>
            </a:r>
          </a:p>
          <a:p>
            <a:endParaRPr lang="en-US" smtClean="0"/>
          </a:p>
        </p:txBody>
      </p:sp>
      <p:sp>
        <p:nvSpPr>
          <p:cNvPr id="29700" name="Rectangle 5"/>
          <p:cNvSpPr>
            <a:spLocks noChangeArrowheads="1"/>
          </p:cNvSpPr>
          <p:nvPr/>
        </p:nvSpPr>
        <p:spPr bwMode="auto">
          <a:xfrm>
            <a:off x="3738563" y="4329113"/>
            <a:ext cx="263525" cy="409575"/>
          </a:xfrm>
          <a:prstGeom prst="rect">
            <a:avLst/>
          </a:prstGeom>
          <a:noFill/>
          <a:ln w="9525">
            <a:noFill/>
            <a:miter lim="800000"/>
            <a:headEnd/>
            <a:tailEnd/>
          </a:ln>
        </p:spPr>
        <p:txBody>
          <a:bodyPr wrap="none" lIns="130615" tIns="65308" rIns="130615" bIns="65308">
            <a:spAutoFit/>
          </a:bodyPr>
          <a:lstStyle/>
          <a:p>
            <a:endParaRPr kumimoji="1" lang="en-US">
              <a:latin typeface="Helvetica"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666875" y="369888"/>
            <a:ext cx="11363325" cy="768350"/>
          </a:xfrm>
        </p:spPr>
        <p:txBody>
          <a:bodyPr/>
          <a:lstStyle/>
          <a:p>
            <a:pPr eaLnBrk="1" hangingPunct="1"/>
            <a:r>
              <a:rPr lang="en-US" smtClean="0"/>
              <a:t>Bounded Buffer Problem (Cont.)</a:t>
            </a:r>
          </a:p>
        </p:txBody>
      </p:sp>
      <p:sp>
        <p:nvSpPr>
          <p:cNvPr id="30723" name="Rectangle 3"/>
          <p:cNvSpPr>
            <a:spLocks noGrp="1" noChangeArrowheads="1"/>
          </p:cNvSpPr>
          <p:nvPr>
            <p:ph type="body" idx="1"/>
          </p:nvPr>
        </p:nvSpPr>
        <p:spPr>
          <a:xfrm>
            <a:off x="1241425" y="1706563"/>
            <a:ext cx="11772900" cy="6502400"/>
          </a:xfrm>
        </p:spPr>
        <p:txBody>
          <a:bodyPr/>
          <a:lstStyle/>
          <a:p>
            <a:r>
              <a:rPr lang="en-US" sz="2300" smtClean="0"/>
              <a:t>The structure of the producer process</a:t>
            </a:r>
          </a:p>
          <a:p>
            <a:pPr>
              <a:buFont typeface="Monotype Sorts" charset="2"/>
              <a:buNone/>
            </a:pPr>
            <a:endParaRPr lang="en-US" sz="2300" smtClean="0"/>
          </a:p>
          <a:p>
            <a:pPr>
              <a:buFont typeface="Monotype Sorts" charset="2"/>
              <a:buNone/>
            </a:pPr>
            <a:r>
              <a:rPr lang="en-US" sz="2300" smtClean="0">
                <a:solidFill>
                  <a:srgbClr val="0000FF"/>
                </a:solidFill>
              </a:rPr>
              <a:t>	do  {</a:t>
            </a:r>
            <a:br>
              <a:rPr lang="en-US" sz="2300" smtClean="0">
                <a:solidFill>
                  <a:srgbClr val="0000FF"/>
                </a:solidFill>
              </a:rPr>
            </a:br>
            <a:endParaRPr lang="en-US" sz="2300" smtClean="0">
              <a:solidFill>
                <a:srgbClr val="0000FF"/>
              </a:solidFill>
            </a:endParaRPr>
          </a:p>
          <a:p>
            <a:pPr>
              <a:buFont typeface="Monotype Sorts" charset="2"/>
              <a:buNone/>
            </a:pPr>
            <a:r>
              <a:rPr lang="en-US" sz="2300" smtClean="0">
                <a:solidFill>
                  <a:srgbClr val="0000FF"/>
                </a:solidFill>
              </a:rPr>
              <a:t>                         //   produce an item in nextp</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wait (empty);</a:t>
            </a:r>
          </a:p>
          <a:p>
            <a:pPr>
              <a:buFont typeface="Monotype Sorts" charset="2"/>
              <a:buNone/>
            </a:pPr>
            <a:r>
              <a:rPr lang="en-US" sz="2300" smtClean="0">
                <a:solidFill>
                  <a:srgbClr val="0000FF"/>
                </a:solidFill>
              </a:rPr>
              <a:t>                   wait (mutex);</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  add the item to the  buffer</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signal (mutex);</a:t>
            </a:r>
          </a:p>
          <a:p>
            <a:pPr>
              <a:buFont typeface="Monotype Sorts" charset="2"/>
              <a:buNone/>
            </a:pPr>
            <a:r>
              <a:rPr lang="en-US" sz="2300" smtClean="0">
                <a:solidFill>
                  <a:srgbClr val="0000FF"/>
                </a:solidFill>
              </a:rPr>
              <a:t>                    signal (full);</a:t>
            </a:r>
          </a:p>
          <a:p>
            <a:pPr>
              <a:buFont typeface="Monotype Sorts" charset="2"/>
              <a:buNone/>
            </a:pPr>
            <a:r>
              <a:rPr lang="en-US" sz="2300" smtClean="0">
                <a:solidFill>
                  <a:srgbClr val="0000FF"/>
                </a:solidFill>
              </a:rPr>
              <a:t>           } while (TRUE);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60563" y="369888"/>
            <a:ext cx="10734675" cy="768350"/>
          </a:xfrm>
        </p:spPr>
        <p:txBody>
          <a:bodyPr/>
          <a:lstStyle/>
          <a:p>
            <a:pPr eaLnBrk="1" hangingPunct="1"/>
            <a:r>
              <a:rPr lang="en-US" smtClean="0"/>
              <a:t>Bounded Buffer Problem (Cont.)</a:t>
            </a:r>
          </a:p>
        </p:txBody>
      </p:sp>
      <p:sp>
        <p:nvSpPr>
          <p:cNvPr id="31747" name="Rectangle 3"/>
          <p:cNvSpPr>
            <a:spLocks noGrp="1" noChangeArrowheads="1"/>
          </p:cNvSpPr>
          <p:nvPr>
            <p:ph type="body" idx="1"/>
          </p:nvPr>
        </p:nvSpPr>
        <p:spPr>
          <a:xfrm>
            <a:off x="1241425" y="1706563"/>
            <a:ext cx="11772900" cy="6502400"/>
          </a:xfrm>
        </p:spPr>
        <p:txBody>
          <a:bodyPr/>
          <a:lstStyle/>
          <a:p>
            <a:r>
              <a:rPr lang="en-US" sz="2300" smtClean="0"/>
              <a:t>The structure of the consumer process</a:t>
            </a:r>
          </a:p>
          <a:p>
            <a:pPr>
              <a:buFont typeface="Monotype Sorts" charset="2"/>
              <a:buNone/>
            </a:pPr>
            <a:endParaRPr lang="en-US" sz="2300" smtClean="0"/>
          </a:p>
          <a:p>
            <a:pPr>
              <a:buFont typeface="Monotype Sorts" charset="2"/>
              <a:buNone/>
            </a:pPr>
            <a:r>
              <a:rPr lang="en-US" sz="2300" smtClean="0">
                <a:solidFill>
                  <a:srgbClr val="0000FF"/>
                </a:solidFill>
              </a:rPr>
              <a:t>           do {</a:t>
            </a:r>
          </a:p>
          <a:p>
            <a:pPr>
              <a:buFont typeface="Monotype Sorts" charset="2"/>
              <a:buNone/>
            </a:pPr>
            <a:r>
              <a:rPr lang="en-US" sz="2300" smtClean="0">
                <a:solidFill>
                  <a:srgbClr val="0000FF"/>
                </a:solidFill>
              </a:rPr>
              <a:t>                    wait (full);</a:t>
            </a:r>
          </a:p>
          <a:p>
            <a:pPr>
              <a:buFont typeface="Monotype Sorts" charset="2"/>
              <a:buNone/>
            </a:pPr>
            <a:r>
              <a:rPr lang="en-US" sz="2300" smtClean="0">
                <a:solidFill>
                  <a:srgbClr val="0000FF"/>
                </a:solidFill>
              </a:rPr>
              <a:t>                    wait (mutex);</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  remove an item from  buffer to nextc</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signal (mutex);</a:t>
            </a:r>
          </a:p>
          <a:p>
            <a:pPr>
              <a:buFont typeface="Monotype Sorts" charset="2"/>
              <a:buNone/>
            </a:pPr>
            <a:r>
              <a:rPr lang="en-US" sz="2300" smtClean="0">
                <a:solidFill>
                  <a:srgbClr val="0000FF"/>
                </a:solidFill>
              </a:rPr>
              <a:t>                    signal (empty);</a:t>
            </a:r>
          </a:p>
          <a:p>
            <a:pPr>
              <a:buFont typeface="Monotype Sorts" charset="2"/>
              <a:buNone/>
            </a:pPr>
            <a:r>
              <a:rPr lang="en-US" sz="2300" smtClean="0">
                <a:solidFill>
                  <a:srgbClr val="0000FF"/>
                </a:solidFill>
              </a:rPr>
              <a:t>             </a:t>
            </a:r>
          </a:p>
          <a:p>
            <a:pPr>
              <a:buFont typeface="Monotype Sorts" charset="2"/>
              <a:buNone/>
            </a:pPr>
            <a:r>
              <a:rPr lang="en-US" sz="2300" smtClean="0">
                <a:solidFill>
                  <a:srgbClr val="0000FF"/>
                </a:solidFill>
              </a:rPr>
              <a:t>                            //  consume the item in nextc</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 while (TRUE);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Objectives</a:t>
            </a:r>
          </a:p>
        </p:txBody>
      </p:sp>
      <p:sp>
        <p:nvSpPr>
          <p:cNvPr id="5123" name="Content Placeholder 2"/>
          <p:cNvSpPr>
            <a:spLocks noGrp="1"/>
          </p:cNvSpPr>
          <p:nvPr>
            <p:ph idx="1"/>
          </p:nvPr>
        </p:nvSpPr>
        <p:spPr>
          <a:xfrm>
            <a:off x="1209675" y="1644650"/>
            <a:ext cx="11518900" cy="6040438"/>
          </a:xfrm>
        </p:spPr>
        <p:txBody>
          <a:bodyPr/>
          <a:lstStyle/>
          <a:p>
            <a:r>
              <a:rPr lang="en-US" smtClean="0"/>
              <a:t>To introduce the critical-section problem, whose solutions can be used to ensure the consistency of shared data</a:t>
            </a:r>
          </a:p>
          <a:p>
            <a:endParaRPr lang="en-US" smtClean="0"/>
          </a:p>
          <a:p>
            <a:r>
              <a:rPr lang="en-US" smtClean="0"/>
              <a:t>To present both software and hardware solutions of the critical-section problem</a:t>
            </a:r>
          </a:p>
          <a:p>
            <a:endParaRPr lang="en-US" smtClean="0"/>
          </a:p>
          <a:p>
            <a:r>
              <a:rPr lang="en-US" smtClean="0"/>
              <a:t>To introduce the concept of an atomic transaction and describe mechanisms to ensure atomicity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81163" y="369888"/>
            <a:ext cx="11349037" cy="768350"/>
          </a:xfrm>
        </p:spPr>
        <p:txBody>
          <a:bodyPr/>
          <a:lstStyle/>
          <a:p>
            <a:pPr eaLnBrk="1" hangingPunct="1"/>
            <a:r>
              <a:rPr lang="en-US" smtClean="0"/>
              <a:t>Readers-Writers Problem</a:t>
            </a:r>
          </a:p>
        </p:txBody>
      </p:sp>
      <p:sp>
        <p:nvSpPr>
          <p:cNvPr id="32771" name="Rectangle 3"/>
          <p:cNvSpPr>
            <a:spLocks noGrp="1" noChangeArrowheads="1"/>
          </p:cNvSpPr>
          <p:nvPr>
            <p:ph type="body" idx="1"/>
          </p:nvPr>
        </p:nvSpPr>
        <p:spPr>
          <a:xfrm>
            <a:off x="1241425" y="1706563"/>
            <a:ext cx="11496675" cy="6345237"/>
          </a:xfrm>
        </p:spPr>
        <p:txBody>
          <a:bodyPr/>
          <a:lstStyle/>
          <a:p>
            <a:r>
              <a:rPr lang="en-US" smtClean="0"/>
              <a:t>A data set is shared among a number of concurrent processes</a:t>
            </a:r>
          </a:p>
          <a:p>
            <a:pPr lvl="1"/>
            <a:r>
              <a:rPr lang="en-US" smtClean="0"/>
              <a:t>Readers – only read the data set; they do </a:t>
            </a:r>
            <a:r>
              <a:rPr lang="en-US" b="1" smtClean="0"/>
              <a:t>not </a:t>
            </a:r>
            <a:r>
              <a:rPr lang="en-US" smtClean="0"/>
              <a:t>perform any updates</a:t>
            </a:r>
          </a:p>
          <a:p>
            <a:pPr lvl="1"/>
            <a:r>
              <a:rPr lang="en-US" smtClean="0"/>
              <a:t>Writers   – can both read and write</a:t>
            </a:r>
            <a:br>
              <a:rPr lang="en-US" smtClean="0"/>
            </a:br>
            <a:endParaRPr lang="en-US" smtClean="0"/>
          </a:p>
          <a:p>
            <a:r>
              <a:rPr lang="en-US" smtClean="0"/>
              <a:t>Problem – allow multiple readers to read at the same time</a:t>
            </a:r>
          </a:p>
          <a:p>
            <a:pPr lvl="1"/>
            <a:r>
              <a:rPr lang="en-US" smtClean="0"/>
              <a:t>Only one single writer can access the shared data at the same time</a:t>
            </a:r>
          </a:p>
          <a:p>
            <a:pPr lvl="1"/>
            <a:endParaRPr lang="en-US" smtClean="0"/>
          </a:p>
          <a:p>
            <a:r>
              <a:rPr lang="en-US" smtClean="0"/>
              <a:t>Several variations of how readers and writers are treated – all involve priorities</a:t>
            </a:r>
          </a:p>
          <a:p>
            <a:endParaRPr lang="en-US" smtClean="0"/>
          </a:p>
          <a:p>
            <a:r>
              <a:rPr lang="en-US" smtClean="0"/>
              <a:t>Shared Data</a:t>
            </a:r>
          </a:p>
          <a:p>
            <a:pPr lvl="1"/>
            <a:r>
              <a:rPr lang="en-US" smtClean="0"/>
              <a:t>Data set</a:t>
            </a:r>
          </a:p>
          <a:p>
            <a:pPr lvl="1"/>
            <a:r>
              <a:rPr lang="en-US" smtClean="0"/>
              <a:t>Semaphore </a:t>
            </a:r>
            <a:r>
              <a:rPr lang="en-US" smtClean="0">
                <a:solidFill>
                  <a:srgbClr val="FF0000"/>
                </a:solidFill>
              </a:rPr>
              <a:t>mutex</a:t>
            </a:r>
            <a:r>
              <a:rPr lang="en-US" smtClean="0"/>
              <a:t> initialized to 1</a:t>
            </a:r>
          </a:p>
          <a:p>
            <a:pPr lvl="1"/>
            <a:r>
              <a:rPr lang="en-US" smtClean="0"/>
              <a:t>Semaphore </a:t>
            </a:r>
            <a:r>
              <a:rPr lang="en-US" smtClean="0">
                <a:solidFill>
                  <a:srgbClr val="FF0000"/>
                </a:solidFill>
              </a:rPr>
              <a:t>wrt</a:t>
            </a:r>
            <a:r>
              <a:rPr lang="en-US" smtClean="0"/>
              <a:t> initialized to 1</a:t>
            </a:r>
          </a:p>
          <a:p>
            <a:pPr lvl="1"/>
            <a:r>
              <a:rPr lang="en-US" smtClean="0"/>
              <a:t>Integer </a:t>
            </a:r>
            <a:r>
              <a:rPr lang="en-US" smtClean="0">
                <a:solidFill>
                  <a:srgbClr val="FF0000"/>
                </a:solidFill>
              </a:rPr>
              <a:t>readcount</a:t>
            </a:r>
            <a:r>
              <a:rPr lang="en-US" smtClean="0"/>
              <a:t> initialized to 0</a:t>
            </a:r>
          </a:p>
          <a:p>
            <a:pPr lvl="1"/>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38288" y="369888"/>
            <a:ext cx="11491912" cy="768350"/>
          </a:xfrm>
        </p:spPr>
        <p:txBody>
          <a:bodyPr/>
          <a:lstStyle/>
          <a:p>
            <a:pPr eaLnBrk="1" hangingPunct="1"/>
            <a:r>
              <a:rPr lang="en-US" smtClean="0"/>
              <a:t>Readers-Writers Problem (Cont.)</a:t>
            </a:r>
          </a:p>
        </p:txBody>
      </p:sp>
      <p:sp>
        <p:nvSpPr>
          <p:cNvPr id="33795" name="Rectangle 3"/>
          <p:cNvSpPr>
            <a:spLocks noGrp="1" noChangeArrowheads="1"/>
          </p:cNvSpPr>
          <p:nvPr>
            <p:ph type="body" idx="1"/>
          </p:nvPr>
        </p:nvSpPr>
        <p:spPr>
          <a:xfrm>
            <a:off x="1241425" y="1706563"/>
            <a:ext cx="11772900" cy="6502400"/>
          </a:xfrm>
        </p:spPr>
        <p:txBody>
          <a:bodyPr/>
          <a:lstStyle/>
          <a:p>
            <a:r>
              <a:rPr lang="en-US" smtClean="0"/>
              <a:t>The structure of a writer process</a:t>
            </a:r>
          </a:p>
          <a:p>
            <a:pPr>
              <a:buFont typeface="Monotype Sorts" charset="2"/>
              <a:buNone/>
            </a:pPr>
            <a:r>
              <a:rPr lang="en-US" smtClean="0">
                <a:solidFill>
                  <a:srgbClr val="0000FF"/>
                </a:solidFill>
              </a:rPr>
              <a:t>        </a:t>
            </a:r>
          </a:p>
          <a:p>
            <a:pPr>
              <a:buFont typeface="Monotype Sorts" charset="2"/>
              <a:buNone/>
            </a:pPr>
            <a:r>
              <a:rPr lang="en-US" sz="2400" smtClean="0">
                <a:solidFill>
                  <a:srgbClr val="0000FF"/>
                </a:solidFill>
              </a:rPr>
              <a:t>              do {</a:t>
            </a:r>
          </a:p>
          <a:p>
            <a:pPr>
              <a:buFont typeface="Monotype Sorts" charset="2"/>
              <a:buNone/>
            </a:pPr>
            <a:r>
              <a:rPr lang="en-US" sz="2400" smtClean="0">
                <a:solidFill>
                  <a:srgbClr val="0000FF"/>
                </a:solidFill>
              </a:rPr>
              <a:t>                        wait (wrt) ;</a:t>
            </a:r>
          </a:p>
          <a:p>
            <a:pPr>
              <a:buFont typeface="Monotype Sorts" charset="2"/>
              <a:buNone/>
            </a:pPr>
            <a:r>
              <a:rPr lang="en-US" sz="2400" smtClean="0">
                <a:solidFill>
                  <a:srgbClr val="0000FF"/>
                </a:solidFill>
              </a:rPr>
              <a:t>                </a:t>
            </a:r>
          </a:p>
          <a:p>
            <a:pPr>
              <a:buFont typeface="Monotype Sorts" charset="2"/>
              <a:buNone/>
            </a:pPr>
            <a:r>
              <a:rPr lang="en-US" sz="2400" smtClean="0">
                <a:solidFill>
                  <a:srgbClr val="0000FF"/>
                </a:solidFill>
              </a:rPr>
              <a:t>                             //    writing is performed</a:t>
            </a:r>
          </a:p>
          <a:p>
            <a:pPr>
              <a:buFont typeface="Monotype Sorts" charset="2"/>
              <a:buNone/>
            </a:pPr>
            <a:endParaRPr lang="en-US" sz="2400" smtClean="0">
              <a:solidFill>
                <a:srgbClr val="0000FF"/>
              </a:solidFill>
            </a:endParaRPr>
          </a:p>
          <a:p>
            <a:pPr>
              <a:buFont typeface="Monotype Sorts" charset="2"/>
              <a:buNone/>
            </a:pPr>
            <a:r>
              <a:rPr lang="en-US" sz="2400" smtClean="0">
                <a:solidFill>
                  <a:srgbClr val="0000FF"/>
                </a:solidFill>
              </a:rPr>
              <a:t>                        signal (wrt) ;</a:t>
            </a:r>
          </a:p>
          <a:p>
            <a:pPr>
              <a:buFont typeface="Monotype Sorts" charset="2"/>
              <a:buNone/>
            </a:pPr>
            <a:r>
              <a:rPr lang="en-US" sz="2400" smtClean="0">
                <a:solidFill>
                  <a:srgbClr val="0000FF"/>
                </a:solidFill>
              </a:rPr>
              <a:t>             } while (TRUE);</a:t>
            </a:r>
          </a:p>
          <a:p>
            <a:pPr>
              <a:buFont typeface="Monotype Sorts" charset="2"/>
              <a:buNone/>
            </a:pPr>
            <a:endParaRPr lang="en-US" smtClean="0">
              <a:solidFill>
                <a:srgbClr val="0000FF"/>
              </a:solidFill>
            </a:endParaRPr>
          </a:p>
          <a:p>
            <a:pPr>
              <a:buFont typeface="Monotype Sorts" charset="2"/>
              <a:buNone/>
            </a:pPr>
            <a:endParaRPr lang="en-US" smtClean="0">
              <a:solidFill>
                <a:srgbClr val="0000FF"/>
              </a:solidFill>
            </a:endParaRPr>
          </a:p>
          <a:p>
            <a:pPr>
              <a:buFont typeface="Monotype Sorts"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52575" y="369888"/>
            <a:ext cx="11477625" cy="768350"/>
          </a:xfrm>
        </p:spPr>
        <p:txBody>
          <a:bodyPr/>
          <a:lstStyle/>
          <a:p>
            <a:pPr eaLnBrk="1" hangingPunct="1"/>
            <a:r>
              <a:rPr lang="en-US" smtClean="0"/>
              <a:t>Readers-Writers Problem (Cont.)</a:t>
            </a:r>
          </a:p>
        </p:txBody>
      </p:sp>
      <p:sp>
        <p:nvSpPr>
          <p:cNvPr id="34819" name="Rectangle 3"/>
          <p:cNvSpPr>
            <a:spLocks noGrp="1" noChangeArrowheads="1"/>
          </p:cNvSpPr>
          <p:nvPr>
            <p:ph type="body" idx="1"/>
          </p:nvPr>
        </p:nvSpPr>
        <p:spPr>
          <a:xfrm>
            <a:off x="1241425" y="1706563"/>
            <a:ext cx="11620500" cy="6753225"/>
          </a:xfrm>
        </p:spPr>
        <p:txBody>
          <a:bodyPr/>
          <a:lstStyle/>
          <a:p>
            <a:pPr>
              <a:lnSpc>
                <a:spcPct val="80000"/>
              </a:lnSpc>
            </a:pPr>
            <a:r>
              <a:rPr lang="en-US" sz="2300" smtClean="0"/>
              <a:t>The structure of a reader process</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do {</a:t>
            </a:r>
          </a:p>
          <a:p>
            <a:pPr>
              <a:lnSpc>
                <a:spcPct val="80000"/>
              </a:lnSpc>
              <a:buFont typeface="Monotype Sorts" charset="2"/>
              <a:buNone/>
            </a:pPr>
            <a:r>
              <a:rPr lang="en-US" sz="2300" smtClean="0">
                <a:solidFill>
                  <a:srgbClr val="0000FF"/>
                </a:solidFill>
              </a:rPr>
              <a:t>                       wait (mutex) ;</a:t>
            </a:r>
          </a:p>
          <a:p>
            <a:pPr>
              <a:lnSpc>
                <a:spcPct val="80000"/>
              </a:lnSpc>
              <a:buFont typeface="Monotype Sorts" charset="2"/>
              <a:buNone/>
            </a:pPr>
            <a:r>
              <a:rPr lang="en-US" sz="2300" smtClean="0">
                <a:solidFill>
                  <a:srgbClr val="0000FF"/>
                </a:solidFill>
              </a:rPr>
              <a:t>                       readcount ++ ;</a:t>
            </a:r>
          </a:p>
          <a:p>
            <a:pPr>
              <a:lnSpc>
                <a:spcPct val="80000"/>
              </a:lnSpc>
              <a:buFont typeface="Monotype Sorts" charset="2"/>
              <a:buNone/>
            </a:pPr>
            <a:r>
              <a:rPr lang="en-US" sz="2300" smtClean="0">
                <a:solidFill>
                  <a:srgbClr val="0000FF"/>
                </a:solidFill>
              </a:rPr>
              <a:t>                       if (readcount == 1)  </a:t>
            </a:r>
          </a:p>
          <a:p>
            <a:pPr>
              <a:lnSpc>
                <a:spcPct val="80000"/>
              </a:lnSpc>
              <a:buFont typeface="Monotype Sorts" charset="2"/>
              <a:buNone/>
            </a:pPr>
            <a:r>
              <a:rPr lang="en-US" sz="2300" smtClean="0">
                <a:solidFill>
                  <a:srgbClr val="0000FF"/>
                </a:solidFill>
              </a:rPr>
              <a:t>			          wait (wrt) ;</a:t>
            </a:r>
          </a:p>
          <a:p>
            <a:pPr>
              <a:lnSpc>
                <a:spcPct val="80000"/>
              </a:lnSpc>
              <a:buFont typeface="Monotype Sorts" charset="2"/>
              <a:buNone/>
            </a:pPr>
            <a:r>
              <a:rPr lang="en-US" sz="2300" smtClean="0">
                <a:solidFill>
                  <a:srgbClr val="0000FF"/>
                </a:solidFill>
              </a:rPr>
              <a:t>                       signal (mutex)</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 reading is performed</a:t>
            </a: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wait (mutex) ;</a:t>
            </a:r>
          </a:p>
          <a:p>
            <a:pPr>
              <a:lnSpc>
                <a:spcPct val="80000"/>
              </a:lnSpc>
              <a:buFont typeface="Monotype Sorts" charset="2"/>
              <a:buNone/>
            </a:pPr>
            <a:r>
              <a:rPr lang="en-US" sz="2300" smtClean="0">
                <a:solidFill>
                  <a:srgbClr val="0000FF"/>
                </a:solidFill>
              </a:rPr>
              <a:t>                        readcount  - - ;</a:t>
            </a:r>
          </a:p>
          <a:p>
            <a:pPr>
              <a:lnSpc>
                <a:spcPct val="80000"/>
              </a:lnSpc>
              <a:buFont typeface="Monotype Sorts" charset="2"/>
              <a:buNone/>
            </a:pPr>
            <a:r>
              <a:rPr lang="en-US" sz="2300" smtClean="0">
                <a:solidFill>
                  <a:srgbClr val="0000FF"/>
                </a:solidFill>
              </a:rPr>
              <a:t>                        if (readcount  == 0)  </a:t>
            </a:r>
          </a:p>
          <a:p>
            <a:pPr>
              <a:lnSpc>
                <a:spcPct val="80000"/>
              </a:lnSpc>
              <a:buFont typeface="Monotype Sorts" charset="2"/>
              <a:buNone/>
            </a:pPr>
            <a:r>
              <a:rPr lang="en-US" sz="2300" smtClean="0">
                <a:solidFill>
                  <a:srgbClr val="0000FF"/>
                </a:solidFill>
              </a:rPr>
              <a:t>			         signal (wrt) ;</a:t>
            </a:r>
          </a:p>
          <a:p>
            <a:pPr>
              <a:lnSpc>
                <a:spcPct val="80000"/>
              </a:lnSpc>
              <a:buFont typeface="Monotype Sorts" charset="2"/>
              <a:buNone/>
            </a:pPr>
            <a:r>
              <a:rPr lang="en-US" sz="2300" smtClean="0">
                <a:solidFill>
                  <a:srgbClr val="0000FF"/>
                </a:solidFill>
              </a:rPr>
              <a:t>                        signal (mutex) ;</a:t>
            </a:r>
          </a:p>
          <a:p>
            <a:pPr>
              <a:lnSpc>
                <a:spcPct val="80000"/>
              </a:lnSpc>
              <a:buFont typeface="Monotype Sorts" charset="2"/>
              <a:buNone/>
            </a:pPr>
            <a:r>
              <a:rPr lang="en-US" sz="2300" smtClean="0">
                <a:solidFill>
                  <a:srgbClr val="0000FF"/>
                </a:solidFill>
              </a:rPr>
              <a:t>              } while (TRUE);</a:t>
            </a: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Readers-Writers Problem Variations</a:t>
            </a:r>
          </a:p>
        </p:txBody>
      </p:sp>
      <p:sp>
        <p:nvSpPr>
          <p:cNvPr id="35843" name="Content Placeholder 2"/>
          <p:cNvSpPr>
            <a:spLocks noGrp="1"/>
          </p:cNvSpPr>
          <p:nvPr>
            <p:ph idx="1"/>
          </p:nvPr>
        </p:nvSpPr>
        <p:spPr/>
        <p:txBody>
          <a:bodyPr/>
          <a:lstStyle/>
          <a:p>
            <a:r>
              <a:rPr lang="en-US" i="1" smtClean="0"/>
              <a:t>First </a:t>
            </a:r>
            <a:r>
              <a:rPr lang="en-US" smtClean="0"/>
              <a:t>variation – no reader kept waiting unless writer has permission to use shared object</a:t>
            </a:r>
          </a:p>
          <a:p>
            <a:endParaRPr lang="en-US" smtClean="0"/>
          </a:p>
          <a:p>
            <a:r>
              <a:rPr lang="en-US" i="1" smtClean="0"/>
              <a:t>Second </a:t>
            </a:r>
            <a:r>
              <a:rPr lang="en-US" smtClean="0"/>
              <a:t>variation – once writer is ready, it performs write asap</a:t>
            </a:r>
          </a:p>
          <a:p>
            <a:endParaRPr lang="en-US" smtClean="0"/>
          </a:p>
          <a:p>
            <a:r>
              <a:rPr lang="en-US" smtClean="0"/>
              <a:t>Both may have starvation leading to even more variations</a:t>
            </a:r>
          </a:p>
          <a:p>
            <a:endParaRPr lang="en-US" smtClean="0"/>
          </a:p>
          <a:p>
            <a:r>
              <a:rPr lang="en-US" smtClean="0"/>
              <a:t>Problem is solved on some systems by kernel providing reader-writer locks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4000" y="369888"/>
            <a:ext cx="11506200" cy="768350"/>
          </a:xfrm>
        </p:spPr>
        <p:txBody>
          <a:bodyPr/>
          <a:lstStyle/>
          <a:p>
            <a:pPr eaLnBrk="1" hangingPunct="1"/>
            <a:r>
              <a:rPr lang="en-US" smtClean="0"/>
              <a:t>Dining-Philosophers Problem</a:t>
            </a:r>
          </a:p>
        </p:txBody>
      </p:sp>
      <p:sp>
        <p:nvSpPr>
          <p:cNvPr id="36867" name="Rectangle 3"/>
          <p:cNvSpPr>
            <a:spLocks noGrp="1" noChangeArrowheads="1"/>
          </p:cNvSpPr>
          <p:nvPr>
            <p:ph type="body" idx="1"/>
          </p:nvPr>
        </p:nvSpPr>
        <p:spPr>
          <a:xfrm>
            <a:off x="1371600" y="5557838"/>
            <a:ext cx="10544175" cy="2139950"/>
          </a:xfrm>
        </p:spPr>
        <p:txBody>
          <a:bodyPr/>
          <a:lstStyle/>
          <a:p>
            <a:pPr>
              <a:tabLst>
                <a:tab pos="1954213" algn="l"/>
                <a:tab pos="2200275" algn="l"/>
              </a:tabLst>
            </a:pPr>
            <a:r>
              <a:rPr lang="en-US" smtClean="0"/>
              <a:t>Philosophers spend their lives thinking and eating</a:t>
            </a:r>
          </a:p>
          <a:p>
            <a:pPr>
              <a:tabLst>
                <a:tab pos="1954213" algn="l"/>
                <a:tab pos="2200275" algn="l"/>
              </a:tabLst>
            </a:pPr>
            <a:r>
              <a:rPr lang="en-US" smtClean="0"/>
              <a:t>Don’t interact with their neighbors, occasionally try to pick up 2 chopsticks (one at a time) to eat from bowl</a:t>
            </a:r>
          </a:p>
          <a:p>
            <a:pPr lvl="1">
              <a:tabLst>
                <a:tab pos="1954213" algn="l"/>
                <a:tab pos="2200275" algn="l"/>
              </a:tabLst>
            </a:pPr>
            <a:r>
              <a:rPr lang="en-US" smtClean="0"/>
              <a:t>Need both to eat, then release both when done</a:t>
            </a:r>
          </a:p>
          <a:p>
            <a:pPr>
              <a:tabLst>
                <a:tab pos="1954213" algn="l"/>
                <a:tab pos="2200275" algn="l"/>
              </a:tabLst>
            </a:pPr>
            <a:r>
              <a:rPr lang="en-US" smtClean="0"/>
              <a:t>In the case of 5 philosophers</a:t>
            </a:r>
          </a:p>
          <a:p>
            <a:pPr lvl="1">
              <a:tabLst>
                <a:tab pos="1954213" algn="l"/>
                <a:tab pos="2200275" algn="l"/>
              </a:tabLst>
            </a:pPr>
            <a:r>
              <a:rPr lang="en-US" smtClean="0"/>
              <a:t>Shared data </a:t>
            </a:r>
          </a:p>
          <a:p>
            <a:pPr lvl="2">
              <a:tabLst>
                <a:tab pos="1954213" algn="l"/>
                <a:tab pos="2200275" algn="l"/>
              </a:tabLst>
            </a:pPr>
            <a:r>
              <a:rPr lang="en-US" smtClean="0"/>
              <a:t>Bowl of rice (data set)</a:t>
            </a:r>
          </a:p>
          <a:p>
            <a:pPr lvl="2">
              <a:tabLst>
                <a:tab pos="1954213" algn="l"/>
                <a:tab pos="2200275" algn="l"/>
              </a:tabLst>
            </a:pPr>
            <a:r>
              <a:rPr lang="en-US" smtClean="0"/>
              <a:t>Semaphore </a:t>
            </a:r>
            <a:r>
              <a:rPr lang="en-US" smtClean="0">
                <a:solidFill>
                  <a:srgbClr val="FF0000"/>
                </a:solidFill>
              </a:rPr>
              <a:t>chopstick [5]</a:t>
            </a:r>
            <a:r>
              <a:rPr lang="en-US" smtClean="0"/>
              <a:t> initialized to 1</a:t>
            </a:r>
          </a:p>
        </p:txBody>
      </p:sp>
      <p:pic>
        <p:nvPicPr>
          <p:cNvPr id="36868" name="Picture 5" descr="6"/>
          <p:cNvPicPr>
            <a:picLocks noChangeAspect="1" noChangeArrowheads="1"/>
          </p:cNvPicPr>
          <p:nvPr/>
        </p:nvPicPr>
        <p:blipFill>
          <a:blip r:embed="rId3"/>
          <a:srcRect/>
          <a:stretch>
            <a:fillRect/>
          </a:stretch>
        </p:blipFill>
        <p:spPr bwMode="auto">
          <a:xfrm>
            <a:off x="4265613" y="1636713"/>
            <a:ext cx="4160837" cy="3554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57338" y="369888"/>
            <a:ext cx="11798300" cy="768350"/>
          </a:xfrm>
        </p:spPr>
        <p:txBody>
          <a:bodyPr/>
          <a:lstStyle/>
          <a:p>
            <a:pPr eaLnBrk="1" hangingPunct="1"/>
            <a:r>
              <a:rPr lang="en-US" smtClean="0"/>
              <a:t>  Dining-Philosophers Problem Algorithm</a:t>
            </a:r>
          </a:p>
        </p:txBody>
      </p:sp>
      <p:sp>
        <p:nvSpPr>
          <p:cNvPr id="37891" name="Rectangle 3"/>
          <p:cNvSpPr>
            <a:spLocks noGrp="1" noChangeArrowheads="1"/>
          </p:cNvSpPr>
          <p:nvPr>
            <p:ph type="body" idx="1"/>
          </p:nvPr>
        </p:nvSpPr>
        <p:spPr>
          <a:xfrm>
            <a:off x="1241425" y="1706563"/>
            <a:ext cx="10660063" cy="6378575"/>
          </a:xfrm>
        </p:spPr>
        <p:txBody>
          <a:bodyPr/>
          <a:lstStyle/>
          <a:p>
            <a:pPr marL="541338" indent="-541338">
              <a:lnSpc>
                <a:spcPct val="90000"/>
              </a:lnSpc>
              <a:tabLst>
                <a:tab pos="2444750" algn="l"/>
                <a:tab pos="2862263" algn="l"/>
                <a:tab pos="3186113" algn="l"/>
                <a:tab pos="3509963" algn="l"/>
              </a:tabLst>
            </a:pPr>
            <a:r>
              <a:rPr lang="en-US" smtClean="0"/>
              <a:t>The structure of Philosopher</a:t>
            </a:r>
            <a:r>
              <a:rPr lang="en-US" i="1" smtClean="0">
                <a:solidFill>
                  <a:srgbClr val="0000FF"/>
                </a:solidFill>
              </a:rPr>
              <a:t> i</a:t>
            </a:r>
            <a:r>
              <a:rPr lang="en-US" smtClean="0"/>
              <a:t>:</a:t>
            </a:r>
          </a:p>
          <a:p>
            <a:pPr marL="541338" indent="-541338">
              <a:lnSpc>
                <a:spcPct val="90000"/>
              </a:lnSpc>
              <a:buFont typeface="Monotype Sorts" charset="2"/>
              <a:buNone/>
              <a:tabLst>
                <a:tab pos="2444750" algn="l"/>
                <a:tab pos="2862263" algn="l"/>
                <a:tab pos="3186113" algn="l"/>
                <a:tab pos="3509963" algn="l"/>
              </a:tabLst>
            </a:pPr>
            <a:endParaRPr lang="en-US" smtClean="0"/>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do  {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wait ( chopstick[i]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wait ( chopStick[ (i + 1) % 5]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  eat</a:t>
            </a:r>
          </a:p>
          <a:p>
            <a:pPr marL="1711325" lvl="2" indent="-487363">
              <a:lnSpc>
                <a:spcPct val="90000"/>
              </a:lnSpc>
              <a:buFont typeface="Webdings" charset="2"/>
              <a:buNone/>
              <a:tabLst>
                <a:tab pos="2444750" algn="l"/>
                <a:tab pos="2862263" algn="l"/>
                <a:tab pos="3186113" algn="l"/>
                <a:tab pos="3509963" algn="l"/>
              </a:tabLst>
            </a:pPr>
            <a:endParaRPr lang="en-US" smtClean="0">
              <a:solidFill>
                <a:srgbClr val="0000FF"/>
              </a:solidFill>
            </a:endParaRP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signal ( chopstick[i]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signal (chopstick[ (i + 1) % 5]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  think</a:t>
            </a:r>
          </a:p>
          <a:p>
            <a:pPr marL="1711325" lvl="2" indent="-487363">
              <a:lnSpc>
                <a:spcPct val="90000"/>
              </a:lnSpc>
              <a:buFont typeface="Webdings" charset="2"/>
              <a:buNone/>
              <a:tabLst>
                <a:tab pos="2444750" algn="l"/>
                <a:tab pos="2862263" algn="l"/>
                <a:tab pos="3186113" algn="l"/>
                <a:tab pos="3509963" algn="l"/>
              </a:tabLst>
            </a:pPr>
            <a:endParaRPr lang="en-US" smtClean="0">
              <a:solidFill>
                <a:srgbClr val="0000FF"/>
              </a:solidFill>
            </a:endParaRP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while (TRUE);</a:t>
            </a:r>
          </a:p>
          <a:p>
            <a:pPr marL="1711325" lvl="2" indent="-487363">
              <a:lnSpc>
                <a:spcPct val="90000"/>
              </a:lnSpc>
              <a:buFont typeface="Webdings" charset="2"/>
              <a:buNone/>
              <a:tabLst>
                <a:tab pos="2444750" algn="l"/>
                <a:tab pos="2862263" algn="l"/>
                <a:tab pos="3186113" algn="l"/>
                <a:tab pos="3509963" algn="l"/>
              </a:tabLst>
            </a:pPr>
            <a:endParaRPr lang="en-US" smtClean="0">
              <a:solidFill>
                <a:srgbClr val="0000FF"/>
              </a:solidFill>
            </a:endParaRPr>
          </a:p>
          <a:p>
            <a:pPr marL="541338" indent="-541338">
              <a:lnSpc>
                <a:spcPct val="90000"/>
              </a:lnSpc>
              <a:tabLst>
                <a:tab pos="2444750" algn="l"/>
                <a:tab pos="2862263" algn="l"/>
                <a:tab pos="3186113" algn="l"/>
                <a:tab pos="3509963" algn="l"/>
              </a:tabLst>
            </a:pPr>
            <a:r>
              <a:rPr lang="en-US" smtClean="0"/>
              <a:t>What is the problem with this algorithm?</a:t>
            </a:r>
          </a:p>
          <a:p>
            <a:pPr marL="1711325" lvl="2" indent="-487363">
              <a:lnSpc>
                <a:spcPct val="90000"/>
              </a:lnSpc>
              <a:buFont typeface="Webdings" charset="2"/>
              <a:buNone/>
              <a:tabLst>
                <a:tab pos="2444750" algn="l"/>
                <a:tab pos="2862263" algn="l"/>
                <a:tab pos="3186113" algn="l"/>
                <a:tab pos="3509963" algn="l"/>
              </a:tabLst>
            </a:pPr>
            <a:endParaRPr lang="en-US" smtClean="0">
              <a:solidFill>
                <a:srgbClr val="0000FF"/>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385888" y="369888"/>
            <a:ext cx="11644312" cy="768350"/>
          </a:xfrm>
        </p:spPr>
        <p:txBody>
          <a:bodyPr/>
          <a:lstStyle/>
          <a:p>
            <a:pPr eaLnBrk="1" hangingPunct="1"/>
            <a:r>
              <a:rPr lang="en-US" smtClean="0"/>
              <a:t>Problems with Semaphores</a:t>
            </a:r>
          </a:p>
        </p:txBody>
      </p:sp>
      <p:sp>
        <p:nvSpPr>
          <p:cNvPr id="38915" name="Rectangle 3"/>
          <p:cNvSpPr>
            <a:spLocks noGrp="1" noChangeArrowheads="1"/>
          </p:cNvSpPr>
          <p:nvPr>
            <p:ph type="body" idx="1"/>
          </p:nvPr>
        </p:nvSpPr>
        <p:spPr>
          <a:xfrm>
            <a:off x="1241425" y="1709738"/>
            <a:ext cx="10439400" cy="6481762"/>
          </a:xfrm>
        </p:spPr>
        <p:txBody>
          <a:bodyPr/>
          <a:lstStyle/>
          <a:p>
            <a:r>
              <a:rPr lang="en-US" smtClean="0"/>
              <a:t> Incorrect use of semaphore operations:</a:t>
            </a:r>
            <a:br>
              <a:rPr lang="en-US" smtClean="0"/>
            </a:br>
            <a:endParaRPr lang="en-US" smtClean="0"/>
          </a:p>
          <a:p>
            <a:pPr lvl="1"/>
            <a:r>
              <a:rPr lang="en-US" smtClean="0"/>
              <a:t> signal (mutex)  ….  wait (mutex)</a:t>
            </a:r>
            <a:br>
              <a:rPr lang="en-US" smtClean="0"/>
            </a:br>
            <a:endParaRPr lang="en-US" smtClean="0"/>
          </a:p>
          <a:p>
            <a:pPr lvl="1"/>
            <a:r>
              <a:rPr lang="en-US" smtClean="0"/>
              <a:t> wait (mutex)  …  wait (mutex)</a:t>
            </a:r>
          </a:p>
          <a:p>
            <a:pPr lvl="1"/>
            <a:endParaRPr lang="en-US" smtClean="0"/>
          </a:p>
          <a:p>
            <a:pPr lvl="1"/>
            <a:r>
              <a:rPr lang="en-US" smtClean="0"/>
              <a:t> Omitting  of wait (mutex) or signal (mutex) (or both)</a:t>
            </a:r>
          </a:p>
          <a:p>
            <a:pPr lvl="1"/>
            <a:endParaRPr lang="en-US" smtClean="0"/>
          </a:p>
          <a:p>
            <a:r>
              <a:rPr lang="en-US" smtClean="0"/>
              <a:t>Deadlock and starvation</a:t>
            </a:r>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Monitors</a:t>
            </a:r>
          </a:p>
        </p:txBody>
      </p:sp>
      <p:sp>
        <p:nvSpPr>
          <p:cNvPr id="39939" name="Rectangle 3"/>
          <p:cNvSpPr>
            <a:spLocks noGrp="1" noChangeArrowheads="1"/>
          </p:cNvSpPr>
          <p:nvPr>
            <p:ph type="body" idx="1"/>
          </p:nvPr>
        </p:nvSpPr>
        <p:spPr>
          <a:xfrm>
            <a:off x="1241425" y="1709738"/>
            <a:ext cx="11474450" cy="6481762"/>
          </a:xfrm>
        </p:spPr>
        <p:txBody>
          <a:bodyPr/>
          <a:lstStyle/>
          <a:p>
            <a:pPr>
              <a:lnSpc>
                <a:spcPct val="80000"/>
              </a:lnSpc>
            </a:pPr>
            <a:r>
              <a:rPr lang="en-US" sz="2300" smtClean="0"/>
              <a:t>A high-level abstraction that provides a convenient and effective mechanism for process synchronization</a:t>
            </a:r>
          </a:p>
          <a:p>
            <a:pPr>
              <a:lnSpc>
                <a:spcPct val="80000"/>
              </a:lnSpc>
            </a:pPr>
            <a:r>
              <a:rPr lang="en-US" sz="2300" i="1" smtClean="0"/>
              <a:t>Abstract data type</a:t>
            </a:r>
            <a:r>
              <a:rPr lang="en-US" sz="2300" smtClean="0"/>
              <a:t>, internal variables only accessible by code within the procedure</a:t>
            </a:r>
          </a:p>
          <a:p>
            <a:pPr>
              <a:lnSpc>
                <a:spcPct val="80000"/>
              </a:lnSpc>
            </a:pPr>
            <a:r>
              <a:rPr lang="en-US" sz="2300" smtClean="0"/>
              <a:t>Only one process may be active within the monitor at a time</a:t>
            </a:r>
          </a:p>
          <a:p>
            <a:pPr>
              <a:lnSpc>
                <a:spcPct val="80000"/>
              </a:lnSpc>
            </a:pPr>
            <a:r>
              <a:rPr lang="en-US" sz="2300" smtClean="0"/>
              <a:t>But not powerful enough to model some synchronization schemes</a:t>
            </a:r>
          </a:p>
          <a:p>
            <a:pPr lvl="2">
              <a:lnSpc>
                <a:spcPct val="80000"/>
              </a:lnSpc>
              <a:buFont typeface="Webdings" charset="2"/>
              <a:buNone/>
            </a:pPr>
            <a:endParaRPr lang="en-US" sz="2000" smtClean="0">
              <a:solidFill>
                <a:srgbClr val="0000FF"/>
              </a:solidFill>
            </a:endParaRPr>
          </a:p>
          <a:p>
            <a:pPr lvl="2">
              <a:lnSpc>
                <a:spcPct val="80000"/>
              </a:lnSpc>
              <a:buFont typeface="Webdings" charset="2"/>
              <a:buNone/>
            </a:pPr>
            <a:r>
              <a:rPr lang="en-US" sz="2300" smtClean="0">
                <a:solidFill>
                  <a:srgbClr val="0000FF"/>
                </a:solidFill>
              </a:rPr>
              <a:t>monitor monitor-name</a:t>
            </a:r>
          </a:p>
          <a:p>
            <a:pPr lvl="2">
              <a:lnSpc>
                <a:spcPct val="80000"/>
              </a:lnSpc>
              <a:buFont typeface="Webdings" charset="2"/>
              <a:buNone/>
            </a:pPr>
            <a:r>
              <a:rPr lang="en-US" sz="2300" smtClean="0">
                <a:solidFill>
                  <a:srgbClr val="0000FF"/>
                </a:solidFill>
              </a:rPr>
              <a:t>{</a:t>
            </a:r>
          </a:p>
          <a:p>
            <a:pPr lvl="2">
              <a:lnSpc>
                <a:spcPct val="80000"/>
              </a:lnSpc>
              <a:buFont typeface="Webdings" charset="2"/>
              <a:buNone/>
            </a:pPr>
            <a:r>
              <a:rPr lang="en-US" sz="2300" smtClean="0">
                <a:solidFill>
                  <a:srgbClr val="0000FF"/>
                </a:solidFill>
              </a:rPr>
              <a:t>	// shared variable declarations</a:t>
            </a:r>
          </a:p>
          <a:p>
            <a:pPr lvl="2">
              <a:lnSpc>
                <a:spcPct val="80000"/>
              </a:lnSpc>
              <a:buFont typeface="Webdings" charset="2"/>
              <a:buNone/>
            </a:pPr>
            <a:r>
              <a:rPr lang="en-US" sz="2300" smtClean="0">
                <a:solidFill>
                  <a:srgbClr val="0000FF"/>
                </a:solidFill>
              </a:rPr>
              <a:t>	procedure P1 (…) { …. }</a:t>
            </a:r>
          </a:p>
          <a:p>
            <a:pPr lvl="2">
              <a:lnSpc>
                <a:spcPct val="80000"/>
              </a:lnSpc>
              <a:buFont typeface="Webdings" charset="2"/>
              <a:buNone/>
            </a:pPr>
            <a:endParaRPr lang="en-US" sz="2300" smtClean="0">
              <a:solidFill>
                <a:srgbClr val="0000FF"/>
              </a:solidFill>
            </a:endParaRPr>
          </a:p>
          <a:p>
            <a:pPr lvl="2">
              <a:lnSpc>
                <a:spcPct val="80000"/>
              </a:lnSpc>
              <a:buFont typeface="Webdings" charset="2"/>
              <a:buNone/>
            </a:pPr>
            <a:r>
              <a:rPr lang="en-US" sz="2300" smtClean="0">
                <a:solidFill>
                  <a:srgbClr val="0000FF"/>
                </a:solidFill>
              </a:rPr>
              <a:t>	procedure Pn (…) {……}</a:t>
            </a:r>
          </a:p>
          <a:p>
            <a:pPr lvl="2">
              <a:lnSpc>
                <a:spcPct val="80000"/>
              </a:lnSpc>
              <a:buFont typeface="Webdings" charset="2"/>
              <a:buNone/>
            </a:pPr>
            <a:endParaRPr lang="en-US" sz="2300" smtClean="0">
              <a:solidFill>
                <a:srgbClr val="0000FF"/>
              </a:solidFill>
            </a:endParaRPr>
          </a:p>
          <a:p>
            <a:pPr lvl="2">
              <a:lnSpc>
                <a:spcPct val="80000"/>
              </a:lnSpc>
              <a:buFont typeface="Webdings" charset="2"/>
              <a:buNone/>
            </a:pPr>
            <a:r>
              <a:rPr lang="en-US" sz="2300" smtClean="0">
                <a:solidFill>
                  <a:srgbClr val="0000FF"/>
                </a:solidFill>
              </a:rPr>
              <a:t>    Initialization code (…) { … }</a:t>
            </a:r>
          </a:p>
          <a:p>
            <a:pPr lvl="2">
              <a:lnSpc>
                <a:spcPct val="80000"/>
              </a:lnSpc>
              <a:buFont typeface="Webdings" charset="2"/>
              <a:buNone/>
            </a:pPr>
            <a:r>
              <a:rPr lang="en-US" sz="2300" smtClean="0">
                <a:solidFill>
                  <a:srgbClr val="0000FF"/>
                </a:solidFill>
              </a:rPr>
              <a:t>	}</a:t>
            </a:r>
          </a:p>
          <a:p>
            <a:pPr lvl="2">
              <a:lnSpc>
                <a:spcPct val="80000"/>
              </a:lnSpc>
              <a:buFont typeface="Webdings" charset="2"/>
              <a:buNone/>
            </a:pPr>
            <a:r>
              <a:rPr lang="en-US" sz="2300" smtClean="0">
                <a:solidFill>
                  <a:srgbClr val="0000FF"/>
                </a:solidFill>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833563" y="369888"/>
            <a:ext cx="11196637" cy="768350"/>
          </a:xfrm>
        </p:spPr>
        <p:txBody>
          <a:bodyPr/>
          <a:lstStyle/>
          <a:p>
            <a:pPr eaLnBrk="1" hangingPunct="1"/>
            <a:r>
              <a:rPr lang="en-US" smtClean="0"/>
              <a:t>Schematic view of a Monitor</a:t>
            </a:r>
          </a:p>
        </p:txBody>
      </p:sp>
      <p:pic>
        <p:nvPicPr>
          <p:cNvPr id="40963" name="Picture 4" descr="6"/>
          <p:cNvPicPr>
            <a:picLocks noChangeAspect="1" noChangeArrowheads="1"/>
          </p:cNvPicPr>
          <p:nvPr/>
        </p:nvPicPr>
        <p:blipFill>
          <a:blip r:embed="rId3"/>
          <a:srcRect/>
          <a:stretch>
            <a:fillRect/>
          </a:stretch>
        </p:blipFill>
        <p:spPr bwMode="auto">
          <a:xfrm>
            <a:off x="2971800" y="1468438"/>
            <a:ext cx="8118475" cy="686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1541463" y="369888"/>
            <a:ext cx="11488737" cy="768350"/>
          </a:xfrm>
        </p:spPr>
        <p:txBody>
          <a:bodyPr/>
          <a:lstStyle/>
          <a:p>
            <a:pPr eaLnBrk="1" hangingPunct="1"/>
            <a:r>
              <a:rPr lang="en-US" smtClean="0"/>
              <a:t>Condition Variables</a:t>
            </a:r>
          </a:p>
        </p:txBody>
      </p:sp>
      <p:sp>
        <p:nvSpPr>
          <p:cNvPr id="41987" name="Rectangle 5"/>
          <p:cNvSpPr>
            <a:spLocks noGrp="1" noChangeArrowheads="1"/>
          </p:cNvSpPr>
          <p:nvPr>
            <p:ph type="body" idx="1"/>
          </p:nvPr>
        </p:nvSpPr>
        <p:spPr>
          <a:xfrm>
            <a:off x="1241425" y="1843088"/>
            <a:ext cx="11498263" cy="5859462"/>
          </a:xfrm>
        </p:spPr>
        <p:txBody>
          <a:bodyPr/>
          <a:lstStyle/>
          <a:p>
            <a:r>
              <a:rPr lang="en-US" smtClean="0">
                <a:solidFill>
                  <a:srgbClr val="0000FF"/>
                </a:solidFill>
              </a:rPr>
              <a:t>condition x, y;</a:t>
            </a:r>
          </a:p>
          <a:p>
            <a:endParaRPr lang="en-US" smtClean="0">
              <a:solidFill>
                <a:srgbClr val="0000FF"/>
              </a:solidFill>
            </a:endParaRPr>
          </a:p>
          <a:p>
            <a:r>
              <a:rPr lang="en-US" smtClean="0"/>
              <a:t>Two operations on a condition variable:</a:t>
            </a:r>
          </a:p>
          <a:p>
            <a:pPr lvl="1"/>
            <a:r>
              <a:rPr lang="en-US" smtClean="0">
                <a:solidFill>
                  <a:srgbClr val="0000FF"/>
                </a:solidFill>
              </a:rPr>
              <a:t>x.wait () </a:t>
            </a:r>
            <a:r>
              <a:rPr lang="en-US" smtClean="0"/>
              <a:t> – a process that invokes the operation is suspended until </a:t>
            </a:r>
            <a:r>
              <a:rPr lang="en-US" smtClean="0">
                <a:solidFill>
                  <a:srgbClr val="0000FF"/>
                </a:solidFill>
              </a:rPr>
              <a:t>x.signal () </a:t>
            </a:r>
            <a:endParaRPr lang="en-US" smtClean="0"/>
          </a:p>
          <a:p>
            <a:pPr lvl="1"/>
            <a:r>
              <a:rPr lang="en-US" smtClean="0">
                <a:solidFill>
                  <a:srgbClr val="0000FF"/>
                </a:solidFill>
              </a:rPr>
              <a:t>x.signal () </a:t>
            </a:r>
            <a:r>
              <a:rPr lang="en-US" smtClean="0"/>
              <a:t>–</a:t>
            </a:r>
            <a:r>
              <a:rPr lang="en-US" smtClean="0">
                <a:solidFill>
                  <a:srgbClr val="0000FF"/>
                </a:solidFill>
              </a:rPr>
              <a:t> </a:t>
            </a:r>
            <a:r>
              <a:rPr lang="en-US" smtClean="0"/>
              <a:t>resumes one of processes</a:t>
            </a:r>
            <a:r>
              <a:rPr lang="en-US" smtClean="0">
                <a:solidFill>
                  <a:srgbClr val="0000FF"/>
                </a:solidFill>
              </a:rPr>
              <a:t> </a:t>
            </a:r>
            <a:r>
              <a:rPr lang="en-US" smtClean="0"/>
              <a:t>(if any)</a:t>
            </a:r>
            <a:r>
              <a:rPr lang="en-US" smtClean="0">
                <a:solidFill>
                  <a:srgbClr val="0000FF"/>
                </a:solidFill>
              </a:rPr>
              <a:t> </a:t>
            </a:r>
            <a:r>
              <a:rPr lang="en-US" smtClean="0"/>
              <a:t>that</a:t>
            </a:r>
            <a:r>
              <a:rPr lang="en-US" smtClean="0">
                <a:solidFill>
                  <a:srgbClr val="0000FF"/>
                </a:solidFill>
              </a:rPr>
              <a:t> </a:t>
            </a:r>
            <a:r>
              <a:rPr lang="en-US" smtClean="0"/>
              <a:t> invoked</a:t>
            </a:r>
            <a:r>
              <a:rPr lang="en-US" smtClean="0">
                <a:solidFill>
                  <a:srgbClr val="0000FF"/>
                </a:solidFill>
              </a:rPr>
              <a:t> x.wait ()</a:t>
            </a:r>
          </a:p>
          <a:p>
            <a:pPr lvl="2"/>
            <a:r>
              <a:rPr lang="en-US" smtClean="0"/>
              <a:t>If no </a:t>
            </a:r>
            <a:r>
              <a:rPr lang="en-US" smtClean="0">
                <a:solidFill>
                  <a:srgbClr val="0000FF"/>
                </a:solidFill>
              </a:rPr>
              <a:t>x.wait () </a:t>
            </a:r>
            <a:r>
              <a:rPr lang="en-US" smtClean="0"/>
              <a:t>on the variable, then it has no effect on the variable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1176338" y="369888"/>
            <a:ext cx="11853862" cy="768350"/>
          </a:xfrm>
        </p:spPr>
        <p:txBody>
          <a:bodyPr/>
          <a:lstStyle/>
          <a:p>
            <a:pPr eaLnBrk="1" hangingPunct="1"/>
            <a:r>
              <a:rPr lang="en-US" smtClean="0"/>
              <a:t>Background</a:t>
            </a:r>
          </a:p>
        </p:txBody>
      </p:sp>
      <p:sp>
        <p:nvSpPr>
          <p:cNvPr id="6147" name="Rectangle 5"/>
          <p:cNvSpPr>
            <a:spLocks noGrp="1" noChangeArrowheads="1"/>
          </p:cNvSpPr>
          <p:nvPr>
            <p:ph type="body" idx="1"/>
          </p:nvPr>
        </p:nvSpPr>
        <p:spPr>
          <a:xfrm>
            <a:off x="1241425" y="1820863"/>
            <a:ext cx="11379200" cy="6480175"/>
          </a:xfrm>
        </p:spPr>
        <p:txBody>
          <a:bodyPr/>
          <a:lstStyle/>
          <a:p>
            <a:r>
              <a:rPr lang="en-US" smtClean="0"/>
              <a:t>Concurrent access to shared data may result in data inconsistency</a:t>
            </a:r>
          </a:p>
          <a:p>
            <a:endParaRPr lang="en-US" smtClean="0"/>
          </a:p>
          <a:p>
            <a:r>
              <a:rPr lang="en-US" smtClean="0"/>
              <a:t>Maintaining data consistency requires mechanisms to ensure the orderly execution of cooperating processes</a:t>
            </a:r>
          </a:p>
          <a:p>
            <a:endParaRPr lang="en-US" smtClean="0"/>
          </a:p>
          <a:p>
            <a:r>
              <a:rPr lang="en-US" smtClean="0"/>
              <a:t>Suppose that we wanted to provide a solution to the consumer-producer problem that fills </a:t>
            </a:r>
            <a:r>
              <a:rPr lang="en-US" b="1" smtClean="0">
                <a:solidFill>
                  <a:srgbClr val="FF0000"/>
                </a:solidFill>
              </a:rPr>
              <a:t>all</a:t>
            </a:r>
            <a:r>
              <a:rPr lang="en-US" smtClean="0">
                <a:solidFill>
                  <a:srgbClr val="FF0000"/>
                </a:solidFill>
              </a:rPr>
              <a:t> </a:t>
            </a:r>
            <a:r>
              <a:rPr lang="en-US" smtClean="0"/>
              <a:t>the buffers. We can do so by having an integer </a:t>
            </a:r>
            <a:r>
              <a:rPr lang="en-US" b="1" smtClean="0">
                <a:solidFill>
                  <a:srgbClr val="FF0000"/>
                </a:solidFill>
              </a:rPr>
              <a:t>count</a:t>
            </a:r>
            <a:r>
              <a:rPr lang="en-US" b="1" smtClean="0">
                <a:solidFill>
                  <a:srgbClr val="0000FF"/>
                </a:solidFill>
              </a:rPr>
              <a:t> </a:t>
            </a:r>
            <a:r>
              <a:rPr lang="en-US" smtClean="0"/>
              <a:t>that keeps track of the number of full buffers.  Initially, count is set to 0. It is incremented by the producer after it produces a new buffer and is decremented by the consumer after it consumes a buffer.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60475" y="369888"/>
            <a:ext cx="11769725" cy="768350"/>
          </a:xfrm>
        </p:spPr>
        <p:txBody>
          <a:bodyPr/>
          <a:lstStyle/>
          <a:p>
            <a:pPr eaLnBrk="1" hangingPunct="1"/>
            <a:r>
              <a:rPr lang="en-US" smtClean="0"/>
              <a:t> Monitor with Condition Variables</a:t>
            </a:r>
          </a:p>
        </p:txBody>
      </p:sp>
      <p:pic>
        <p:nvPicPr>
          <p:cNvPr id="43011" name="Picture 4" descr="6"/>
          <p:cNvPicPr>
            <a:picLocks noChangeAspect="1" noChangeArrowheads="1"/>
          </p:cNvPicPr>
          <p:nvPr/>
        </p:nvPicPr>
        <p:blipFill>
          <a:blip r:embed="rId3"/>
          <a:srcRect/>
          <a:stretch>
            <a:fillRect/>
          </a:stretch>
        </p:blipFill>
        <p:spPr bwMode="auto">
          <a:xfrm>
            <a:off x="1693863" y="1820863"/>
            <a:ext cx="10355262" cy="636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1541463" y="369888"/>
            <a:ext cx="11488737" cy="768350"/>
          </a:xfrm>
        </p:spPr>
        <p:txBody>
          <a:bodyPr/>
          <a:lstStyle/>
          <a:p>
            <a:pPr eaLnBrk="1" hangingPunct="1"/>
            <a:r>
              <a:rPr lang="en-US" smtClean="0"/>
              <a:t>Condition Variables Choices</a:t>
            </a:r>
          </a:p>
        </p:txBody>
      </p:sp>
      <p:sp>
        <p:nvSpPr>
          <p:cNvPr id="44035" name="Rectangle 5"/>
          <p:cNvSpPr>
            <a:spLocks noGrp="1" noChangeArrowheads="1"/>
          </p:cNvSpPr>
          <p:nvPr>
            <p:ph type="body" idx="1"/>
          </p:nvPr>
        </p:nvSpPr>
        <p:spPr>
          <a:xfrm>
            <a:off x="1241425" y="1843088"/>
            <a:ext cx="11498263" cy="5859462"/>
          </a:xfrm>
        </p:spPr>
        <p:txBody>
          <a:bodyPr/>
          <a:lstStyle/>
          <a:p>
            <a:r>
              <a:rPr lang="en-US" smtClean="0"/>
              <a:t>If process P invokes </a:t>
            </a:r>
            <a:r>
              <a:rPr lang="en-US" smtClean="0">
                <a:solidFill>
                  <a:srgbClr val="0000FF"/>
                </a:solidFill>
              </a:rPr>
              <a:t>x.signal ()</a:t>
            </a:r>
            <a:r>
              <a:rPr lang="en-US" smtClean="0"/>
              <a:t>, with Q in </a:t>
            </a:r>
            <a:r>
              <a:rPr lang="en-US" smtClean="0">
                <a:solidFill>
                  <a:srgbClr val="0000FF"/>
                </a:solidFill>
              </a:rPr>
              <a:t>x.wait ()</a:t>
            </a:r>
            <a:r>
              <a:rPr lang="en-US" smtClean="0"/>
              <a:t> state, what should happen next?</a:t>
            </a:r>
          </a:p>
          <a:p>
            <a:pPr lvl="1"/>
            <a:r>
              <a:rPr lang="en-US" smtClean="0"/>
              <a:t>If Q is resumed, then P must wait</a:t>
            </a:r>
          </a:p>
          <a:p>
            <a:pPr lvl="1"/>
            <a:endParaRPr lang="en-US" smtClean="0"/>
          </a:p>
          <a:p>
            <a:r>
              <a:rPr lang="en-US" smtClean="0"/>
              <a:t>Options include</a:t>
            </a:r>
          </a:p>
          <a:p>
            <a:pPr lvl="1"/>
            <a:r>
              <a:rPr lang="en-US" b="1" smtClean="0"/>
              <a:t>Signal and wait </a:t>
            </a:r>
            <a:r>
              <a:rPr lang="en-US" smtClean="0"/>
              <a:t>– P waits until Q leaves monitor or waits for another condition</a:t>
            </a:r>
          </a:p>
          <a:p>
            <a:pPr lvl="1"/>
            <a:r>
              <a:rPr lang="en-US" b="1" smtClean="0"/>
              <a:t>Signal and continue </a:t>
            </a:r>
            <a:r>
              <a:rPr lang="en-US" smtClean="0"/>
              <a:t>– Q waits until P leaves the monitor or waits for another condition</a:t>
            </a:r>
          </a:p>
          <a:p>
            <a:pPr lvl="1"/>
            <a:endParaRPr lang="en-US" smtClean="0"/>
          </a:p>
          <a:p>
            <a:pPr lvl="1"/>
            <a:r>
              <a:rPr lang="en-US" smtClean="0"/>
              <a:t>Both have pros and cons – language implementer can decide</a:t>
            </a:r>
          </a:p>
          <a:p>
            <a:pPr lvl="1"/>
            <a:r>
              <a:rPr lang="en-US" smtClean="0"/>
              <a:t>Monitors implemented in Concurrent Pascal compromise</a:t>
            </a:r>
          </a:p>
          <a:p>
            <a:pPr lvl="2"/>
            <a:r>
              <a:rPr lang="en-US" smtClean="0"/>
              <a:t>P executing signal immediately leaves the monitor, Q is resumed</a:t>
            </a:r>
          </a:p>
          <a:p>
            <a:pPr lvl="1"/>
            <a:r>
              <a:rPr lang="en-US" smtClean="0"/>
              <a:t>Implemented in other languages including Mesa, C#, Java</a:t>
            </a:r>
          </a:p>
          <a:p>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85875" y="312738"/>
            <a:ext cx="12115800" cy="812800"/>
          </a:xfrm>
        </p:spPr>
        <p:txBody>
          <a:bodyPr/>
          <a:lstStyle/>
          <a:p>
            <a:pPr eaLnBrk="1" hangingPunct="1"/>
            <a:r>
              <a:rPr lang="en-US" smtClean="0"/>
              <a:t>Solution to Dining Philosophers</a:t>
            </a:r>
          </a:p>
        </p:txBody>
      </p:sp>
      <p:sp>
        <p:nvSpPr>
          <p:cNvPr id="45059" name="Rectangle 3"/>
          <p:cNvSpPr>
            <a:spLocks noGrp="1" noChangeArrowheads="1"/>
          </p:cNvSpPr>
          <p:nvPr>
            <p:ph type="body" idx="1"/>
          </p:nvPr>
        </p:nvSpPr>
        <p:spPr>
          <a:xfrm>
            <a:off x="1241425" y="1706563"/>
            <a:ext cx="10683875" cy="7178675"/>
          </a:xfrm>
        </p:spPr>
        <p:txBody>
          <a:bodyPr/>
          <a:lstStyle/>
          <a:p>
            <a:pPr>
              <a:lnSpc>
                <a:spcPct val="80000"/>
              </a:lnSpc>
              <a:buFont typeface="Monotype Sorts" charset="2"/>
              <a:buNone/>
            </a:pPr>
            <a:r>
              <a:rPr lang="en-US" sz="2300" smtClean="0">
                <a:solidFill>
                  <a:srgbClr val="0000FF"/>
                </a:solidFill>
              </a:rPr>
              <a:t>monitor DiningPhilosophers</a:t>
            </a:r>
          </a:p>
          <a:p>
            <a:pPr>
              <a:lnSpc>
                <a:spcPct val="80000"/>
              </a:lnSpc>
              <a:buFont typeface="Monotype Sorts" charset="2"/>
              <a:buNone/>
            </a:pPr>
            <a:r>
              <a:rPr lang="en-US" sz="2300" smtClean="0">
                <a:solidFill>
                  <a:srgbClr val="0000FF"/>
                </a:solidFill>
              </a:rPr>
              <a:t>   { </a:t>
            </a:r>
          </a:p>
          <a:p>
            <a:pPr>
              <a:lnSpc>
                <a:spcPct val="80000"/>
              </a:lnSpc>
              <a:buFont typeface="Monotype Sorts" charset="2"/>
              <a:buNone/>
            </a:pPr>
            <a:r>
              <a:rPr lang="en-US" sz="2300" smtClean="0">
                <a:solidFill>
                  <a:srgbClr val="0000FF"/>
                </a:solidFill>
              </a:rPr>
              <a:t>	enum { THINKING; HUNGRY, EATING) state [5] ;</a:t>
            </a:r>
          </a:p>
          <a:p>
            <a:pPr>
              <a:lnSpc>
                <a:spcPct val="80000"/>
              </a:lnSpc>
              <a:buFont typeface="Monotype Sorts" charset="2"/>
              <a:buNone/>
            </a:pPr>
            <a:r>
              <a:rPr lang="en-US" sz="2300" smtClean="0">
                <a:solidFill>
                  <a:srgbClr val="0000FF"/>
                </a:solidFill>
              </a:rPr>
              <a:t>	condition self [5];</a:t>
            </a: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void pickup (int i) { </a:t>
            </a:r>
          </a:p>
          <a:p>
            <a:pPr>
              <a:lnSpc>
                <a:spcPct val="80000"/>
              </a:lnSpc>
              <a:buFont typeface="Monotype Sorts" charset="2"/>
              <a:buNone/>
            </a:pPr>
            <a:r>
              <a:rPr lang="en-US" sz="2300" smtClean="0">
                <a:solidFill>
                  <a:srgbClr val="0000FF"/>
                </a:solidFill>
              </a:rPr>
              <a:t>	       state[i] = HUNGRY;</a:t>
            </a:r>
          </a:p>
          <a:p>
            <a:pPr>
              <a:lnSpc>
                <a:spcPct val="80000"/>
              </a:lnSpc>
              <a:buFont typeface="Monotype Sorts" charset="2"/>
              <a:buNone/>
            </a:pPr>
            <a:r>
              <a:rPr lang="en-US" sz="2300" smtClean="0">
                <a:solidFill>
                  <a:srgbClr val="0000FF"/>
                </a:solidFill>
              </a:rPr>
              <a:t>	       test(i);</a:t>
            </a:r>
          </a:p>
          <a:p>
            <a:pPr>
              <a:lnSpc>
                <a:spcPct val="80000"/>
              </a:lnSpc>
              <a:buFont typeface="Monotype Sorts" charset="2"/>
              <a:buNone/>
            </a:pPr>
            <a:r>
              <a:rPr lang="en-US" sz="2300" smtClean="0">
                <a:solidFill>
                  <a:srgbClr val="0000FF"/>
                </a:solidFill>
              </a:rPr>
              <a:t>	       if (state[i] != EATING) self [i].wait;</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void putdown (int i) { </a:t>
            </a:r>
          </a:p>
          <a:p>
            <a:pPr>
              <a:lnSpc>
                <a:spcPct val="80000"/>
              </a:lnSpc>
              <a:buFont typeface="Monotype Sorts" charset="2"/>
              <a:buNone/>
            </a:pPr>
            <a:r>
              <a:rPr lang="en-US" sz="2300" smtClean="0">
                <a:solidFill>
                  <a:srgbClr val="0000FF"/>
                </a:solidFill>
              </a:rPr>
              <a:t>	       state[i] = THINKING;</a:t>
            </a:r>
          </a:p>
          <a:p>
            <a:pPr>
              <a:lnSpc>
                <a:spcPct val="80000"/>
              </a:lnSpc>
              <a:buFont typeface="Monotype Sorts" charset="2"/>
              <a:buNone/>
            </a:pPr>
            <a:r>
              <a:rPr lang="en-US" sz="2300" smtClean="0">
                <a:solidFill>
                  <a:srgbClr val="0000FF"/>
                </a:solidFill>
              </a:rPr>
              <a:t>                   // test left and right neighbors</a:t>
            </a:r>
          </a:p>
          <a:p>
            <a:pPr>
              <a:lnSpc>
                <a:spcPct val="80000"/>
              </a:lnSpc>
              <a:buFont typeface="Monotype Sorts" charset="2"/>
              <a:buNone/>
            </a:pPr>
            <a:r>
              <a:rPr lang="en-US" sz="2300" smtClean="0">
                <a:solidFill>
                  <a:srgbClr val="0000FF"/>
                </a:solidFill>
              </a:rPr>
              <a:t>	        test((i + 4) % 5);</a:t>
            </a:r>
          </a:p>
          <a:p>
            <a:pPr>
              <a:lnSpc>
                <a:spcPct val="80000"/>
              </a:lnSpc>
              <a:buFont typeface="Monotype Sorts" charset="2"/>
              <a:buNone/>
            </a:pPr>
            <a:r>
              <a:rPr lang="en-US" sz="2300" smtClean="0">
                <a:solidFill>
                  <a:srgbClr val="0000FF"/>
                </a:solidFill>
              </a:rPr>
              <a:t>	        test((i + 1) % 5);</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52575" y="280988"/>
            <a:ext cx="11876088" cy="850900"/>
          </a:xfrm>
        </p:spPr>
        <p:txBody>
          <a:bodyPr/>
          <a:lstStyle/>
          <a:p>
            <a:pPr eaLnBrk="1" hangingPunct="1"/>
            <a:r>
              <a:rPr lang="en-US" smtClean="0"/>
              <a:t>Solution to Dining Philosophers (Cont.)</a:t>
            </a:r>
          </a:p>
        </p:txBody>
      </p:sp>
      <p:sp>
        <p:nvSpPr>
          <p:cNvPr id="46083" name="Rectangle 3"/>
          <p:cNvSpPr>
            <a:spLocks noGrp="1" noChangeArrowheads="1"/>
          </p:cNvSpPr>
          <p:nvPr>
            <p:ph type="body" idx="1"/>
          </p:nvPr>
        </p:nvSpPr>
        <p:spPr>
          <a:xfrm>
            <a:off x="1241425" y="1706563"/>
            <a:ext cx="11707813" cy="7024687"/>
          </a:xfrm>
        </p:spPr>
        <p:txBody>
          <a:bodyPr/>
          <a:lstStyle/>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void test (int i) { </a:t>
            </a:r>
          </a:p>
          <a:p>
            <a:pPr>
              <a:lnSpc>
                <a:spcPct val="80000"/>
              </a:lnSpc>
              <a:buFont typeface="Monotype Sorts" charset="2"/>
              <a:buNone/>
            </a:pPr>
            <a:r>
              <a:rPr lang="en-US" sz="2300" smtClean="0">
                <a:solidFill>
                  <a:srgbClr val="0000FF"/>
                </a:solidFill>
              </a:rPr>
              <a:t>	        if ( (state[(i + 4) % 5] != EATING) &amp;&amp;</a:t>
            </a:r>
          </a:p>
          <a:p>
            <a:pPr>
              <a:lnSpc>
                <a:spcPct val="80000"/>
              </a:lnSpc>
              <a:buFont typeface="Monotype Sorts" charset="2"/>
              <a:buNone/>
            </a:pPr>
            <a:r>
              <a:rPr lang="en-US" sz="2300" smtClean="0">
                <a:solidFill>
                  <a:srgbClr val="0000FF"/>
                </a:solidFill>
              </a:rPr>
              <a:t>	        (state[i] == HUNGRY) &amp;&amp;</a:t>
            </a:r>
          </a:p>
          <a:p>
            <a:pPr>
              <a:lnSpc>
                <a:spcPct val="80000"/>
              </a:lnSpc>
              <a:buFont typeface="Monotype Sorts" charset="2"/>
              <a:buNone/>
            </a:pPr>
            <a:r>
              <a:rPr lang="en-US" sz="2300" smtClean="0">
                <a:solidFill>
                  <a:srgbClr val="0000FF"/>
                </a:solidFill>
              </a:rPr>
              <a:t>	        (state[(i + 1) % 5] != EATING) ) { </a:t>
            </a:r>
          </a:p>
          <a:p>
            <a:pPr>
              <a:lnSpc>
                <a:spcPct val="80000"/>
              </a:lnSpc>
              <a:buFont typeface="Monotype Sorts" charset="2"/>
              <a:buNone/>
            </a:pPr>
            <a:r>
              <a:rPr lang="en-US" sz="2300" smtClean="0">
                <a:solidFill>
                  <a:srgbClr val="0000FF"/>
                </a:solidFill>
              </a:rPr>
              <a:t>	             state[i] = EATING ;</a:t>
            </a:r>
          </a:p>
          <a:p>
            <a:pPr>
              <a:lnSpc>
                <a:spcPct val="80000"/>
              </a:lnSpc>
              <a:buFont typeface="Monotype Sorts" charset="2"/>
              <a:buNone/>
            </a:pPr>
            <a:r>
              <a:rPr lang="en-US" sz="2300" smtClean="0">
                <a:solidFill>
                  <a:srgbClr val="0000FF"/>
                </a:solidFill>
              </a:rPr>
              <a:t>		    self[i].signal () ;</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initialization_code() { </a:t>
            </a:r>
          </a:p>
          <a:p>
            <a:pPr>
              <a:lnSpc>
                <a:spcPct val="80000"/>
              </a:lnSpc>
              <a:buFont typeface="Monotype Sorts" charset="2"/>
              <a:buNone/>
            </a:pPr>
            <a:r>
              <a:rPr lang="en-US" sz="2300" smtClean="0">
                <a:solidFill>
                  <a:srgbClr val="0000FF"/>
                </a:solidFill>
              </a:rPr>
              <a:t>	       for (int i = 0; i &lt; 5; i++)</a:t>
            </a:r>
          </a:p>
          <a:p>
            <a:pPr>
              <a:lnSpc>
                <a:spcPct val="80000"/>
              </a:lnSpc>
              <a:buFont typeface="Monotype Sorts" charset="2"/>
              <a:buNone/>
            </a:pPr>
            <a:r>
              <a:rPr lang="en-US" sz="2300" smtClean="0">
                <a:solidFill>
                  <a:srgbClr val="0000FF"/>
                </a:solidFill>
              </a:rPr>
              <a:t>	       state[i] = THINKING;</a:t>
            </a:r>
          </a:p>
          <a:p>
            <a:pPr>
              <a:lnSpc>
                <a:spcPct val="80000"/>
              </a:lnSpc>
              <a:buFont typeface="Monotype Sorts" charset="2"/>
              <a:buNone/>
            </a:pPr>
            <a:r>
              <a:rPr lang="en-US" sz="2300" i="1" smtClean="0">
                <a:solidFill>
                  <a:srgbClr val="0000FF"/>
                </a:solidFill>
              </a:rPr>
              <a:t>	</a:t>
            </a:r>
            <a:r>
              <a:rPr lang="en-US" sz="2300" smtClean="0">
                <a:solidFill>
                  <a:srgbClr val="0000FF"/>
                </a:solidFill>
              </a:rPr>
              <a:t>}</a:t>
            </a:r>
          </a:p>
          <a:p>
            <a:pPr>
              <a:lnSpc>
                <a:spcPct val="80000"/>
              </a:lnSpc>
              <a:buFont typeface="Monotype Sorts" charset="2"/>
              <a:buNone/>
            </a:pPr>
            <a:r>
              <a:rPr lang="en-US" sz="2300" smtClean="0">
                <a:solidFill>
                  <a:srgbClr val="0000FF"/>
                </a:solidFill>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1241425" y="1706563"/>
            <a:ext cx="11707813" cy="7024687"/>
          </a:xfrm>
        </p:spPr>
        <p:txBody>
          <a:bodyPr/>
          <a:lstStyle/>
          <a:p>
            <a:pPr>
              <a:lnSpc>
                <a:spcPct val="80000"/>
              </a:lnSpc>
              <a:buFont typeface="Monotype Sorts" charset="2"/>
              <a:buNone/>
            </a:pPr>
            <a:endParaRPr lang="en-US" sz="2300" smtClean="0">
              <a:solidFill>
                <a:srgbClr val="0000FF"/>
              </a:solidFill>
            </a:endParaRPr>
          </a:p>
          <a:p>
            <a:pPr>
              <a:lnSpc>
                <a:spcPct val="80000"/>
              </a:lnSpc>
            </a:pPr>
            <a:r>
              <a:rPr lang="en-US" smtClean="0"/>
              <a:t>Each philosopher </a:t>
            </a:r>
            <a:r>
              <a:rPr lang="en-US" i="1" smtClean="0"/>
              <a:t>i </a:t>
            </a:r>
            <a:r>
              <a:rPr lang="en-US" smtClean="0"/>
              <a:t>invokes the</a:t>
            </a:r>
            <a:r>
              <a:rPr lang="en-US" i="1" smtClean="0"/>
              <a:t> </a:t>
            </a:r>
            <a:r>
              <a:rPr lang="en-US" smtClean="0"/>
              <a:t>operations </a:t>
            </a:r>
            <a:r>
              <a:rPr lang="en-US" smtClean="0">
                <a:solidFill>
                  <a:srgbClr val="0000FF"/>
                </a:solidFill>
              </a:rPr>
              <a:t>pickup()</a:t>
            </a:r>
            <a:r>
              <a:rPr lang="en-US" i="1" smtClean="0"/>
              <a:t> </a:t>
            </a:r>
            <a:r>
              <a:rPr lang="en-US" smtClean="0"/>
              <a:t>and </a:t>
            </a:r>
            <a:r>
              <a:rPr lang="en-US" smtClean="0">
                <a:solidFill>
                  <a:srgbClr val="0000FF"/>
                </a:solidFill>
              </a:rPr>
              <a:t>putdown()</a:t>
            </a:r>
            <a:r>
              <a:rPr lang="en-US" smtClean="0"/>
              <a:t> in the following sequence:</a:t>
            </a:r>
          </a:p>
          <a:p>
            <a:pPr>
              <a:lnSpc>
                <a:spcPct val="80000"/>
              </a:lnSpc>
              <a:buFont typeface="Monotype Sorts" charset="2"/>
              <a:buNone/>
            </a:pPr>
            <a:endParaRPr lang="en-US" smtClean="0"/>
          </a:p>
          <a:p>
            <a:pPr>
              <a:lnSpc>
                <a:spcPct val="80000"/>
              </a:lnSpc>
              <a:buFont typeface="Monotype Sorts" charset="2"/>
              <a:buNone/>
            </a:pPr>
            <a:r>
              <a:rPr lang="en-US" smtClean="0">
                <a:solidFill>
                  <a:srgbClr val="0000FF"/>
                </a:solidFill>
              </a:rPr>
              <a:t>              DiningPhilosophers.pickup (i);</a:t>
            </a:r>
          </a:p>
          <a:p>
            <a:pPr>
              <a:lnSpc>
                <a:spcPct val="80000"/>
              </a:lnSpc>
              <a:buFont typeface="Monotype Sorts" charset="2"/>
              <a:buNone/>
            </a:pPr>
            <a:endParaRPr lang="en-US" smtClean="0">
              <a:solidFill>
                <a:srgbClr val="0000FF"/>
              </a:solidFill>
            </a:endParaRPr>
          </a:p>
          <a:p>
            <a:pPr>
              <a:lnSpc>
                <a:spcPct val="80000"/>
              </a:lnSpc>
              <a:buFont typeface="Monotype Sorts" charset="2"/>
              <a:buNone/>
            </a:pPr>
            <a:r>
              <a:rPr lang="en-US" smtClean="0">
                <a:solidFill>
                  <a:srgbClr val="0000FF"/>
                </a:solidFill>
              </a:rPr>
              <a:t>                   EAT</a:t>
            </a:r>
          </a:p>
          <a:p>
            <a:pPr>
              <a:lnSpc>
                <a:spcPct val="80000"/>
              </a:lnSpc>
              <a:buFont typeface="Monotype Sorts" charset="2"/>
              <a:buNone/>
            </a:pPr>
            <a:endParaRPr lang="en-US" smtClean="0">
              <a:solidFill>
                <a:srgbClr val="0000FF"/>
              </a:solidFill>
            </a:endParaRPr>
          </a:p>
          <a:p>
            <a:pPr>
              <a:lnSpc>
                <a:spcPct val="80000"/>
              </a:lnSpc>
              <a:buFont typeface="Monotype Sorts" charset="2"/>
              <a:buNone/>
            </a:pPr>
            <a:r>
              <a:rPr lang="en-US" smtClean="0">
                <a:solidFill>
                  <a:srgbClr val="0000FF"/>
                </a:solidFill>
              </a:rPr>
              <a:t>               DiningPhilosophers.putdown (i);</a:t>
            </a:r>
          </a:p>
          <a:p>
            <a:pPr>
              <a:lnSpc>
                <a:spcPct val="80000"/>
              </a:lnSpc>
              <a:buFont typeface="Monotype Sorts" charset="2"/>
              <a:buNone/>
            </a:pPr>
            <a:endParaRPr lang="en-US" smtClean="0">
              <a:solidFill>
                <a:srgbClr val="0000FF"/>
              </a:solidFill>
            </a:endParaRPr>
          </a:p>
          <a:p>
            <a:pPr>
              <a:lnSpc>
                <a:spcPct val="80000"/>
              </a:lnSpc>
            </a:pPr>
            <a:r>
              <a:rPr lang="en-US" smtClean="0"/>
              <a:t>No deadlock, but starvation is possible</a:t>
            </a:r>
          </a:p>
          <a:p>
            <a:pPr>
              <a:lnSpc>
                <a:spcPct val="80000"/>
              </a:lnSpc>
              <a:buFont typeface="Monotype Sorts" charset="2"/>
              <a:buNone/>
            </a:pPr>
            <a:endParaRPr lang="en-US" smtClean="0">
              <a:solidFill>
                <a:srgbClr val="0000FF"/>
              </a:solidFill>
            </a:endParaRPr>
          </a:p>
          <a:p>
            <a:pPr>
              <a:lnSpc>
                <a:spcPct val="80000"/>
              </a:lnSpc>
              <a:buFont typeface="Monotype Sorts" charset="2"/>
              <a:buNone/>
            </a:pPr>
            <a:endParaRPr lang="en-US" smtClean="0">
              <a:solidFill>
                <a:srgbClr val="0000FF"/>
              </a:solidFill>
            </a:endParaRPr>
          </a:p>
          <a:p>
            <a:pPr>
              <a:lnSpc>
                <a:spcPct val="80000"/>
              </a:lnSpc>
              <a:buFont typeface="Monotype Sorts" charset="2"/>
              <a:buNone/>
            </a:pPr>
            <a:r>
              <a:rPr lang="en-US" i="1" smtClean="0">
                <a:solidFill>
                  <a:srgbClr val="0000FF"/>
                </a:solidFill>
              </a:rPr>
              <a:t>       </a:t>
            </a:r>
          </a:p>
        </p:txBody>
      </p:sp>
      <p:sp>
        <p:nvSpPr>
          <p:cNvPr id="47107" name="Rectangle 2"/>
          <p:cNvSpPr>
            <a:spLocks noChangeArrowheads="1"/>
          </p:cNvSpPr>
          <p:nvPr/>
        </p:nvSpPr>
        <p:spPr bwMode="auto">
          <a:xfrm>
            <a:off x="1552575" y="280988"/>
            <a:ext cx="11876088" cy="850900"/>
          </a:xfrm>
          <a:prstGeom prst="rect">
            <a:avLst/>
          </a:prstGeom>
          <a:noFill/>
          <a:ln w="9525">
            <a:noFill/>
            <a:miter lim="800000"/>
            <a:headEnd/>
            <a:tailEnd/>
          </a:ln>
        </p:spPr>
        <p:txBody>
          <a:bodyPr lIns="130615" tIns="65308" rIns="130615" bIns="65308" anchor="b"/>
          <a:lstStyle/>
          <a:p>
            <a:pPr algn="ctr" eaLnBrk="1" hangingPunct="1"/>
            <a:r>
              <a:rPr lang="en-US" sz="4600" b="1">
                <a:solidFill>
                  <a:srgbClr val="006699"/>
                </a:solidFill>
                <a:latin typeface="Arial" charset="0"/>
              </a:rPr>
              <a:t>Solution to Dining Philosophers (Cont.)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57338" y="-12700"/>
            <a:ext cx="11572875" cy="1125538"/>
          </a:xfrm>
        </p:spPr>
        <p:txBody>
          <a:bodyPr/>
          <a:lstStyle/>
          <a:p>
            <a:pPr eaLnBrk="1" hangingPunct="1"/>
            <a:r>
              <a:rPr lang="en-US" sz="4000" smtClean="0"/>
              <a:t>Monitor Implementation Using Semaphores</a:t>
            </a:r>
          </a:p>
        </p:txBody>
      </p:sp>
      <p:sp>
        <p:nvSpPr>
          <p:cNvPr id="48131" name="Rectangle 3"/>
          <p:cNvSpPr>
            <a:spLocks noGrp="1" noChangeArrowheads="1"/>
          </p:cNvSpPr>
          <p:nvPr>
            <p:ph type="body" idx="1"/>
          </p:nvPr>
        </p:nvSpPr>
        <p:spPr>
          <a:xfrm>
            <a:off x="1579563" y="1854200"/>
            <a:ext cx="10564812" cy="5949950"/>
          </a:xfrm>
        </p:spPr>
        <p:txBody>
          <a:bodyPr/>
          <a:lstStyle/>
          <a:p>
            <a:pPr>
              <a:lnSpc>
                <a:spcPct val="80000"/>
              </a:lnSpc>
              <a:tabLst>
                <a:tab pos="2698750" algn="l"/>
                <a:tab pos="3338513" algn="l"/>
                <a:tab pos="3584575" algn="l"/>
              </a:tabLst>
            </a:pPr>
            <a:r>
              <a:rPr lang="en-US" sz="2300" smtClean="0"/>
              <a:t>Variables </a:t>
            </a:r>
          </a:p>
          <a:p>
            <a:pPr>
              <a:lnSpc>
                <a:spcPct val="80000"/>
              </a:lnSpc>
              <a:spcBef>
                <a:spcPct val="15000"/>
              </a:spcBef>
              <a:buFont typeface="Monotype Sorts" charset="2"/>
              <a:buNone/>
              <a:tabLst>
                <a:tab pos="2698750" algn="l"/>
                <a:tab pos="3338513" algn="l"/>
                <a:tab pos="3584575" algn="l"/>
              </a:tabLst>
            </a:pPr>
            <a:r>
              <a:rPr lang="en-US" sz="2300" smtClean="0"/>
              <a:t>		</a:t>
            </a:r>
            <a:r>
              <a:rPr lang="en-US" sz="2300" smtClean="0">
                <a:solidFill>
                  <a:srgbClr val="0000FF"/>
                </a:solidFill>
              </a:rPr>
              <a:t>semaphore mutex;  // (initially  = 1)</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semaphore next;     // (initially  = 0)</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int next_count = 0;</a:t>
            </a:r>
            <a:br>
              <a:rPr lang="en-US" sz="2300" smtClean="0">
                <a:solidFill>
                  <a:srgbClr val="0000FF"/>
                </a:solidFill>
              </a:rPr>
            </a:br>
            <a:endParaRPr lang="en-US" sz="2300" smtClean="0">
              <a:solidFill>
                <a:srgbClr val="0000FF"/>
              </a:solidFill>
            </a:endParaRPr>
          </a:p>
          <a:p>
            <a:pPr>
              <a:lnSpc>
                <a:spcPct val="80000"/>
              </a:lnSpc>
              <a:tabLst>
                <a:tab pos="2698750" algn="l"/>
                <a:tab pos="3338513" algn="l"/>
                <a:tab pos="3584575" algn="l"/>
              </a:tabLst>
            </a:pPr>
            <a:r>
              <a:rPr lang="en-US" sz="2300" smtClean="0"/>
              <a:t>Each procedure </a:t>
            </a:r>
            <a:r>
              <a:rPr lang="en-US" sz="2300" b="1" i="1" smtClean="0"/>
              <a:t>F</a:t>
            </a:r>
            <a:r>
              <a:rPr lang="en-US" sz="2300" smtClean="0"/>
              <a:t>  will be replaced by</a:t>
            </a:r>
          </a:p>
          <a:p>
            <a:pPr>
              <a:lnSpc>
                <a:spcPct val="80000"/>
              </a:lnSpc>
              <a:tabLst>
                <a:tab pos="2698750" algn="l"/>
                <a:tab pos="3338513" algn="l"/>
                <a:tab pos="3584575" algn="l"/>
              </a:tabLst>
            </a:pPr>
            <a:endParaRPr lang="en-US" sz="2300" smtClean="0"/>
          </a:p>
          <a:p>
            <a:pPr>
              <a:lnSpc>
                <a:spcPct val="80000"/>
              </a:lnSpc>
              <a:spcBef>
                <a:spcPct val="15000"/>
              </a:spcBef>
              <a:buFont typeface="Monotype Sorts" charset="2"/>
              <a:buNone/>
              <a:tabLst>
                <a:tab pos="2698750" algn="l"/>
                <a:tab pos="3338513" algn="l"/>
                <a:tab pos="3584575" algn="l"/>
              </a:tabLst>
            </a:pPr>
            <a:r>
              <a:rPr lang="en-US" sz="2300" smtClean="0"/>
              <a:t>			</a:t>
            </a:r>
            <a:r>
              <a:rPr lang="en-US" sz="2300" smtClean="0">
                <a:solidFill>
                  <a:srgbClr val="0000FF"/>
                </a:solidFill>
              </a:rPr>
              <a:t>wait(mutex);</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			 </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body of </a:t>
            </a:r>
            <a:r>
              <a:rPr lang="en-US" sz="2300" i="1" smtClean="0">
                <a:solidFill>
                  <a:srgbClr val="0000FF"/>
                </a:solidFill>
              </a:rPr>
              <a:t>F</a:t>
            </a:r>
            <a:r>
              <a:rPr lang="en-US" sz="2300" smtClean="0">
                <a:solidFill>
                  <a:srgbClr val="0000FF"/>
                </a:solidFill>
              </a:rPr>
              <a:t>;</a:t>
            </a:r>
          </a:p>
          <a:p>
            <a:pPr>
              <a:lnSpc>
                <a:spcPct val="80000"/>
              </a:lnSpc>
              <a:spcBef>
                <a:spcPct val="15000"/>
              </a:spcBef>
              <a:buFont typeface="Monotype Sorts" charset="2"/>
              <a:buNone/>
              <a:tabLst>
                <a:tab pos="2698750" algn="l"/>
                <a:tab pos="3338513" algn="l"/>
                <a:tab pos="3584575" algn="l"/>
              </a:tabLst>
            </a:pPr>
            <a:endParaRPr lang="en-US" sz="2300" smtClean="0">
              <a:solidFill>
                <a:srgbClr val="0000FF"/>
              </a:solidFill>
            </a:endParaRP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if (next_count &gt; 0)</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signal(next)</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else </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signal(mutex);</a:t>
            </a:r>
            <a:br>
              <a:rPr lang="en-US" sz="2300" smtClean="0">
                <a:solidFill>
                  <a:srgbClr val="0000FF"/>
                </a:solidFill>
              </a:rPr>
            </a:br>
            <a:endParaRPr lang="en-US" sz="2300" smtClean="0">
              <a:solidFill>
                <a:srgbClr val="0000FF"/>
              </a:solidFill>
            </a:endParaRPr>
          </a:p>
          <a:p>
            <a:pPr>
              <a:lnSpc>
                <a:spcPct val="80000"/>
              </a:lnSpc>
              <a:tabLst>
                <a:tab pos="2698750" algn="l"/>
                <a:tab pos="3338513" algn="l"/>
                <a:tab pos="3584575" algn="l"/>
              </a:tabLst>
            </a:pPr>
            <a:r>
              <a:rPr lang="en-US" sz="2300" smtClean="0"/>
              <a:t>Mutual exclusion within a monitor is ensured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71600" y="369888"/>
            <a:ext cx="11658600" cy="768350"/>
          </a:xfrm>
        </p:spPr>
        <p:txBody>
          <a:bodyPr/>
          <a:lstStyle/>
          <a:p>
            <a:pPr eaLnBrk="1" hangingPunct="1"/>
            <a:r>
              <a:rPr lang="en-US" sz="4000" smtClean="0"/>
              <a:t>Monitor Implementation – Condition Variables</a:t>
            </a:r>
          </a:p>
        </p:txBody>
      </p:sp>
      <p:sp>
        <p:nvSpPr>
          <p:cNvPr id="49155" name="Rectangle 3"/>
          <p:cNvSpPr>
            <a:spLocks noGrp="1" noChangeArrowheads="1"/>
          </p:cNvSpPr>
          <p:nvPr>
            <p:ph type="body" idx="1"/>
          </p:nvPr>
        </p:nvSpPr>
        <p:spPr/>
        <p:txBody>
          <a:bodyPr/>
          <a:lstStyle/>
          <a:p>
            <a:pPr>
              <a:lnSpc>
                <a:spcPct val="90000"/>
              </a:lnSpc>
              <a:spcBef>
                <a:spcPct val="15000"/>
              </a:spcBef>
              <a:tabLst>
                <a:tab pos="2616200" algn="l"/>
                <a:tab pos="3171825" algn="l"/>
              </a:tabLst>
            </a:pPr>
            <a:r>
              <a:rPr lang="en-US" sz="2300" smtClean="0"/>
              <a:t>For each condition variable </a:t>
            </a:r>
            <a:r>
              <a:rPr lang="en-US" sz="2300" b="1" i="1" smtClean="0"/>
              <a:t>x</a:t>
            </a:r>
            <a:r>
              <a:rPr lang="en-US" sz="2300" smtClean="0"/>
              <a:t>, we  have:</a:t>
            </a:r>
          </a:p>
          <a:p>
            <a:pPr>
              <a:lnSpc>
                <a:spcPct val="90000"/>
              </a:lnSpc>
              <a:spcBef>
                <a:spcPct val="15000"/>
              </a:spcBef>
              <a:buFont typeface="Monotype Sorts" charset="2"/>
              <a:buNone/>
              <a:tabLst>
                <a:tab pos="2616200" algn="l"/>
                <a:tab pos="3171825" algn="l"/>
              </a:tabLst>
            </a:pPr>
            <a:endParaRPr lang="en-US" sz="2300" smtClean="0"/>
          </a:p>
          <a:p>
            <a:pPr>
              <a:lnSpc>
                <a:spcPct val="90000"/>
              </a:lnSpc>
              <a:spcBef>
                <a:spcPct val="15000"/>
              </a:spcBef>
              <a:buFont typeface="Monotype Sorts" charset="2"/>
              <a:buNone/>
              <a:tabLst>
                <a:tab pos="2616200" algn="l"/>
                <a:tab pos="3171825" algn="l"/>
              </a:tabLst>
            </a:pPr>
            <a:r>
              <a:rPr lang="en-US" sz="2300" smtClean="0"/>
              <a:t>		</a:t>
            </a:r>
            <a:r>
              <a:rPr lang="en-US" sz="2300" smtClean="0">
                <a:solidFill>
                  <a:srgbClr val="0000FF"/>
                </a:solidFill>
              </a:rPr>
              <a:t>semaphore x_sem; // (initially  = 0)</a:t>
            </a:r>
          </a:p>
          <a:p>
            <a:pPr>
              <a:lnSpc>
                <a:spcPct val="90000"/>
              </a:lnSpc>
              <a:spcBef>
                <a:spcPct val="15000"/>
              </a:spcBef>
              <a:buFont typeface="Monotype Sorts" charset="2"/>
              <a:buNone/>
              <a:tabLst>
                <a:tab pos="2616200" algn="l"/>
                <a:tab pos="3171825" algn="l"/>
              </a:tabLst>
            </a:pPr>
            <a:r>
              <a:rPr lang="en-US" sz="2300" smtClean="0">
                <a:solidFill>
                  <a:srgbClr val="0000FF"/>
                </a:solidFill>
              </a:rPr>
              <a:t>		int x_count = 0;</a:t>
            </a:r>
            <a:br>
              <a:rPr lang="en-US" sz="2300" smtClean="0">
                <a:solidFill>
                  <a:srgbClr val="0000FF"/>
                </a:solidFill>
              </a:rPr>
            </a:br>
            <a:endParaRPr lang="en-US" sz="2300" smtClean="0">
              <a:solidFill>
                <a:srgbClr val="0000FF"/>
              </a:solidFill>
            </a:endParaRPr>
          </a:p>
          <a:p>
            <a:pPr>
              <a:lnSpc>
                <a:spcPct val="90000"/>
              </a:lnSpc>
              <a:spcBef>
                <a:spcPct val="15000"/>
              </a:spcBef>
              <a:tabLst>
                <a:tab pos="2616200" algn="l"/>
                <a:tab pos="3171825" algn="l"/>
              </a:tabLst>
            </a:pPr>
            <a:r>
              <a:rPr lang="en-US" sz="2300" smtClean="0"/>
              <a:t>The operation </a:t>
            </a:r>
            <a:r>
              <a:rPr lang="en-US" sz="2300" smtClean="0">
                <a:solidFill>
                  <a:srgbClr val="0000FF"/>
                </a:solidFill>
              </a:rPr>
              <a:t>x.wait</a:t>
            </a:r>
            <a:r>
              <a:rPr lang="en-US" sz="2300" b="1" smtClean="0"/>
              <a:t> </a:t>
            </a:r>
            <a:r>
              <a:rPr lang="en-US" sz="2300" smtClean="0"/>
              <a:t>can be implemented as:</a:t>
            </a:r>
          </a:p>
          <a:p>
            <a:pPr>
              <a:lnSpc>
                <a:spcPct val="90000"/>
              </a:lnSpc>
              <a:spcBef>
                <a:spcPct val="15000"/>
              </a:spcBef>
              <a:buFont typeface="Monotype Sorts" charset="2"/>
              <a:buNone/>
              <a:tabLst>
                <a:tab pos="2616200" algn="l"/>
                <a:tab pos="3171825" algn="l"/>
              </a:tabLst>
            </a:pPr>
            <a:r>
              <a:rPr lang="en-US" sz="2300" smtClean="0"/>
              <a:t>		</a:t>
            </a:r>
          </a:p>
          <a:p>
            <a:pPr>
              <a:lnSpc>
                <a:spcPct val="90000"/>
              </a:lnSpc>
              <a:spcBef>
                <a:spcPct val="15000"/>
              </a:spcBef>
              <a:buFont typeface="Monotype Sorts" charset="2"/>
              <a:buNone/>
              <a:tabLst>
                <a:tab pos="2616200" algn="l"/>
                <a:tab pos="3171825" algn="l"/>
              </a:tabLst>
            </a:pPr>
            <a:r>
              <a:rPr lang="en-US" sz="2300" smtClean="0"/>
              <a:t>		</a:t>
            </a:r>
            <a:r>
              <a:rPr lang="en-US" sz="2300" smtClean="0">
                <a:solidFill>
                  <a:srgbClr val="0000FF"/>
                </a:solidFill>
              </a:rPr>
              <a:t>x-count++;</a:t>
            </a:r>
          </a:p>
          <a:p>
            <a:pPr>
              <a:lnSpc>
                <a:spcPct val="90000"/>
              </a:lnSpc>
              <a:spcBef>
                <a:spcPct val="15000"/>
              </a:spcBef>
              <a:buFont typeface="Monotype Sorts" charset="2"/>
              <a:buNone/>
              <a:tabLst>
                <a:tab pos="2616200" algn="l"/>
                <a:tab pos="3171825" algn="l"/>
              </a:tabLst>
            </a:pPr>
            <a:r>
              <a:rPr lang="en-US" sz="2300" smtClean="0">
                <a:solidFill>
                  <a:srgbClr val="0000FF"/>
                </a:solidFill>
              </a:rPr>
              <a:t>		if (next_count &gt; 0)</a:t>
            </a:r>
          </a:p>
          <a:p>
            <a:pPr>
              <a:lnSpc>
                <a:spcPct val="90000"/>
              </a:lnSpc>
              <a:spcBef>
                <a:spcPct val="15000"/>
              </a:spcBef>
              <a:buFont typeface="Monotype Sorts" charset="2"/>
              <a:buNone/>
              <a:tabLst>
                <a:tab pos="2616200" algn="l"/>
                <a:tab pos="3171825" algn="l"/>
              </a:tabLst>
            </a:pPr>
            <a:r>
              <a:rPr lang="en-US" sz="2300" smtClean="0">
                <a:solidFill>
                  <a:srgbClr val="0000FF"/>
                </a:solidFill>
              </a:rPr>
              <a:t>			signal(next);</a:t>
            </a:r>
          </a:p>
          <a:p>
            <a:pPr>
              <a:lnSpc>
                <a:spcPct val="90000"/>
              </a:lnSpc>
              <a:spcBef>
                <a:spcPct val="15000"/>
              </a:spcBef>
              <a:buFont typeface="Monotype Sorts" charset="2"/>
              <a:buNone/>
              <a:tabLst>
                <a:tab pos="2616200" algn="l"/>
                <a:tab pos="3171825" algn="l"/>
              </a:tabLst>
            </a:pPr>
            <a:r>
              <a:rPr lang="en-US" sz="2300" smtClean="0">
                <a:solidFill>
                  <a:srgbClr val="0000FF"/>
                </a:solidFill>
              </a:rPr>
              <a:t>		else</a:t>
            </a:r>
          </a:p>
          <a:p>
            <a:pPr>
              <a:lnSpc>
                <a:spcPct val="90000"/>
              </a:lnSpc>
              <a:spcBef>
                <a:spcPct val="15000"/>
              </a:spcBef>
              <a:buFont typeface="Monotype Sorts" charset="2"/>
              <a:buNone/>
              <a:tabLst>
                <a:tab pos="2616200" algn="l"/>
                <a:tab pos="3171825" algn="l"/>
              </a:tabLst>
            </a:pPr>
            <a:r>
              <a:rPr lang="en-US" sz="2300" smtClean="0">
                <a:solidFill>
                  <a:srgbClr val="0000FF"/>
                </a:solidFill>
              </a:rPr>
              <a:t>			signal(mutex);</a:t>
            </a:r>
          </a:p>
          <a:p>
            <a:pPr>
              <a:lnSpc>
                <a:spcPct val="90000"/>
              </a:lnSpc>
              <a:spcBef>
                <a:spcPct val="15000"/>
              </a:spcBef>
              <a:buFont typeface="Monotype Sorts" charset="2"/>
              <a:buNone/>
              <a:tabLst>
                <a:tab pos="2616200" algn="l"/>
                <a:tab pos="3171825" algn="l"/>
              </a:tabLst>
            </a:pPr>
            <a:r>
              <a:rPr lang="en-US" sz="2300" smtClean="0">
                <a:solidFill>
                  <a:srgbClr val="0000FF"/>
                </a:solidFill>
              </a:rPr>
              <a:t>		wait(x_sem);</a:t>
            </a:r>
          </a:p>
          <a:p>
            <a:pPr>
              <a:lnSpc>
                <a:spcPct val="90000"/>
              </a:lnSpc>
              <a:spcBef>
                <a:spcPct val="15000"/>
              </a:spcBef>
              <a:buFont typeface="Monotype Sorts" charset="2"/>
              <a:buNone/>
              <a:tabLst>
                <a:tab pos="2616200" algn="l"/>
                <a:tab pos="3171825" algn="l"/>
              </a:tabLst>
            </a:pPr>
            <a:r>
              <a:rPr lang="en-US" sz="2300" smtClean="0">
                <a:solidFill>
                  <a:srgbClr val="0000FF"/>
                </a:solidFill>
              </a:rPr>
              <a:t>		x-count--;</a:t>
            </a:r>
          </a:p>
          <a:p>
            <a:pPr>
              <a:lnSpc>
                <a:spcPct val="90000"/>
              </a:lnSpc>
              <a:spcBef>
                <a:spcPct val="15000"/>
              </a:spcBef>
              <a:buFont typeface="Monotype Sorts" charset="2"/>
              <a:buNone/>
              <a:tabLst>
                <a:tab pos="2616200" algn="l"/>
                <a:tab pos="3171825" algn="l"/>
              </a:tabLst>
            </a:pPr>
            <a:r>
              <a:rPr lang="en-US" sz="2300" b="1" smtClean="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400175" y="369888"/>
            <a:ext cx="11630025" cy="768350"/>
          </a:xfrm>
        </p:spPr>
        <p:txBody>
          <a:bodyPr/>
          <a:lstStyle/>
          <a:p>
            <a:pPr eaLnBrk="1" hangingPunct="1"/>
            <a:r>
              <a:rPr lang="en-US" smtClean="0"/>
              <a:t>Monitor Implementation (Cont.)</a:t>
            </a:r>
          </a:p>
        </p:txBody>
      </p:sp>
      <p:sp>
        <p:nvSpPr>
          <p:cNvPr id="50179" name="Rectangle 3"/>
          <p:cNvSpPr>
            <a:spLocks noGrp="1" noChangeArrowheads="1"/>
          </p:cNvSpPr>
          <p:nvPr>
            <p:ph type="body" idx="1"/>
          </p:nvPr>
        </p:nvSpPr>
        <p:spPr/>
        <p:txBody>
          <a:bodyPr/>
          <a:lstStyle/>
          <a:p>
            <a:pPr>
              <a:tabLst>
                <a:tab pos="1957388" algn="l"/>
                <a:tab pos="2451100" algn="l"/>
                <a:tab pos="3338513" algn="l"/>
              </a:tabLst>
            </a:pPr>
            <a:r>
              <a:rPr lang="en-US" smtClean="0"/>
              <a:t>The operation </a:t>
            </a:r>
            <a:r>
              <a:rPr lang="en-US" smtClean="0">
                <a:solidFill>
                  <a:srgbClr val="0000FF"/>
                </a:solidFill>
              </a:rPr>
              <a:t>x.signal </a:t>
            </a:r>
            <a:r>
              <a:rPr lang="en-US" smtClean="0"/>
              <a:t>can be implemented as:</a:t>
            </a:r>
            <a:br>
              <a:rPr lang="en-US" smtClean="0"/>
            </a:br>
            <a:endParaRPr lang="en-US" smtClean="0"/>
          </a:p>
          <a:p>
            <a:pPr>
              <a:spcBef>
                <a:spcPct val="15000"/>
              </a:spcBef>
              <a:buFont typeface="Monotype Sorts" charset="2"/>
              <a:buNone/>
              <a:tabLst>
                <a:tab pos="1957388" algn="l"/>
                <a:tab pos="2451100" algn="l"/>
                <a:tab pos="3338513" algn="l"/>
              </a:tabLst>
            </a:pPr>
            <a:r>
              <a:rPr lang="en-US" sz="2400" smtClean="0"/>
              <a:t>		</a:t>
            </a:r>
            <a:r>
              <a:rPr lang="en-US" sz="2400" smtClean="0">
                <a:solidFill>
                  <a:srgbClr val="0000FF"/>
                </a:solidFill>
              </a:rPr>
              <a:t>if (x-count &gt; 0) {</a:t>
            </a:r>
          </a:p>
          <a:p>
            <a:pPr>
              <a:spcBef>
                <a:spcPct val="15000"/>
              </a:spcBef>
              <a:buFont typeface="Monotype Sorts" charset="2"/>
              <a:buNone/>
              <a:tabLst>
                <a:tab pos="1957388" algn="l"/>
                <a:tab pos="2451100" algn="l"/>
                <a:tab pos="3338513" algn="l"/>
              </a:tabLst>
            </a:pPr>
            <a:r>
              <a:rPr lang="en-US" sz="2400" smtClean="0">
                <a:solidFill>
                  <a:srgbClr val="0000FF"/>
                </a:solidFill>
              </a:rPr>
              <a:t>			next_count++;</a:t>
            </a:r>
          </a:p>
          <a:p>
            <a:pPr>
              <a:spcBef>
                <a:spcPct val="15000"/>
              </a:spcBef>
              <a:buFont typeface="Monotype Sorts" charset="2"/>
              <a:buNone/>
              <a:tabLst>
                <a:tab pos="1957388" algn="l"/>
                <a:tab pos="2451100" algn="l"/>
                <a:tab pos="3338513" algn="l"/>
              </a:tabLst>
            </a:pPr>
            <a:r>
              <a:rPr lang="en-US" sz="2400" smtClean="0">
                <a:solidFill>
                  <a:srgbClr val="0000FF"/>
                </a:solidFill>
              </a:rPr>
              <a:t>			signal(x_sem);</a:t>
            </a:r>
          </a:p>
          <a:p>
            <a:pPr>
              <a:spcBef>
                <a:spcPct val="15000"/>
              </a:spcBef>
              <a:buFont typeface="Monotype Sorts" charset="2"/>
              <a:buNone/>
              <a:tabLst>
                <a:tab pos="1957388" algn="l"/>
                <a:tab pos="2451100" algn="l"/>
                <a:tab pos="3338513" algn="l"/>
              </a:tabLst>
            </a:pPr>
            <a:r>
              <a:rPr lang="en-US" sz="2400" smtClean="0">
                <a:solidFill>
                  <a:srgbClr val="0000FF"/>
                </a:solidFill>
              </a:rPr>
              <a:t>			wait(next);</a:t>
            </a:r>
          </a:p>
          <a:p>
            <a:pPr>
              <a:spcBef>
                <a:spcPct val="15000"/>
              </a:spcBef>
              <a:buFont typeface="Monotype Sorts" charset="2"/>
              <a:buNone/>
              <a:tabLst>
                <a:tab pos="1957388" algn="l"/>
                <a:tab pos="2451100" algn="l"/>
                <a:tab pos="3338513" algn="l"/>
              </a:tabLst>
            </a:pPr>
            <a:r>
              <a:rPr lang="en-US" sz="2400" smtClean="0">
                <a:solidFill>
                  <a:srgbClr val="0000FF"/>
                </a:solidFill>
              </a:rPr>
              <a:t>			next_count--;</a:t>
            </a:r>
          </a:p>
          <a:p>
            <a:pPr>
              <a:spcBef>
                <a:spcPct val="15000"/>
              </a:spcBef>
              <a:buFont typeface="Monotype Sorts" charset="2"/>
              <a:buNone/>
              <a:tabLst>
                <a:tab pos="1957388" algn="l"/>
                <a:tab pos="2451100" algn="l"/>
                <a:tab pos="3338513" algn="l"/>
              </a:tabLst>
            </a:pPr>
            <a:r>
              <a:rPr lang="en-US" sz="2400" smtClean="0">
                <a:solidFill>
                  <a:srgbClr val="0000FF"/>
                </a:solidFill>
              </a:rPr>
              <a:t>		}</a:t>
            </a:r>
          </a:p>
          <a:p>
            <a:pPr>
              <a:spcBef>
                <a:spcPct val="15000"/>
              </a:spcBef>
              <a:buFont typeface="Monotype Sorts" charset="2"/>
              <a:buNone/>
              <a:tabLst>
                <a:tab pos="1957388" algn="l"/>
                <a:tab pos="2451100" algn="l"/>
                <a:tab pos="3338513" algn="l"/>
              </a:tabLst>
            </a:pPr>
            <a:r>
              <a:rPr lang="en-US" b="1" smtClean="0"/>
              <a:t>		</a:t>
            </a:r>
            <a:r>
              <a:rPr lang="en-US" smtClean="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336675" y="369888"/>
            <a:ext cx="12344400" cy="768350"/>
          </a:xfrm>
        </p:spPr>
        <p:txBody>
          <a:bodyPr/>
          <a:lstStyle/>
          <a:p>
            <a:r>
              <a:rPr lang="en-US" smtClean="0"/>
              <a:t>Resuming Processes within a Monitor</a:t>
            </a:r>
          </a:p>
        </p:txBody>
      </p:sp>
      <p:sp>
        <p:nvSpPr>
          <p:cNvPr id="51203" name="Content Placeholder 2"/>
          <p:cNvSpPr>
            <a:spLocks noGrp="1"/>
          </p:cNvSpPr>
          <p:nvPr>
            <p:ph idx="1"/>
          </p:nvPr>
        </p:nvSpPr>
        <p:spPr/>
        <p:txBody>
          <a:bodyPr/>
          <a:lstStyle/>
          <a:p>
            <a:r>
              <a:rPr lang="en-US" smtClean="0"/>
              <a:t>If several processes queued on condition x, and x.signal() executed, which should be resumed?</a:t>
            </a:r>
          </a:p>
          <a:p>
            <a:endParaRPr lang="en-US" smtClean="0"/>
          </a:p>
          <a:p>
            <a:r>
              <a:rPr lang="en-US" smtClean="0"/>
              <a:t>FCFS frequently not adequate </a:t>
            </a:r>
          </a:p>
          <a:p>
            <a:endParaRPr lang="en-US" smtClean="0"/>
          </a:p>
          <a:p>
            <a:r>
              <a:rPr lang="en-US" b="1" smtClean="0">
                <a:solidFill>
                  <a:srgbClr val="0000FF"/>
                </a:solidFill>
              </a:rPr>
              <a:t>conditional-wait </a:t>
            </a:r>
            <a:r>
              <a:rPr lang="en-US" smtClean="0"/>
              <a:t>construct of the form x.wait(c)</a:t>
            </a:r>
          </a:p>
          <a:p>
            <a:pPr lvl="1"/>
            <a:r>
              <a:rPr lang="en-US" smtClean="0"/>
              <a:t>Where c is </a:t>
            </a:r>
            <a:r>
              <a:rPr lang="en-US" b="1" smtClean="0">
                <a:solidFill>
                  <a:srgbClr val="0000FF"/>
                </a:solidFill>
              </a:rPr>
              <a:t>priority number</a:t>
            </a:r>
          </a:p>
          <a:p>
            <a:pPr lvl="1"/>
            <a:r>
              <a:rPr lang="en-US" smtClean="0"/>
              <a:t>Process with lowest number (highest priority) is scheduled next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98600" y="369888"/>
            <a:ext cx="11531600" cy="768350"/>
          </a:xfrm>
        </p:spPr>
        <p:txBody>
          <a:bodyPr/>
          <a:lstStyle/>
          <a:p>
            <a:pPr eaLnBrk="1" hangingPunct="1"/>
            <a:r>
              <a:rPr lang="en-US" smtClean="0"/>
              <a:t>A Monitor to Allocate Single Resource</a:t>
            </a:r>
          </a:p>
        </p:txBody>
      </p:sp>
      <p:sp>
        <p:nvSpPr>
          <p:cNvPr id="52227" name="Rectangle 3"/>
          <p:cNvSpPr>
            <a:spLocks noGrp="1" noChangeArrowheads="1"/>
          </p:cNvSpPr>
          <p:nvPr>
            <p:ph type="body" idx="1"/>
          </p:nvPr>
        </p:nvSpPr>
        <p:spPr>
          <a:xfrm>
            <a:off x="2470150" y="1644650"/>
            <a:ext cx="11083925" cy="6040438"/>
          </a:xfrm>
        </p:spPr>
        <p:txBody>
          <a:bodyPr/>
          <a:lstStyle/>
          <a:p>
            <a:pPr>
              <a:buFont typeface="Monotype Sorts" charset="2"/>
              <a:buNone/>
              <a:tabLst>
                <a:tab pos="1957388" algn="l"/>
                <a:tab pos="2451100" algn="l"/>
                <a:tab pos="3338513" algn="l"/>
              </a:tabLst>
            </a:pPr>
            <a:endParaRPr lang="en-US" sz="2000" smtClean="0"/>
          </a:p>
          <a:p>
            <a:pPr>
              <a:spcBef>
                <a:spcPct val="15000"/>
              </a:spcBef>
              <a:buFont typeface="Monotype Sorts" charset="2"/>
              <a:buNone/>
              <a:tabLst>
                <a:tab pos="1957388" algn="l"/>
                <a:tab pos="2451100" algn="l"/>
                <a:tab pos="3338513" algn="l"/>
              </a:tabLst>
            </a:pPr>
            <a:r>
              <a:rPr lang="en-US" sz="2000" smtClean="0">
                <a:solidFill>
                  <a:srgbClr val="0000FF"/>
                </a:solidFill>
              </a:rPr>
              <a:t>monitor ResourceAllocator </a:t>
            </a:r>
          </a:p>
          <a:p>
            <a:pPr>
              <a:spcBef>
                <a:spcPct val="15000"/>
              </a:spcBef>
              <a:buFont typeface="Monotype Sorts" charset="2"/>
              <a:buNone/>
              <a:tabLst>
                <a:tab pos="1957388" algn="l"/>
                <a:tab pos="2451100" algn="l"/>
                <a:tab pos="3338513" algn="l"/>
              </a:tabLst>
            </a:pPr>
            <a:r>
              <a:rPr lang="en-US" sz="2000" smtClean="0">
                <a:solidFill>
                  <a:srgbClr val="0000FF"/>
                </a:solidFill>
              </a:rPr>
              <a:t>{ </a:t>
            </a:r>
          </a:p>
          <a:p>
            <a:pPr>
              <a:spcBef>
                <a:spcPct val="15000"/>
              </a:spcBef>
              <a:buFont typeface="Monotype Sorts" charset="2"/>
              <a:buNone/>
              <a:tabLst>
                <a:tab pos="1957388" algn="l"/>
                <a:tab pos="2451100" algn="l"/>
                <a:tab pos="3338513" algn="l"/>
              </a:tabLst>
            </a:pPr>
            <a:r>
              <a:rPr lang="en-US" sz="2000" smtClean="0">
                <a:solidFill>
                  <a:srgbClr val="0000FF"/>
                </a:solidFill>
              </a:rPr>
              <a:t>	boolean busy; </a:t>
            </a:r>
          </a:p>
          <a:p>
            <a:pPr>
              <a:spcBef>
                <a:spcPct val="15000"/>
              </a:spcBef>
              <a:buFont typeface="Monotype Sorts" charset="2"/>
              <a:buNone/>
              <a:tabLst>
                <a:tab pos="1957388" algn="l"/>
                <a:tab pos="2451100" algn="l"/>
                <a:tab pos="3338513" algn="l"/>
              </a:tabLst>
            </a:pPr>
            <a:r>
              <a:rPr lang="en-US" sz="2000" smtClean="0">
                <a:solidFill>
                  <a:srgbClr val="0000FF"/>
                </a:solidFill>
              </a:rPr>
              <a:t>	condition x; </a:t>
            </a:r>
          </a:p>
          <a:p>
            <a:pPr>
              <a:spcBef>
                <a:spcPct val="15000"/>
              </a:spcBef>
              <a:buFont typeface="Monotype Sorts" charset="2"/>
              <a:buNone/>
              <a:tabLst>
                <a:tab pos="1957388" algn="l"/>
                <a:tab pos="2451100" algn="l"/>
                <a:tab pos="3338513" algn="l"/>
              </a:tabLst>
            </a:pPr>
            <a:r>
              <a:rPr lang="en-US" sz="2000" smtClean="0">
                <a:solidFill>
                  <a:srgbClr val="0000FF"/>
                </a:solidFill>
              </a:rPr>
              <a:t>	void acquire(int time) { </a:t>
            </a:r>
          </a:p>
          <a:p>
            <a:pPr>
              <a:spcBef>
                <a:spcPct val="15000"/>
              </a:spcBef>
              <a:buFont typeface="Monotype Sorts" charset="2"/>
              <a:buNone/>
              <a:tabLst>
                <a:tab pos="1957388" algn="l"/>
                <a:tab pos="2451100" algn="l"/>
                <a:tab pos="3338513" algn="l"/>
              </a:tabLst>
            </a:pPr>
            <a:r>
              <a:rPr lang="en-US" sz="2000" smtClean="0">
                <a:solidFill>
                  <a:srgbClr val="0000FF"/>
                </a:solidFill>
              </a:rPr>
              <a:t>		if (busy) </a:t>
            </a:r>
          </a:p>
          <a:p>
            <a:pPr>
              <a:spcBef>
                <a:spcPct val="15000"/>
              </a:spcBef>
              <a:buFont typeface="Monotype Sorts" charset="2"/>
              <a:buNone/>
              <a:tabLst>
                <a:tab pos="1957388" algn="l"/>
                <a:tab pos="2451100" algn="l"/>
                <a:tab pos="3338513" algn="l"/>
              </a:tabLst>
            </a:pPr>
            <a:r>
              <a:rPr lang="en-US" sz="2000" smtClean="0">
                <a:solidFill>
                  <a:srgbClr val="0000FF"/>
                </a:solidFill>
              </a:rPr>
              <a:t>			x.wait(time); </a:t>
            </a:r>
          </a:p>
          <a:p>
            <a:pPr>
              <a:spcBef>
                <a:spcPct val="15000"/>
              </a:spcBef>
              <a:buFont typeface="Monotype Sorts" charset="2"/>
              <a:buNone/>
              <a:tabLst>
                <a:tab pos="1957388" algn="l"/>
                <a:tab pos="2451100" algn="l"/>
                <a:tab pos="3338513" algn="l"/>
              </a:tabLst>
            </a:pPr>
            <a:r>
              <a:rPr lang="en-US" sz="2000" smtClean="0">
                <a:solidFill>
                  <a:srgbClr val="0000FF"/>
                </a:solidFill>
              </a:rPr>
              <a:t>		busy = TRUE; </a:t>
            </a:r>
          </a:p>
          <a:p>
            <a:pPr>
              <a:spcBef>
                <a:spcPct val="15000"/>
              </a:spcBef>
              <a:buFont typeface="Monotype Sorts" charset="2"/>
              <a:buNone/>
              <a:tabLst>
                <a:tab pos="1957388" algn="l"/>
                <a:tab pos="2451100" algn="l"/>
                <a:tab pos="3338513" algn="l"/>
              </a:tabLst>
            </a:pPr>
            <a:r>
              <a:rPr lang="en-US" sz="2000" smtClean="0">
                <a:solidFill>
                  <a:srgbClr val="0000FF"/>
                </a:solidFill>
              </a:rPr>
              <a:t>	} </a:t>
            </a:r>
          </a:p>
          <a:p>
            <a:pPr>
              <a:spcBef>
                <a:spcPct val="15000"/>
              </a:spcBef>
              <a:buFont typeface="Monotype Sorts" charset="2"/>
              <a:buNone/>
              <a:tabLst>
                <a:tab pos="1957388" algn="l"/>
                <a:tab pos="2451100" algn="l"/>
                <a:tab pos="3338513" algn="l"/>
              </a:tabLst>
            </a:pPr>
            <a:r>
              <a:rPr lang="en-US" sz="2000" smtClean="0">
                <a:solidFill>
                  <a:srgbClr val="0000FF"/>
                </a:solidFill>
              </a:rPr>
              <a:t>	void release() { </a:t>
            </a:r>
          </a:p>
          <a:p>
            <a:pPr>
              <a:spcBef>
                <a:spcPct val="15000"/>
              </a:spcBef>
              <a:buFont typeface="Monotype Sorts" charset="2"/>
              <a:buNone/>
              <a:tabLst>
                <a:tab pos="1957388" algn="l"/>
                <a:tab pos="2451100" algn="l"/>
                <a:tab pos="3338513" algn="l"/>
              </a:tabLst>
            </a:pPr>
            <a:r>
              <a:rPr lang="en-US" sz="2000" smtClean="0">
                <a:solidFill>
                  <a:srgbClr val="0000FF"/>
                </a:solidFill>
              </a:rPr>
              <a:t>		busy = FALSE; </a:t>
            </a:r>
          </a:p>
          <a:p>
            <a:pPr>
              <a:spcBef>
                <a:spcPct val="15000"/>
              </a:spcBef>
              <a:buFont typeface="Monotype Sorts" charset="2"/>
              <a:buNone/>
              <a:tabLst>
                <a:tab pos="1957388" algn="l"/>
                <a:tab pos="2451100" algn="l"/>
                <a:tab pos="3338513" algn="l"/>
              </a:tabLst>
            </a:pPr>
            <a:r>
              <a:rPr lang="en-US" sz="2000" smtClean="0">
                <a:solidFill>
                  <a:srgbClr val="0000FF"/>
                </a:solidFill>
              </a:rPr>
              <a:t>		x.signal(); </a:t>
            </a:r>
          </a:p>
          <a:p>
            <a:pPr>
              <a:spcBef>
                <a:spcPct val="15000"/>
              </a:spcBef>
              <a:buFont typeface="Monotype Sorts" charset="2"/>
              <a:buNone/>
              <a:tabLst>
                <a:tab pos="1957388" algn="l"/>
                <a:tab pos="2451100" algn="l"/>
                <a:tab pos="3338513" algn="l"/>
              </a:tabLst>
            </a:pPr>
            <a:r>
              <a:rPr lang="en-US" sz="2000" smtClean="0">
                <a:solidFill>
                  <a:srgbClr val="0000FF"/>
                </a:solidFill>
              </a:rPr>
              <a:t>	} </a:t>
            </a:r>
          </a:p>
          <a:p>
            <a:pPr>
              <a:spcBef>
                <a:spcPct val="15000"/>
              </a:spcBef>
              <a:buFont typeface="Monotype Sorts" charset="2"/>
              <a:buNone/>
              <a:tabLst>
                <a:tab pos="1957388" algn="l"/>
                <a:tab pos="2451100" algn="l"/>
                <a:tab pos="3338513" algn="l"/>
              </a:tabLst>
            </a:pPr>
            <a:r>
              <a:rPr lang="en-US" sz="2000" smtClean="0">
                <a:solidFill>
                  <a:srgbClr val="0000FF"/>
                </a:solidFill>
              </a:rPr>
              <a:t>initialization code() {</a:t>
            </a:r>
          </a:p>
          <a:p>
            <a:pPr>
              <a:spcBef>
                <a:spcPct val="15000"/>
              </a:spcBef>
              <a:buFont typeface="Monotype Sorts" charset="2"/>
              <a:buNone/>
              <a:tabLst>
                <a:tab pos="1957388" algn="l"/>
                <a:tab pos="2451100" algn="l"/>
                <a:tab pos="3338513" algn="l"/>
              </a:tabLst>
            </a:pPr>
            <a:r>
              <a:rPr lang="en-US" sz="2000" smtClean="0">
                <a:solidFill>
                  <a:srgbClr val="0000FF"/>
                </a:solidFill>
              </a:rPr>
              <a:t>	 busy = FALSE; </a:t>
            </a:r>
          </a:p>
          <a:p>
            <a:pPr>
              <a:spcBef>
                <a:spcPct val="15000"/>
              </a:spcBef>
              <a:buFont typeface="Monotype Sorts" charset="2"/>
              <a:buNone/>
              <a:tabLst>
                <a:tab pos="1957388" algn="l"/>
                <a:tab pos="2451100" algn="l"/>
                <a:tab pos="3338513" algn="l"/>
              </a:tabLst>
            </a:pPr>
            <a:r>
              <a:rPr lang="en-US" sz="2000" smtClean="0">
                <a:solidFill>
                  <a:srgbClr val="0000FF"/>
                </a:solidFill>
              </a:rPr>
              <a:t>	}</a:t>
            </a:r>
          </a:p>
          <a:p>
            <a:pPr>
              <a:spcBef>
                <a:spcPct val="15000"/>
              </a:spcBef>
              <a:buFont typeface="Monotype Sorts" charset="2"/>
              <a:buNone/>
              <a:tabLst>
                <a:tab pos="1957388" algn="l"/>
                <a:tab pos="2451100" algn="l"/>
                <a:tab pos="3338513" algn="l"/>
              </a:tabLst>
            </a:pPr>
            <a:r>
              <a:rPr lang="en-US" sz="2000" smtClean="0">
                <a:solidFill>
                  <a:srgbClr val="0000FF"/>
                </a:solidFill>
              </a:rPr>
              <a:t>}</a:t>
            </a:r>
            <a:r>
              <a:rPr lang="en-US" sz="2000" b="1" smtClean="0"/>
              <a:t>		</a:t>
            </a:r>
            <a:r>
              <a:rPr lang="en-US" sz="200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Producer </a:t>
            </a:r>
          </a:p>
        </p:txBody>
      </p:sp>
      <p:sp>
        <p:nvSpPr>
          <p:cNvPr id="7171" name="Rectangle 3"/>
          <p:cNvSpPr>
            <a:spLocks noGrp="1" noChangeArrowheads="1"/>
          </p:cNvSpPr>
          <p:nvPr>
            <p:ph type="body" idx="1"/>
          </p:nvPr>
        </p:nvSpPr>
        <p:spPr>
          <a:xfrm>
            <a:off x="1412875" y="1878013"/>
            <a:ext cx="10098088" cy="6076950"/>
          </a:xfrm>
        </p:spPr>
        <p:txBody>
          <a:bodyPr/>
          <a:lstStyle/>
          <a:p>
            <a:pPr>
              <a:buFont typeface="Monotype Sorts" charset="2"/>
              <a:buNone/>
            </a:pPr>
            <a:r>
              <a:rPr lang="en-US" smtClean="0">
                <a:solidFill>
                  <a:srgbClr val="0000FF"/>
                </a:solidFill>
              </a:rPr>
              <a:t>while (true) {</a:t>
            </a:r>
          </a:p>
          <a:p>
            <a:pPr>
              <a:buFont typeface="Monotype Sorts" charset="2"/>
              <a:buNone/>
            </a:pPr>
            <a:r>
              <a:rPr lang="en-US" smtClean="0">
                <a:solidFill>
                  <a:srgbClr val="0000FF"/>
                </a:solidFill>
              </a:rPr>
              <a:t>     </a:t>
            </a:r>
          </a:p>
          <a:p>
            <a:pPr>
              <a:buFont typeface="Monotype Sorts" charset="2"/>
              <a:buNone/>
            </a:pPr>
            <a:r>
              <a:rPr lang="en-US" smtClean="0">
                <a:solidFill>
                  <a:srgbClr val="0000FF"/>
                </a:solidFill>
              </a:rPr>
              <a:t>          /*  produce an item and put in nextProduced  */</a:t>
            </a:r>
          </a:p>
          <a:p>
            <a:pPr>
              <a:buFont typeface="Monotype Sorts" charset="2"/>
              <a:buNone/>
            </a:pPr>
            <a:r>
              <a:rPr lang="en-US" smtClean="0">
                <a:solidFill>
                  <a:srgbClr val="0000FF"/>
                </a:solidFill>
              </a:rPr>
              <a:t>	      while (counter == BUFFER_SIZE)</a:t>
            </a:r>
          </a:p>
          <a:p>
            <a:pPr>
              <a:buFont typeface="Monotype Sorts" charset="2"/>
              <a:buNone/>
            </a:pPr>
            <a:r>
              <a:rPr lang="en-US" smtClean="0">
                <a:solidFill>
                  <a:srgbClr val="0000FF"/>
                </a:solidFill>
              </a:rPr>
              <a:t>			; // do nothing</a:t>
            </a:r>
          </a:p>
          <a:p>
            <a:pPr>
              <a:buFont typeface="Monotype Sorts" charset="2"/>
              <a:buNone/>
            </a:pPr>
            <a:r>
              <a:rPr lang="en-US" smtClean="0">
                <a:solidFill>
                  <a:srgbClr val="0000FF"/>
                </a:solidFill>
              </a:rPr>
              <a:t>		       buffer [in] = nextProduced;</a:t>
            </a:r>
          </a:p>
          <a:p>
            <a:pPr>
              <a:buFont typeface="Monotype Sorts" charset="2"/>
              <a:buNone/>
            </a:pPr>
            <a:r>
              <a:rPr lang="en-US" smtClean="0">
                <a:solidFill>
                  <a:srgbClr val="0000FF"/>
                </a:solidFill>
              </a:rPr>
              <a:t>		       in = (in + 1) % BUFFER_SIZE;</a:t>
            </a:r>
          </a:p>
          <a:p>
            <a:pPr>
              <a:buFont typeface="Monotype Sorts" charset="2"/>
              <a:buNone/>
            </a:pPr>
            <a:r>
              <a:rPr lang="en-US" smtClean="0">
                <a:solidFill>
                  <a:srgbClr val="0000FF"/>
                </a:solidFill>
              </a:rPr>
              <a:t>		       counter++;</a:t>
            </a:r>
          </a:p>
          <a:p>
            <a:pPr>
              <a:buFont typeface="Monotype Sorts"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36725" y="369888"/>
            <a:ext cx="11293475" cy="768350"/>
          </a:xfrm>
        </p:spPr>
        <p:txBody>
          <a:bodyPr/>
          <a:lstStyle/>
          <a:p>
            <a:pPr eaLnBrk="1" hangingPunct="1"/>
            <a:r>
              <a:rPr lang="en-US" smtClean="0"/>
              <a:t>Synchronization Examples</a:t>
            </a:r>
          </a:p>
        </p:txBody>
      </p:sp>
      <p:sp>
        <p:nvSpPr>
          <p:cNvPr id="53251" name="Rectangle 3"/>
          <p:cNvSpPr>
            <a:spLocks noGrp="1" noChangeArrowheads="1"/>
          </p:cNvSpPr>
          <p:nvPr>
            <p:ph type="body" idx="1"/>
          </p:nvPr>
        </p:nvSpPr>
        <p:spPr/>
        <p:txBody>
          <a:bodyPr/>
          <a:lstStyle/>
          <a:p>
            <a:r>
              <a:rPr lang="en-US" smtClean="0"/>
              <a:t>Solaris</a:t>
            </a:r>
          </a:p>
          <a:p>
            <a:endParaRPr lang="en-US" smtClean="0"/>
          </a:p>
          <a:p>
            <a:r>
              <a:rPr lang="en-US" smtClean="0"/>
              <a:t>Windows XP</a:t>
            </a:r>
          </a:p>
          <a:p>
            <a:endParaRPr lang="en-US" smtClean="0"/>
          </a:p>
          <a:p>
            <a:r>
              <a:rPr lang="en-US" smtClean="0"/>
              <a:t>Linux</a:t>
            </a:r>
          </a:p>
          <a:p>
            <a:endParaRPr lang="en-US" smtClean="0"/>
          </a:p>
          <a:p>
            <a:r>
              <a:rPr lang="en-US" smtClean="0"/>
              <a:t>Pthreads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666875" y="369888"/>
            <a:ext cx="11363325" cy="768350"/>
          </a:xfrm>
        </p:spPr>
        <p:txBody>
          <a:bodyPr/>
          <a:lstStyle/>
          <a:p>
            <a:pPr eaLnBrk="1" hangingPunct="1"/>
            <a:r>
              <a:rPr lang="en-US" smtClean="0"/>
              <a:t>Solaris Synchronization</a:t>
            </a:r>
          </a:p>
        </p:txBody>
      </p:sp>
      <p:sp>
        <p:nvSpPr>
          <p:cNvPr id="54275" name="Rectangle 3"/>
          <p:cNvSpPr>
            <a:spLocks noGrp="1" noChangeArrowheads="1"/>
          </p:cNvSpPr>
          <p:nvPr>
            <p:ph type="body" idx="1"/>
          </p:nvPr>
        </p:nvSpPr>
        <p:spPr>
          <a:xfrm>
            <a:off x="1209675" y="1644650"/>
            <a:ext cx="11518900" cy="6040438"/>
          </a:xfrm>
        </p:spPr>
        <p:txBody>
          <a:bodyPr/>
          <a:lstStyle/>
          <a:p>
            <a:r>
              <a:rPr lang="en-US" smtClean="0"/>
              <a:t>Implements a variety of locks to support multitasking, multithreading (including real-time threads), and multiprocessing</a:t>
            </a:r>
          </a:p>
          <a:p>
            <a:endParaRPr lang="en-US" smtClean="0"/>
          </a:p>
          <a:p>
            <a:r>
              <a:rPr lang="en-US" smtClean="0"/>
              <a:t>Uses </a:t>
            </a:r>
            <a:r>
              <a:rPr lang="en-US" b="1" smtClean="0">
                <a:solidFill>
                  <a:srgbClr val="3366FF"/>
                </a:solidFill>
              </a:rPr>
              <a:t>adaptive mutexes</a:t>
            </a:r>
            <a:r>
              <a:rPr lang="en-US" smtClean="0">
                <a:solidFill>
                  <a:srgbClr val="3366FF"/>
                </a:solidFill>
              </a:rPr>
              <a:t> </a:t>
            </a:r>
            <a:r>
              <a:rPr lang="en-US" smtClean="0"/>
              <a:t>for efficiency when protecting data from short code segments</a:t>
            </a:r>
          </a:p>
          <a:p>
            <a:pPr lvl="1"/>
            <a:r>
              <a:rPr lang="en-US" smtClean="0"/>
              <a:t>Starts as a standard semaphore spin-lock</a:t>
            </a:r>
          </a:p>
          <a:p>
            <a:pPr lvl="1"/>
            <a:r>
              <a:rPr lang="en-US" smtClean="0"/>
              <a:t>If lock held, and by a thread running on another CPU, spins</a:t>
            </a:r>
          </a:p>
          <a:p>
            <a:pPr lvl="1"/>
            <a:r>
              <a:rPr lang="en-US" smtClean="0"/>
              <a:t>If lock held by non-run-state thread, block and sleep waiting for signal of lock being released</a:t>
            </a:r>
          </a:p>
          <a:p>
            <a:endParaRPr lang="en-US" smtClean="0"/>
          </a:p>
          <a:p>
            <a:r>
              <a:rPr lang="en-US" smtClean="0"/>
              <a:t>Uses </a:t>
            </a:r>
            <a:r>
              <a:rPr lang="en-US" b="1" smtClean="0">
                <a:solidFill>
                  <a:srgbClr val="3366FF"/>
                </a:solidFill>
              </a:rPr>
              <a:t>condition variables</a:t>
            </a:r>
            <a:r>
              <a:rPr lang="en-US" smtClean="0">
                <a:solidFill>
                  <a:srgbClr val="3366FF"/>
                </a:solidFill>
              </a:rPr>
              <a:t> </a:t>
            </a:r>
          </a:p>
          <a:p>
            <a:pPr>
              <a:buFont typeface="Monotype Sorts" charset="2"/>
              <a:buNone/>
            </a:pPr>
            <a:endParaRPr lang="en-US" smtClean="0"/>
          </a:p>
          <a:p>
            <a:r>
              <a:rPr lang="en-US" smtClean="0"/>
              <a:t>Uses </a:t>
            </a:r>
            <a:r>
              <a:rPr lang="en-US" b="1" smtClean="0">
                <a:solidFill>
                  <a:srgbClr val="3366FF"/>
                </a:solidFill>
              </a:rPr>
              <a:t>readers-writers</a:t>
            </a:r>
            <a:r>
              <a:rPr lang="en-US" smtClean="0">
                <a:solidFill>
                  <a:srgbClr val="3366FF"/>
                </a:solidFill>
              </a:rPr>
              <a:t> </a:t>
            </a:r>
            <a:r>
              <a:rPr lang="en-US" smtClean="0"/>
              <a:t>locks when longer sections of code need access to data</a:t>
            </a:r>
          </a:p>
          <a:p>
            <a:endParaRPr lang="en-US" smtClean="0"/>
          </a:p>
          <a:p>
            <a:r>
              <a:rPr lang="en-US" smtClean="0"/>
              <a:t>Uses </a:t>
            </a:r>
            <a:r>
              <a:rPr lang="en-US" b="1" smtClean="0">
                <a:solidFill>
                  <a:srgbClr val="3366FF"/>
                </a:solidFill>
              </a:rPr>
              <a:t>turnstiles</a:t>
            </a:r>
            <a:r>
              <a:rPr lang="en-US" smtClean="0"/>
              <a:t> to order the list of threads waiting to acquire either an adaptive mutex or reader-writer lock</a:t>
            </a:r>
          </a:p>
          <a:p>
            <a:pPr lvl="1"/>
            <a:r>
              <a:rPr lang="en-US" smtClean="0"/>
              <a:t>Turnstiles are per-lock-holding-thread, not per-object</a:t>
            </a:r>
          </a:p>
          <a:p>
            <a:pPr lvl="1"/>
            <a:endParaRPr lang="en-US" smtClean="0"/>
          </a:p>
          <a:p>
            <a:r>
              <a:rPr lang="en-US" smtClean="0"/>
              <a:t>Priority-inheritance per-turnstile gives the running thread the highest of the priorities of the threads in its turnstile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624013" y="369888"/>
            <a:ext cx="11406187" cy="768350"/>
          </a:xfrm>
        </p:spPr>
        <p:txBody>
          <a:bodyPr/>
          <a:lstStyle/>
          <a:p>
            <a:pPr eaLnBrk="1" hangingPunct="1"/>
            <a:r>
              <a:rPr lang="en-US" smtClean="0"/>
              <a:t>Windows XP Synchronization</a:t>
            </a:r>
          </a:p>
        </p:txBody>
      </p:sp>
      <p:sp>
        <p:nvSpPr>
          <p:cNvPr id="55299" name="Rectangle 3"/>
          <p:cNvSpPr>
            <a:spLocks noGrp="1" noChangeArrowheads="1"/>
          </p:cNvSpPr>
          <p:nvPr>
            <p:ph type="body" idx="1"/>
          </p:nvPr>
        </p:nvSpPr>
        <p:spPr>
          <a:xfrm>
            <a:off x="1209675" y="1644650"/>
            <a:ext cx="11420475" cy="6040438"/>
          </a:xfrm>
        </p:spPr>
        <p:txBody>
          <a:bodyPr/>
          <a:lstStyle/>
          <a:p>
            <a:r>
              <a:rPr lang="en-US" smtClean="0"/>
              <a:t>Uses interrupt masks to protect access to global resources on uniprocessor systems</a:t>
            </a:r>
          </a:p>
          <a:p>
            <a:endParaRPr lang="en-US" smtClean="0"/>
          </a:p>
          <a:p>
            <a:r>
              <a:rPr lang="en-US" smtClean="0"/>
              <a:t>Uses </a:t>
            </a:r>
            <a:r>
              <a:rPr lang="en-US" b="1" smtClean="0">
                <a:solidFill>
                  <a:srgbClr val="3366FF"/>
                </a:solidFill>
              </a:rPr>
              <a:t>spinlocks </a:t>
            </a:r>
            <a:r>
              <a:rPr lang="en-US" smtClean="0"/>
              <a:t>on multiprocessor systems</a:t>
            </a:r>
          </a:p>
          <a:p>
            <a:pPr lvl="1"/>
            <a:r>
              <a:rPr lang="en-US" smtClean="0"/>
              <a:t>Spinlocking-thread will never be preempted</a:t>
            </a:r>
          </a:p>
          <a:p>
            <a:endParaRPr lang="en-US" smtClean="0"/>
          </a:p>
          <a:p>
            <a:r>
              <a:rPr lang="en-US" smtClean="0"/>
              <a:t>Also provides </a:t>
            </a:r>
            <a:r>
              <a:rPr lang="en-US" b="1" smtClean="0">
                <a:solidFill>
                  <a:srgbClr val="3366FF"/>
                </a:solidFill>
              </a:rPr>
              <a:t>dispatcher objects </a:t>
            </a:r>
            <a:r>
              <a:rPr lang="en-US" smtClean="0">
                <a:solidFill>
                  <a:srgbClr val="000000"/>
                </a:solidFill>
              </a:rPr>
              <a:t>user-land </a:t>
            </a:r>
            <a:r>
              <a:rPr lang="en-US" smtClean="0"/>
              <a:t>which may act mutexes, semaphores, events, and timers</a:t>
            </a:r>
          </a:p>
          <a:p>
            <a:endParaRPr lang="en-US" smtClean="0"/>
          </a:p>
          <a:p>
            <a:pPr lvl="1"/>
            <a:r>
              <a:rPr lang="en-US" b="1" smtClean="0">
                <a:solidFill>
                  <a:srgbClr val="3366FF"/>
                </a:solidFill>
              </a:rPr>
              <a:t>Events</a:t>
            </a:r>
          </a:p>
          <a:p>
            <a:pPr lvl="2"/>
            <a:r>
              <a:rPr lang="en-US" smtClean="0"/>
              <a:t>An event acts much like a condition variable</a:t>
            </a:r>
          </a:p>
          <a:p>
            <a:pPr lvl="1"/>
            <a:r>
              <a:rPr lang="en-US" smtClean="0"/>
              <a:t>Timers notify one or more thread when time expired</a:t>
            </a:r>
          </a:p>
          <a:p>
            <a:pPr lvl="1"/>
            <a:r>
              <a:rPr lang="en-US" smtClean="0"/>
              <a:t>Dispatcher objects either </a:t>
            </a:r>
            <a:r>
              <a:rPr lang="en-US" b="1" smtClean="0">
                <a:solidFill>
                  <a:srgbClr val="3366FF"/>
                </a:solidFill>
              </a:rPr>
              <a:t>signaled-state </a:t>
            </a:r>
            <a:r>
              <a:rPr lang="en-US" smtClean="0"/>
              <a:t>(object available) or </a:t>
            </a:r>
            <a:r>
              <a:rPr lang="en-US" b="1" smtClean="0">
                <a:solidFill>
                  <a:srgbClr val="3366FF"/>
                </a:solidFill>
              </a:rPr>
              <a:t>non-signaled state </a:t>
            </a:r>
            <a:r>
              <a:rPr lang="en-US" smtClean="0"/>
              <a:t>(thread will block)</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498600" y="369888"/>
            <a:ext cx="11531600" cy="768350"/>
          </a:xfrm>
        </p:spPr>
        <p:txBody>
          <a:bodyPr/>
          <a:lstStyle/>
          <a:p>
            <a:pPr eaLnBrk="1" hangingPunct="1"/>
            <a:r>
              <a:rPr lang="en-US" smtClean="0"/>
              <a:t>Linux Synchronization</a:t>
            </a:r>
          </a:p>
        </p:txBody>
      </p:sp>
      <p:sp>
        <p:nvSpPr>
          <p:cNvPr id="56323" name="Rectangle 3"/>
          <p:cNvSpPr>
            <a:spLocks noGrp="1" noChangeArrowheads="1"/>
          </p:cNvSpPr>
          <p:nvPr>
            <p:ph type="body" idx="1"/>
          </p:nvPr>
        </p:nvSpPr>
        <p:spPr>
          <a:xfrm>
            <a:off x="1209675" y="1644650"/>
            <a:ext cx="11518900" cy="6040438"/>
          </a:xfrm>
        </p:spPr>
        <p:txBody>
          <a:bodyPr/>
          <a:lstStyle/>
          <a:p>
            <a:r>
              <a:rPr lang="en-US" smtClean="0"/>
              <a:t>Linux:</a:t>
            </a:r>
          </a:p>
          <a:p>
            <a:pPr lvl="1"/>
            <a:r>
              <a:rPr lang="en-US" smtClean="0"/>
              <a:t>Prior to kernel Version 2.6, disables interrupts to implement short critical sections</a:t>
            </a:r>
          </a:p>
          <a:p>
            <a:pPr lvl="1"/>
            <a:r>
              <a:rPr lang="en-US" smtClean="0"/>
              <a:t>Version 2.6 and later, fully preemptive</a:t>
            </a:r>
          </a:p>
          <a:p>
            <a:endParaRPr lang="en-US" smtClean="0"/>
          </a:p>
          <a:p>
            <a:r>
              <a:rPr lang="en-US" smtClean="0"/>
              <a:t>Linux provides:</a:t>
            </a:r>
          </a:p>
          <a:p>
            <a:pPr lvl="1"/>
            <a:r>
              <a:rPr lang="en-US" smtClean="0"/>
              <a:t>semaphores</a:t>
            </a:r>
          </a:p>
          <a:p>
            <a:pPr lvl="1"/>
            <a:r>
              <a:rPr lang="en-US" smtClean="0"/>
              <a:t>spinlocks</a:t>
            </a:r>
          </a:p>
          <a:p>
            <a:pPr lvl="1"/>
            <a:r>
              <a:rPr lang="en-US" smtClean="0"/>
              <a:t>reader-writer versions of both</a:t>
            </a:r>
          </a:p>
          <a:p>
            <a:pPr lvl="1"/>
            <a:endParaRPr lang="en-US" smtClean="0"/>
          </a:p>
          <a:p>
            <a:r>
              <a:rPr lang="en-US" smtClean="0"/>
              <a:t>On single-cpu system, spinlocks replaced by enabling and disabling kernel preemption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804988" y="369888"/>
            <a:ext cx="11225212" cy="768350"/>
          </a:xfrm>
        </p:spPr>
        <p:txBody>
          <a:bodyPr/>
          <a:lstStyle/>
          <a:p>
            <a:pPr eaLnBrk="1" hangingPunct="1"/>
            <a:r>
              <a:rPr lang="en-US" smtClean="0"/>
              <a:t>Pthreads Synchronization</a:t>
            </a:r>
          </a:p>
        </p:txBody>
      </p:sp>
      <p:sp>
        <p:nvSpPr>
          <p:cNvPr id="57347" name="Rectangle 3"/>
          <p:cNvSpPr>
            <a:spLocks noGrp="1" noChangeArrowheads="1"/>
          </p:cNvSpPr>
          <p:nvPr>
            <p:ph type="body" sz="half" idx="1"/>
          </p:nvPr>
        </p:nvSpPr>
        <p:spPr>
          <a:xfrm>
            <a:off x="1576388" y="1903413"/>
            <a:ext cx="11144250" cy="6149975"/>
          </a:xfrm>
        </p:spPr>
        <p:txBody>
          <a:bodyPr/>
          <a:lstStyle/>
          <a:p>
            <a:r>
              <a:rPr lang="en-US" smtClean="0"/>
              <a:t>Pthreads API is OS-independent</a:t>
            </a:r>
          </a:p>
          <a:p>
            <a:endParaRPr lang="en-US" smtClean="0"/>
          </a:p>
          <a:p>
            <a:r>
              <a:rPr lang="en-US" smtClean="0"/>
              <a:t>It provides:</a:t>
            </a:r>
          </a:p>
          <a:p>
            <a:pPr lvl="1"/>
            <a:r>
              <a:rPr lang="en-US" smtClean="0"/>
              <a:t>mutex locks</a:t>
            </a:r>
          </a:p>
          <a:p>
            <a:pPr lvl="1"/>
            <a:r>
              <a:rPr lang="en-US" smtClean="0"/>
              <a:t>condition variables</a:t>
            </a:r>
            <a:br>
              <a:rPr lang="en-US" smtClean="0"/>
            </a:br>
            <a:endParaRPr lang="en-US" smtClean="0"/>
          </a:p>
          <a:p>
            <a:r>
              <a:rPr lang="en-US" smtClean="0"/>
              <a:t>Non-portable extensions include:</a:t>
            </a:r>
          </a:p>
          <a:p>
            <a:pPr lvl="1"/>
            <a:r>
              <a:rPr lang="en-US" smtClean="0"/>
              <a:t>read-write locks</a:t>
            </a:r>
          </a:p>
          <a:p>
            <a:pPr lvl="1"/>
            <a:r>
              <a:rPr lang="en-US" smtClean="0"/>
              <a:t>spinlocks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Atomic Transactions</a:t>
            </a:r>
          </a:p>
        </p:txBody>
      </p:sp>
      <p:sp>
        <p:nvSpPr>
          <p:cNvPr id="58371" name="Rectangle 3"/>
          <p:cNvSpPr>
            <a:spLocks noGrp="1" noChangeArrowheads="1"/>
          </p:cNvSpPr>
          <p:nvPr>
            <p:ph type="body" idx="1"/>
          </p:nvPr>
        </p:nvSpPr>
        <p:spPr>
          <a:xfrm>
            <a:off x="1385888" y="1428750"/>
            <a:ext cx="10947400" cy="6580188"/>
          </a:xfrm>
        </p:spPr>
        <p:txBody>
          <a:bodyPr/>
          <a:lstStyle/>
          <a:p>
            <a:pPr>
              <a:buFont typeface="Monotype Sorts" charset="2"/>
              <a:buNone/>
            </a:pPr>
            <a:endParaRPr lang="en-US" sz="2900" b="1" smtClean="0"/>
          </a:p>
          <a:p>
            <a:r>
              <a:rPr lang="en-US" smtClean="0"/>
              <a:t>System Model</a:t>
            </a:r>
          </a:p>
          <a:p>
            <a:r>
              <a:rPr lang="en-US" smtClean="0"/>
              <a:t>Log-based Recovery</a:t>
            </a:r>
          </a:p>
          <a:p>
            <a:r>
              <a:rPr lang="en-US" smtClean="0"/>
              <a:t>Checkpoints</a:t>
            </a:r>
          </a:p>
          <a:p>
            <a:r>
              <a:rPr lang="en-US" smtClean="0"/>
              <a:t>Concurrent Atomic Transactions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System Model</a:t>
            </a:r>
          </a:p>
        </p:txBody>
      </p:sp>
      <p:sp>
        <p:nvSpPr>
          <p:cNvPr id="59395" name="Rectangle 3"/>
          <p:cNvSpPr>
            <a:spLocks noGrp="1" noChangeArrowheads="1"/>
          </p:cNvSpPr>
          <p:nvPr>
            <p:ph type="body" idx="1"/>
          </p:nvPr>
        </p:nvSpPr>
        <p:spPr>
          <a:xfrm>
            <a:off x="976313" y="1865313"/>
            <a:ext cx="11163300" cy="6249987"/>
          </a:xfrm>
        </p:spPr>
        <p:txBody>
          <a:bodyPr/>
          <a:lstStyle/>
          <a:p>
            <a:r>
              <a:rPr lang="en-US" smtClean="0"/>
              <a:t>Assures that operations happen as a single logical unit of work, in its entirety, or not at all</a:t>
            </a:r>
          </a:p>
          <a:p>
            <a:r>
              <a:rPr lang="en-US" smtClean="0"/>
              <a:t>Related to field of database systems</a:t>
            </a:r>
          </a:p>
          <a:p>
            <a:r>
              <a:rPr lang="en-US" smtClean="0"/>
              <a:t>Challenge is assuring atomicity  despite computer system failures</a:t>
            </a:r>
          </a:p>
          <a:p>
            <a:r>
              <a:rPr lang="en-US" smtClean="0">
                <a:solidFill>
                  <a:srgbClr val="3366FF"/>
                </a:solidFill>
              </a:rPr>
              <a:t>Transaction </a:t>
            </a:r>
            <a:r>
              <a:rPr lang="en-US" smtClean="0"/>
              <a:t>- collection of instructions or operations that performs single logical function</a:t>
            </a:r>
          </a:p>
          <a:p>
            <a:pPr lvl="1"/>
            <a:r>
              <a:rPr lang="en-US" smtClean="0"/>
              <a:t>Here we are concerned with changes to stable storage – disk</a:t>
            </a:r>
          </a:p>
          <a:p>
            <a:pPr lvl="1"/>
            <a:r>
              <a:rPr lang="en-US" smtClean="0"/>
              <a:t>Transaction is series of </a:t>
            </a:r>
            <a:r>
              <a:rPr lang="en-US" smtClean="0">
                <a:solidFill>
                  <a:srgbClr val="0000FF"/>
                </a:solidFill>
              </a:rPr>
              <a:t>read</a:t>
            </a:r>
            <a:r>
              <a:rPr lang="en-US" smtClean="0"/>
              <a:t> and </a:t>
            </a:r>
            <a:r>
              <a:rPr lang="en-US" smtClean="0">
                <a:solidFill>
                  <a:srgbClr val="0000FF"/>
                </a:solidFill>
              </a:rPr>
              <a:t>write</a:t>
            </a:r>
            <a:r>
              <a:rPr lang="en-US" smtClean="0"/>
              <a:t> operations</a:t>
            </a:r>
          </a:p>
          <a:p>
            <a:pPr lvl="1"/>
            <a:r>
              <a:rPr lang="en-US" smtClean="0"/>
              <a:t>Terminated by </a:t>
            </a:r>
            <a:r>
              <a:rPr lang="en-US" smtClean="0">
                <a:solidFill>
                  <a:srgbClr val="0000FF"/>
                </a:solidFill>
              </a:rPr>
              <a:t>commit</a:t>
            </a:r>
            <a:r>
              <a:rPr lang="en-US" smtClean="0"/>
              <a:t>  (transaction successful) or </a:t>
            </a:r>
            <a:r>
              <a:rPr lang="en-US" smtClean="0">
                <a:solidFill>
                  <a:srgbClr val="0000FF"/>
                </a:solidFill>
              </a:rPr>
              <a:t>abort</a:t>
            </a:r>
            <a:r>
              <a:rPr lang="en-US" smtClean="0"/>
              <a:t> (transaction failed) operation</a:t>
            </a:r>
          </a:p>
          <a:p>
            <a:pPr lvl="1"/>
            <a:r>
              <a:rPr lang="en-US" smtClean="0"/>
              <a:t>Aborted transaction must be </a:t>
            </a:r>
            <a:r>
              <a:rPr lang="en-US" smtClean="0">
                <a:solidFill>
                  <a:srgbClr val="3366FF"/>
                </a:solidFill>
              </a:rPr>
              <a:t>rolled back </a:t>
            </a:r>
            <a:r>
              <a:rPr lang="en-US" smtClean="0"/>
              <a:t>to undo any changes it performed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Types of Storage Media</a:t>
            </a:r>
          </a:p>
        </p:txBody>
      </p:sp>
      <p:sp>
        <p:nvSpPr>
          <p:cNvPr id="60419" name="Rectangle 3"/>
          <p:cNvSpPr>
            <a:spLocks noGrp="1" noChangeArrowheads="1"/>
          </p:cNvSpPr>
          <p:nvPr>
            <p:ph type="body" idx="1"/>
          </p:nvPr>
        </p:nvSpPr>
        <p:spPr>
          <a:xfrm>
            <a:off x="1131888" y="1905000"/>
            <a:ext cx="11772900" cy="4025900"/>
          </a:xfrm>
        </p:spPr>
        <p:txBody>
          <a:bodyPr/>
          <a:lstStyle/>
          <a:p>
            <a:r>
              <a:rPr lang="en-US" smtClean="0"/>
              <a:t>Volatile storage – information stored here does not survive system crashes</a:t>
            </a:r>
          </a:p>
          <a:p>
            <a:pPr lvl="1"/>
            <a:r>
              <a:rPr lang="en-US" smtClean="0"/>
              <a:t>Example:  main memory, cache</a:t>
            </a:r>
          </a:p>
          <a:p>
            <a:r>
              <a:rPr lang="en-US" smtClean="0"/>
              <a:t>Nonvolatile storage – Information usually survives crashes</a:t>
            </a:r>
          </a:p>
          <a:p>
            <a:pPr lvl="1"/>
            <a:r>
              <a:rPr lang="en-US" smtClean="0"/>
              <a:t>Example:  disk and tape</a:t>
            </a:r>
          </a:p>
          <a:p>
            <a:r>
              <a:rPr lang="en-US" smtClean="0"/>
              <a:t>Stable storage – Information never lost</a:t>
            </a:r>
          </a:p>
          <a:p>
            <a:pPr lvl="1"/>
            <a:r>
              <a:rPr lang="en-US" smtClean="0"/>
              <a:t>Not actually possible, so approximated via replication or RAID to devices with independent failure modes</a:t>
            </a:r>
          </a:p>
        </p:txBody>
      </p:sp>
      <p:sp>
        <p:nvSpPr>
          <p:cNvPr id="60420" name="Text Box 4"/>
          <p:cNvSpPr txBox="1">
            <a:spLocks noChangeArrowheads="1"/>
          </p:cNvSpPr>
          <p:nvPr/>
        </p:nvSpPr>
        <p:spPr bwMode="auto">
          <a:xfrm>
            <a:off x="1109663" y="5740400"/>
            <a:ext cx="11930062" cy="1485900"/>
          </a:xfrm>
          <a:prstGeom prst="rect">
            <a:avLst/>
          </a:prstGeom>
          <a:noFill/>
          <a:ln w="9525">
            <a:noFill/>
            <a:miter lim="800000"/>
            <a:headEnd/>
            <a:tailEnd/>
          </a:ln>
        </p:spPr>
        <p:txBody>
          <a:bodyPr lIns="130622" tIns="65311" rIns="130622" bIns="65311">
            <a:spAutoFit/>
          </a:bodyPr>
          <a:lstStyle/>
          <a:p>
            <a:pPr>
              <a:spcBef>
                <a:spcPct val="35000"/>
              </a:spcBef>
              <a:buClr>
                <a:srgbClr val="993300"/>
              </a:buClr>
              <a:buSzPct val="90000"/>
              <a:buFont typeface="Monotype Sorts" charset="2"/>
              <a:buNone/>
            </a:pPr>
            <a:r>
              <a:rPr kumimoji="1" lang="en-US" sz="2900">
                <a:latin typeface="Helvetica" charset="0"/>
              </a:rPr>
              <a:t>Goal is to assure transaction atomicity where failures cause loss of information on volatile storage</a:t>
            </a:r>
          </a:p>
          <a:p>
            <a:pPr>
              <a:spcBef>
                <a:spcPct val="50000"/>
              </a:spcBef>
            </a:pPr>
            <a:endParaRPr lang="en-US">
              <a:latin typeface="Helvetica"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Log-Based Recovery</a:t>
            </a:r>
          </a:p>
        </p:txBody>
      </p:sp>
      <p:sp>
        <p:nvSpPr>
          <p:cNvPr id="61443" name="Rectangle 3"/>
          <p:cNvSpPr>
            <a:spLocks noGrp="1" noChangeArrowheads="1"/>
          </p:cNvSpPr>
          <p:nvPr>
            <p:ph type="body" idx="1"/>
          </p:nvPr>
        </p:nvSpPr>
        <p:spPr/>
        <p:txBody>
          <a:bodyPr/>
          <a:lstStyle/>
          <a:p>
            <a:r>
              <a:rPr lang="en-US" smtClean="0"/>
              <a:t>Record to stable storage information about all modifications by a transaction</a:t>
            </a:r>
          </a:p>
          <a:p>
            <a:r>
              <a:rPr lang="en-US" smtClean="0"/>
              <a:t>Most common is </a:t>
            </a:r>
            <a:r>
              <a:rPr lang="en-US" smtClean="0">
                <a:solidFill>
                  <a:srgbClr val="3366FF"/>
                </a:solidFill>
              </a:rPr>
              <a:t>write-ahead logging</a:t>
            </a:r>
          </a:p>
          <a:p>
            <a:pPr lvl="1"/>
            <a:r>
              <a:rPr lang="en-US" smtClean="0"/>
              <a:t>Log on stable storage, each log record describes single transaction write operation, including</a:t>
            </a:r>
          </a:p>
          <a:p>
            <a:pPr lvl="2"/>
            <a:r>
              <a:rPr lang="en-US" smtClean="0"/>
              <a:t>Transaction name</a:t>
            </a:r>
          </a:p>
          <a:p>
            <a:pPr lvl="2"/>
            <a:r>
              <a:rPr lang="en-US" smtClean="0"/>
              <a:t>Data item name</a:t>
            </a:r>
          </a:p>
          <a:p>
            <a:pPr lvl="2"/>
            <a:r>
              <a:rPr lang="en-US" smtClean="0"/>
              <a:t>Old value</a:t>
            </a:r>
          </a:p>
          <a:p>
            <a:pPr lvl="2"/>
            <a:r>
              <a:rPr lang="en-US" smtClean="0"/>
              <a:t>New value</a:t>
            </a:r>
          </a:p>
          <a:p>
            <a:pPr lvl="1"/>
            <a:r>
              <a:rPr lang="en-US" smtClean="0"/>
              <a:t>&lt;T</a:t>
            </a:r>
            <a:r>
              <a:rPr lang="en-US" baseline="-25000" smtClean="0"/>
              <a:t>i</a:t>
            </a:r>
            <a:r>
              <a:rPr lang="en-US" smtClean="0"/>
              <a:t> starts&gt; written to log when transaction T</a:t>
            </a:r>
            <a:r>
              <a:rPr lang="en-US" baseline="-25000" smtClean="0"/>
              <a:t>i</a:t>
            </a:r>
            <a:r>
              <a:rPr lang="en-US" smtClean="0"/>
              <a:t> starts</a:t>
            </a:r>
          </a:p>
          <a:p>
            <a:pPr lvl="1"/>
            <a:r>
              <a:rPr lang="en-US" smtClean="0"/>
              <a:t>&lt;T</a:t>
            </a:r>
            <a:r>
              <a:rPr lang="en-US" baseline="-25000" smtClean="0"/>
              <a:t>i </a:t>
            </a:r>
            <a:r>
              <a:rPr lang="en-US" smtClean="0"/>
              <a:t>commits&gt; written when T</a:t>
            </a:r>
            <a:r>
              <a:rPr lang="en-US" baseline="-25000" smtClean="0"/>
              <a:t>i</a:t>
            </a:r>
            <a:r>
              <a:rPr lang="en-US" smtClean="0"/>
              <a:t> commits</a:t>
            </a:r>
          </a:p>
          <a:p>
            <a:r>
              <a:rPr lang="en-US" sz="2900" smtClean="0"/>
              <a:t>Log entry must reach stable storage before operation on data occurs</a:t>
            </a:r>
          </a:p>
          <a:p>
            <a:pPr lvl="2"/>
            <a:endParaRPr lang="en-US" sz="2900" smtClean="0"/>
          </a:p>
          <a:p>
            <a:pPr lvl="2"/>
            <a:endParaRPr lang="en-US" sz="29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Log-Based Recovery Algorithm</a:t>
            </a:r>
          </a:p>
        </p:txBody>
      </p:sp>
      <p:sp>
        <p:nvSpPr>
          <p:cNvPr id="62467" name="Rectangle 3"/>
          <p:cNvSpPr>
            <a:spLocks noGrp="1" noChangeArrowheads="1"/>
          </p:cNvSpPr>
          <p:nvPr>
            <p:ph type="body" idx="1"/>
          </p:nvPr>
        </p:nvSpPr>
        <p:spPr/>
        <p:txBody>
          <a:bodyPr/>
          <a:lstStyle/>
          <a:p>
            <a:r>
              <a:rPr lang="en-US" smtClean="0"/>
              <a:t>Using the log, system can handle any volatile memory errors</a:t>
            </a:r>
          </a:p>
          <a:p>
            <a:pPr lvl="1"/>
            <a:r>
              <a:rPr lang="en-US" smtClean="0">
                <a:solidFill>
                  <a:srgbClr val="0000FF"/>
                </a:solidFill>
              </a:rPr>
              <a:t>Undo(T</a:t>
            </a:r>
            <a:r>
              <a:rPr lang="en-US" baseline="-25000" smtClean="0">
                <a:solidFill>
                  <a:srgbClr val="0000FF"/>
                </a:solidFill>
              </a:rPr>
              <a:t>i</a:t>
            </a:r>
            <a:r>
              <a:rPr lang="en-US" smtClean="0">
                <a:solidFill>
                  <a:srgbClr val="0000FF"/>
                </a:solidFill>
              </a:rPr>
              <a:t>)</a:t>
            </a:r>
            <a:r>
              <a:rPr lang="en-US" smtClean="0"/>
              <a:t> restores value of all data updated by T</a:t>
            </a:r>
            <a:r>
              <a:rPr lang="en-US" baseline="-25000" smtClean="0"/>
              <a:t>i</a:t>
            </a:r>
          </a:p>
          <a:p>
            <a:pPr lvl="1"/>
            <a:r>
              <a:rPr lang="en-US" smtClean="0">
                <a:solidFill>
                  <a:srgbClr val="0000FF"/>
                </a:solidFill>
              </a:rPr>
              <a:t>Redo(T</a:t>
            </a:r>
            <a:r>
              <a:rPr lang="en-US" baseline="-25000" smtClean="0">
                <a:solidFill>
                  <a:srgbClr val="0000FF"/>
                </a:solidFill>
              </a:rPr>
              <a:t>i</a:t>
            </a:r>
            <a:r>
              <a:rPr lang="en-US" smtClean="0">
                <a:solidFill>
                  <a:srgbClr val="0000FF"/>
                </a:solidFill>
              </a:rPr>
              <a:t>)</a:t>
            </a:r>
            <a:r>
              <a:rPr lang="en-US" smtClean="0"/>
              <a:t> sets values of all data in transaction T</a:t>
            </a:r>
            <a:r>
              <a:rPr lang="en-US" baseline="-25000" smtClean="0"/>
              <a:t>i</a:t>
            </a:r>
            <a:r>
              <a:rPr lang="en-US" smtClean="0"/>
              <a:t> to new values</a:t>
            </a:r>
          </a:p>
          <a:p>
            <a:r>
              <a:rPr lang="en-US" smtClean="0"/>
              <a:t>Undo(T</a:t>
            </a:r>
            <a:r>
              <a:rPr lang="en-US" baseline="-25000" smtClean="0"/>
              <a:t>i</a:t>
            </a:r>
            <a:r>
              <a:rPr lang="en-US" smtClean="0"/>
              <a:t>) and redo(T</a:t>
            </a:r>
            <a:r>
              <a:rPr lang="en-US" baseline="-25000" smtClean="0"/>
              <a:t>i</a:t>
            </a:r>
            <a:r>
              <a:rPr lang="en-US" smtClean="0"/>
              <a:t>) must be </a:t>
            </a:r>
            <a:r>
              <a:rPr lang="en-US" smtClean="0">
                <a:solidFill>
                  <a:srgbClr val="3366FF"/>
                </a:solidFill>
              </a:rPr>
              <a:t>idempotent</a:t>
            </a:r>
          </a:p>
          <a:p>
            <a:pPr lvl="1"/>
            <a:r>
              <a:rPr lang="en-US" smtClean="0"/>
              <a:t>Multiple executions must have the same result as one execution</a:t>
            </a:r>
          </a:p>
          <a:p>
            <a:r>
              <a:rPr lang="en-US" smtClean="0"/>
              <a:t>If system fails, restore state of all updated data via log</a:t>
            </a:r>
          </a:p>
          <a:p>
            <a:pPr lvl="1"/>
            <a:r>
              <a:rPr lang="en-US" smtClean="0"/>
              <a:t>If log contains &lt;T</a:t>
            </a:r>
            <a:r>
              <a:rPr lang="en-US" baseline="-25000" smtClean="0"/>
              <a:t>i</a:t>
            </a:r>
            <a:r>
              <a:rPr lang="en-US" smtClean="0"/>
              <a:t> starts&gt; without &lt;T</a:t>
            </a:r>
            <a:r>
              <a:rPr lang="en-US" baseline="-25000" smtClean="0"/>
              <a:t>i</a:t>
            </a:r>
            <a:r>
              <a:rPr lang="en-US" smtClean="0"/>
              <a:t> commits&gt;, </a:t>
            </a:r>
            <a:r>
              <a:rPr lang="en-US" smtClean="0">
                <a:solidFill>
                  <a:srgbClr val="3366FF"/>
                </a:solidFill>
              </a:rPr>
              <a:t>undo(T</a:t>
            </a:r>
            <a:r>
              <a:rPr lang="en-US" baseline="-25000" smtClean="0">
                <a:solidFill>
                  <a:srgbClr val="3366FF"/>
                </a:solidFill>
              </a:rPr>
              <a:t>i</a:t>
            </a:r>
            <a:r>
              <a:rPr lang="en-US" smtClean="0">
                <a:solidFill>
                  <a:srgbClr val="3366FF"/>
                </a:solidFill>
              </a:rPr>
              <a:t>)</a:t>
            </a:r>
          </a:p>
          <a:p>
            <a:pPr lvl="1"/>
            <a:r>
              <a:rPr lang="en-US" smtClean="0"/>
              <a:t>If log contains &lt;T</a:t>
            </a:r>
            <a:r>
              <a:rPr lang="en-US" baseline="-25000" smtClean="0"/>
              <a:t>i</a:t>
            </a:r>
            <a:r>
              <a:rPr lang="en-US" smtClean="0"/>
              <a:t> starts&gt; and &lt;T</a:t>
            </a:r>
            <a:r>
              <a:rPr lang="en-US" baseline="-25000" smtClean="0"/>
              <a:t>i</a:t>
            </a:r>
            <a:r>
              <a:rPr lang="en-US" smtClean="0"/>
              <a:t> commits&gt;, </a:t>
            </a:r>
            <a:r>
              <a:rPr lang="en-US" smtClean="0">
                <a:solidFill>
                  <a:srgbClr val="3366FF"/>
                </a:solidFill>
              </a:rPr>
              <a:t>redo(T</a:t>
            </a:r>
            <a:r>
              <a:rPr lang="en-US" baseline="-25000" smtClean="0">
                <a:solidFill>
                  <a:srgbClr val="3366FF"/>
                </a:solidFill>
              </a:rPr>
              <a:t>i</a:t>
            </a:r>
            <a:r>
              <a:rPr lang="en-US" smtClean="0">
                <a:solidFill>
                  <a:srgbClr val="3366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Consumer</a:t>
            </a:r>
          </a:p>
        </p:txBody>
      </p:sp>
      <p:sp>
        <p:nvSpPr>
          <p:cNvPr id="8195" name="Rectangle 3"/>
          <p:cNvSpPr>
            <a:spLocks noGrp="1" noChangeArrowheads="1"/>
          </p:cNvSpPr>
          <p:nvPr>
            <p:ph type="body" idx="1"/>
          </p:nvPr>
        </p:nvSpPr>
        <p:spPr>
          <a:xfrm>
            <a:off x="1241425" y="1363663"/>
            <a:ext cx="10315575" cy="6480175"/>
          </a:xfrm>
        </p:spPr>
        <p:txBody>
          <a:bodyPr/>
          <a:lstStyle/>
          <a:p>
            <a:pPr>
              <a:buFont typeface="Monotype Sorts" charset="2"/>
              <a:buNone/>
            </a:pPr>
            <a:endParaRPr lang="en-US" sz="2900" smtClean="0"/>
          </a:p>
          <a:p>
            <a:pPr>
              <a:buFont typeface="Monotype Sorts" charset="2"/>
              <a:buNone/>
            </a:pPr>
            <a:r>
              <a:rPr lang="en-US" sz="2900" smtClean="0">
                <a:solidFill>
                  <a:srgbClr val="0000FF"/>
                </a:solidFill>
              </a:rPr>
              <a:t>    </a:t>
            </a:r>
            <a:r>
              <a:rPr lang="en-US" smtClean="0">
                <a:solidFill>
                  <a:srgbClr val="0000FF"/>
                </a:solidFill>
              </a:rPr>
              <a:t>while (true)  {</a:t>
            </a:r>
          </a:p>
          <a:p>
            <a:pPr>
              <a:buFont typeface="Monotype Sorts" charset="2"/>
              <a:buNone/>
            </a:pPr>
            <a:r>
              <a:rPr lang="en-US" smtClean="0">
                <a:solidFill>
                  <a:srgbClr val="0000FF"/>
                </a:solidFill>
              </a:rPr>
              <a:t>	        while (counter == 0)</a:t>
            </a:r>
          </a:p>
          <a:p>
            <a:pPr>
              <a:buFont typeface="Monotype Sorts" charset="2"/>
              <a:buNone/>
            </a:pPr>
            <a:r>
              <a:rPr lang="en-US" smtClean="0">
                <a:solidFill>
                  <a:srgbClr val="0000FF"/>
                </a:solidFill>
              </a:rPr>
              <a:t>		        ; // do nothing</a:t>
            </a:r>
          </a:p>
          <a:p>
            <a:pPr>
              <a:buFont typeface="Monotype Sorts" charset="2"/>
              <a:buNone/>
            </a:pPr>
            <a:r>
              <a:rPr lang="en-US" smtClean="0">
                <a:solidFill>
                  <a:srgbClr val="0000FF"/>
                </a:solidFill>
              </a:rPr>
              <a:t>		        nextConsumed =  buffer[out];</a:t>
            </a:r>
          </a:p>
          <a:p>
            <a:pPr>
              <a:buFont typeface="Monotype Sorts" charset="2"/>
              <a:buNone/>
            </a:pPr>
            <a:r>
              <a:rPr lang="en-US" smtClean="0">
                <a:solidFill>
                  <a:srgbClr val="0000FF"/>
                </a:solidFill>
              </a:rPr>
              <a:t>		         out = (out + 1) % BUFFER_SIZE;</a:t>
            </a:r>
          </a:p>
          <a:p>
            <a:pPr>
              <a:buFont typeface="Monotype Sorts" charset="2"/>
              <a:buNone/>
            </a:pPr>
            <a:r>
              <a:rPr lang="en-US" smtClean="0">
                <a:solidFill>
                  <a:srgbClr val="0000FF"/>
                </a:solidFill>
              </a:rPr>
              <a:t>	                  counter--;</a:t>
            </a:r>
          </a:p>
          <a:p>
            <a:pPr>
              <a:buFont typeface="Monotype Sorts" charset="2"/>
              <a:buNone/>
            </a:pPr>
            <a:endParaRPr lang="en-US" smtClean="0">
              <a:solidFill>
                <a:srgbClr val="0000FF"/>
              </a:solidFill>
            </a:endParaRPr>
          </a:p>
          <a:p>
            <a:pPr>
              <a:buFont typeface="Monotype Sorts" charset="2"/>
              <a:buNone/>
            </a:pPr>
            <a:r>
              <a:rPr lang="en-US" smtClean="0">
                <a:solidFill>
                  <a:srgbClr val="0000FF"/>
                </a:solidFill>
              </a:rPr>
              <a:t>			/*  consume the item in nextConsumed  */</a:t>
            </a:r>
          </a:p>
          <a:p>
            <a:pPr>
              <a:buFont typeface="Monotype Sorts"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Checkpoints</a:t>
            </a:r>
          </a:p>
        </p:txBody>
      </p:sp>
      <p:sp>
        <p:nvSpPr>
          <p:cNvPr id="63491" name="Rectangle 3"/>
          <p:cNvSpPr>
            <a:spLocks noGrp="1" noChangeArrowheads="1"/>
          </p:cNvSpPr>
          <p:nvPr>
            <p:ph type="body" idx="1"/>
          </p:nvPr>
        </p:nvSpPr>
        <p:spPr/>
        <p:txBody>
          <a:bodyPr/>
          <a:lstStyle/>
          <a:p>
            <a:pPr marL="542925" indent="-542925" defTabSz="663575"/>
            <a:r>
              <a:rPr lang="en-US" smtClean="0"/>
              <a:t>Log could become long, and recovery could take long</a:t>
            </a:r>
          </a:p>
          <a:p>
            <a:pPr marL="542925" indent="-542925" defTabSz="663575"/>
            <a:r>
              <a:rPr lang="en-US" smtClean="0"/>
              <a:t>Checkpoints shorten log and recovery time.</a:t>
            </a:r>
          </a:p>
          <a:p>
            <a:pPr marL="542925" indent="-542925" defTabSz="663575"/>
            <a:r>
              <a:rPr lang="en-US" smtClean="0"/>
              <a:t>Checkpoint scheme:</a:t>
            </a:r>
          </a:p>
          <a:p>
            <a:pPr marL="1141413" lvl="1" indent="-488950" defTabSz="663575">
              <a:buFont typeface="Monotype Sorts" charset="2"/>
              <a:buAutoNum type="arabicPeriod"/>
            </a:pPr>
            <a:r>
              <a:rPr lang="en-US" smtClean="0"/>
              <a:t>Output all log records currently in volatile storage to stable storage</a:t>
            </a:r>
          </a:p>
          <a:p>
            <a:pPr marL="1141413" lvl="1" indent="-488950" defTabSz="663575">
              <a:buFont typeface="Monotype Sorts" charset="2"/>
              <a:buAutoNum type="arabicPeriod"/>
            </a:pPr>
            <a:r>
              <a:rPr lang="en-US" smtClean="0"/>
              <a:t>Output all modified data from volatile to stable storage</a:t>
            </a:r>
          </a:p>
          <a:p>
            <a:pPr marL="1141413" lvl="1" indent="-488950" defTabSz="663575">
              <a:buFont typeface="Monotype Sorts" charset="2"/>
              <a:buAutoNum type="arabicPeriod"/>
            </a:pPr>
            <a:r>
              <a:rPr lang="en-US" smtClean="0"/>
              <a:t>Output a log record &lt;checkpoint&gt; to the log on stable storage</a:t>
            </a:r>
          </a:p>
          <a:p>
            <a:pPr marL="542925" indent="-542925" defTabSz="663575"/>
            <a:r>
              <a:rPr lang="en-US" smtClean="0"/>
              <a:t>Now recovery only includes Ti, such that Ti started executing before the most recent checkpoint, and all transactions after Ti All other transactions already on stable storage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Concurrent Transactions</a:t>
            </a:r>
          </a:p>
        </p:txBody>
      </p:sp>
      <p:sp>
        <p:nvSpPr>
          <p:cNvPr id="64515" name="Rectangle 3"/>
          <p:cNvSpPr>
            <a:spLocks noGrp="1" noChangeArrowheads="1"/>
          </p:cNvSpPr>
          <p:nvPr>
            <p:ph type="body" idx="1"/>
          </p:nvPr>
        </p:nvSpPr>
        <p:spPr/>
        <p:txBody>
          <a:bodyPr/>
          <a:lstStyle/>
          <a:p>
            <a:r>
              <a:rPr lang="en-US" smtClean="0"/>
              <a:t>Must be equivalent to serial execution – </a:t>
            </a:r>
            <a:r>
              <a:rPr lang="en-US" smtClean="0">
                <a:solidFill>
                  <a:srgbClr val="3366FF"/>
                </a:solidFill>
              </a:rPr>
              <a:t>serializability</a:t>
            </a:r>
          </a:p>
          <a:p>
            <a:r>
              <a:rPr lang="en-US" smtClean="0"/>
              <a:t>Could perform all transactions in critical section</a:t>
            </a:r>
          </a:p>
          <a:p>
            <a:pPr lvl="1"/>
            <a:r>
              <a:rPr lang="en-US" smtClean="0"/>
              <a:t>Inefficient, too restrictive</a:t>
            </a:r>
          </a:p>
          <a:p>
            <a:r>
              <a:rPr lang="en-US" smtClean="0">
                <a:solidFill>
                  <a:srgbClr val="3366FF"/>
                </a:solidFill>
              </a:rPr>
              <a:t>Concurrency-control algorithms </a:t>
            </a:r>
            <a:r>
              <a:rPr lang="en-US" smtClean="0"/>
              <a:t>provide serializability</a:t>
            </a:r>
          </a:p>
          <a:p>
            <a:pPr>
              <a:buFont typeface="Monotype Sorts" charset="2"/>
              <a:buNone/>
            </a:pPr>
            <a:endParaRPr lang="en-US"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Serializability</a:t>
            </a:r>
          </a:p>
        </p:txBody>
      </p:sp>
      <p:sp>
        <p:nvSpPr>
          <p:cNvPr id="65539" name="Rectangle 3"/>
          <p:cNvSpPr>
            <a:spLocks noGrp="1" noChangeArrowheads="1"/>
          </p:cNvSpPr>
          <p:nvPr>
            <p:ph type="body" idx="1"/>
          </p:nvPr>
        </p:nvSpPr>
        <p:spPr/>
        <p:txBody>
          <a:bodyPr/>
          <a:lstStyle/>
          <a:p>
            <a:r>
              <a:rPr lang="en-US" smtClean="0"/>
              <a:t>Consider two data items A and B</a:t>
            </a:r>
          </a:p>
          <a:p>
            <a:r>
              <a:rPr lang="en-US" smtClean="0"/>
              <a:t>Consider Transactions T</a:t>
            </a:r>
            <a:r>
              <a:rPr lang="en-US" baseline="-25000" smtClean="0"/>
              <a:t>0 </a:t>
            </a:r>
            <a:r>
              <a:rPr lang="en-US" smtClean="0"/>
              <a:t>and T</a:t>
            </a:r>
            <a:r>
              <a:rPr lang="en-US" baseline="-25000" smtClean="0"/>
              <a:t>1</a:t>
            </a:r>
          </a:p>
          <a:p>
            <a:r>
              <a:rPr lang="en-US" smtClean="0"/>
              <a:t>Execute T</a:t>
            </a:r>
            <a:r>
              <a:rPr lang="en-US" baseline="-25000" smtClean="0"/>
              <a:t>0</a:t>
            </a:r>
            <a:r>
              <a:rPr lang="en-US" smtClean="0"/>
              <a:t>, T</a:t>
            </a:r>
            <a:r>
              <a:rPr lang="en-US" baseline="-25000" smtClean="0"/>
              <a:t>1</a:t>
            </a:r>
            <a:r>
              <a:rPr lang="en-US" smtClean="0"/>
              <a:t> atomically</a:t>
            </a:r>
          </a:p>
          <a:p>
            <a:r>
              <a:rPr lang="en-US" smtClean="0"/>
              <a:t>Execution sequence called </a:t>
            </a:r>
            <a:r>
              <a:rPr lang="en-US" smtClean="0">
                <a:solidFill>
                  <a:schemeClr val="tx2"/>
                </a:solidFill>
              </a:rPr>
              <a:t>schedule</a:t>
            </a:r>
          </a:p>
          <a:p>
            <a:r>
              <a:rPr lang="en-US" smtClean="0"/>
              <a:t>Atomically executed transaction order called </a:t>
            </a:r>
            <a:r>
              <a:rPr lang="en-US" smtClean="0">
                <a:solidFill>
                  <a:schemeClr val="tx2"/>
                </a:solidFill>
              </a:rPr>
              <a:t>serial schedule</a:t>
            </a:r>
          </a:p>
          <a:p>
            <a:r>
              <a:rPr lang="en-US" smtClean="0"/>
              <a:t>For N transactions, there are N! valid serial schedules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74738" y="0"/>
            <a:ext cx="12115800" cy="1179513"/>
          </a:xfrm>
        </p:spPr>
        <p:txBody>
          <a:bodyPr/>
          <a:lstStyle/>
          <a:p>
            <a:pPr eaLnBrk="1" hangingPunct="1"/>
            <a:r>
              <a:rPr lang="en-US" smtClean="0"/>
              <a:t>Schedule 1: T</a:t>
            </a:r>
            <a:r>
              <a:rPr lang="en-US" baseline="-25000" smtClean="0"/>
              <a:t>0</a:t>
            </a:r>
            <a:r>
              <a:rPr lang="en-US" smtClean="0"/>
              <a:t> then T</a:t>
            </a:r>
            <a:r>
              <a:rPr lang="en-US" baseline="-25000" smtClean="0"/>
              <a:t>1</a:t>
            </a:r>
          </a:p>
        </p:txBody>
      </p:sp>
      <p:pic>
        <p:nvPicPr>
          <p:cNvPr id="66563" name="Picture 3"/>
          <p:cNvPicPr>
            <a:picLocks noChangeAspect="1" noChangeArrowheads="1"/>
          </p:cNvPicPr>
          <p:nvPr/>
        </p:nvPicPr>
        <p:blipFill>
          <a:blip r:embed="rId3"/>
          <a:srcRect l="19115" t="2287" r="19363" b="2287"/>
          <a:stretch>
            <a:fillRect/>
          </a:stretch>
        </p:blipFill>
        <p:spPr bwMode="auto">
          <a:xfrm>
            <a:off x="4289425" y="2427288"/>
            <a:ext cx="5048250" cy="5219700"/>
          </a:xfrm>
          <a:prstGeom prst="rect">
            <a:avLst/>
          </a:prstGeom>
          <a:noFill/>
          <a:ln w="38100" cmpd="dbl">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Nonserial Schedule</a:t>
            </a:r>
          </a:p>
        </p:txBody>
      </p:sp>
      <p:sp>
        <p:nvSpPr>
          <p:cNvPr id="67587" name="Rectangle 3"/>
          <p:cNvSpPr>
            <a:spLocks noGrp="1" noChangeArrowheads="1"/>
          </p:cNvSpPr>
          <p:nvPr>
            <p:ph type="body" idx="1"/>
          </p:nvPr>
        </p:nvSpPr>
        <p:spPr/>
        <p:txBody>
          <a:bodyPr/>
          <a:lstStyle/>
          <a:p>
            <a:r>
              <a:rPr lang="en-US" smtClean="0">
                <a:solidFill>
                  <a:srgbClr val="3366FF"/>
                </a:solidFill>
              </a:rPr>
              <a:t>Nonserial schedule </a:t>
            </a:r>
            <a:r>
              <a:rPr lang="en-US" smtClean="0"/>
              <a:t>allows overlapped execute</a:t>
            </a:r>
          </a:p>
          <a:p>
            <a:pPr lvl="1"/>
            <a:r>
              <a:rPr lang="en-US" smtClean="0"/>
              <a:t>Resulting execution not necessarily incorrect</a:t>
            </a:r>
          </a:p>
          <a:p>
            <a:r>
              <a:rPr lang="en-US" smtClean="0"/>
              <a:t>Consider schedule S, operations O</a:t>
            </a:r>
            <a:r>
              <a:rPr lang="en-US" baseline="-25000" smtClean="0"/>
              <a:t>i</a:t>
            </a:r>
            <a:r>
              <a:rPr lang="en-US" smtClean="0"/>
              <a:t>, O</a:t>
            </a:r>
            <a:r>
              <a:rPr lang="en-US" baseline="-25000" smtClean="0"/>
              <a:t>j</a:t>
            </a:r>
          </a:p>
          <a:p>
            <a:pPr lvl="1"/>
            <a:r>
              <a:rPr lang="en-US" smtClean="0">
                <a:solidFill>
                  <a:srgbClr val="3366FF"/>
                </a:solidFill>
              </a:rPr>
              <a:t>Conflict</a:t>
            </a:r>
            <a:r>
              <a:rPr lang="en-US" smtClean="0"/>
              <a:t> if access same data item, with at least one write</a:t>
            </a:r>
          </a:p>
          <a:p>
            <a:r>
              <a:rPr lang="en-US" smtClean="0"/>
              <a:t>If O</a:t>
            </a:r>
            <a:r>
              <a:rPr lang="en-US" baseline="-25000" smtClean="0"/>
              <a:t>i</a:t>
            </a:r>
            <a:r>
              <a:rPr lang="en-US" smtClean="0"/>
              <a:t>, O</a:t>
            </a:r>
            <a:r>
              <a:rPr lang="en-US" baseline="-25000" smtClean="0"/>
              <a:t>j</a:t>
            </a:r>
            <a:r>
              <a:rPr lang="en-US" smtClean="0"/>
              <a:t> consecutive and operations of different transactions &amp; O</a:t>
            </a:r>
            <a:r>
              <a:rPr lang="en-US" baseline="-25000" smtClean="0"/>
              <a:t>i</a:t>
            </a:r>
            <a:r>
              <a:rPr lang="en-US" smtClean="0"/>
              <a:t> and O</a:t>
            </a:r>
            <a:r>
              <a:rPr lang="en-US" baseline="-25000" smtClean="0"/>
              <a:t>j</a:t>
            </a:r>
            <a:r>
              <a:rPr lang="en-US" smtClean="0"/>
              <a:t> don’t conflict</a:t>
            </a:r>
          </a:p>
          <a:p>
            <a:pPr lvl="1"/>
            <a:r>
              <a:rPr lang="en-US" smtClean="0"/>
              <a:t>Then S’ with swapped order O</a:t>
            </a:r>
            <a:r>
              <a:rPr lang="en-US" baseline="-25000" smtClean="0"/>
              <a:t>j</a:t>
            </a:r>
            <a:r>
              <a:rPr lang="en-US" smtClean="0"/>
              <a:t> O</a:t>
            </a:r>
            <a:r>
              <a:rPr lang="en-US" baseline="-25000" smtClean="0"/>
              <a:t>i </a:t>
            </a:r>
            <a:r>
              <a:rPr lang="en-US" smtClean="0"/>
              <a:t>equivalent to S</a:t>
            </a:r>
          </a:p>
          <a:p>
            <a:r>
              <a:rPr lang="en-US" smtClean="0"/>
              <a:t>If S can become S’ via swapping nonconflicting operations</a:t>
            </a:r>
          </a:p>
          <a:p>
            <a:pPr lvl="1"/>
            <a:r>
              <a:rPr lang="en-US" smtClean="0"/>
              <a:t>S is </a:t>
            </a:r>
            <a:r>
              <a:rPr lang="en-US" smtClean="0">
                <a:solidFill>
                  <a:srgbClr val="3366FF"/>
                </a:solidFill>
              </a:rPr>
              <a:t>conflict serializable</a:t>
            </a:r>
          </a:p>
          <a:p>
            <a:pPr lvl="2"/>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438275" y="114300"/>
            <a:ext cx="12115800" cy="812800"/>
          </a:xfrm>
        </p:spPr>
        <p:txBody>
          <a:bodyPr/>
          <a:lstStyle/>
          <a:p>
            <a:pPr eaLnBrk="1" hangingPunct="1"/>
            <a:r>
              <a:rPr lang="en-US" sz="4000" smtClean="0"/>
              <a:t>Schedule 2: Concurrent Serializable Schedule</a:t>
            </a:r>
          </a:p>
        </p:txBody>
      </p:sp>
      <p:pic>
        <p:nvPicPr>
          <p:cNvPr id="68611" name="Picture 3"/>
          <p:cNvPicPr>
            <a:picLocks noChangeAspect="1" noChangeArrowheads="1"/>
          </p:cNvPicPr>
          <p:nvPr/>
        </p:nvPicPr>
        <p:blipFill>
          <a:blip r:embed="rId3"/>
          <a:srcRect l="18951" t="3987" r="19218" b="4343"/>
          <a:stretch>
            <a:fillRect/>
          </a:stretch>
        </p:blipFill>
        <p:spPr bwMode="auto">
          <a:xfrm>
            <a:off x="3941763" y="2147888"/>
            <a:ext cx="5453062" cy="5391150"/>
          </a:xfrm>
          <a:prstGeom prst="rect">
            <a:avLst/>
          </a:prstGeom>
          <a:noFill/>
          <a:ln w="38100" cmpd="dbl">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4000" smtClean="0"/>
              <a:t>Locking</a:t>
            </a:r>
            <a:r>
              <a:rPr lang="en-US" smtClean="0">
                <a:solidFill>
                  <a:schemeClr val="tx2"/>
                </a:solidFill>
              </a:rPr>
              <a:t> </a:t>
            </a:r>
            <a:r>
              <a:rPr lang="en-US" sz="4000" smtClean="0"/>
              <a:t>Protocol</a:t>
            </a:r>
          </a:p>
        </p:txBody>
      </p:sp>
      <p:sp>
        <p:nvSpPr>
          <p:cNvPr id="69635" name="Rectangle 3"/>
          <p:cNvSpPr>
            <a:spLocks noGrp="1" noChangeArrowheads="1"/>
          </p:cNvSpPr>
          <p:nvPr>
            <p:ph type="body" idx="1"/>
          </p:nvPr>
        </p:nvSpPr>
        <p:spPr/>
        <p:txBody>
          <a:bodyPr/>
          <a:lstStyle/>
          <a:p>
            <a:r>
              <a:rPr lang="en-US" smtClean="0"/>
              <a:t>Ensure serializability by associating lock with each data item</a:t>
            </a:r>
          </a:p>
          <a:p>
            <a:pPr lvl="1"/>
            <a:r>
              <a:rPr lang="en-US" smtClean="0"/>
              <a:t>Follow locking protocol for access control</a:t>
            </a:r>
          </a:p>
          <a:p>
            <a:r>
              <a:rPr lang="en-US" smtClean="0"/>
              <a:t>Locks</a:t>
            </a:r>
          </a:p>
          <a:p>
            <a:pPr lvl="1"/>
            <a:r>
              <a:rPr lang="en-US" smtClean="0">
                <a:solidFill>
                  <a:srgbClr val="3366FF"/>
                </a:solidFill>
              </a:rPr>
              <a:t>Shared </a:t>
            </a:r>
            <a:r>
              <a:rPr lang="en-US" smtClean="0"/>
              <a:t>– T</a:t>
            </a:r>
            <a:r>
              <a:rPr lang="en-US" baseline="-25000" smtClean="0"/>
              <a:t>i</a:t>
            </a:r>
            <a:r>
              <a:rPr lang="en-US" smtClean="0"/>
              <a:t> has shared-mode lock (S) on item Q, T</a:t>
            </a:r>
            <a:r>
              <a:rPr lang="en-US" baseline="-25000" smtClean="0"/>
              <a:t>i</a:t>
            </a:r>
            <a:r>
              <a:rPr lang="en-US" smtClean="0"/>
              <a:t> can read Q but not write Q</a:t>
            </a:r>
          </a:p>
          <a:p>
            <a:pPr lvl="1"/>
            <a:r>
              <a:rPr lang="en-US" smtClean="0">
                <a:solidFill>
                  <a:srgbClr val="3366FF"/>
                </a:solidFill>
              </a:rPr>
              <a:t>Exclusive </a:t>
            </a:r>
            <a:r>
              <a:rPr lang="en-US" smtClean="0"/>
              <a:t>– Ti has exclusive-mode lock (X) on Q, T</a:t>
            </a:r>
            <a:r>
              <a:rPr lang="en-US" baseline="-25000" smtClean="0"/>
              <a:t>i</a:t>
            </a:r>
            <a:r>
              <a:rPr lang="en-US" smtClean="0"/>
              <a:t> can read and write Q</a:t>
            </a:r>
          </a:p>
          <a:p>
            <a:r>
              <a:rPr lang="en-US" smtClean="0"/>
              <a:t>Require every transaction on item Q acquire appropriate lock</a:t>
            </a:r>
          </a:p>
          <a:p>
            <a:r>
              <a:rPr lang="en-US" smtClean="0"/>
              <a:t>If lock already held, new request may have to wait</a:t>
            </a:r>
          </a:p>
          <a:p>
            <a:pPr lvl="1"/>
            <a:r>
              <a:rPr lang="en-US" smtClean="0"/>
              <a:t>Similar to readers-writers algorithm</a:t>
            </a:r>
          </a:p>
          <a:p>
            <a:endParaRPr 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Two-phase Locking Protocol</a:t>
            </a:r>
          </a:p>
        </p:txBody>
      </p:sp>
      <p:sp>
        <p:nvSpPr>
          <p:cNvPr id="70659" name="Rectangle 3"/>
          <p:cNvSpPr>
            <a:spLocks noGrp="1" noChangeArrowheads="1"/>
          </p:cNvSpPr>
          <p:nvPr>
            <p:ph type="body" idx="1"/>
          </p:nvPr>
        </p:nvSpPr>
        <p:spPr/>
        <p:txBody>
          <a:bodyPr/>
          <a:lstStyle/>
          <a:p>
            <a:r>
              <a:rPr lang="en-US" smtClean="0"/>
              <a:t>Generally ensures conflict serializability</a:t>
            </a:r>
          </a:p>
          <a:p>
            <a:r>
              <a:rPr lang="en-US" smtClean="0"/>
              <a:t>Each transaction issues lock and unlock requests in two phases</a:t>
            </a:r>
          </a:p>
          <a:p>
            <a:pPr lvl="1"/>
            <a:r>
              <a:rPr lang="en-US" smtClean="0"/>
              <a:t>Growing – obtaining locks</a:t>
            </a:r>
          </a:p>
          <a:p>
            <a:pPr lvl="1"/>
            <a:r>
              <a:rPr lang="en-US" smtClean="0"/>
              <a:t>Shrinking – releasing locks</a:t>
            </a:r>
          </a:p>
          <a:p>
            <a:r>
              <a:rPr lang="en-US" smtClean="0"/>
              <a:t>Does not prevent deadlock</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Timestamp-based Protocols</a:t>
            </a:r>
          </a:p>
        </p:txBody>
      </p:sp>
      <p:sp>
        <p:nvSpPr>
          <p:cNvPr id="71683" name="Rectangle 3"/>
          <p:cNvSpPr>
            <a:spLocks noGrp="1" noChangeArrowheads="1"/>
          </p:cNvSpPr>
          <p:nvPr>
            <p:ph type="body" idx="1"/>
          </p:nvPr>
        </p:nvSpPr>
        <p:spPr/>
        <p:txBody>
          <a:bodyPr/>
          <a:lstStyle/>
          <a:p>
            <a:r>
              <a:rPr lang="en-US" smtClean="0"/>
              <a:t>Select order among transactions in advance – </a:t>
            </a:r>
            <a:r>
              <a:rPr lang="en-US" smtClean="0">
                <a:solidFill>
                  <a:srgbClr val="3366FF"/>
                </a:solidFill>
              </a:rPr>
              <a:t>timestamp-ordering</a:t>
            </a:r>
          </a:p>
          <a:p>
            <a:r>
              <a:rPr lang="en-US" smtClean="0"/>
              <a:t>Transaction T</a:t>
            </a:r>
            <a:r>
              <a:rPr lang="en-US" baseline="-25000" smtClean="0"/>
              <a:t>i </a:t>
            </a:r>
            <a:r>
              <a:rPr lang="en-US" smtClean="0"/>
              <a:t>associated with timestamp TS(T</a:t>
            </a:r>
            <a:r>
              <a:rPr lang="en-US" baseline="-25000" smtClean="0"/>
              <a:t>i</a:t>
            </a:r>
            <a:r>
              <a:rPr lang="en-US" smtClean="0"/>
              <a:t>) before T</a:t>
            </a:r>
            <a:r>
              <a:rPr lang="en-US" baseline="-25000" smtClean="0"/>
              <a:t>i</a:t>
            </a:r>
            <a:r>
              <a:rPr lang="en-US" smtClean="0"/>
              <a:t> starts</a:t>
            </a:r>
          </a:p>
          <a:p>
            <a:pPr lvl="1"/>
            <a:r>
              <a:rPr lang="en-US" smtClean="0"/>
              <a:t>TS(T</a:t>
            </a:r>
            <a:r>
              <a:rPr lang="en-US" baseline="-25000" smtClean="0"/>
              <a:t>i</a:t>
            </a:r>
            <a:r>
              <a:rPr lang="en-US" smtClean="0"/>
              <a:t>) &lt; TS(T</a:t>
            </a:r>
            <a:r>
              <a:rPr lang="en-US" baseline="-25000" smtClean="0"/>
              <a:t>j</a:t>
            </a:r>
            <a:r>
              <a:rPr lang="en-US" smtClean="0"/>
              <a:t>) if Ti entered system before T</a:t>
            </a:r>
            <a:r>
              <a:rPr lang="en-US" baseline="-25000" smtClean="0"/>
              <a:t>j</a:t>
            </a:r>
          </a:p>
          <a:p>
            <a:pPr lvl="1"/>
            <a:r>
              <a:rPr lang="en-US" smtClean="0"/>
              <a:t>TS can be generated from system clock or as logical counter incremented at each entry of transaction</a:t>
            </a:r>
          </a:p>
          <a:p>
            <a:r>
              <a:rPr lang="en-US" smtClean="0"/>
              <a:t>Timestamps determine serializability order</a:t>
            </a:r>
          </a:p>
          <a:p>
            <a:pPr lvl="1"/>
            <a:r>
              <a:rPr lang="en-US" smtClean="0"/>
              <a:t>If TS(T</a:t>
            </a:r>
            <a:r>
              <a:rPr lang="en-US" baseline="-25000" smtClean="0"/>
              <a:t>i</a:t>
            </a:r>
            <a:r>
              <a:rPr lang="en-US" smtClean="0"/>
              <a:t>) &lt; TS(T</a:t>
            </a:r>
            <a:r>
              <a:rPr lang="en-US" baseline="-25000" smtClean="0"/>
              <a:t>j</a:t>
            </a:r>
            <a:r>
              <a:rPr lang="en-US" smtClean="0"/>
              <a:t>), system must ensure produced schedule equivalent to serial schedule where T</a:t>
            </a:r>
            <a:r>
              <a:rPr lang="en-US" baseline="-25000" smtClean="0"/>
              <a:t>i</a:t>
            </a:r>
            <a:r>
              <a:rPr lang="en-US" smtClean="0"/>
              <a:t> appears before T</a:t>
            </a:r>
            <a:r>
              <a:rPr lang="en-US" baseline="-25000" smtClean="0"/>
              <a:t>j</a:t>
            </a:r>
          </a:p>
          <a:p>
            <a:pPr>
              <a:buFont typeface="Monotype Sorts" charset="2"/>
              <a:buNone/>
            </a:pPr>
            <a:endParaRPr lang="en-US" smtClean="0"/>
          </a:p>
          <a:p>
            <a:pPr lvl="1"/>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z="4000" smtClean="0"/>
              <a:t>Timestamp-based Protocol Implementation</a:t>
            </a:r>
          </a:p>
        </p:txBody>
      </p:sp>
      <p:sp>
        <p:nvSpPr>
          <p:cNvPr id="72707" name="Rectangle 3"/>
          <p:cNvSpPr>
            <a:spLocks noGrp="1" noChangeArrowheads="1"/>
          </p:cNvSpPr>
          <p:nvPr>
            <p:ph type="body" idx="1"/>
          </p:nvPr>
        </p:nvSpPr>
        <p:spPr/>
        <p:txBody>
          <a:bodyPr/>
          <a:lstStyle/>
          <a:p>
            <a:pPr>
              <a:lnSpc>
                <a:spcPct val="90000"/>
              </a:lnSpc>
            </a:pPr>
            <a:r>
              <a:rPr lang="en-US" smtClean="0"/>
              <a:t>Data item Q gets two timestamps</a:t>
            </a:r>
          </a:p>
          <a:p>
            <a:pPr lvl="1">
              <a:lnSpc>
                <a:spcPct val="90000"/>
              </a:lnSpc>
            </a:pPr>
            <a:r>
              <a:rPr lang="en-US" smtClean="0"/>
              <a:t>W-timestamp(Q) – largest timestamp of any transaction that executed write(Q) successfully</a:t>
            </a:r>
          </a:p>
          <a:p>
            <a:pPr lvl="1">
              <a:lnSpc>
                <a:spcPct val="90000"/>
              </a:lnSpc>
            </a:pPr>
            <a:r>
              <a:rPr lang="en-US" smtClean="0"/>
              <a:t>R-timestamp(Q) – largest timestamp of successful read(Q)</a:t>
            </a:r>
          </a:p>
          <a:p>
            <a:pPr lvl="1">
              <a:lnSpc>
                <a:spcPct val="90000"/>
              </a:lnSpc>
            </a:pPr>
            <a:r>
              <a:rPr lang="en-US" smtClean="0"/>
              <a:t>Updated whenever read(Q) or write(Q) executed</a:t>
            </a:r>
          </a:p>
          <a:p>
            <a:pPr>
              <a:lnSpc>
                <a:spcPct val="90000"/>
              </a:lnSpc>
            </a:pPr>
            <a:r>
              <a:rPr lang="en-US" smtClean="0">
                <a:solidFill>
                  <a:srgbClr val="3366FF"/>
                </a:solidFill>
              </a:rPr>
              <a:t>Timestamp-ordering protocol </a:t>
            </a:r>
            <a:r>
              <a:rPr lang="en-US" smtClean="0"/>
              <a:t>assures any conflicting </a:t>
            </a:r>
            <a:r>
              <a:rPr lang="en-US" smtClean="0">
                <a:solidFill>
                  <a:srgbClr val="0000FF"/>
                </a:solidFill>
              </a:rPr>
              <a:t>read</a:t>
            </a:r>
            <a:r>
              <a:rPr lang="en-US" smtClean="0"/>
              <a:t> and </a:t>
            </a:r>
            <a:r>
              <a:rPr lang="en-US" smtClean="0">
                <a:solidFill>
                  <a:srgbClr val="0000FF"/>
                </a:solidFill>
              </a:rPr>
              <a:t>write</a:t>
            </a:r>
            <a:r>
              <a:rPr lang="en-US" smtClean="0"/>
              <a:t> executed in timestamp order</a:t>
            </a:r>
          </a:p>
          <a:p>
            <a:pPr>
              <a:lnSpc>
                <a:spcPct val="90000"/>
              </a:lnSpc>
            </a:pPr>
            <a:r>
              <a:rPr lang="en-US" smtClean="0"/>
              <a:t>Suppose Ti executes </a:t>
            </a:r>
            <a:r>
              <a:rPr lang="en-US" smtClean="0">
                <a:solidFill>
                  <a:srgbClr val="0000FF"/>
                </a:solidFill>
              </a:rPr>
              <a:t>read(Q)</a:t>
            </a:r>
          </a:p>
          <a:p>
            <a:pPr lvl="1">
              <a:lnSpc>
                <a:spcPct val="90000"/>
              </a:lnSpc>
            </a:pPr>
            <a:r>
              <a:rPr lang="en-US" smtClean="0"/>
              <a:t>If TS(T</a:t>
            </a:r>
            <a:r>
              <a:rPr lang="en-US" baseline="-25000" smtClean="0"/>
              <a:t>i</a:t>
            </a:r>
            <a:r>
              <a:rPr lang="en-US" smtClean="0"/>
              <a:t>) &lt; W-timestamp(Q), Ti needs to read value of Q that was already overwritten</a:t>
            </a:r>
          </a:p>
          <a:p>
            <a:pPr lvl="2">
              <a:lnSpc>
                <a:spcPct val="90000"/>
              </a:lnSpc>
            </a:pPr>
            <a:r>
              <a:rPr lang="en-US" smtClean="0">
                <a:solidFill>
                  <a:srgbClr val="0000FF"/>
                </a:solidFill>
              </a:rPr>
              <a:t>read</a:t>
            </a:r>
            <a:r>
              <a:rPr lang="en-US" smtClean="0"/>
              <a:t> operation rejected and T</a:t>
            </a:r>
            <a:r>
              <a:rPr lang="en-US" baseline="-25000" smtClean="0"/>
              <a:t>i</a:t>
            </a:r>
            <a:r>
              <a:rPr lang="en-US" smtClean="0"/>
              <a:t> rolled back</a:t>
            </a:r>
          </a:p>
          <a:p>
            <a:pPr lvl="1">
              <a:lnSpc>
                <a:spcPct val="90000"/>
              </a:lnSpc>
            </a:pPr>
            <a:r>
              <a:rPr lang="en-US" smtClean="0"/>
              <a:t>If TS(T</a:t>
            </a:r>
            <a:r>
              <a:rPr lang="en-US" baseline="-25000" smtClean="0"/>
              <a:t>i</a:t>
            </a:r>
            <a:r>
              <a:rPr lang="en-US" smtClean="0"/>
              <a:t>) ≥ W-timestamp(Q)</a:t>
            </a:r>
          </a:p>
          <a:p>
            <a:pPr lvl="2">
              <a:lnSpc>
                <a:spcPct val="90000"/>
              </a:lnSpc>
            </a:pPr>
            <a:r>
              <a:rPr lang="en-US" smtClean="0">
                <a:solidFill>
                  <a:srgbClr val="0000FF"/>
                </a:solidFill>
              </a:rPr>
              <a:t>read</a:t>
            </a:r>
            <a:r>
              <a:rPr lang="en-US" smtClean="0"/>
              <a:t> executed, R-timestamp(Q) set to max(R-timestamp(Q), TS(T</a:t>
            </a:r>
            <a:r>
              <a:rPr lang="en-US" baseline="-25000" smtClean="0"/>
              <a:t>i</a:t>
            </a:r>
            <a:r>
              <a:rPr lang="en-US"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US" smtClean="0"/>
              <a:t>Race Condition</a:t>
            </a:r>
          </a:p>
        </p:txBody>
      </p:sp>
      <p:sp>
        <p:nvSpPr>
          <p:cNvPr id="9219" name="Rectangle 1027"/>
          <p:cNvSpPr>
            <a:spLocks noGrp="1" noChangeArrowheads="1"/>
          </p:cNvSpPr>
          <p:nvPr>
            <p:ph type="body" idx="1"/>
          </p:nvPr>
        </p:nvSpPr>
        <p:spPr>
          <a:xfrm>
            <a:off x="1241425" y="1706563"/>
            <a:ext cx="12101513" cy="6897687"/>
          </a:xfrm>
        </p:spPr>
        <p:txBody>
          <a:bodyPr/>
          <a:lstStyle/>
          <a:p>
            <a:pPr>
              <a:lnSpc>
                <a:spcPct val="90000"/>
              </a:lnSpc>
            </a:pPr>
            <a:r>
              <a:rPr lang="en-US" sz="2300" smtClean="0">
                <a:solidFill>
                  <a:srgbClr val="0000FF"/>
                </a:solidFill>
              </a:rPr>
              <a:t>counter++</a:t>
            </a:r>
            <a:r>
              <a:rPr lang="en-US" sz="2300" smtClean="0"/>
              <a:t> could be implemented as</a:t>
            </a:r>
            <a:br>
              <a:rPr lang="en-US" sz="2300" smtClean="0"/>
            </a:br>
            <a:r>
              <a:rPr lang="en-US" sz="2300" smtClean="0"/>
              <a:t/>
            </a:r>
            <a:br>
              <a:rPr lang="en-US" sz="2300" smtClean="0"/>
            </a:br>
            <a:r>
              <a:rPr lang="en-US" sz="2300" smtClean="0"/>
              <a:t>     </a:t>
            </a:r>
            <a:r>
              <a:rPr lang="en-US" sz="2300" smtClean="0">
                <a:solidFill>
                  <a:srgbClr val="0000FF"/>
                </a:solidFill>
              </a:rPr>
              <a:t>register1 = counter</a:t>
            </a:r>
            <a:br>
              <a:rPr lang="en-US" sz="2300" smtClean="0">
                <a:solidFill>
                  <a:srgbClr val="0000FF"/>
                </a:solidFill>
              </a:rPr>
            </a:br>
            <a:r>
              <a:rPr lang="en-US" sz="2300" smtClean="0">
                <a:solidFill>
                  <a:srgbClr val="0000FF"/>
                </a:solidFill>
              </a:rPr>
              <a:t>     register1 = register1 + 1</a:t>
            </a:r>
            <a:br>
              <a:rPr lang="en-US" sz="2300" smtClean="0">
                <a:solidFill>
                  <a:srgbClr val="0000FF"/>
                </a:solidFill>
              </a:rPr>
            </a:br>
            <a:r>
              <a:rPr lang="en-US" sz="2300" smtClean="0">
                <a:solidFill>
                  <a:srgbClr val="0000FF"/>
                </a:solidFill>
              </a:rPr>
              <a:t>     counter = register1</a:t>
            </a:r>
          </a:p>
          <a:p>
            <a:pPr>
              <a:lnSpc>
                <a:spcPct val="90000"/>
              </a:lnSpc>
            </a:pPr>
            <a:endParaRPr lang="en-US" sz="1100" smtClean="0">
              <a:solidFill>
                <a:srgbClr val="0000FF"/>
              </a:solidFill>
            </a:endParaRPr>
          </a:p>
          <a:p>
            <a:pPr>
              <a:lnSpc>
                <a:spcPct val="90000"/>
              </a:lnSpc>
            </a:pPr>
            <a:r>
              <a:rPr lang="en-US" sz="2300" smtClean="0">
                <a:solidFill>
                  <a:schemeClr val="tx2"/>
                </a:solidFill>
              </a:rPr>
              <a:t>counter--</a:t>
            </a:r>
            <a:r>
              <a:rPr lang="en-US" sz="2300" smtClean="0"/>
              <a:t> could be implemented as</a:t>
            </a:r>
            <a:br>
              <a:rPr lang="en-US" sz="2300" smtClean="0"/>
            </a:br>
            <a:r>
              <a:rPr lang="en-US" sz="2300" smtClean="0"/>
              <a:t/>
            </a:r>
            <a:br>
              <a:rPr lang="en-US" sz="2300" smtClean="0"/>
            </a:br>
            <a:r>
              <a:rPr lang="en-US" sz="2300" smtClean="0"/>
              <a:t>     </a:t>
            </a:r>
            <a:r>
              <a:rPr lang="en-US" sz="2300" smtClean="0">
                <a:solidFill>
                  <a:schemeClr val="tx2"/>
                </a:solidFill>
              </a:rPr>
              <a:t>register2 = counter</a:t>
            </a:r>
            <a:br>
              <a:rPr lang="en-US" sz="2300" smtClean="0">
                <a:solidFill>
                  <a:schemeClr val="tx2"/>
                </a:solidFill>
              </a:rPr>
            </a:br>
            <a:r>
              <a:rPr lang="en-US" sz="2300" smtClean="0">
                <a:solidFill>
                  <a:schemeClr val="tx2"/>
                </a:solidFill>
              </a:rPr>
              <a:t>     register2 = register2 - 1</a:t>
            </a:r>
            <a:br>
              <a:rPr lang="en-US" sz="2300" smtClean="0">
                <a:solidFill>
                  <a:schemeClr val="tx2"/>
                </a:solidFill>
              </a:rPr>
            </a:br>
            <a:r>
              <a:rPr lang="en-US" sz="2300" smtClean="0">
                <a:solidFill>
                  <a:schemeClr val="tx2"/>
                </a:solidFill>
              </a:rPr>
              <a:t>     count = register2</a:t>
            </a:r>
          </a:p>
          <a:p>
            <a:pPr>
              <a:lnSpc>
                <a:spcPct val="90000"/>
              </a:lnSpc>
            </a:pPr>
            <a:endParaRPr lang="en-US" sz="1100" smtClean="0">
              <a:solidFill>
                <a:schemeClr val="tx2"/>
              </a:solidFill>
            </a:endParaRPr>
          </a:p>
          <a:p>
            <a:pPr>
              <a:lnSpc>
                <a:spcPct val="90000"/>
              </a:lnSpc>
            </a:pPr>
            <a:r>
              <a:rPr lang="en-US" sz="2300" smtClean="0"/>
              <a:t>Consider this execution interleaving with “count = 5” initially:</a:t>
            </a:r>
          </a:p>
          <a:p>
            <a:pPr lvl="1">
              <a:lnSpc>
                <a:spcPct val="90000"/>
              </a:lnSpc>
              <a:buFont typeface="Monotype Sorts" charset="2"/>
              <a:buNone/>
            </a:pPr>
            <a:r>
              <a:rPr lang="en-US" sz="2300" smtClean="0"/>
              <a:t>	</a:t>
            </a:r>
            <a:r>
              <a:rPr lang="en-US" smtClean="0"/>
              <a:t>S0: producer execute </a:t>
            </a:r>
            <a:r>
              <a:rPr lang="en-US" smtClean="0">
                <a:solidFill>
                  <a:srgbClr val="0000FF"/>
                </a:solidFill>
              </a:rPr>
              <a:t>register1 = counter</a:t>
            </a:r>
            <a:r>
              <a:rPr lang="en-US" smtClean="0"/>
              <a:t>   {register1 = 5}</a:t>
            </a:r>
            <a:br>
              <a:rPr lang="en-US" smtClean="0"/>
            </a:br>
            <a:r>
              <a:rPr lang="en-US" smtClean="0"/>
              <a:t>S1: producer execute </a:t>
            </a:r>
            <a:r>
              <a:rPr lang="en-US" smtClean="0">
                <a:solidFill>
                  <a:srgbClr val="0000FF"/>
                </a:solidFill>
              </a:rPr>
              <a:t>register1 = register1 + 1  </a:t>
            </a:r>
            <a:r>
              <a:rPr lang="en-US" smtClean="0"/>
              <a:t> {register1 = 6} </a:t>
            </a:r>
            <a:br>
              <a:rPr lang="en-US" smtClean="0"/>
            </a:br>
            <a:r>
              <a:rPr lang="en-US" smtClean="0"/>
              <a:t>S2: consumer execute </a:t>
            </a:r>
            <a:r>
              <a:rPr lang="en-US" smtClean="0">
                <a:solidFill>
                  <a:schemeClr val="tx2"/>
                </a:solidFill>
              </a:rPr>
              <a:t>register2 = counter</a:t>
            </a:r>
            <a:r>
              <a:rPr lang="en-US" smtClean="0"/>
              <a:t>   {register2 = 5} </a:t>
            </a:r>
            <a:br>
              <a:rPr lang="en-US" smtClean="0"/>
            </a:br>
            <a:r>
              <a:rPr lang="en-US" smtClean="0"/>
              <a:t>S3: consumer execute </a:t>
            </a:r>
            <a:r>
              <a:rPr lang="en-US" smtClean="0">
                <a:solidFill>
                  <a:schemeClr val="tx2"/>
                </a:solidFill>
              </a:rPr>
              <a:t>register2 = register2 - 1</a:t>
            </a:r>
            <a:r>
              <a:rPr lang="en-US" smtClean="0"/>
              <a:t>   {register2 = 4} </a:t>
            </a:r>
            <a:br>
              <a:rPr lang="en-US" smtClean="0"/>
            </a:br>
            <a:r>
              <a:rPr lang="en-US" smtClean="0"/>
              <a:t>S4: producer execute </a:t>
            </a:r>
            <a:r>
              <a:rPr lang="en-US" smtClean="0">
                <a:solidFill>
                  <a:srgbClr val="0000FF"/>
                </a:solidFill>
              </a:rPr>
              <a:t>counter = register1</a:t>
            </a:r>
            <a:r>
              <a:rPr lang="en-US" smtClean="0"/>
              <a:t>   {count = 6 } </a:t>
            </a:r>
            <a:br>
              <a:rPr lang="en-US" smtClean="0"/>
            </a:br>
            <a:r>
              <a:rPr lang="en-US" smtClean="0"/>
              <a:t>S5: consumer execute </a:t>
            </a:r>
            <a:r>
              <a:rPr lang="en-US" smtClean="0">
                <a:solidFill>
                  <a:schemeClr val="tx2"/>
                </a:solidFill>
              </a:rPr>
              <a:t>counter = register2</a:t>
            </a:r>
            <a:r>
              <a:rPr lang="en-US" smtClean="0"/>
              <a:t>   {count = 4}</a:t>
            </a:r>
          </a:p>
          <a:p>
            <a:pPr lvl="1">
              <a:lnSpc>
                <a:spcPct val="90000"/>
              </a:lnSpc>
              <a:buFont typeface="Monotype Sorts" charset="2"/>
              <a:buNone/>
            </a:pPr>
            <a:endParaRPr lang="en-US"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Timestamp-ordering Protocol</a:t>
            </a:r>
          </a:p>
        </p:txBody>
      </p:sp>
      <p:sp>
        <p:nvSpPr>
          <p:cNvPr id="73731" name="Rectangle 3"/>
          <p:cNvSpPr>
            <a:spLocks noGrp="1" noChangeArrowheads="1"/>
          </p:cNvSpPr>
          <p:nvPr>
            <p:ph type="body" idx="1"/>
          </p:nvPr>
        </p:nvSpPr>
        <p:spPr/>
        <p:txBody>
          <a:bodyPr/>
          <a:lstStyle/>
          <a:p>
            <a:r>
              <a:rPr lang="en-US" smtClean="0"/>
              <a:t>Suppose Ti executes write(Q)</a:t>
            </a:r>
          </a:p>
          <a:p>
            <a:pPr lvl="1"/>
            <a:r>
              <a:rPr lang="en-US" smtClean="0"/>
              <a:t>If TS(T</a:t>
            </a:r>
            <a:r>
              <a:rPr lang="en-US" baseline="-25000" smtClean="0"/>
              <a:t>i</a:t>
            </a:r>
            <a:r>
              <a:rPr lang="en-US" smtClean="0"/>
              <a:t>) &lt; R-timestamp(Q), value Q produced by T</a:t>
            </a:r>
            <a:r>
              <a:rPr lang="en-US" baseline="-25000" smtClean="0"/>
              <a:t>i</a:t>
            </a:r>
            <a:r>
              <a:rPr lang="en-US" smtClean="0"/>
              <a:t> was needed previously and T</a:t>
            </a:r>
            <a:r>
              <a:rPr lang="en-US" baseline="-25000" smtClean="0"/>
              <a:t>i</a:t>
            </a:r>
            <a:r>
              <a:rPr lang="en-US" smtClean="0"/>
              <a:t> assumed it would never be produced</a:t>
            </a:r>
          </a:p>
          <a:p>
            <a:pPr lvl="2"/>
            <a:r>
              <a:rPr lang="en-US" smtClean="0">
                <a:solidFill>
                  <a:srgbClr val="0000FF"/>
                </a:solidFill>
              </a:rPr>
              <a:t>Write</a:t>
            </a:r>
            <a:r>
              <a:rPr lang="en-US" smtClean="0"/>
              <a:t> operation rejected, T</a:t>
            </a:r>
            <a:r>
              <a:rPr lang="en-US" baseline="-25000" smtClean="0"/>
              <a:t>i</a:t>
            </a:r>
            <a:r>
              <a:rPr lang="en-US" smtClean="0"/>
              <a:t> rolled back</a:t>
            </a:r>
          </a:p>
          <a:p>
            <a:pPr lvl="1"/>
            <a:r>
              <a:rPr lang="en-US" smtClean="0"/>
              <a:t>If TS(T</a:t>
            </a:r>
            <a:r>
              <a:rPr lang="en-US" baseline="-25000" smtClean="0"/>
              <a:t>i</a:t>
            </a:r>
            <a:r>
              <a:rPr lang="en-US" smtClean="0"/>
              <a:t>) &lt; W-timestamp(Q), T</a:t>
            </a:r>
            <a:r>
              <a:rPr lang="en-US" baseline="-25000" smtClean="0"/>
              <a:t>i</a:t>
            </a:r>
            <a:r>
              <a:rPr lang="en-US" smtClean="0"/>
              <a:t> attempting to write obsolete value of Q</a:t>
            </a:r>
          </a:p>
          <a:p>
            <a:pPr lvl="2"/>
            <a:r>
              <a:rPr lang="en-US" smtClean="0">
                <a:solidFill>
                  <a:srgbClr val="0000FF"/>
                </a:solidFill>
              </a:rPr>
              <a:t>Write</a:t>
            </a:r>
            <a:r>
              <a:rPr lang="en-US" smtClean="0"/>
              <a:t> operation rejected and T</a:t>
            </a:r>
            <a:r>
              <a:rPr lang="en-US" baseline="-25000" smtClean="0"/>
              <a:t>i</a:t>
            </a:r>
            <a:r>
              <a:rPr lang="en-US" smtClean="0"/>
              <a:t> rolled back</a:t>
            </a:r>
          </a:p>
          <a:p>
            <a:pPr lvl="1"/>
            <a:r>
              <a:rPr lang="en-US" smtClean="0"/>
              <a:t>Otherwise, </a:t>
            </a:r>
            <a:r>
              <a:rPr lang="en-US" smtClean="0">
                <a:solidFill>
                  <a:srgbClr val="0000FF"/>
                </a:solidFill>
              </a:rPr>
              <a:t>write</a:t>
            </a:r>
            <a:r>
              <a:rPr lang="en-US" smtClean="0"/>
              <a:t> executed</a:t>
            </a:r>
          </a:p>
          <a:p>
            <a:r>
              <a:rPr lang="en-US" smtClean="0"/>
              <a:t>Any rolled back transaction T</a:t>
            </a:r>
            <a:r>
              <a:rPr lang="en-US" baseline="-25000" smtClean="0"/>
              <a:t>i</a:t>
            </a:r>
            <a:r>
              <a:rPr lang="en-US" smtClean="0"/>
              <a:t> is assigned new timestamp and restarted</a:t>
            </a:r>
          </a:p>
          <a:p>
            <a:r>
              <a:rPr lang="en-US" smtClean="0"/>
              <a:t>Algorithm ensures conflict serializability and freedom from deadlock</a:t>
            </a:r>
          </a:p>
          <a:p>
            <a:endParaRPr 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328738" y="287338"/>
            <a:ext cx="12115800" cy="812800"/>
          </a:xfrm>
        </p:spPr>
        <p:txBody>
          <a:bodyPr/>
          <a:lstStyle/>
          <a:p>
            <a:pPr eaLnBrk="1" hangingPunct="1"/>
            <a:r>
              <a:rPr lang="en-US" sz="4000" smtClean="0"/>
              <a:t> Schedule Possible Under Timestamp Protocol</a:t>
            </a:r>
          </a:p>
        </p:txBody>
      </p:sp>
      <p:pic>
        <p:nvPicPr>
          <p:cNvPr id="74755" name="Picture 3"/>
          <p:cNvPicPr>
            <a:picLocks noChangeAspect="1" noChangeArrowheads="1"/>
          </p:cNvPicPr>
          <p:nvPr/>
        </p:nvPicPr>
        <p:blipFill>
          <a:blip r:embed="rId3"/>
          <a:srcRect l="10501" t="4010" r="11266" b="6343"/>
          <a:stretch>
            <a:fillRect/>
          </a:stretch>
        </p:blipFill>
        <p:spPr bwMode="auto">
          <a:xfrm>
            <a:off x="3389313" y="2578100"/>
            <a:ext cx="6254750" cy="4779963"/>
          </a:xfrm>
          <a:prstGeom prst="rect">
            <a:avLst/>
          </a:prstGeom>
          <a:noFill/>
          <a:ln w="38100" cmpd="dbl">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1028700" y="914400"/>
            <a:ext cx="11658600" cy="2836863"/>
          </a:xfrm>
        </p:spPr>
        <p:txBody>
          <a:bodyPr/>
          <a:lstStyle/>
          <a:p>
            <a:pPr eaLnBrk="1" hangingPunct="1"/>
            <a:r>
              <a:rPr lang="en-US" smtClean="0"/>
              <a:t>End of Chapter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Critical Section Problem</a:t>
            </a:r>
          </a:p>
        </p:txBody>
      </p:sp>
      <p:sp>
        <p:nvSpPr>
          <p:cNvPr id="10243" name="Content Placeholder 2"/>
          <p:cNvSpPr>
            <a:spLocks noGrp="1"/>
          </p:cNvSpPr>
          <p:nvPr>
            <p:ph idx="1"/>
          </p:nvPr>
        </p:nvSpPr>
        <p:spPr/>
        <p:txBody>
          <a:bodyPr/>
          <a:lstStyle/>
          <a:p>
            <a:r>
              <a:rPr lang="en-US" smtClean="0"/>
              <a:t>Consider system of n processes {p</a:t>
            </a:r>
            <a:r>
              <a:rPr lang="en-US" baseline="-25000" smtClean="0"/>
              <a:t>0</a:t>
            </a:r>
            <a:r>
              <a:rPr lang="en-US" smtClean="0"/>
              <a:t>, p</a:t>
            </a:r>
            <a:r>
              <a:rPr lang="en-US" baseline="-25000" smtClean="0"/>
              <a:t>1</a:t>
            </a:r>
            <a:r>
              <a:rPr lang="en-US" smtClean="0"/>
              <a:t>, … p</a:t>
            </a:r>
            <a:r>
              <a:rPr lang="en-US" baseline="-25000" smtClean="0"/>
              <a:t>n-1</a:t>
            </a:r>
            <a:r>
              <a:rPr lang="en-US" smtClean="0"/>
              <a:t>}</a:t>
            </a:r>
          </a:p>
          <a:p>
            <a:r>
              <a:rPr lang="en-US" smtClean="0"/>
              <a:t>Each process has </a:t>
            </a:r>
            <a:r>
              <a:rPr lang="en-US" b="1" smtClean="0">
                <a:solidFill>
                  <a:srgbClr val="0000FF"/>
                </a:solidFill>
              </a:rPr>
              <a:t>critical section </a:t>
            </a:r>
            <a:r>
              <a:rPr lang="en-US" smtClean="0"/>
              <a:t>segment of code</a:t>
            </a:r>
          </a:p>
          <a:p>
            <a:pPr lvl="1"/>
            <a:r>
              <a:rPr lang="en-US" smtClean="0"/>
              <a:t>Process may be changing common variables, updating table, writing file, etc</a:t>
            </a:r>
          </a:p>
          <a:p>
            <a:pPr lvl="1"/>
            <a:r>
              <a:rPr lang="en-US" smtClean="0"/>
              <a:t>When one process in critical section, no other may be in its critical section</a:t>
            </a:r>
          </a:p>
          <a:p>
            <a:r>
              <a:rPr lang="en-US" smtClean="0"/>
              <a:t>Critical section problem is to design protocol to solve this</a:t>
            </a:r>
          </a:p>
          <a:p>
            <a:r>
              <a:rPr lang="en-US" smtClean="0"/>
              <a:t>Each process must ask permission to enter critical section in </a:t>
            </a:r>
            <a:r>
              <a:rPr lang="en-US" b="1" smtClean="0">
                <a:solidFill>
                  <a:srgbClr val="0000FF"/>
                </a:solidFill>
              </a:rPr>
              <a:t>entry section</a:t>
            </a:r>
            <a:r>
              <a:rPr lang="en-US" smtClean="0"/>
              <a:t>, may follow critical section with </a:t>
            </a:r>
            <a:r>
              <a:rPr lang="en-US" b="1" smtClean="0">
                <a:solidFill>
                  <a:srgbClr val="0000FF"/>
                </a:solidFill>
              </a:rPr>
              <a:t>exit section</a:t>
            </a:r>
            <a:r>
              <a:rPr lang="en-US" smtClean="0"/>
              <a:t>, then </a:t>
            </a:r>
            <a:r>
              <a:rPr lang="en-US" b="1" smtClean="0">
                <a:solidFill>
                  <a:srgbClr val="0000FF"/>
                </a:solidFill>
              </a:rPr>
              <a:t>remainder section</a:t>
            </a:r>
          </a:p>
          <a:p>
            <a:r>
              <a:rPr lang="en-US" smtClean="0"/>
              <a:t>Especially challenging with preemptive kernels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Critical Section</a:t>
            </a:r>
          </a:p>
        </p:txBody>
      </p:sp>
      <p:sp>
        <p:nvSpPr>
          <p:cNvPr id="11267" name="Content Placeholder 2"/>
          <p:cNvSpPr>
            <a:spLocks noGrp="1"/>
          </p:cNvSpPr>
          <p:nvPr>
            <p:ph idx="1"/>
          </p:nvPr>
        </p:nvSpPr>
        <p:spPr/>
        <p:txBody>
          <a:bodyPr/>
          <a:lstStyle/>
          <a:p>
            <a:r>
              <a:rPr lang="en-US" smtClean="0"/>
              <a:t>General structure of process p</a:t>
            </a:r>
            <a:r>
              <a:rPr lang="en-US" baseline="-25000" smtClean="0"/>
              <a:t>i </a:t>
            </a:r>
            <a:r>
              <a:rPr lang="en-US" smtClean="0"/>
              <a:t>is</a:t>
            </a:r>
          </a:p>
          <a:p>
            <a:endParaRPr lang="en-US" b="1" smtClean="0">
              <a:solidFill>
                <a:srgbClr val="0000FF"/>
              </a:solidFill>
            </a:endParaRPr>
          </a:p>
        </p:txBody>
      </p:sp>
      <p:pic>
        <p:nvPicPr>
          <p:cNvPr id="11268" name="Picture 3"/>
          <p:cNvPicPr>
            <a:picLocks noChangeAspect="1"/>
          </p:cNvPicPr>
          <p:nvPr/>
        </p:nvPicPr>
        <p:blipFill>
          <a:blip r:embed="rId2"/>
          <a:srcRect/>
          <a:stretch>
            <a:fillRect/>
          </a:stretch>
        </p:blipFill>
        <p:spPr bwMode="auto">
          <a:xfrm>
            <a:off x="2705100" y="2493963"/>
            <a:ext cx="7613650" cy="3556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11017</TotalTime>
  <Words>3000</Words>
  <Application>Microsoft Office PowerPoint</Application>
  <PresentationFormat>Custom</PresentationFormat>
  <Paragraphs>794</Paragraphs>
  <Slides>72</Slides>
  <Notes>68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ＭＳ Ｐゴシック</vt:lpstr>
      <vt:lpstr>Arial</vt:lpstr>
      <vt:lpstr>Helvetica</vt:lpstr>
      <vt:lpstr>Monotype Sorts</vt:lpstr>
      <vt:lpstr>MT Extra</vt:lpstr>
      <vt:lpstr>Symbol</vt:lpstr>
      <vt:lpstr>Times New Roman</vt:lpstr>
      <vt:lpstr>Verdana</vt:lpstr>
      <vt:lpstr>Webdings</vt:lpstr>
      <vt:lpstr>Wingdings 2</vt:lpstr>
      <vt:lpstr>os-8</vt:lpstr>
      <vt:lpstr>Chapter 6:  Process Synchronization</vt:lpstr>
      <vt:lpstr>Module 6: Process Synchronization</vt:lpstr>
      <vt:lpstr>Objectives</vt:lpstr>
      <vt:lpstr>Background</vt:lpstr>
      <vt:lpstr>Producer </vt:lpstr>
      <vt:lpstr>Consumer</vt:lpstr>
      <vt:lpstr>Race Condition</vt:lpstr>
      <vt:lpstr>Critical Section Problem</vt:lpstr>
      <vt:lpstr>Critical Section</vt:lpstr>
      <vt:lpstr>Solution to Critical-Section Problem</vt:lpstr>
      <vt:lpstr>Peterson’s Solution</vt:lpstr>
      <vt:lpstr>Algorithm for Process Pi</vt:lpstr>
      <vt:lpstr>Synchronization Hardware</vt:lpstr>
      <vt:lpstr>Solution to Critical-section  Problem Using Locks</vt:lpstr>
      <vt:lpstr>TestAndSet Instruction </vt:lpstr>
      <vt:lpstr>Solution using TestAndSet</vt:lpstr>
      <vt:lpstr>Swap Instruction</vt:lpstr>
      <vt:lpstr>Solution using Swap</vt:lpstr>
      <vt:lpstr>Bounded-waiting Mutual Exclusion  with TestandSet()</vt:lpstr>
      <vt:lpstr>Semaphore</vt:lpstr>
      <vt:lpstr>Semaphore as  General Synchronization Tool</vt:lpstr>
      <vt:lpstr>Semaphore Implementation</vt:lpstr>
      <vt:lpstr>Semaphore Implementation  with no Busy waiting </vt:lpstr>
      <vt:lpstr>Semaphore Implementation with  no Busy waiting (Cont.)</vt:lpstr>
      <vt:lpstr>Deadlock and Starvation</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Readers-Writers Problem Variations</vt:lpstr>
      <vt:lpstr>Dining-Philosophers Problem</vt:lpstr>
      <vt:lpstr>  Dining-Philosophers Problem Algorithm</vt:lpstr>
      <vt:lpstr>Problems with Semaphores</vt:lpstr>
      <vt:lpstr>Monitors</vt:lpstr>
      <vt:lpstr>Schematic view of a Monitor</vt:lpstr>
      <vt:lpstr>Condition Variables</vt:lpstr>
      <vt:lpstr> Monitor with Condition Variables</vt:lpstr>
      <vt:lpstr>Condition Variables Choices</vt:lpstr>
      <vt:lpstr>Solution to Dining Philosophers</vt:lpstr>
      <vt:lpstr>Solution to Dining Philosophers (Cont.)</vt:lpstr>
      <vt:lpstr>PowerPoint Presentation</vt:lpstr>
      <vt:lpstr>Monitor Implementation Using Semaphores</vt:lpstr>
      <vt:lpstr>Monitor Implementation – Condition Variables</vt:lpstr>
      <vt:lpstr>Monitor Implementation (Cont.)</vt:lpstr>
      <vt:lpstr>Resuming Processes within a Monitor</vt:lpstr>
      <vt:lpstr>A Monitor to Allocate Single Resource</vt:lpstr>
      <vt:lpstr>Synchronization Examples</vt:lpstr>
      <vt:lpstr>Solaris Synchronization</vt:lpstr>
      <vt:lpstr>Windows XP Synchronization</vt:lpstr>
      <vt:lpstr>Linux Synchronization</vt:lpstr>
      <vt:lpstr>Pthreads Synchronization</vt:lpstr>
      <vt:lpstr>Atomic Transactions</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Timestamp-ordering Protocol</vt:lpstr>
      <vt:lpstr> Schedule Possible Under Timestamp Protocol</vt:lpstr>
      <vt:lpstr>End of Chapter 6</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IITBBS1</cp:lastModifiedBy>
  <cp:revision>296</cp:revision>
  <cp:lastPrinted>2011-02-14T00:38:16Z</cp:lastPrinted>
  <dcterms:created xsi:type="dcterms:W3CDTF">2011-02-21T15:27:19Z</dcterms:created>
  <dcterms:modified xsi:type="dcterms:W3CDTF">2016-12-29T12:07:35Z</dcterms:modified>
</cp:coreProperties>
</file>