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0" r:id="rId2"/>
    <p:sldId id="307" r:id="rId3"/>
    <p:sldId id="309" r:id="rId4"/>
    <p:sldId id="292" r:id="rId5"/>
    <p:sldId id="308" r:id="rId6"/>
    <p:sldId id="302" r:id="rId7"/>
    <p:sldId id="29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49" autoAdjust="0"/>
    <p:restoredTop sz="83273" autoAdjust="0"/>
  </p:normalViewPr>
  <p:slideViewPr>
    <p:cSldViewPr snapToGrid="0">
      <p:cViewPr varScale="1">
        <p:scale>
          <a:sx n="62" d="100"/>
          <a:sy n="62" d="100"/>
        </p:scale>
        <p:origin x="84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65D7B-5CA9-4077-890C-BA298CB47B2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0E859-5B21-49C5-9BFB-3D15A0E72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1590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CA115-D3C3-46D1-BA9D-03E75D112386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2313D-8381-4268-9B31-5438369FA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184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182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将这</a:t>
            </a:r>
            <a:r>
              <a:rPr lang="en-US" altLang="zh-CN" dirty="0" smtClean="0"/>
              <a:t>7</a:t>
            </a:r>
            <a:r>
              <a:rPr lang="zh-CN" altLang="en-US" dirty="0" smtClean="0"/>
              <a:t>部电影放入二维坐标中，如右图：用不同颜色的点表示，然后可以看出</a:t>
            </a:r>
            <a:r>
              <a:rPr lang="en-US" altLang="zh-CN" sz="1600" b="1" dirty="0" smtClean="0"/>
              <a:t>?</a:t>
            </a:r>
            <a:r>
              <a:rPr lang="zh-CN" altLang="en-US" dirty="0" smtClean="0"/>
              <a:t>电影和蓝色线</a:t>
            </a:r>
            <a:r>
              <a:rPr lang="zh-CN" altLang="en-US" b="1" dirty="0" smtClean="0"/>
              <a:t>距离</a:t>
            </a:r>
            <a:r>
              <a:rPr lang="zh-CN" altLang="en-US" dirty="0" smtClean="0"/>
              <a:t>近   分类也应该属于近的类别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9313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算法中提到的</a:t>
            </a:r>
            <a:r>
              <a:rPr lang="zh-CN" altLang="en-US" b="1" dirty="0" smtClean="0"/>
              <a:t>距离</a:t>
            </a:r>
            <a:r>
              <a:rPr lang="zh-CN" altLang="en-US" dirty="0" smtClean="0"/>
              <a:t>的计算方式，采用的为欧氏距离计算方式。我们一般用欧氏距离在衡量高维空间中两点的距离，在实际应用中，距离函数的选择应该根据数据的特征和分析的需要而定。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32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选择合适的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值后，一般采用简单投票法，即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个电影中，属于哪一类的分类标签多，那么待分类电影就属于哪一类。例如：</a:t>
            </a:r>
            <a:r>
              <a:rPr lang="en-US" altLang="zh-CN" dirty="0" smtClean="0"/>
              <a:t>k</a:t>
            </a:r>
            <a:r>
              <a:rPr lang="zh-CN" altLang="en-US" dirty="0" smtClean="0"/>
              <a:t>取</a:t>
            </a:r>
            <a:r>
              <a:rPr lang="en-US" altLang="zh-CN" dirty="0" smtClean="0"/>
              <a:t>4</a:t>
            </a:r>
            <a:r>
              <a:rPr lang="zh-CN" altLang="en-US" dirty="0" smtClean="0"/>
              <a:t>时，前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部电影中，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部是爱情片，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部为动作片，那么该电影就属于爱情片。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379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630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33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38DB-BBE0-4395-A745-24645F0C77C2}" type="datetime1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3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C7C8-69C0-4E9B-96F4-4646401B99DE}" type="datetime1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77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3BCD-415E-417C-A7C6-7A0EA23420E3}" type="datetime1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72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9ECE-3268-4E95-8738-19C69BDD0BD5}" type="datetime1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5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5EE2-CA00-4CFF-9DD2-7D41FF6BC930}" type="datetime1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08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89DD-19C3-4FEC-9AA3-A74697454776}" type="datetime1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5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92D2-49D0-45C6-8235-8EF1083E19A2}" type="datetime1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50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3B7A-20CD-4462-91C4-877066B15C75}" type="datetime1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4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8BE92CD8-93B1-4186-8956-9FB1878CD64F}" type="datetime1">
              <a:rPr lang="zh-CN" altLang="en-US" smtClean="0"/>
              <a:t>2018/1/31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92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8DD0-C6B9-4FC7-8829-F76275DC35D7}" type="datetime1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66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44C0-32AC-49BB-9D57-A93DEA5926AE}" type="datetime1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92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180B3-692F-4542-87CC-31FE564E5443}" type="datetime1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fld id="{BA273C2D-4608-40A4-843C-F0473CCD49E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0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-117694" y="-187325"/>
            <a:ext cx="1754186" cy="1427161"/>
            <a:chOff x="-419101" y="-651218"/>
            <a:chExt cx="6413260" cy="5211985"/>
          </a:xfrm>
        </p:grpSpPr>
        <p:pic>
          <p:nvPicPr>
            <p:cNvPr id="5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9" name="图片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2026"/>
              </a:clrFrom>
              <a:clrTo>
                <a:srgbClr val="1A202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2" t="67529" r="6112" b="9962"/>
          <a:stretch/>
        </p:blipFill>
        <p:spPr bwMode="auto">
          <a:xfrm rot="10800000" flipV="1">
            <a:off x="-42204" y="5346700"/>
            <a:ext cx="2017594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1</a:t>
            </a:fld>
            <a:endParaRPr lang="zh-CN" altLang="en-US" dirty="0"/>
          </a:p>
        </p:txBody>
      </p:sp>
      <p:grpSp>
        <p:nvGrpSpPr>
          <p:cNvPr id="10" name="组合 25"/>
          <p:cNvGrpSpPr>
            <a:grpSpLocks/>
          </p:cNvGrpSpPr>
          <p:nvPr/>
        </p:nvGrpSpPr>
        <p:grpSpPr bwMode="auto">
          <a:xfrm flipH="1">
            <a:off x="10531299" y="-187325"/>
            <a:ext cx="1754186" cy="1427161"/>
            <a:chOff x="-419101" y="-651218"/>
            <a:chExt cx="6413260" cy="5211985"/>
          </a:xfrm>
        </p:grpSpPr>
        <p:pic>
          <p:nvPicPr>
            <p:cNvPr id="12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14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6" name="组合 3"/>
          <p:cNvGrpSpPr>
            <a:grpSpLocks/>
          </p:cNvGrpSpPr>
          <p:nvPr/>
        </p:nvGrpSpPr>
        <p:grpSpPr bwMode="auto">
          <a:xfrm>
            <a:off x="1975390" y="260350"/>
            <a:ext cx="7613650" cy="0"/>
            <a:chOff x="4578283" y="2075543"/>
            <a:chExt cx="7613717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578283" y="2075543"/>
              <a:ext cx="632783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9070948" y="2075543"/>
              <a:ext cx="3121052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2"/>
          <p:cNvGrpSpPr>
            <a:grpSpLocks/>
          </p:cNvGrpSpPr>
          <p:nvPr/>
        </p:nvGrpSpPr>
        <p:grpSpPr bwMode="auto">
          <a:xfrm>
            <a:off x="2329986" y="6638925"/>
            <a:ext cx="8099425" cy="4763"/>
            <a:chOff x="0" y="4592805"/>
            <a:chExt cx="8098971" cy="5049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0" y="4592805"/>
              <a:ext cx="8098971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4597854"/>
              <a:ext cx="399075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圆角矩形 21"/>
          <p:cNvSpPr/>
          <p:nvPr/>
        </p:nvSpPr>
        <p:spPr>
          <a:xfrm>
            <a:off x="4480480" y="2267585"/>
            <a:ext cx="3627120" cy="1071880"/>
          </a:xfrm>
          <a:prstGeom prst="roundRect">
            <a:avLst/>
          </a:prstGeom>
          <a:noFill/>
          <a:ln>
            <a:solidFill>
              <a:srgbClr val="0095D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 smtClean="0">
                <a:solidFill>
                  <a:srgbClr val="0070C0"/>
                </a:solidFill>
              </a:rPr>
              <a:t>K-</a:t>
            </a:r>
            <a:r>
              <a:rPr lang="zh-CN" altLang="en-US" sz="5400" dirty="0" smtClean="0">
                <a:solidFill>
                  <a:srgbClr val="0070C0"/>
                </a:solidFill>
              </a:rPr>
              <a:t>近邻算法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  <p:grpSp>
        <p:nvGrpSpPr>
          <p:cNvPr id="26" name="组合 30"/>
          <p:cNvGrpSpPr>
            <a:grpSpLocks/>
          </p:cNvGrpSpPr>
          <p:nvPr/>
        </p:nvGrpSpPr>
        <p:grpSpPr bwMode="auto">
          <a:xfrm rot="4369980">
            <a:off x="3640076" y="2271656"/>
            <a:ext cx="549435" cy="607900"/>
            <a:chOff x="4473134" y="2166824"/>
            <a:chExt cx="257922" cy="288018"/>
          </a:xfrm>
        </p:grpSpPr>
        <p:sp>
          <p:nvSpPr>
            <p:cNvPr id="27" name="等腰三角形 26"/>
            <p:cNvSpPr/>
            <p:nvPr/>
          </p:nvSpPr>
          <p:spPr>
            <a:xfrm rot="3998033">
              <a:off x="4569103" y="2086381"/>
              <a:ext cx="82746" cy="232605"/>
            </a:xfrm>
            <a:prstGeom prst="triangle">
              <a:avLst>
                <a:gd name="adj" fmla="val 89599"/>
              </a:avLst>
            </a:prstGeom>
            <a:solidFill>
              <a:srgbClr val="009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等腰三角形 28"/>
            <p:cNvSpPr/>
            <p:nvPr/>
          </p:nvSpPr>
          <p:spPr>
            <a:xfrm rot="9405018">
              <a:off x="4472645" y="2227368"/>
              <a:ext cx="68040" cy="227551"/>
            </a:xfrm>
            <a:custGeom>
              <a:avLst/>
              <a:gdLst>
                <a:gd name="connsiteX0" fmla="*/ 0 w 83418"/>
                <a:gd name="connsiteY0" fmla="*/ 231575 h 231575"/>
                <a:gd name="connsiteX1" fmla="*/ 74742 w 83418"/>
                <a:gd name="connsiteY1" fmla="*/ 0 h 231575"/>
                <a:gd name="connsiteX2" fmla="*/ 83418 w 83418"/>
                <a:gd name="connsiteY2" fmla="*/ 231575 h 231575"/>
                <a:gd name="connsiteX3" fmla="*/ 0 w 83418"/>
                <a:gd name="connsiteY3" fmla="*/ 231575 h 231575"/>
                <a:gd name="connsiteX0" fmla="*/ 0 w 105978"/>
                <a:gd name="connsiteY0" fmla="*/ 284084 h 284084"/>
                <a:gd name="connsiteX1" fmla="*/ 97302 w 105978"/>
                <a:gd name="connsiteY1" fmla="*/ 0 h 284084"/>
                <a:gd name="connsiteX2" fmla="*/ 105978 w 105978"/>
                <a:gd name="connsiteY2" fmla="*/ 231575 h 284084"/>
                <a:gd name="connsiteX3" fmla="*/ 0 w 105978"/>
                <a:gd name="connsiteY3" fmla="*/ 284084 h 284084"/>
                <a:gd name="connsiteX0" fmla="*/ 7646 w 104948"/>
                <a:gd name="connsiteY0" fmla="*/ 284084 h 369363"/>
                <a:gd name="connsiteX1" fmla="*/ 104948 w 104948"/>
                <a:gd name="connsiteY1" fmla="*/ 0 h 369363"/>
                <a:gd name="connsiteX2" fmla="*/ 0 w 104948"/>
                <a:gd name="connsiteY2" fmla="*/ 369363 h 369363"/>
                <a:gd name="connsiteX3" fmla="*/ 7646 w 104948"/>
                <a:gd name="connsiteY3" fmla="*/ 284084 h 369363"/>
                <a:gd name="connsiteX0" fmla="*/ 126 w 97428"/>
                <a:gd name="connsiteY0" fmla="*/ 284084 h 351860"/>
                <a:gd name="connsiteX1" fmla="*/ 97428 w 97428"/>
                <a:gd name="connsiteY1" fmla="*/ 0 h 351860"/>
                <a:gd name="connsiteX2" fmla="*/ 0 w 97428"/>
                <a:gd name="connsiteY2" fmla="*/ 351860 h 351860"/>
                <a:gd name="connsiteX3" fmla="*/ 126 w 97428"/>
                <a:gd name="connsiteY3" fmla="*/ 284084 h 351860"/>
                <a:gd name="connsiteX0" fmla="*/ 0 w 97302"/>
                <a:gd name="connsiteY0" fmla="*/ 284084 h 348115"/>
                <a:gd name="connsiteX1" fmla="*/ 97302 w 97302"/>
                <a:gd name="connsiteY1" fmla="*/ 0 h 348115"/>
                <a:gd name="connsiteX2" fmla="*/ 9258 w 97302"/>
                <a:gd name="connsiteY2" fmla="*/ 348115 h 348115"/>
                <a:gd name="connsiteX3" fmla="*/ 0 w 97302"/>
                <a:gd name="connsiteY3" fmla="*/ 284084 h 348115"/>
                <a:gd name="connsiteX0" fmla="*/ 757 w 98059"/>
                <a:gd name="connsiteY0" fmla="*/ 284084 h 359363"/>
                <a:gd name="connsiteX1" fmla="*/ 98059 w 98059"/>
                <a:gd name="connsiteY1" fmla="*/ 0 h 359363"/>
                <a:gd name="connsiteX2" fmla="*/ 0 w 98059"/>
                <a:gd name="connsiteY2" fmla="*/ 359363 h 359363"/>
                <a:gd name="connsiteX3" fmla="*/ 757 w 98059"/>
                <a:gd name="connsiteY3" fmla="*/ 284084 h 359363"/>
                <a:gd name="connsiteX0" fmla="*/ 757 w 67300"/>
                <a:gd name="connsiteY0" fmla="*/ 152164 h 227443"/>
                <a:gd name="connsiteX1" fmla="*/ 67300 w 67300"/>
                <a:gd name="connsiteY1" fmla="*/ 0 h 227443"/>
                <a:gd name="connsiteX2" fmla="*/ 0 w 67300"/>
                <a:gd name="connsiteY2" fmla="*/ 227443 h 227443"/>
                <a:gd name="connsiteX3" fmla="*/ 757 w 67300"/>
                <a:gd name="connsiteY3" fmla="*/ 152164 h 227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00" h="227443">
                  <a:moveTo>
                    <a:pt x="757" y="152164"/>
                  </a:moveTo>
                  <a:lnTo>
                    <a:pt x="67300" y="0"/>
                  </a:lnTo>
                  <a:lnTo>
                    <a:pt x="0" y="227443"/>
                  </a:lnTo>
                  <a:cubicBezTo>
                    <a:pt x="252" y="202350"/>
                    <a:pt x="505" y="177257"/>
                    <a:pt x="757" y="152164"/>
                  </a:cubicBezTo>
                  <a:close/>
                </a:path>
              </a:pathLst>
            </a:custGeom>
            <a:solidFill>
              <a:srgbClr val="002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29"/>
            <p:cNvSpPr/>
            <p:nvPr/>
          </p:nvSpPr>
          <p:spPr>
            <a:xfrm>
              <a:off x="4519891" y="2193257"/>
              <a:ext cx="210453" cy="257785"/>
            </a:xfrm>
            <a:custGeom>
              <a:avLst/>
              <a:gdLst>
                <a:gd name="connsiteX0" fmla="*/ 0 w 318469"/>
                <a:gd name="connsiteY0" fmla="*/ 313150 h 313150"/>
                <a:gd name="connsiteX1" fmla="*/ 159235 w 318469"/>
                <a:gd name="connsiteY1" fmla="*/ 0 h 313150"/>
                <a:gd name="connsiteX2" fmla="*/ 318469 w 318469"/>
                <a:gd name="connsiteY2" fmla="*/ 313150 h 313150"/>
                <a:gd name="connsiteX3" fmla="*/ 0 w 318469"/>
                <a:gd name="connsiteY3" fmla="*/ 313150 h 313150"/>
                <a:gd name="connsiteX0" fmla="*/ 0 w 564048"/>
                <a:gd name="connsiteY0" fmla="*/ 377444 h 377444"/>
                <a:gd name="connsiteX1" fmla="*/ 564048 w 564048"/>
                <a:gd name="connsiteY1" fmla="*/ 0 h 377444"/>
                <a:gd name="connsiteX2" fmla="*/ 318469 w 564048"/>
                <a:gd name="connsiteY2" fmla="*/ 377444 h 377444"/>
                <a:gd name="connsiteX3" fmla="*/ 0 w 564048"/>
                <a:gd name="connsiteY3" fmla="*/ 377444 h 377444"/>
                <a:gd name="connsiteX0" fmla="*/ 45862 w 245579"/>
                <a:gd name="connsiteY0" fmla="*/ 98838 h 377444"/>
                <a:gd name="connsiteX1" fmla="*/ 245579 w 245579"/>
                <a:gd name="connsiteY1" fmla="*/ 0 h 377444"/>
                <a:gd name="connsiteX2" fmla="*/ 0 w 245579"/>
                <a:gd name="connsiteY2" fmla="*/ 377444 h 377444"/>
                <a:gd name="connsiteX3" fmla="*/ 45862 w 245579"/>
                <a:gd name="connsiteY3" fmla="*/ 98838 h 377444"/>
                <a:gd name="connsiteX0" fmla="*/ 0 w 199717"/>
                <a:gd name="connsiteY0" fmla="*/ 98838 h 272669"/>
                <a:gd name="connsiteX1" fmla="*/ 199717 w 199717"/>
                <a:gd name="connsiteY1" fmla="*/ 0 h 272669"/>
                <a:gd name="connsiteX2" fmla="*/ 6526 w 199717"/>
                <a:gd name="connsiteY2" fmla="*/ 272669 h 272669"/>
                <a:gd name="connsiteX3" fmla="*/ 0 w 199717"/>
                <a:gd name="connsiteY3" fmla="*/ 98838 h 272669"/>
                <a:gd name="connsiteX0" fmla="*/ 5380 w 205097"/>
                <a:gd name="connsiteY0" fmla="*/ 98838 h 256000"/>
                <a:gd name="connsiteX1" fmla="*/ 205097 w 205097"/>
                <a:gd name="connsiteY1" fmla="*/ 0 h 256000"/>
                <a:gd name="connsiteX2" fmla="*/ 0 w 205097"/>
                <a:gd name="connsiteY2" fmla="*/ 256000 h 256000"/>
                <a:gd name="connsiteX3" fmla="*/ 5380 w 205097"/>
                <a:gd name="connsiteY3" fmla="*/ 98838 h 256000"/>
                <a:gd name="connsiteX0" fmla="*/ 5380 w 209859"/>
                <a:gd name="connsiteY0" fmla="*/ 101220 h 258382"/>
                <a:gd name="connsiteX1" fmla="*/ 209859 w 209859"/>
                <a:gd name="connsiteY1" fmla="*/ 0 h 258382"/>
                <a:gd name="connsiteX2" fmla="*/ 0 w 209859"/>
                <a:gd name="connsiteY2" fmla="*/ 258382 h 258382"/>
                <a:gd name="connsiteX3" fmla="*/ 5380 w 209859"/>
                <a:gd name="connsiteY3" fmla="*/ 101220 h 25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859" h="258382">
                  <a:moveTo>
                    <a:pt x="5380" y="101220"/>
                  </a:moveTo>
                  <a:lnTo>
                    <a:pt x="209859" y="0"/>
                  </a:lnTo>
                  <a:lnTo>
                    <a:pt x="0" y="258382"/>
                  </a:lnTo>
                  <a:lnTo>
                    <a:pt x="5380" y="101220"/>
                  </a:lnTo>
                  <a:close/>
                </a:path>
              </a:pathLst>
            </a:custGeom>
            <a:solidFill>
              <a:srgbClr val="0746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2" name="组合 48"/>
          <p:cNvGrpSpPr>
            <a:grpSpLocks/>
          </p:cNvGrpSpPr>
          <p:nvPr/>
        </p:nvGrpSpPr>
        <p:grpSpPr bwMode="auto">
          <a:xfrm rot="-565443">
            <a:off x="3895056" y="2773639"/>
            <a:ext cx="425406" cy="670779"/>
            <a:chOff x="4473134" y="2166824"/>
            <a:chExt cx="257922" cy="288018"/>
          </a:xfrm>
        </p:grpSpPr>
        <p:sp>
          <p:nvSpPr>
            <p:cNvPr id="43" name="等腰三角形 42"/>
            <p:cNvSpPr/>
            <p:nvPr/>
          </p:nvSpPr>
          <p:spPr>
            <a:xfrm rot="3998033">
              <a:off x="4569271" y="2081334"/>
              <a:ext cx="82291" cy="232384"/>
            </a:xfrm>
            <a:prstGeom prst="triangle">
              <a:avLst>
                <a:gd name="adj" fmla="val 89599"/>
              </a:avLst>
            </a:prstGeom>
            <a:solidFill>
              <a:srgbClr val="009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等腰三角形 28"/>
            <p:cNvSpPr/>
            <p:nvPr/>
          </p:nvSpPr>
          <p:spPr>
            <a:xfrm rot="9405018">
              <a:off x="4471938" y="2228399"/>
              <a:ext cx="66396" cy="226300"/>
            </a:xfrm>
            <a:custGeom>
              <a:avLst/>
              <a:gdLst>
                <a:gd name="connsiteX0" fmla="*/ 0 w 83418"/>
                <a:gd name="connsiteY0" fmla="*/ 231575 h 231575"/>
                <a:gd name="connsiteX1" fmla="*/ 74742 w 83418"/>
                <a:gd name="connsiteY1" fmla="*/ 0 h 231575"/>
                <a:gd name="connsiteX2" fmla="*/ 83418 w 83418"/>
                <a:gd name="connsiteY2" fmla="*/ 231575 h 231575"/>
                <a:gd name="connsiteX3" fmla="*/ 0 w 83418"/>
                <a:gd name="connsiteY3" fmla="*/ 231575 h 231575"/>
                <a:gd name="connsiteX0" fmla="*/ 0 w 105978"/>
                <a:gd name="connsiteY0" fmla="*/ 284084 h 284084"/>
                <a:gd name="connsiteX1" fmla="*/ 97302 w 105978"/>
                <a:gd name="connsiteY1" fmla="*/ 0 h 284084"/>
                <a:gd name="connsiteX2" fmla="*/ 105978 w 105978"/>
                <a:gd name="connsiteY2" fmla="*/ 231575 h 284084"/>
                <a:gd name="connsiteX3" fmla="*/ 0 w 105978"/>
                <a:gd name="connsiteY3" fmla="*/ 284084 h 284084"/>
                <a:gd name="connsiteX0" fmla="*/ 7646 w 104948"/>
                <a:gd name="connsiteY0" fmla="*/ 284084 h 369363"/>
                <a:gd name="connsiteX1" fmla="*/ 104948 w 104948"/>
                <a:gd name="connsiteY1" fmla="*/ 0 h 369363"/>
                <a:gd name="connsiteX2" fmla="*/ 0 w 104948"/>
                <a:gd name="connsiteY2" fmla="*/ 369363 h 369363"/>
                <a:gd name="connsiteX3" fmla="*/ 7646 w 104948"/>
                <a:gd name="connsiteY3" fmla="*/ 284084 h 369363"/>
                <a:gd name="connsiteX0" fmla="*/ 126 w 97428"/>
                <a:gd name="connsiteY0" fmla="*/ 284084 h 351860"/>
                <a:gd name="connsiteX1" fmla="*/ 97428 w 97428"/>
                <a:gd name="connsiteY1" fmla="*/ 0 h 351860"/>
                <a:gd name="connsiteX2" fmla="*/ 0 w 97428"/>
                <a:gd name="connsiteY2" fmla="*/ 351860 h 351860"/>
                <a:gd name="connsiteX3" fmla="*/ 126 w 97428"/>
                <a:gd name="connsiteY3" fmla="*/ 284084 h 351860"/>
                <a:gd name="connsiteX0" fmla="*/ 0 w 97302"/>
                <a:gd name="connsiteY0" fmla="*/ 284084 h 348115"/>
                <a:gd name="connsiteX1" fmla="*/ 97302 w 97302"/>
                <a:gd name="connsiteY1" fmla="*/ 0 h 348115"/>
                <a:gd name="connsiteX2" fmla="*/ 9258 w 97302"/>
                <a:gd name="connsiteY2" fmla="*/ 348115 h 348115"/>
                <a:gd name="connsiteX3" fmla="*/ 0 w 97302"/>
                <a:gd name="connsiteY3" fmla="*/ 284084 h 348115"/>
                <a:gd name="connsiteX0" fmla="*/ 757 w 98059"/>
                <a:gd name="connsiteY0" fmla="*/ 284084 h 359363"/>
                <a:gd name="connsiteX1" fmla="*/ 98059 w 98059"/>
                <a:gd name="connsiteY1" fmla="*/ 0 h 359363"/>
                <a:gd name="connsiteX2" fmla="*/ 0 w 98059"/>
                <a:gd name="connsiteY2" fmla="*/ 359363 h 359363"/>
                <a:gd name="connsiteX3" fmla="*/ 757 w 98059"/>
                <a:gd name="connsiteY3" fmla="*/ 284084 h 359363"/>
                <a:gd name="connsiteX0" fmla="*/ 757 w 67300"/>
                <a:gd name="connsiteY0" fmla="*/ 152164 h 227443"/>
                <a:gd name="connsiteX1" fmla="*/ 67300 w 67300"/>
                <a:gd name="connsiteY1" fmla="*/ 0 h 227443"/>
                <a:gd name="connsiteX2" fmla="*/ 0 w 67300"/>
                <a:gd name="connsiteY2" fmla="*/ 227443 h 227443"/>
                <a:gd name="connsiteX3" fmla="*/ 757 w 67300"/>
                <a:gd name="connsiteY3" fmla="*/ 152164 h 227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00" h="227443">
                  <a:moveTo>
                    <a:pt x="757" y="152164"/>
                  </a:moveTo>
                  <a:lnTo>
                    <a:pt x="67300" y="0"/>
                  </a:lnTo>
                  <a:lnTo>
                    <a:pt x="0" y="227443"/>
                  </a:lnTo>
                  <a:cubicBezTo>
                    <a:pt x="252" y="202350"/>
                    <a:pt x="505" y="177257"/>
                    <a:pt x="757" y="152164"/>
                  </a:cubicBezTo>
                  <a:close/>
                </a:path>
              </a:pathLst>
            </a:custGeom>
            <a:solidFill>
              <a:srgbClr val="002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等腰三角形 29"/>
            <p:cNvSpPr/>
            <p:nvPr/>
          </p:nvSpPr>
          <p:spPr>
            <a:xfrm>
              <a:off x="4516080" y="2185394"/>
              <a:ext cx="209401" cy="259731"/>
            </a:xfrm>
            <a:custGeom>
              <a:avLst/>
              <a:gdLst>
                <a:gd name="connsiteX0" fmla="*/ 0 w 318469"/>
                <a:gd name="connsiteY0" fmla="*/ 313150 h 313150"/>
                <a:gd name="connsiteX1" fmla="*/ 159235 w 318469"/>
                <a:gd name="connsiteY1" fmla="*/ 0 h 313150"/>
                <a:gd name="connsiteX2" fmla="*/ 318469 w 318469"/>
                <a:gd name="connsiteY2" fmla="*/ 313150 h 313150"/>
                <a:gd name="connsiteX3" fmla="*/ 0 w 318469"/>
                <a:gd name="connsiteY3" fmla="*/ 313150 h 313150"/>
                <a:gd name="connsiteX0" fmla="*/ 0 w 564048"/>
                <a:gd name="connsiteY0" fmla="*/ 377444 h 377444"/>
                <a:gd name="connsiteX1" fmla="*/ 564048 w 564048"/>
                <a:gd name="connsiteY1" fmla="*/ 0 h 377444"/>
                <a:gd name="connsiteX2" fmla="*/ 318469 w 564048"/>
                <a:gd name="connsiteY2" fmla="*/ 377444 h 377444"/>
                <a:gd name="connsiteX3" fmla="*/ 0 w 564048"/>
                <a:gd name="connsiteY3" fmla="*/ 377444 h 377444"/>
                <a:gd name="connsiteX0" fmla="*/ 45862 w 245579"/>
                <a:gd name="connsiteY0" fmla="*/ 98838 h 377444"/>
                <a:gd name="connsiteX1" fmla="*/ 245579 w 245579"/>
                <a:gd name="connsiteY1" fmla="*/ 0 h 377444"/>
                <a:gd name="connsiteX2" fmla="*/ 0 w 245579"/>
                <a:gd name="connsiteY2" fmla="*/ 377444 h 377444"/>
                <a:gd name="connsiteX3" fmla="*/ 45862 w 245579"/>
                <a:gd name="connsiteY3" fmla="*/ 98838 h 377444"/>
                <a:gd name="connsiteX0" fmla="*/ 0 w 199717"/>
                <a:gd name="connsiteY0" fmla="*/ 98838 h 272669"/>
                <a:gd name="connsiteX1" fmla="*/ 199717 w 199717"/>
                <a:gd name="connsiteY1" fmla="*/ 0 h 272669"/>
                <a:gd name="connsiteX2" fmla="*/ 6526 w 199717"/>
                <a:gd name="connsiteY2" fmla="*/ 272669 h 272669"/>
                <a:gd name="connsiteX3" fmla="*/ 0 w 199717"/>
                <a:gd name="connsiteY3" fmla="*/ 98838 h 272669"/>
                <a:gd name="connsiteX0" fmla="*/ 5380 w 205097"/>
                <a:gd name="connsiteY0" fmla="*/ 98838 h 256000"/>
                <a:gd name="connsiteX1" fmla="*/ 205097 w 205097"/>
                <a:gd name="connsiteY1" fmla="*/ 0 h 256000"/>
                <a:gd name="connsiteX2" fmla="*/ 0 w 205097"/>
                <a:gd name="connsiteY2" fmla="*/ 256000 h 256000"/>
                <a:gd name="connsiteX3" fmla="*/ 5380 w 205097"/>
                <a:gd name="connsiteY3" fmla="*/ 98838 h 256000"/>
                <a:gd name="connsiteX0" fmla="*/ 5380 w 209859"/>
                <a:gd name="connsiteY0" fmla="*/ 101220 h 258382"/>
                <a:gd name="connsiteX1" fmla="*/ 209859 w 209859"/>
                <a:gd name="connsiteY1" fmla="*/ 0 h 258382"/>
                <a:gd name="connsiteX2" fmla="*/ 0 w 209859"/>
                <a:gd name="connsiteY2" fmla="*/ 258382 h 258382"/>
                <a:gd name="connsiteX3" fmla="*/ 5380 w 209859"/>
                <a:gd name="connsiteY3" fmla="*/ 101220 h 25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859" h="258382">
                  <a:moveTo>
                    <a:pt x="5380" y="101220"/>
                  </a:moveTo>
                  <a:lnTo>
                    <a:pt x="209859" y="0"/>
                  </a:lnTo>
                  <a:lnTo>
                    <a:pt x="0" y="258382"/>
                  </a:lnTo>
                  <a:lnTo>
                    <a:pt x="5380" y="101220"/>
                  </a:lnTo>
                  <a:close/>
                </a:path>
              </a:pathLst>
            </a:custGeom>
            <a:solidFill>
              <a:srgbClr val="0746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376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57199" y="1110483"/>
            <a:ext cx="8602579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kern="100" dirty="0" smtClean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我们今天所说的是分类算法</a:t>
            </a:r>
            <a:endParaRPr lang="en-US" altLang="zh-CN" sz="2000" kern="100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kern="100" dirty="0" smtClean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那么我们日常生活中是如何分类的呢？</a:t>
            </a:r>
            <a:endParaRPr lang="en-US" altLang="zh-CN" sz="2000" kern="100" dirty="0" smtClean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85425" y="2498558"/>
            <a:ext cx="1726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kern="100" dirty="0" smtClean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性别</a:t>
            </a:r>
            <a:r>
              <a:rPr lang="zh-CN" altLang="en-US" sz="2000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男女                            </a:t>
            </a:r>
            <a:endParaRPr lang="en-US" altLang="zh-CN" sz="2000" kern="100" dirty="0" smtClean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839961" y="2543892"/>
            <a:ext cx="914400" cy="247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18352" y="403850"/>
            <a:ext cx="309496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kern="100" dirty="0" smtClean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物以类聚，人以群分</a:t>
            </a:r>
            <a:endParaRPr lang="en-US" altLang="zh-CN" sz="2400" kern="100" dirty="0" smtClean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7200" y="3642980"/>
            <a:ext cx="5365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一部</a:t>
            </a:r>
            <a:r>
              <a:rPr lang="zh-CN" altLang="en-US" sz="2000" kern="100" dirty="0" smtClean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电影出现了</a:t>
            </a:r>
            <a:r>
              <a:rPr lang="en-US" altLang="zh-CN" sz="2000" kern="100" dirty="0" smtClean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 smtClean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次打斗场景，</a:t>
            </a:r>
            <a:r>
              <a:rPr lang="en-US" altLang="zh-CN" sz="2000" kern="100" dirty="0" smtClean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104</a:t>
            </a:r>
            <a:r>
              <a:rPr lang="zh-CN" altLang="en-US" sz="2000" kern="100" dirty="0" smtClean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次接吻镜头</a:t>
            </a:r>
            <a:endParaRPr lang="en-US" altLang="zh-CN" sz="2000" kern="100" dirty="0" smtClean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6918333" y="3675104"/>
            <a:ext cx="914400" cy="247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012946" y="362759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爱情片</a:t>
            </a:r>
          </a:p>
        </p:txBody>
      </p:sp>
      <p:sp>
        <p:nvSpPr>
          <p:cNvPr id="11" name="矩形 10"/>
          <p:cNvSpPr/>
          <p:nvPr/>
        </p:nvSpPr>
        <p:spPr>
          <a:xfrm>
            <a:off x="1157197" y="4241891"/>
            <a:ext cx="5550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一部</a:t>
            </a:r>
            <a:r>
              <a:rPr lang="zh-CN" altLang="en-US" sz="2000" kern="100" dirty="0" smtClean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电影出现了</a:t>
            </a:r>
            <a:r>
              <a:rPr lang="en-US" altLang="zh-CN" sz="2000" kern="100" dirty="0" smtClean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101</a:t>
            </a:r>
            <a:r>
              <a:rPr lang="zh-CN" altLang="en-US" sz="2000" kern="100" dirty="0" smtClean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次打斗场景，</a:t>
            </a:r>
            <a:r>
              <a:rPr lang="en-US" altLang="zh-CN" sz="2000" kern="100" dirty="0" smtClean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000" kern="100" dirty="0" smtClean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次接吻镜头</a:t>
            </a:r>
            <a:endParaRPr lang="en-US" altLang="zh-CN" sz="2000" kern="100" dirty="0" smtClean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6918331" y="4302989"/>
            <a:ext cx="914400" cy="247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043620" y="4241891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kern="100" dirty="0" smtClean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动作片</a:t>
            </a:r>
            <a:endParaRPr lang="zh-CN" altLang="en-US" sz="2000" kern="100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57198" y="4871581"/>
            <a:ext cx="5550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一部</a:t>
            </a:r>
            <a:r>
              <a:rPr lang="zh-CN" altLang="en-US" sz="2000" kern="100" dirty="0" smtClean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电影出现了</a:t>
            </a:r>
            <a:r>
              <a:rPr lang="en-US" altLang="zh-CN" sz="2000" kern="100" dirty="0" smtClean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2000" kern="100" dirty="0" smtClean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次打斗场景，</a:t>
            </a:r>
            <a:r>
              <a:rPr lang="en-US" altLang="zh-CN" sz="2000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sz="2000" kern="100" dirty="0" smtClean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kern="100" dirty="0" smtClean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次接吻镜头</a:t>
            </a:r>
            <a:endParaRPr lang="en-US" altLang="zh-CN" sz="2000" kern="100" dirty="0" smtClean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6918333" y="4932679"/>
            <a:ext cx="914400" cy="247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043622" y="4471575"/>
            <a:ext cx="12105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0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17" name="矩形 16"/>
          <p:cNvSpPr/>
          <p:nvPr/>
        </p:nvSpPr>
        <p:spPr>
          <a:xfrm>
            <a:off x="5345139" y="2512365"/>
            <a:ext cx="3909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头发长短、有无胡须、有无</a:t>
            </a:r>
            <a:r>
              <a:rPr lang="zh-CN" altLang="en-US" sz="2000" kern="100" dirty="0" smtClean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喉结</a:t>
            </a:r>
            <a:endParaRPr lang="en-US" altLang="zh-CN" sz="2000" kern="100" dirty="0" smtClean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05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7" grpId="0"/>
      <p:bldP spid="8" grpId="0"/>
      <p:bldP spid="9" grpId="0" animBg="1"/>
      <p:bldP spid="10" grpId="0"/>
      <p:bldP spid="11" grpId="0"/>
      <p:bldP spid="12" grpId="0" animBg="1"/>
      <p:bldP spid="13" grpId="0"/>
      <p:bldP spid="14" grpId="0"/>
      <p:bldP spid="15" grpId="0" animBg="1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233" y="1057846"/>
            <a:ext cx="6043475" cy="41725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31718" y="1074120"/>
          <a:ext cx="4859148" cy="4785453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innerShdw blurRad="114300">
                    <a:prstClr val="black"/>
                  </a:innerShdw>
                </a:effectLst>
                <a:tableStyleId>{5A111915-BE36-4E01-A7E5-04B1672EAD32}</a:tableStyleId>
              </a:tblPr>
              <a:tblGrid>
                <a:gridCol w="1295034"/>
                <a:gridCol w="1188038"/>
                <a:gridCol w="1188038"/>
                <a:gridCol w="1188038"/>
              </a:tblGrid>
              <a:tr h="3784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电影名称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打斗镜头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接吻镜头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电影类型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46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California Man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104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爱情片</a:t>
                      </a:r>
                      <a:endParaRPr lang="zh-CN" altLang="en-US" sz="1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934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He`s Not Really</a:t>
                      </a:r>
                      <a:r>
                        <a:rPr lang="en-US" altLang="zh-CN" sz="1400" baseline="0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into Dudes</a:t>
                      </a:r>
                      <a:endParaRPr lang="zh-CN" altLang="en-US" sz="14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爱情片</a:t>
                      </a:r>
                      <a:endParaRPr lang="zh-CN" altLang="en-US" sz="1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46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Beautiful</a:t>
                      </a:r>
                      <a:r>
                        <a:rPr lang="en-US" altLang="zh-CN" sz="1400" baseline="0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Woman</a:t>
                      </a:r>
                      <a:endParaRPr lang="zh-CN" altLang="en-US" sz="14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爱情片</a:t>
                      </a:r>
                      <a:endParaRPr lang="zh-CN" altLang="en-US" sz="1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46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Kevin </a:t>
                      </a:r>
                      <a:r>
                        <a:rPr lang="en-US" altLang="zh-CN" sz="140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Longblade</a:t>
                      </a:r>
                      <a:endParaRPr lang="zh-CN" altLang="en-US" sz="1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动作片</a:t>
                      </a:r>
                      <a:endParaRPr lang="zh-CN" altLang="en-US" sz="1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46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Robo</a:t>
                      </a:r>
                      <a:r>
                        <a:rPr lang="en-US" altLang="zh-CN" sz="140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Slayer 3000</a:t>
                      </a:r>
                      <a:endParaRPr lang="zh-CN" altLang="en-US" sz="140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99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动作片</a:t>
                      </a:r>
                    </a:p>
                  </a:txBody>
                  <a:tcPr anchor="ctr"/>
                </a:tc>
              </a:tr>
              <a:tr h="501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Amped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II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动作片</a:t>
                      </a:r>
                    </a:p>
                  </a:txBody>
                  <a:tcPr anchor="ctr"/>
                </a:tc>
              </a:tr>
              <a:tr h="383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XXX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568953" y="5477256"/>
            <a:ext cx="282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？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9956" y="750069"/>
            <a:ext cx="469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表一：每部电影的打斗镜头、接吻镜头以及电影评估类型</a:t>
            </a:r>
            <a:endParaRPr lang="zh-CN" altLang="en-US" sz="1400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7635240" y="1280160"/>
            <a:ext cx="1100546" cy="956854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284720" y="1554480"/>
            <a:ext cx="1451066" cy="682534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7025640" y="2237018"/>
            <a:ext cx="1710146" cy="262342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735786" y="2237014"/>
            <a:ext cx="2374174" cy="9633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735786" y="2237014"/>
            <a:ext cx="2176054" cy="16339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735786" y="2237014"/>
            <a:ext cx="1856014" cy="20454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302034" y="1415980"/>
            <a:ext cx="568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100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460833" y="4646861"/>
            <a:ext cx="251166" cy="275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10825578" y="4646861"/>
            <a:ext cx="568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100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2842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-117694" y="-187325"/>
            <a:ext cx="1754186" cy="1427161"/>
            <a:chOff x="-419101" y="-651218"/>
            <a:chExt cx="6413260" cy="5211985"/>
          </a:xfrm>
        </p:grpSpPr>
        <p:pic>
          <p:nvPicPr>
            <p:cNvPr id="5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9" name="图片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2026"/>
              </a:clrFrom>
              <a:clrTo>
                <a:srgbClr val="1A202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2" t="67529" r="6112" b="9962"/>
          <a:stretch/>
        </p:blipFill>
        <p:spPr bwMode="auto">
          <a:xfrm rot="10800000" flipV="1">
            <a:off x="-42204" y="5346700"/>
            <a:ext cx="2017594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10" name="组合 25"/>
          <p:cNvGrpSpPr>
            <a:grpSpLocks/>
          </p:cNvGrpSpPr>
          <p:nvPr/>
        </p:nvGrpSpPr>
        <p:grpSpPr bwMode="auto">
          <a:xfrm flipH="1">
            <a:off x="10531299" y="-187325"/>
            <a:ext cx="1754186" cy="1427161"/>
            <a:chOff x="-419101" y="-651218"/>
            <a:chExt cx="6413260" cy="5211985"/>
          </a:xfrm>
        </p:grpSpPr>
        <p:pic>
          <p:nvPicPr>
            <p:cNvPr id="12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14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6" name="组合 3"/>
          <p:cNvGrpSpPr>
            <a:grpSpLocks/>
          </p:cNvGrpSpPr>
          <p:nvPr/>
        </p:nvGrpSpPr>
        <p:grpSpPr bwMode="auto">
          <a:xfrm>
            <a:off x="1975390" y="260350"/>
            <a:ext cx="7613650" cy="0"/>
            <a:chOff x="4578283" y="2075543"/>
            <a:chExt cx="7613717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578283" y="2075543"/>
              <a:ext cx="632783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9070948" y="2075543"/>
              <a:ext cx="3121052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2"/>
          <p:cNvGrpSpPr>
            <a:grpSpLocks/>
          </p:cNvGrpSpPr>
          <p:nvPr/>
        </p:nvGrpSpPr>
        <p:grpSpPr bwMode="auto">
          <a:xfrm>
            <a:off x="2329986" y="6638925"/>
            <a:ext cx="8099425" cy="4763"/>
            <a:chOff x="0" y="4592805"/>
            <a:chExt cx="8098971" cy="5049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0" y="4592805"/>
              <a:ext cx="8098971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4597854"/>
              <a:ext cx="399075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26"/>
          <p:cNvSpPr txBox="1">
            <a:spLocks noChangeArrowheads="1"/>
          </p:cNvSpPr>
          <p:nvPr/>
        </p:nvSpPr>
        <p:spPr bwMode="auto">
          <a:xfrm>
            <a:off x="1737189" y="1511082"/>
            <a:ext cx="8245011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此算法一般采用欧氏距离公式，计算两个向量点</a:t>
            </a:r>
            <a:r>
              <a:rPr lang="en-US" altLang="zh-CN" sz="16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xA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xA0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xA1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  <a:r>
              <a:rPr lang="en-US" altLang="zh-CN" sz="16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xB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xB0,xB1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）之间的距离，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endParaRPr lang="en-US" altLang="zh-CN" sz="1800" dirty="0"/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1800" dirty="0" smtClean="0"/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1800" dirty="0"/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1800" dirty="0" smtClean="0"/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/>
              <a:t>	</a:t>
            </a:r>
            <a:r>
              <a:rPr lang="en-US" altLang="zh-CN" sz="1800" dirty="0" smtClean="0"/>
              <a:t>	</a:t>
            </a:r>
            <a:endParaRPr lang="en-US" altLang="zh-CN" sz="1800" dirty="0"/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1800" dirty="0" smtClean="0"/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1800" dirty="0" smtClean="0"/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1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en-US" altLang="zh-CN" sz="1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26"/>
          <p:cNvSpPr txBox="1">
            <a:spLocks noChangeArrowheads="1"/>
          </p:cNvSpPr>
          <p:nvPr/>
        </p:nvSpPr>
        <p:spPr bwMode="auto">
          <a:xfrm>
            <a:off x="634061" y="778171"/>
            <a:ext cx="2001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70C0"/>
                </a:solidFill>
              </a:rPr>
              <a:t>距离计算：</a:t>
            </a:r>
            <a:endParaRPr lang="en-US" altLang="zh-CN" sz="2400" b="1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747" y="2485448"/>
            <a:ext cx="4002505" cy="81835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591" y="3868162"/>
            <a:ext cx="4002505" cy="68615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3747" y="5267789"/>
            <a:ext cx="4002505" cy="631636"/>
          </a:xfrm>
          <a:prstGeom prst="rect">
            <a:avLst/>
          </a:prstGeom>
        </p:spPr>
      </p:pic>
      <p:sp>
        <p:nvSpPr>
          <p:cNvPr id="25" name="TextBox 26"/>
          <p:cNvSpPr txBox="1">
            <a:spLocks noChangeArrowheads="1"/>
          </p:cNvSpPr>
          <p:nvPr/>
        </p:nvSpPr>
        <p:spPr bwMode="auto">
          <a:xfrm>
            <a:off x="2010094" y="2083506"/>
            <a:ext cx="32344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公式如下：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6"/>
          <p:cNvSpPr txBox="1">
            <a:spLocks noChangeArrowheads="1"/>
          </p:cNvSpPr>
          <p:nvPr/>
        </p:nvSpPr>
        <p:spPr bwMode="auto">
          <a:xfrm>
            <a:off x="2635748" y="3405773"/>
            <a:ext cx="51527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如计算点（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1,2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）和点（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0,0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）之间的距离计算为：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635748" y="4599236"/>
            <a:ext cx="647526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如果数据存在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个特征值，点（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1,0,0,1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）与点（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7,6,9,4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）距离为：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22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875750" y="2335204"/>
            <a:ext cx="524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表二：已知电影与未知电影的距离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26"/>
              <p:cNvSpPr txBox="1">
                <a:spLocks noChangeArrowheads="1"/>
              </p:cNvSpPr>
              <p:nvPr/>
            </p:nvSpPr>
            <p:spPr bwMode="auto">
              <a:xfrm>
                <a:off x="2136348" y="886512"/>
                <a:ext cx="8199638" cy="1236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dirty="0" smtClean="0">
                    <a:solidFill>
                      <a:srgbClr val="0070C0"/>
                    </a:solidFill>
                  </a:rPr>
                  <a:t>XXX</a:t>
                </a:r>
                <a:r>
                  <a:rPr lang="zh-CN" altLang="en-US" sz="1800" b="1" dirty="0" smtClean="0">
                    <a:solidFill>
                      <a:srgbClr val="0070C0"/>
                    </a:solidFill>
                  </a:rPr>
                  <a:t>（</a:t>
                </a:r>
                <a:r>
                  <a:rPr lang="en-US" altLang="zh-CN" sz="1800" b="1" dirty="0" smtClean="0">
                    <a:solidFill>
                      <a:srgbClr val="0070C0"/>
                    </a:solidFill>
                  </a:rPr>
                  <a:t>kicks—18</a:t>
                </a:r>
                <a:r>
                  <a:rPr lang="zh-CN" altLang="en-US" sz="1800" b="1" dirty="0" smtClean="0">
                    <a:solidFill>
                      <a:srgbClr val="0070C0"/>
                    </a:solidFill>
                  </a:rPr>
                  <a:t>次，</a:t>
                </a:r>
                <a:r>
                  <a:rPr lang="en-US" altLang="zh-CN" sz="1800" b="1" dirty="0" smtClean="0">
                    <a:solidFill>
                      <a:srgbClr val="0070C0"/>
                    </a:solidFill>
                  </a:rPr>
                  <a:t>kisses—90</a:t>
                </a:r>
                <a:r>
                  <a:rPr lang="zh-CN" altLang="en-US" sz="1800" b="1" dirty="0" smtClean="0">
                    <a:solidFill>
                      <a:srgbClr val="0070C0"/>
                    </a:solidFill>
                  </a:rPr>
                  <a:t>次）        </a:t>
                </a:r>
                <a:r>
                  <a:rPr lang="en-US" altLang="zh-CN" sz="1800" b="1" dirty="0" err="1" smtClean="0">
                    <a:solidFill>
                      <a:srgbClr val="0070C0"/>
                    </a:solidFill>
                  </a:rPr>
                  <a:t>CaliforniaMan</a:t>
                </a:r>
                <a:r>
                  <a:rPr lang="zh-CN" altLang="en-US" sz="1800" b="1" dirty="0" smtClean="0">
                    <a:solidFill>
                      <a:srgbClr val="0070C0"/>
                    </a:solidFill>
                  </a:rPr>
                  <a:t>（</a:t>
                </a:r>
                <a:r>
                  <a:rPr lang="en-US" altLang="zh-CN" sz="1800" b="1" dirty="0" smtClean="0">
                    <a:solidFill>
                      <a:srgbClr val="0070C0"/>
                    </a:solidFill>
                  </a:rPr>
                  <a:t>kicks—3</a:t>
                </a:r>
                <a:r>
                  <a:rPr lang="zh-CN" altLang="en-US" sz="1800" b="1" dirty="0" smtClean="0">
                    <a:solidFill>
                      <a:srgbClr val="0070C0"/>
                    </a:solidFill>
                  </a:rPr>
                  <a:t>次，</a:t>
                </a:r>
                <a:r>
                  <a:rPr lang="en-US" altLang="zh-CN" sz="1800" b="1" dirty="0" smtClean="0">
                    <a:solidFill>
                      <a:srgbClr val="0070C0"/>
                    </a:solidFill>
                  </a:rPr>
                  <a:t>kisses—104</a:t>
                </a:r>
                <a:r>
                  <a:rPr lang="zh-CN" altLang="en-US" sz="1800" b="1" dirty="0" smtClean="0">
                    <a:solidFill>
                      <a:srgbClr val="0070C0"/>
                    </a:solidFill>
                  </a:rPr>
                  <a:t>次） </a:t>
                </a:r>
                <a:endParaRPr lang="en-US" altLang="zh-CN" sz="1800" b="1" dirty="0" smtClean="0">
                  <a:solidFill>
                    <a:srgbClr val="0070C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2400" b="1" dirty="0" smtClean="0">
                    <a:solidFill>
                      <a:srgbClr val="0070C0"/>
                    </a:solidFill>
                  </a:rPr>
                  <a:t>XXX</a:t>
                </a:r>
                <a:r>
                  <a:rPr lang="zh-CN" altLang="en-US" sz="2400" b="1" dirty="0" smtClean="0">
                    <a:solidFill>
                      <a:srgbClr val="0070C0"/>
                    </a:solidFill>
                  </a:rPr>
                  <a:t>（</a:t>
                </a:r>
                <a:r>
                  <a:rPr lang="en-US" altLang="zh-CN" sz="2400" b="1" dirty="0" smtClean="0">
                    <a:solidFill>
                      <a:srgbClr val="0070C0"/>
                    </a:solidFill>
                  </a:rPr>
                  <a:t>18,90</a:t>
                </a:r>
                <a:r>
                  <a:rPr lang="zh-CN" altLang="en-US" sz="2400" b="1" dirty="0" smtClean="0">
                    <a:solidFill>
                      <a:srgbClr val="0070C0"/>
                    </a:solidFill>
                  </a:rPr>
                  <a:t>）</a:t>
                </a:r>
                <a:r>
                  <a:rPr lang="en-US" altLang="zh-CN" sz="2400" b="1" dirty="0" smtClean="0">
                    <a:solidFill>
                      <a:srgbClr val="0070C0"/>
                    </a:solidFill>
                  </a:rPr>
                  <a:t>		                </a:t>
                </a:r>
                <a:r>
                  <a:rPr lang="en-US" altLang="zh-CN" sz="2400" b="1" dirty="0" err="1" smtClean="0">
                    <a:solidFill>
                      <a:srgbClr val="0070C0"/>
                    </a:solidFill>
                  </a:rPr>
                  <a:t>CaliforniaMan</a:t>
                </a:r>
                <a:r>
                  <a:rPr lang="zh-CN" altLang="en-US" sz="2400" b="1" dirty="0" smtClean="0">
                    <a:solidFill>
                      <a:srgbClr val="0070C0"/>
                    </a:solidFill>
                  </a:rPr>
                  <a:t>（</a:t>
                </a:r>
                <a:r>
                  <a:rPr lang="en-US" altLang="zh-CN" sz="2400" b="1" dirty="0" smtClean="0">
                    <a:solidFill>
                      <a:srgbClr val="0070C0"/>
                    </a:solidFill>
                  </a:rPr>
                  <a:t>3,104</a:t>
                </a:r>
                <a:r>
                  <a:rPr lang="zh-CN" altLang="en-US" sz="2400" b="1" dirty="0" smtClean="0">
                    <a:solidFill>
                      <a:srgbClr val="0070C0"/>
                    </a:solidFill>
                  </a:rPr>
                  <a:t>）</a:t>
                </a:r>
                <a:endParaRPr lang="en-US" altLang="zh-CN" sz="2400" b="1" dirty="0" smtClean="0">
                  <a:solidFill>
                    <a:srgbClr val="0070C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2400" b="1" dirty="0" smtClean="0">
                    <a:solidFill>
                      <a:srgbClr val="0070C0"/>
                    </a:solidFill>
                  </a:rPr>
                  <a:t>Distance=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（</m:t>
                            </m:r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𝟏𝟖</m:t>
                            </m:r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zh-CN" alt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）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（</m:t>
                            </m:r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𝟗𝟎</m:t>
                            </m:r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𝟏𝟎𝟒</m:t>
                            </m:r>
                            <m:r>
                              <a:rPr lang="zh-CN" alt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）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𝟓𝟐</m:t>
                    </m:r>
                  </m:oMath>
                </a14:m>
                <a:endParaRPr lang="en-US" altLang="zh-CN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6348" y="886512"/>
                <a:ext cx="8199638" cy="1236749"/>
              </a:xfrm>
              <a:prstGeom prst="rect">
                <a:avLst/>
              </a:prstGeom>
              <a:blipFill rotWithShape="0">
                <a:blip r:embed="rId3"/>
                <a:stretch>
                  <a:fillRect l="-1114" t="-3941" r="-3046" b="-103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155604"/>
              </p:ext>
            </p:extLst>
          </p:nvPr>
        </p:nvGraphicFramePr>
        <p:xfrm>
          <a:off x="1014185" y="2790190"/>
          <a:ext cx="932180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8855"/>
                <a:gridCol w="3032760"/>
                <a:gridCol w="20301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电影名称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与未知电影的距离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电影类别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He`s Not Really</a:t>
                      </a:r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into Dudes</a:t>
                      </a:r>
                      <a:endParaRPr lang="zh-CN" alt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18.7</a:t>
                      </a:r>
                      <a:endParaRPr lang="zh-CN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爱情片</a:t>
                      </a:r>
                      <a:endParaRPr lang="zh-CN" altLang="en-US" sz="24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Beautiful</a:t>
                      </a:r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Woman</a:t>
                      </a:r>
                      <a:endParaRPr lang="zh-CN" alt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19.2</a:t>
                      </a:r>
                      <a:endParaRPr lang="zh-CN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爱情片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California Man 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20.5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爱情片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Kevin </a:t>
                      </a:r>
                      <a:r>
                        <a:rPr lang="en-US" altLang="zh-CN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Longblade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115.3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动作片</a:t>
                      </a:r>
                      <a:endParaRPr lang="zh-CN" altLang="en-US" sz="24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Robo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Slayer 3000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117.4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动作片</a:t>
                      </a:r>
                      <a:endParaRPr lang="zh-CN" altLang="en-US" sz="24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Amped</a:t>
                      </a:r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II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118.9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动作片</a:t>
                      </a:r>
                      <a:endParaRPr lang="zh-CN" altLang="en-US" sz="24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289766" y="3259660"/>
            <a:ext cx="1021080" cy="448478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89766" y="3250591"/>
            <a:ext cx="1021080" cy="1397609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289766" y="3253991"/>
            <a:ext cx="1021080" cy="1820490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20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696451" y="1209337"/>
            <a:ext cx="8602580" cy="4034496"/>
            <a:chOff x="1359566" y="712032"/>
            <a:chExt cx="8602580" cy="4034496"/>
          </a:xfrm>
        </p:grpSpPr>
        <p:sp>
          <p:nvSpPr>
            <p:cNvPr id="3" name="矩形 2"/>
            <p:cNvSpPr/>
            <p:nvPr/>
          </p:nvSpPr>
          <p:spPr>
            <a:xfrm>
              <a:off x="1359567" y="712032"/>
              <a:ext cx="8602579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2400" b="1" kern="100" dirty="0" smtClean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k-</a:t>
              </a:r>
              <a:r>
                <a:rPr lang="zh-CN" altLang="zh-CN" sz="2400" b="1" kern="100" dirty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近邻</a:t>
              </a:r>
              <a:r>
                <a:rPr lang="zh-CN" altLang="zh-CN" sz="2400" b="1" kern="100" dirty="0" smtClean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算法</a:t>
              </a:r>
              <a:r>
                <a:rPr lang="zh-CN" altLang="en-US" sz="2400" b="1" kern="100" dirty="0" smtClean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400" b="1" kern="100" dirty="0" smtClean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测量</a:t>
              </a:r>
              <a:r>
                <a:rPr lang="zh-CN" altLang="zh-CN" sz="2400" b="1" kern="100" dirty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不同</a:t>
              </a:r>
              <a:r>
                <a:rPr lang="zh-CN" altLang="zh-CN" sz="2400" b="1" kern="1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特征值</a:t>
              </a:r>
              <a:r>
                <a:rPr lang="zh-CN" altLang="zh-CN" sz="2400" b="1" kern="100" dirty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之间的</a:t>
              </a:r>
              <a:r>
                <a:rPr lang="zh-CN" altLang="zh-CN" sz="2400" b="1" kern="1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距离</a:t>
              </a:r>
              <a:r>
                <a:rPr lang="zh-CN" altLang="zh-CN" sz="2400" b="1" kern="100" dirty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方法进行分类。</a:t>
              </a:r>
              <a:endParaRPr lang="en-US" altLang="zh-CN" sz="2400" b="1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59566" y="1554885"/>
              <a:ext cx="8602579" cy="3191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sz="2000" b="1" kern="100" dirty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工作原理：</a:t>
              </a:r>
              <a:endParaRPr lang="en-US" altLang="zh-CN" sz="2000" b="1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2000" b="1" kern="100" dirty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 kern="100" dirty="0" smtClean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</a:t>
              </a:r>
              <a:r>
                <a:rPr lang="zh-CN" altLang="en-US" sz="2000" b="1" kern="100" dirty="0" smtClean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存在</a:t>
              </a:r>
              <a:r>
                <a:rPr lang="zh-CN" altLang="en-US" sz="2000" b="1" kern="100" dirty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一个样本数据集合</a:t>
              </a:r>
              <a:r>
                <a:rPr lang="zh-CN" altLang="en-US" sz="2000" b="1" kern="100" dirty="0" smtClean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000" b="1" kern="100" dirty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也</a:t>
              </a:r>
              <a:r>
                <a:rPr lang="zh-CN" altLang="en-US" sz="2000" b="1" kern="100" dirty="0" smtClean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可称为</a:t>
              </a:r>
              <a:r>
                <a:rPr lang="zh-CN" altLang="en-US" sz="2400" b="1" kern="100" dirty="0" smtClean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训练样本</a:t>
              </a:r>
              <a:r>
                <a:rPr lang="zh-CN" altLang="en-US" sz="2400" b="1" kern="1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集</a:t>
              </a:r>
              <a:r>
                <a:rPr lang="zh-CN" altLang="en-US" sz="2000" b="1" kern="100" dirty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，并且样本集中每个数据都存在</a:t>
              </a:r>
              <a:r>
                <a:rPr lang="zh-CN" altLang="en-US" sz="2400" b="1" kern="1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标签</a:t>
              </a:r>
              <a:r>
                <a:rPr lang="zh-CN" altLang="en-US" sz="2000" b="1" kern="100" dirty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000" b="1" kern="100" dirty="0" smtClean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即</a:t>
              </a:r>
              <a:r>
                <a:rPr lang="zh-CN" altLang="en-US" sz="2000" b="1" kern="100" dirty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已知</a:t>
              </a:r>
              <a:r>
                <a:rPr lang="zh-CN" altLang="en-US" sz="2000" b="1" kern="100" dirty="0" smtClean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样本集</a:t>
              </a:r>
              <a:r>
                <a:rPr lang="zh-CN" altLang="en-US" sz="2000" b="1" kern="100" dirty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中每一数据与所属分类的对应</a:t>
              </a:r>
              <a:r>
                <a:rPr lang="zh-CN" altLang="en-US" sz="2000" b="1" kern="100" dirty="0" smtClean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关系</a:t>
              </a:r>
              <a:r>
                <a:rPr lang="zh-CN" altLang="en-US" sz="2000" b="1" kern="100" dirty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000" b="1" kern="100" dirty="0" smtClean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以此样本集来训练算法。</a:t>
              </a:r>
              <a:endParaRPr lang="en-US" altLang="zh-CN" sz="2000" b="1" kern="100" dirty="0" smtClean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2000" b="1" kern="100" dirty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 kern="100" dirty="0" smtClean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</a:t>
              </a:r>
              <a:r>
                <a:rPr lang="zh-CN" altLang="en-US" sz="2000" b="1" kern="100" dirty="0" smtClean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输入</a:t>
              </a:r>
              <a:r>
                <a:rPr lang="zh-CN" altLang="en-US" sz="2000" b="1" kern="100" dirty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没有标签的</a:t>
              </a:r>
              <a:r>
                <a:rPr lang="zh-CN" altLang="en-US" sz="2400" b="1" kern="1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新数据</a:t>
              </a:r>
              <a:r>
                <a:rPr lang="zh-CN" altLang="en-US" sz="2000" b="1" kern="100" dirty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后</a:t>
              </a:r>
              <a:r>
                <a:rPr lang="zh-CN" altLang="en-US" sz="2000" b="1" kern="100" dirty="0" smtClean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，将新</a:t>
              </a:r>
              <a:r>
                <a:rPr lang="zh-CN" altLang="en-US" sz="2000" b="1" kern="100" dirty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数据的每个特征</a:t>
              </a:r>
              <a:r>
                <a:rPr lang="zh-CN" altLang="en-US" sz="2000" b="1" kern="100" dirty="0" smtClean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与</a:t>
              </a:r>
              <a:r>
                <a:rPr lang="zh-CN" altLang="en-US" sz="2000" b="1" kern="100" dirty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训练样本</a:t>
              </a:r>
              <a:r>
                <a:rPr lang="zh-CN" altLang="en-US" sz="2000" b="1" kern="100" dirty="0" smtClean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集中数据</a:t>
              </a:r>
              <a:r>
                <a:rPr lang="zh-CN" altLang="en-US" sz="2000" b="1" kern="100" dirty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对应的特征</a:t>
              </a:r>
              <a:r>
                <a:rPr lang="zh-CN" altLang="en-US" sz="2000" b="1" kern="100" dirty="0" smtClean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进行比较</a:t>
              </a:r>
              <a:r>
                <a:rPr lang="zh-CN" altLang="en-US" sz="2000" b="1" kern="100" dirty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，然后算法提取样本集中特征最相似数据（最近邻）的分类标签</a:t>
              </a:r>
              <a:r>
                <a:rPr lang="zh-CN" altLang="en-US" sz="2000" b="1" kern="100" dirty="0" smtClean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。</a:t>
              </a:r>
              <a:endParaRPr lang="en-US" altLang="zh-CN" sz="2000" b="1" kern="100" dirty="0" smtClean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2000" b="1" kern="100" dirty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 kern="100" dirty="0" smtClean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</a:t>
              </a:r>
              <a:r>
                <a:rPr lang="zh-CN" altLang="en-US" sz="2000" b="1" kern="100" dirty="0" smtClean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选择</a:t>
              </a:r>
              <a:r>
                <a:rPr lang="zh-CN" altLang="en-US" sz="2000" b="1" kern="100" dirty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样本数据里中</a:t>
              </a:r>
              <a:r>
                <a:rPr lang="zh-CN" altLang="en-US" sz="2400" b="1" kern="1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前</a:t>
              </a:r>
              <a:r>
                <a:rPr lang="en-US" altLang="zh-CN" sz="2400" b="1" kern="100" dirty="0" smtClean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 (k&lt;20) </a:t>
              </a:r>
              <a:r>
                <a:rPr lang="zh-CN" altLang="en-US" sz="2400" b="1" kern="100" dirty="0" smtClean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个</a:t>
              </a:r>
              <a:r>
                <a:rPr lang="zh-CN" altLang="en-US" sz="2000" b="1" kern="100" dirty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最相似的</a:t>
              </a:r>
              <a:r>
                <a:rPr lang="zh-CN" altLang="en-US" sz="2000" b="1" kern="100" dirty="0" smtClean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数据中</a:t>
              </a:r>
              <a:r>
                <a:rPr lang="zh-CN" altLang="en-US" sz="2000" b="1" kern="100" dirty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出现次数最多的</a:t>
              </a:r>
              <a:r>
                <a:rPr lang="zh-CN" altLang="en-US" sz="2000" b="1" kern="100" dirty="0" smtClean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分类作为</a:t>
              </a:r>
              <a:r>
                <a:rPr lang="zh-CN" altLang="en-US" sz="2000" b="1" kern="100" dirty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新数据的分类。</a:t>
              </a:r>
              <a:endParaRPr lang="en-US" altLang="zh-CN" sz="2000" b="1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315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-117694" y="-187325"/>
            <a:ext cx="1754186" cy="1427161"/>
            <a:chOff x="-419101" y="-651218"/>
            <a:chExt cx="6413260" cy="5211985"/>
          </a:xfrm>
        </p:grpSpPr>
        <p:pic>
          <p:nvPicPr>
            <p:cNvPr id="5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9" name="图片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2026"/>
              </a:clrFrom>
              <a:clrTo>
                <a:srgbClr val="1A202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2" t="67529" r="6112" b="9962"/>
          <a:stretch/>
        </p:blipFill>
        <p:spPr bwMode="auto">
          <a:xfrm rot="10800000" flipV="1">
            <a:off x="-42204" y="5346700"/>
            <a:ext cx="2017594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10" name="组合 25"/>
          <p:cNvGrpSpPr>
            <a:grpSpLocks/>
          </p:cNvGrpSpPr>
          <p:nvPr/>
        </p:nvGrpSpPr>
        <p:grpSpPr bwMode="auto">
          <a:xfrm flipH="1">
            <a:off x="10531299" y="-187325"/>
            <a:ext cx="1754186" cy="1427161"/>
            <a:chOff x="-419101" y="-651218"/>
            <a:chExt cx="6413260" cy="5211985"/>
          </a:xfrm>
        </p:grpSpPr>
        <p:pic>
          <p:nvPicPr>
            <p:cNvPr id="12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14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6" name="组合 3"/>
          <p:cNvGrpSpPr>
            <a:grpSpLocks/>
          </p:cNvGrpSpPr>
          <p:nvPr/>
        </p:nvGrpSpPr>
        <p:grpSpPr bwMode="auto">
          <a:xfrm>
            <a:off x="1975390" y="260350"/>
            <a:ext cx="7613650" cy="0"/>
            <a:chOff x="4578283" y="2075543"/>
            <a:chExt cx="7613717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578283" y="2075543"/>
              <a:ext cx="632783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9070948" y="2075543"/>
              <a:ext cx="3121052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2"/>
          <p:cNvGrpSpPr>
            <a:grpSpLocks/>
          </p:cNvGrpSpPr>
          <p:nvPr/>
        </p:nvGrpSpPr>
        <p:grpSpPr bwMode="auto">
          <a:xfrm>
            <a:off x="2329986" y="6638925"/>
            <a:ext cx="8099425" cy="4763"/>
            <a:chOff x="0" y="4592805"/>
            <a:chExt cx="8098971" cy="5049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0" y="4592805"/>
              <a:ext cx="8098971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4597854"/>
              <a:ext cx="399075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6"/>
          <p:cNvSpPr txBox="1">
            <a:spLocks noChangeArrowheads="1"/>
          </p:cNvSpPr>
          <p:nvPr/>
        </p:nvSpPr>
        <p:spPr bwMode="auto">
          <a:xfrm>
            <a:off x="1456311" y="786769"/>
            <a:ext cx="17102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优缺点分析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26"/>
          <p:cNvSpPr txBox="1">
            <a:spLocks noChangeArrowheads="1"/>
          </p:cNvSpPr>
          <p:nvPr/>
        </p:nvSpPr>
        <p:spPr bwMode="auto">
          <a:xfrm>
            <a:off x="1449961" y="1504147"/>
            <a:ext cx="8461596" cy="29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ts val="0"/>
              </a:spcAft>
              <a:buNone/>
            </a:pPr>
            <a:endParaRPr lang="en-US" altLang="zh-CN" sz="2000" b="1" kern="100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buNone/>
            </a:pPr>
            <a:endParaRPr lang="en-US" altLang="zh-CN" sz="2000" b="1" kern="100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buNone/>
            </a:pPr>
            <a:r>
              <a:rPr lang="en-US" altLang="zh-CN" sz="2000" b="1" kern="1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1.K-</a:t>
            </a:r>
            <a:r>
              <a:rPr lang="zh-CN" altLang="en-US" sz="2000" b="1" kern="1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近邻算法是分类数据最简单最有效的算法</a:t>
            </a:r>
            <a:endParaRPr lang="en-US" altLang="zh-CN" sz="2000" b="1" kern="100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buNone/>
            </a:pPr>
            <a:r>
              <a:rPr lang="en-US" altLang="zh-CN" sz="2000" b="1" kern="1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2.k-</a:t>
            </a:r>
            <a:r>
              <a:rPr lang="zh-CN" altLang="en-US" sz="2000" b="1" kern="1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近邻算法是基于实例的学习，使用算法时必须有接近实际数据的训练样本数据</a:t>
            </a:r>
            <a:endParaRPr lang="en-US" altLang="zh-CN" sz="2000" b="1" kern="100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buNone/>
            </a:pPr>
            <a:r>
              <a:rPr lang="en-US" altLang="zh-CN" sz="2000" b="1" kern="1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3.</a:t>
            </a:r>
            <a:r>
              <a:rPr lang="zh-CN" altLang="en-US" sz="2000" b="1" kern="1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必须保存全部数据集，训练数据集很大时，必须使用大量的存储空间；算法必须对数据集中每个数据计算距离，实际使用耗时较大</a:t>
            </a:r>
            <a:endParaRPr lang="en-US" altLang="zh-CN" sz="2000" b="1" kern="100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buNone/>
            </a:pPr>
            <a:endParaRPr lang="zh-CN" altLang="zh-CN" sz="2000" b="1" kern="100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81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4588</TotalTime>
  <Words>634</Words>
  <Application>Microsoft Office PowerPoint</Application>
  <PresentationFormat>宽屏</PresentationFormat>
  <Paragraphs>110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李灿(Can Li)-顺丰科技</dc:creator>
  <cp:lastModifiedBy>LENOVO</cp:lastModifiedBy>
  <cp:revision>352</cp:revision>
  <dcterms:created xsi:type="dcterms:W3CDTF">2017-08-24T03:44:31Z</dcterms:created>
  <dcterms:modified xsi:type="dcterms:W3CDTF">2018-01-31T03:17:35Z</dcterms:modified>
</cp:coreProperties>
</file>