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40766-BDB0-41B5-9C15-D5F5EF748236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DC98F-2AFB-427F-9EE5-152042D1D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46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25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2452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62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831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58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6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28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4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5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3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8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31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4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10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18BBB-E347-4397-A9A4-0EACC63DB345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56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-117694" y="-187325"/>
            <a:ext cx="1754186" cy="1427161"/>
            <a:chOff x="-419101" y="-651218"/>
            <a:chExt cx="6413260" cy="5211985"/>
          </a:xfrm>
        </p:grpSpPr>
        <p:pic>
          <p:nvPicPr>
            <p:cNvPr id="5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2026"/>
              </a:clrFrom>
              <a:clrTo>
                <a:srgbClr val="1A20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67529" r="6112" b="9962"/>
          <a:stretch/>
        </p:blipFill>
        <p:spPr bwMode="auto">
          <a:xfrm rot="10800000" flipV="1">
            <a:off x="-42204" y="5346700"/>
            <a:ext cx="2017594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1</a:t>
            </a:fld>
            <a:endParaRPr lang="zh-CN" altLang="en-US" dirty="0"/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 flipH="1">
            <a:off x="10531299" y="-187325"/>
            <a:ext cx="1754186" cy="1427161"/>
            <a:chOff x="-419101" y="-651218"/>
            <a:chExt cx="6413260" cy="5211985"/>
          </a:xfrm>
        </p:grpSpPr>
        <p:pic>
          <p:nvPicPr>
            <p:cNvPr id="12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1975390" y="260350"/>
            <a:ext cx="7613650" cy="0"/>
            <a:chOff x="4578283" y="2075543"/>
            <a:chExt cx="761371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578283" y="2075543"/>
              <a:ext cx="632783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070948" y="2075543"/>
              <a:ext cx="3121052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329986" y="6638925"/>
            <a:ext cx="8099425" cy="4763"/>
            <a:chOff x="0" y="4592805"/>
            <a:chExt cx="8098971" cy="504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0" y="4592805"/>
              <a:ext cx="8098971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4597854"/>
              <a:ext cx="399075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圆角矩形 21"/>
          <p:cNvSpPr/>
          <p:nvPr/>
        </p:nvSpPr>
        <p:spPr>
          <a:xfrm>
            <a:off x="4324266" y="1926164"/>
            <a:ext cx="4277154" cy="1861351"/>
          </a:xfrm>
          <a:prstGeom prst="roundRect">
            <a:avLst/>
          </a:prstGeom>
          <a:noFill/>
          <a:ln>
            <a:solidFill>
              <a:srgbClr val="0095D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 smtClean="0">
                <a:solidFill>
                  <a:srgbClr val="0070C0"/>
                </a:solidFill>
              </a:rPr>
              <a:t>K-</a:t>
            </a:r>
            <a:r>
              <a:rPr lang="zh-CN" altLang="en-US" sz="5400" dirty="0" smtClean="0">
                <a:solidFill>
                  <a:srgbClr val="0070C0"/>
                </a:solidFill>
              </a:rPr>
              <a:t>近邻</a:t>
            </a:r>
            <a:r>
              <a:rPr lang="zh-CN" altLang="en-US" sz="5400" dirty="0" smtClean="0">
                <a:solidFill>
                  <a:srgbClr val="0070C0"/>
                </a:solidFill>
              </a:rPr>
              <a:t>算法</a:t>
            </a:r>
            <a:r>
              <a:rPr lang="en-US" altLang="zh-CN" sz="5400" dirty="0" smtClean="0">
                <a:solidFill>
                  <a:srgbClr val="0070C0"/>
                </a:solidFill>
              </a:rPr>
              <a:t>demo</a:t>
            </a:r>
            <a:r>
              <a:rPr lang="zh-CN" altLang="en-US" sz="5400" dirty="0" smtClean="0">
                <a:solidFill>
                  <a:srgbClr val="0070C0"/>
                </a:solidFill>
              </a:rPr>
              <a:t>介绍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grpSp>
        <p:nvGrpSpPr>
          <p:cNvPr id="26" name="组合 30"/>
          <p:cNvGrpSpPr>
            <a:grpSpLocks/>
          </p:cNvGrpSpPr>
          <p:nvPr/>
        </p:nvGrpSpPr>
        <p:grpSpPr bwMode="auto">
          <a:xfrm rot="4369980">
            <a:off x="3640076" y="2271656"/>
            <a:ext cx="549435" cy="607900"/>
            <a:chOff x="4473134" y="2166824"/>
            <a:chExt cx="257922" cy="288018"/>
          </a:xfrm>
        </p:grpSpPr>
        <p:sp>
          <p:nvSpPr>
            <p:cNvPr id="27" name="等腰三角形 26"/>
            <p:cNvSpPr/>
            <p:nvPr/>
          </p:nvSpPr>
          <p:spPr>
            <a:xfrm rot="3998033">
              <a:off x="4569103" y="2086381"/>
              <a:ext cx="82746" cy="232605"/>
            </a:xfrm>
            <a:prstGeom prst="triangle">
              <a:avLst>
                <a:gd name="adj" fmla="val 89599"/>
              </a:avLst>
            </a:prstGeom>
            <a:solidFill>
              <a:srgbClr val="009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等腰三角形 28"/>
            <p:cNvSpPr/>
            <p:nvPr/>
          </p:nvSpPr>
          <p:spPr>
            <a:xfrm rot="9405018">
              <a:off x="4472645" y="2227368"/>
              <a:ext cx="68040" cy="227551"/>
            </a:xfrm>
            <a:custGeom>
              <a:avLst/>
              <a:gdLst>
                <a:gd name="connsiteX0" fmla="*/ 0 w 83418"/>
                <a:gd name="connsiteY0" fmla="*/ 231575 h 231575"/>
                <a:gd name="connsiteX1" fmla="*/ 74742 w 83418"/>
                <a:gd name="connsiteY1" fmla="*/ 0 h 231575"/>
                <a:gd name="connsiteX2" fmla="*/ 83418 w 83418"/>
                <a:gd name="connsiteY2" fmla="*/ 231575 h 231575"/>
                <a:gd name="connsiteX3" fmla="*/ 0 w 83418"/>
                <a:gd name="connsiteY3" fmla="*/ 231575 h 231575"/>
                <a:gd name="connsiteX0" fmla="*/ 0 w 105978"/>
                <a:gd name="connsiteY0" fmla="*/ 284084 h 284084"/>
                <a:gd name="connsiteX1" fmla="*/ 97302 w 105978"/>
                <a:gd name="connsiteY1" fmla="*/ 0 h 284084"/>
                <a:gd name="connsiteX2" fmla="*/ 105978 w 105978"/>
                <a:gd name="connsiteY2" fmla="*/ 231575 h 284084"/>
                <a:gd name="connsiteX3" fmla="*/ 0 w 105978"/>
                <a:gd name="connsiteY3" fmla="*/ 284084 h 284084"/>
                <a:gd name="connsiteX0" fmla="*/ 7646 w 104948"/>
                <a:gd name="connsiteY0" fmla="*/ 284084 h 369363"/>
                <a:gd name="connsiteX1" fmla="*/ 104948 w 104948"/>
                <a:gd name="connsiteY1" fmla="*/ 0 h 369363"/>
                <a:gd name="connsiteX2" fmla="*/ 0 w 104948"/>
                <a:gd name="connsiteY2" fmla="*/ 369363 h 369363"/>
                <a:gd name="connsiteX3" fmla="*/ 7646 w 104948"/>
                <a:gd name="connsiteY3" fmla="*/ 284084 h 369363"/>
                <a:gd name="connsiteX0" fmla="*/ 126 w 97428"/>
                <a:gd name="connsiteY0" fmla="*/ 284084 h 351860"/>
                <a:gd name="connsiteX1" fmla="*/ 97428 w 97428"/>
                <a:gd name="connsiteY1" fmla="*/ 0 h 351860"/>
                <a:gd name="connsiteX2" fmla="*/ 0 w 97428"/>
                <a:gd name="connsiteY2" fmla="*/ 351860 h 351860"/>
                <a:gd name="connsiteX3" fmla="*/ 126 w 97428"/>
                <a:gd name="connsiteY3" fmla="*/ 284084 h 351860"/>
                <a:gd name="connsiteX0" fmla="*/ 0 w 97302"/>
                <a:gd name="connsiteY0" fmla="*/ 284084 h 348115"/>
                <a:gd name="connsiteX1" fmla="*/ 97302 w 97302"/>
                <a:gd name="connsiteY1" fmla="*/ 0 h 348115"/>
                <a:gd name="connsiteX2" fmla="*/ 9258 w 97302"/>
                <a:gd name="connsiteY2" fmla="*/ 348115 h 348115"/>
                <a:gd name="connsiteX3" fmla="*/ 0 w 97302"/>
                <a:gd name="connsiteY3" fmla="*/ 284084 h 348115"/>
                <a:gd name="connsiteX0" fmla="*/ 757 w 98059"/>
                <a:gd name="connsiteY0" fmla="*/ 284084 h 359363"/>
                <a:gd name="connsiteX1" fmla="*/ 98059 w 98059"/>
                <a:gd name="connsiteY1" fmla="*/ 0 h 359363"/>
                <a:gd name="connsiteX2" fmla="*/ 0 w 98059"/>
                <a:gd name="connsiteY2" fmla="*/ 359363 h 359363"/>
                <a:gd name="connsiteX3" fmla="*/ 757 w 98059"/>
                <a:gd name="connsiteY3" fmla="*/ 284084 h 359363"/>
                <a:gd name="connsiteX0" fmla="*/ 757 w 67300"/>
                <a:gd name="connsiteY0" fmla="*/ 152164 h 227443"/>
                <a:gd name="connsiteX1" fmla="*/ 67300 w 67300"/>
                <a:gd name="connsiteY1" fmla="*/ 0 h 227443"/>
                <a:gd name="connsiteX2" fmla="*/ 0 w 67300"/>
                <a:gd name="connsiteY2" fmla="*/ 227443 h 227443"/>
                <a:gd name="connsiteX3" fmla="*/ 757 w 67300"/>
                <a:gd name="connsiteY3" fmla="*/ 152164 h 22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00" h="227443">
                  <a:moveTo>
                    <a:pt x="757" y="152164"/>
                  </a:moveTo>
                  <a:lnTo>
                    <a:pt x="67300" y="0"/>
                  </a:lnTo>
                  <a:lnTo>
                    <a:pt x="0" y="227443"/>
                  </a:lnTo>
                  <a:cubicBezTo>
                    <a:pt x="252" y="202350"/>
                    <a:pt x="505" y="177257"/>
                    <a:pt x="757" y="152164"/>
                  </a:cubicBezTo>
                  <a:close/>
                </a:path>
              </a:pathLst>
            </a:custGeom>
            <a:solidFill>
              <a:srgbClr val="002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9"/>
            <p:cNvSpPr/>
            <p:nvPr/>
          </p:nvSpPr>
          <p:spPr>
            <a:xfrm>
              <a:off x="4519891" y="2193257"/>
              <a:ext cx="210453" cy="257785"/>
            </a:xfrm>
            <a:custGeom>
              <a:avLst/>
              <a:gdLst>
                <a:gd name="connsiteX0" fmla="*/ 0 w 318469"/>
                <a:gd name="connsiteY0" fmla="*/ 313150 h 313150"/>
                <a:gd name="connsiteX1" fmla="*/ 159235 w 318469"/>
                <a:gd name="connsiteY1" fmla="*/ 0 h 313150"/>
                <a:gd name="connsiteX2" fmla="*/ 318469 w 318469"/>
                <a:gd name="connsiteY2" fmla="*/ 313150 h 313150"/>
                <a:gd name="connsiteX3" fmla="*/ 0 w 318469"/>
                <a:gd name="connsiteY3" fmla="*/ 313150 h 313150"/>
                <a:gd name="connsiteX0" fmla="*/ 0 w 564048"/>
                <a:gd name="connsiteY0" fmla="*/ 377444 h 377444"/>
                <a:gd name="connsiteX1" fmla="*/ 564048 w 564048"/>
                <a:gd name="connsiteY1" fmla="*/ 0 h 377444"/>
                <a:gd name="connsiteX2" fmla="*/ 318469 w 564048"/>
                <a:gd name="connsiteY2" fmla="*/ 377444 h 377444"/>
                <a:gd name="connsiteX3" fmla="*/ 0 w 564048"/>
                <a:gd name="connsiteY3" fmla="*/ 377444 h 377444"/>
                <a:gd name="connsiteX0" fmla="*/ 45862 w 245579"/>
                <a:gd name="connsiteY0" fmla="*/ 98838 h 377444"/>
                <a:gd name="connsiteX1" fmla="*/ 245579 w 245579"/>
                <a:gd name="connsiteY1" fmla="*/ 0 h 377444"/>
                <a:gd name="connsiteX2" fmla="*/ 0 w 245579"/>
                <a:gd name="connsiteY2" fmla="*/ 377444 h 377444"/>
                <a:gd name="connsiteX3" fmla="*/ 45862 w 245579"/>
                <a:gd name="connsiteY3" fmla="*/ 98838 h 377444"/>
                <a:gd name="connsiteX0" fmla="*/ 0 w 199717"/>
                <a:gd name="connsiteY0" fmla="*/ 98838 h 272669"/>
                <a:gd name="connsiteX1" fmla="*/ 199717 w 199717"/>
                <a:gd name="connsiteY1" fmla="*/ 0 h 272669"/>
                <a:gd name="connsiteX2" fmla="*/ 6526 w 199717"/>
                <a:gd name="connsiteY2" fmla="*/ 272669 h 272669"/>
                <a:gd name="connsiteX3" fmla="*/ 0 w 199717"/>
                <a:gd name="connsiteY3" fmla="*/ 98838 h 272669"/>
                <a:gd name="connsiteX0" fmla="*/ 5380 w 205097"/>
                <a:gd name="connsiteY0" fmla="*/ 98838 h 256000"/>
                <a:gd name="connsiteX1" fmla="*/ 205097 w 205097"/>
                <a:gd name="connsiteY1" fmla="*/ 0 h 256000"/>
                <a:gd name="connsiteX2" fmla="*/ 0 w 205097"/>
                <a:gd name="connsiteY2" fmla="*/ 256000 h 256000"/>
                <a:gd name="connsiteX3" fmla="*/ 5380 w 205097"/>
                <a:gd name="connsiteY3" fmla="*/ 98838 h 256000"/>
                <a:gd name="connsiteX0" fmla="*/ 5380 w 209859"/>
                <a:gd name="connsiteY0" fmla="*/ 101220 h 258382"/>
                <a:gd name="connsiteX1" fmla="*/ 209859 w 209859"/>
                <a:gd name="connsiteY1" fmla="*/ 0 h 258382"/>
                <a:gd name="connsiteX2" fmla="*/ 0 w 209859"/>
                <a:gd name="connsiteY2" fmla="*/ 258382 h 258382"/>
                <a:gd name="connsiteX3" fmla="*/ 5380 w 209859"/>
                <a:gd name="connsiteY3" fmla="*/ 101220 h 25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859" h="258382">
                  <a:moveTo>
                    <a:pt x="5380" y="101220"/>
                  </a:moveTo>
                  <a:lnTo>
                    <a:pt x="209859" y="0"/>
                  </a:lnTo>
                  <a:lnTo>
                    <a:pt x="0" y="258382"/>
                  </a:lnTo>
                  <a:lnTo>
                    <a:pt x="5380" y="101220"/>
                  </a:lnTo>
                  <a:close/>
                </a:path>
              </a:pathLst>
            </a:custGeom>
            <a:solidFill>
              <a:srgbClr val="0746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2" name="组合 48"/>
          <p:cNvGrpSpPr>
            <a:grpSpLocks/>
          </p:cNvGrpSpPr>
          <p:nvPr/>
        </p:nvGrpSpPr>
        <p:grpSpPr bwMode="auto">
          <a:xfrm rot="-565443">
            <a:off x="3895056" y="2773639"/>
            <a:ext cx="425406" cy="670779"/>
            <a:chOff x="4473134" y="2166824"/>
            <a:chExt cx="257922" cy="288018"/>
          </a:xfrm>
        </p:grpSpPr>
        <p:sp>
          <p:nvSpPr>
            <p:cNvPr id="43" name="等腰三角形 42"/>
            <p:cNvSpPr/>
            <p:nvPr/>
          </p:nvSpPr>
          <p:spPr>
            <a:xfrm rot="3998033">
              <a:off x="4569271" y="2081334"/>
              <a:ext cx="82291" cy="232384"/>
            </a:xfrm>
            <a:prstGeom prst="triangle">
              <a:avLst>
                <a:gd name="adj" fmla="val 89599"/>
              </a:avLst>
            </a:prstGeom>
            <a:solidFill>
              <a:srgbClr val="009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等腰三角形 28"/>
            <p:cNvSpPr/>
            <p:nvPr/>
          </p:nvSpPr>
          <p:spPr>
            <a:xfrm rot="9405018">
              <a:off x="4471938" y="2228399"/>
              <a:ext cx="66396" cy="226300"/>
            </a:xfrm>
            <a:custGeom>
              <a:avLst/>
              <a:gdLst>
                <a:gd name="connsiteX0" fmla="*/ 0 w 83418"/>
                <a:gd name="connsiteY0" fmla="*/ 231575 h 231575"/>
                <a:gd name="connsiteX1" fmla="*/ 74742 w 83418"/>
                <a:gd name="connsiteY1" fmla="*/ 0 h 231575"/>
                <a:gd name="connsiteX2" fmla="*/ 83418 w 83418"/>
                <a:gd name="connsiteY2" fmla="*/ 231575 h 231575"/>
                <a:gd name="connsiteX3" fmla="*/ 0 w 83418"/>
                <a:gd name="connsiteY3" fmla="*/ 231575 h 231575"/>
                <a:gd name="connsiteX0" fmla="*/ 0 w 105978"/>
                <a:gd name="connsiteY0" fmla="*/ 284084 h 284084"/>
                <a:gd name="connsiteX1" fmla="*/ 97302 w 105978"/>
                <a:gd name="connsiteY1" fmla="*/ 0 h 284084"/>
                <a:gd name="connsiteX2" fmla="*/ 105978 w 105978"/>
                <a:gd name="connsiteY2" fmla="*/ 231575 h 284084"/>
                <a:gd name="connsiteX3" fmla="*/ 0 w 105978"/>
                <a:gd name="connsiteY3" fmla="*/ 284084 h 284084"/>
                <a:gd name="connsiteX0" fmla="*/ 7646 w 104948"/>
                <a:gd name="connsiteY0" fmla="*/ 284084 h 369363"/>
                <a:gd name="connsiteX1" fmla="*/ 104948 w 104948"/>
                <a:gd name="connsiteY1" fmla="*/ 0 h 369363"/>
                <a:gd name="connsiteX2" fmla="*/ 0 w 104948"/>
                <a:gd name="connsiteY2" fmla="*/ 369363 h 369363"/>
                <a:gd name="connsiteX3" fmla="*/ 7646 w 104948"/>
                <a:gd name="connsiteY3" fmla="*/ 284084 h 369363"/>
                <a:gd name="connsiteX0" fmla="*/ 126 w 97428"/>
                <a:gd name="connsiteY0" fmla="*/ 284084 h 351860"/>
                <a:gd name="connsiteX1" fmla="*/ 97428 w 97428"/>
                <a:gd name="connsiteY1" fmla="*/ 0 h 351860"/>
                <a:gd name="connsiteX2" fmla="*/ 0 w 97428"/>
                <a:gd name="connsiteY2" fmla="*/ 351860 h 351860"/>
                <a:gd name="connsiteX3" fmla="*/ 126 w 97428"/>
                <a:gd name="connsiteY3" fmla="*/ 284084 h 351860"/>
                <a:gd name="connsiteX0" fmla="*/ 0 w 97302"/>
                <a:gd name="connsiteY0" fmla="*/ 284084 h 348115"/>
                <a:gd name="connsiteX1" fmla="*/ 97302 w 97302"/>
                <a:gd name="connsiteY1" fmla="*/ 0 h 348115"/>
                <a:gd name="connsiteX2" fmla="*/ 9258 w 97302"/>
                <a:gd name="connsiteY2" fmla="*/ 348115 h 348115"/>
                <a:gd name="connsiteX3" fmla="*/ 0 w 97302"/>
                <a:gd name="connsiteY3" fmla="*/ 284084 h 348115"/>
                <a:gd name="connsiteX0" fmla="*/ 757 w 98059"/>
                <a:gd name="connsiteY0" fmla="*/ 284084 h 359363"/>
                <a:gd name="connsiteX1" fmla="*/ 98059 w 98059"/>
                <a:gd name="connsiteY1" fmla="*/ 0 h 359363"/>
                <a:gd name="connsiteX2" fmla="*/ 0 w 98059"/>
                <a:gd name="connsiteY2" fmla="*/ 359363 h 359363"/>
                <a:gd name="connsiteX3" fmla="*/ 757 w 98059"/>
                <a:gd name="connsiteY3" fmla="*/ 284084 h 359363"/>
                <a:gd name="connsiteX0" fmla="*/ 757 w 67300"/>
                <a:gd name="connsiteY0" fmla="*/ 152164 h 227443"/>
                <a:gd name="connsiteX1" fmla="*/ 67300 w 67300"/>
                <a:gd name="connsiteY1" fmla="*/ 0 h 227443"/>
                <a:gd name="connsiteX2" fmla="*/ 0 w 67300"/>
                <a:gd name="connsiteY2" fmla="*/ 227443 h 227443"/>
                <a:gd name="connsiteX3" fmla="*/ 757 w 67300"/>
                <a:gd name="connsiteY3" fmla="*/ 152164 h 22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00" h="227443">
                  <a:moveTo>
                    <a:pt x="757" y="152164"/>
                  </a:moveTo>
                  <a:lnTo>
                    <a:pt x="67300" y="0"/>
                  </a:lnTo>
                  <a:lnTo>
                    <a:pt x="0" y="227443"/>
                  </a:lnTo>
                  <a:cubicBezTo>
                    <a:pt x="252" y="202350"/>
                    <a:pt x="505" y="177257"/>
                    <a:pt x="757" y="152164"/>
                  </a:cubicBezTo>
                  <a:close/>
                </a:path>
              </a:pathLst>
            </a:custGeom>
            <a:solidFill>
              <a:srgbClr val="002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等腰三角形 29"/>
            <p:cNvSpPr/>
            <p:nvPr/>
          </p:nvSpPr>
          <p:spPr>
            <a:xfrm>
              <a:off x="4516080" y="2185394"/>
              <a:ext cx="209401" cy="259731"/>
            </a:xfrm>
            <a:custGeom>
              <a:avLst/>
              <a:gdLst>
                <a:gd name="connsiteX0" fmla="*/ 0 w 318469"/>
                <a:gd name="connsiteY0" fmla="*/ 313150 h 313150"/>
                <a:gd name="connsiteX1" fmla="*/ 159235 w 318469"/>
                <a:gd name="connsiteY1" fmla="*/ 0 h 313150"/>
                <a:gd name="connsiteX2" fmla="*/ 318469 w 318469"/>
                <a:gd name="connsiteY2" fmla="*/ 313150 h 313150"/>
                <a:gd name="connsiteX3" fmla="*/ 0 w 318469"/>
                <a:gd name="connsiteY3" fmla="*/ 313150 h 313150"/>
                <a:gd name="connsiteX0" fmla="*/ 0 w 564048"/>
                <a:gd name="connsiteY0" fmla="*/ 377444 h 377444"/>
                <a:gd name="connsiteX1" fmla="*/ 564048 w 564048"/>
                <a:gd name="connsiteY1" fmla="*/ 0 h 377444"/>
                <a:gd name="connsiteX2" fmla="*/ 318469 w 564048"/>
                <a:gd name="connsiteY2" fmla="*/ 377444 h 377444"/>
                <a:gd name="connsiteX3" fmla="*/ 0 w 564048"/>
                <a:gd name="connsiteY3" fmla="*/ 377444 h 377444"/>
                <a:gd name="connsiteX0" fmla="*/ 45862 w 245579"/>
                <a:gd name="connsiteY0" fmla="*/ 98838 h 377444"/>
                <a:gd name="connsiteX1" fmla="*/ 245579 w 245579"/>
                <a:gd name="connsiteY1" fmla="*/ 0 h 377444"/>
                <a:gd name="connsiteX2" fmla="*/ 0 w 245579"/>
                <a:gd name="connsiteY2" fmla="*/ 377444 h 377444"/>
                <a:gd name="connsiteX3" fmla="*/ 45862 w 245579"/>
                <a:gd name="connsiteY3" fmla="*/ 98838 h 377444"/>
                <a:gd name="connsiteX0" fmla="*/ 0 w 199717"/>
                <a:gd name="connsiteY0" fmla="*/ 98838 h 272669"/>
                <a:gd name="connsiteX1" fmla="*/ 199717 w 199717"/>
                <a:gd name="connsiteY1" fmla="*/ 0 h 272669"/>
                <a:gd name="connsiteX2" fmla="*/ 6526 w 199717"/>
                <a:gd name="connsiteY2" fmla="*/ 272669 h 272669"/>
                <a:gd name="connsiteX3" fmla="*/ 0 w 199717"/>
                <a:gd name="connsiteY3" fmla="*/ 98838 h 272669"/>
                <a:gd name="connsiteX0" fmla="*/ 5380 w 205097"/>
                <a:gd name="connsiteY0" fmla="*/ 98838 h 256000"/>
                <a:gd name="connsiteX1" fmla="*/ 205097 w 205097"/>
                <a:gd name="connsiteY1" fmla="*/ 0 h 256000"/>
                <a:gd name="connsiteX2" fmla="*/ 0 w 205097"/>
                <a:gd name="connsiteY2" fmla="*/ 256000 h 256000"/>
                <a:gd name="connsiteX3" fmla="*/ 5380 w 205097"/>
                <a:gd name="connsiteY3" fmla="*/ 98838 h 256000"/>
                <a:gd name="connsiteX0" fmla="*/ 5380 w 209859"/>
                <a:gd name="connsiteY0" fmla="*/ 101220 h 258382"/>
                <a:gd name="connsiteX1" fmla="*/ 209859 w 209859"/>
                <a:gd name="connsiteY1" fmla="*/ 0 h 258382"/>
                <a:gd name="connsiteX2" fmla="*/ 0 w 209859"/>
                <a:gd name="connsiteY2" fmla="*/ 258382 h 258382"/>
                <a:gd name="connsiteX3" fmla="*/ 5380 w 209859"/>
                <a:gd name="connsiteY3" fmla="*/ 101220 h 25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859" h="258382">
                  <a:moveTo>
                    <a:pt x="5380" y="101220"/>
                  </a:moveTo>
                  <a:lnTo>
                    <a:pt x="209859" y="0"/>
                  </a:lnTo>
                  <a:lnTo>
                    <a:pt x="0" y="258382"/>
                  </a:lnTo>
                  <a:lnTo>
                    <a:pt x="5380" y="101220"/>
                  </a:lnTo>
                  <a:close/>
                </a:path>
              </a:pathLst>
            </a:custGeom>
            <a:solidFill>
              <a:srgbClr val="0746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02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-117694" y="-187325"/>
            <a:ext cx="1754186" cy="1427161"/>
            <a:chOff x="-419101" y="-651218"/>
            <a:chExt cx="6413260" cy="5211985"/>
          </a:xfrm>
        </p:grpSpPr>
        <p:pic>
          <p:nvPicPr>
            <p:cNvPr id="5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2026"/>
              </a:clrFrom>
              <a:clrTo>
                <a:srgbClr val="1A20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67529" r="6112" b="9962"/>
          <a:stretch/>
        </p:blipFill>
        <p:spPr bwMode="auto">
          <a:xfrm rot="10800000" flipV="1">
            <a:off x="-42204" y="5346700"/>
            <a:ext cx="2017594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2</a:t>
            </a:fld>
            <a:endParaRPr lang="zh-CN" altLang="en-US" dirty="0"/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 flipH="1">
            <a:off x="10531299" y="-187325"/>
            <a:ext cx="1754186" cy="1427161"/>
            <a:chOff x="-419101" y="-651218"/>
            <a:chExt cx="6413260" cy="5211985"/>
          </a:xfrm>
        </p:grpSpPr>
        <p:pic>
          <p:nvPicPr>
            <p:cNvPr id="12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1975390" y="260350"/>
            <a:ext cx="7613650" cy="0"/>
            <a:chOff x="4578283" y="2075543"/>
            <a:chExt cx="761371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578283" y="2075543"/>
              <a:ext cx="632783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070948" y="2075543"/>
              <a:ext cx="3121052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329986" y="6638925"/>
            <a:ext cx="8099425" cy="4763"/>
            <a:chOff x="0" y="4592805"/>
            <a:chExt cx="8098971" cy="504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0" y="4592805"/>
              <a:ext cx="8098971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4597854"/>
              <a:ext cx="399075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255594" y="634779"/>
            <a:ext cx="4685898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首先介绍</a:t>
            </a:r>
            <a:r>
              <a:rPr lang="en-US" altLang="zh-CN" b="1" dirty="0" smtClean="0"/>
              <a:t>demo</a:t>
            </a:r>
            <a:r>
              <a:rPr lang="zh-CN" altLang="en-US" b="1" dirty="0" smtClean="0"/>
              <a:t>中用到的数据集及其内容结构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训练集trainingDigits：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右</a:t>
            </a:r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trainingDigits</a:t>
            </a:r>
            <a:endParaRPr lang="en-US" altLang="zh-CN" dirty="0" smtClean="0"/>
          </a:p>
          <a:p>
            <a:r>
              <a:rPr lang="zh-CN" altLang="en-US" dirty="0" smtClean="0"/>
              <a:t>文件夹内容，近</a:t>
            </a:r>
            <a:r>
              <a:rPr lang="en-US" altLang="zh-CN" dirty="0" smtClean="0"/>
              <a:t>2000</a:t>
            </a:r>
          </a:p>
          <a:p>
            <a:r>
              <a:rPr lang="zh-CN" altLang="en-US" dirty="0" smtClean="0"/>
              <a:t>个文件。第一个数字</a:t>
            </a:r>
            <a:endParaRPr lang="en-US" altLang="zh-CN" dirty="0" smtClean="0"/>
          </a:p>
          <a:p>
            <a:r>
              <a:rPr lang="zh-CN" altLang="en-US" dirty="0" smtClean="0"/>
              <a:t>为数据标签，第二个</a:t>
            </a:r>
            <a:endParaRPr lang="en-US" altLang="zh-CN" dirty="0" smtClean="0"/>
          </a:p>
          <a:p>
            <a:r>
              <a:rPr lang="zh-CN" altLang="en-US" dirty="0" smtClean="0"/>
              <a:t>数字为其个数排序。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右图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32×32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0,1</a:t>
            </a:r>
          </a:p>
          <a:p>
            <a:r>
              <a:rPr lang="zh-CN" altLang="en-US" dirty="0" smtClean="0"/>
              <a:t>矩阵，数字为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testDigits</a:t>
            </a:r>
            <a:r>
              <a:rPr lang="zh-CN" altLang="en-US" dirty="0" smtClean="0"/>
              <a:t>也相同，有</a:t>
            </a:r>
            <a:endParaRPr lang="en-US" altLang="zh-CN" dirty="0" smtClean="0"/>
          </a:p>
          <a:p>
            <a:r>
              <a:rPr lang="zh-CN" altLang="en-US" dirty="0" smtClean="0"/>
              <a:t>近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个文件。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228" y="1239836"/>
            <a:ext cx="4181475" cy="40195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252" y="995785"/>
            <a:ext cx="26955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1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-117694" y="-187325"/>
            <a:ext cx="1754186" cy="1427161"/>
            <a:chOff x="-419101" y="-651218"/>
            <a:chExt cx="6413260" cy="5211985"/>
          </a:xfrm>
        </p:grpSpPr>
        <p:pic>
          <p:nvPicPr>
            <p:cNvPr id="5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2026"/>
              </a:clrFrom>
              <a:clrTo>
                <a:srgbClr val="1A20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67529" r="6112" b="9962"/>
          <a:stretch/>
        </p:blipFill>
        <p:spPr bwMode="auto">
          <a:xfrm rot="10800000" flipV="1">
            <a:off x="-42204" y="5346700"/>
            <a:ext cx="2017594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 flipH="1">
            <a:off x="10531299" y="-187325"/>
            <a:ext cx="1754186" cy="1427161"/>
            <a:chOff x="-419101" y="-651218"/>
            <a:chExt cx="6413260" cy="5211985"/>
          </a:xfrm>
        </p:grpSpPr>
        <p:pic>
          <p:nvPicPr>
            <p:cNvPr id="12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1975390" y="260350"/>
            <a:ext cx="7613650" cy="0"/>
            <a:chOff x="4578283" y="2075543"/>
            <a:chExt cx="761371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578283" y="2075543"/>
              <a:ext cx="632783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070948" y="2075543"/>
              <a:ext cx="3121052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329986" y="6638925"/>
            <a:ext cx="8099425" cy="4763"/>
            <a:chOff x="0" y="4592805"/>
            <a:chExt cx="8098971" cy="504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0" y="4592805"/>
              <a:ext cx="8098971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4597854"/>
              <a:ext cx="399075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255594" y="634779"/>
            <a:ext cx="342273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运行</a:t>
            </a:r>
            <a:r>
              <a:rPr lang="en-US" altLang="zh-CN" dirty="0" err="1" smtClean="0"/>
              <a:t>kNN</a:t>
            </a:r>
            <a:r>
              <a:rPr lang="zh-CN" altLang="en-US" dirty="0" smtClean="0"/>
              <a:t>文件中</a:t>
            </a:r>
            <a:r>
              <a:rPr lang="en-US" altLang="zh-CN" dirty="0" smtClean="0"/>
              <a:t>mnistTest.py</a:t>
            </a:r>
          </a:p>
          <a:p>
            <a:endParaRPr lang="en-US" altLang="zh-CN" dirty="0"/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值取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，即距离最近的前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控制台输入结果部分截图：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大括号中为前三个出现的标签</a:t>
            </a:r>
            <a:endParaRPr lang="en-US" altLang="zh-CN" dirty="0" smtClean="0"/>
          </a:p>
          <a:p>
            <a:r>
              <a:rPr lang="zh-CN" altLang="en-US" dirty="0" smtClean="0"/>
              <a:t>和得票数（采用简单投票法）。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最后计算出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个测试结果错误</a:t>
            </a:r>
            <a:endParaRPr lang="en-US" altLang="zh-CN" dirty="0" smtClean="0"/>
          </a:p>
          <a:p>
            <a:r>
              <a:rPr lang="zh-CN" altLang="en-US" dirty="0" smtClean="0"/>
              <a:t>率。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986" y="634779"/>
            <a:ext cx="4177468" cy="533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-117694" y="-187325"/>
            <a:ext cx="1754186" cy="1427161"/>
            <a:chOff x="-419101" y="-651218"/>
            <a:chExt cx="6413260" cy="5211985"/>
          </a:xfrm>
        </p:grpSpPr>
        <p:pic>
          <p:nvPicPr>
            <p:cNvPr id="5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2026"/>
              </a:clrFrom>
              <a:clrTo>
                <a:srgbClr val="1A20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67529" r="6112" b="9962"/>
          <a:stretch/>
        </p:blipFill>
        <p:spPr bwMode="auto">
          <a:xfrm rot="10800000" flipV="1">
            <a:off x="-42204" y="5346700"/>
            <a:ext cx="2017594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 flipH="1">
            <a:off x="10531299" y="-187325"/>
            <a:ext cx="1754186" cy="1427161"/>
            <a:chOff x="-419101" y="-651218"/>
            <a:chExt cx="6413260" cy="5211985"/>
          </a:xfrm>
        </p:grpSpPr>
        <p:pic>
          <p:nvPicPr>
            <p:cNvPr id="12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1975390" y="260350"/>
            <a:ext cx="7613650" cy="0"/>
            <a:chOff x="4578283" y="2075543"/>
            <a:chExt cx="761371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578283" y="2075543"/>
              <a:ext cx="632783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070948" y="2075543"/>
              <a:ext cx="3121052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329986" y="6638925"/>
            <a:ext cx="8099425" cy="4763"/>
            <a:chOff x="0" y="4592805"/>
            <a:chExt cx="8098971" cy="504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0" y="4592805"/>
              <a:ext cx="8098971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4597854"/>
              <a:ext cx="399075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255594" y="634779"/>
            <a:ext cx="2209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mnist1</a:t>
            </a:r>
            <a:r>
              <a:rPr lang="zh-CN" altLang="en-US" dirty="0" smtClean="0"/>
              <a:t>文件夹：</a:t>
            </a:r>
            <a:endParaRPr lang="en-US" altLang="zh-CN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92" y="992592"/>
            <a:ext cx="8704052" cy="417948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277717" y="4620460"/>
            <a:ext cx="6429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计算时，会将</a:t>
            </a:r>
            <a:r>
              <a:rPr lang="en-US" altLang="zh-CN" dirty="0" smtClean="0"/>
              <a:t>32</a:t>
            </a:r>
            <a:r>
              <a:rPr lang="zh-CN" altLang="en-US" dirty="0" smtClean="0"/>
              <a:t>行</a:t>
            </a:r>
            <a:r>
              <a:rPr lang="en-US" altLang="zh-CN" dirty="0" smtClean="0"/>
              <a:t>32</a:t>
            </a:r>
            <a:r>
              <a:rPr lang="zh-CN" altLang="en-US" dirty="0" smtClean="0"/>
              <a:t>列的矩阵展开为一个长度为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的矩阵。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28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-117694" y="-187325"/>
            <a:ext cx="1754186" cy="1427161"/>
            <a:chOff x="-419101" y="-651218"/>
            <a:chExt cx="6413260" cy="5211985"/>
          </a:xfrm>
        </p:grpSpPr>
        <p:pic>
          <p:nvPicPr>
            <p:cNvPr id="5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2026"/>
              </a:clrFrom>
              <a:clrTo>
                <a:srgbClr val="1A20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67529" r="6112" b="9962"/>
          <a:stretch/>
        </p:blipFill>
        <p:spPr bwMode="auto">
          <a:xfrm rot="10800000" flipV="1">
            <a:off x="-42204" y="5346700"/>
            <a:ext cx="2017594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5</a:t>
            </a:fld>
            <a:endParaRPr lang="zh-CN" altLang="en-US" dirty="0"/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 flipH="1">
            <a:off x="10531299" y="-187325"/>
            <a:ext cx="1754186" cy="1427161"/>
            <a:chOff x="-419101" y="-651218"/>
            <a:chExt cx="6413260" cy="5211985"/>
          </a:xfrm>
        </p:grpSpPr>
        <p:pic>
          <p:nvPicPr>
            <p:cNvPr id="12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1975390" y="260350"/>
            <a:ext cx="7613650" cy="0"/>
            <a:chOff x="4578283" y="2075543"/>
            <a:chExt cx="761371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578283" y="2075543"/>
              <a:ext cx="632783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070948" y="2075543"/>
              <a:ext cx="3121052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329986" y="6638925"/>
            <a:ext cx="8099425" cy="4763"/>
            <a:chOff x="0" y="4592805"/>
            <a:chExt cx="8098971" cy="504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0" y="4592805"/>
              <a:ext cx="8098971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4597854"/>
              <a:ext cx="399075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255594" y="634779"/>
            <a:ext cx="3422732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mnist1</a:t>
            </a:r>
            <a:r>
              <a:rPr lang="zh-CN" altLang="en-US" dirty="0" smtClean="0"/>
              <a:t>文件中</a:t>
            </a:r>
            <a:r>
              <a:rPr lang="en-US" altLang="zh-CN" dirty="0" smtClean="0"/>
              <a:t>mnistTest.py</a:t>
            </a:r>
          </a:p>
          <a:p>
            <a:endParaRPr lang="en-US" altLang="zh-CN" dirty="0"/>
          </a:p>
          <a:p>
            <a:r>
              <a:rPr lang="zh-CN" altLang="en-US" dirty="0" smtClean="0"/>
              <a:t>右图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vectorImg</a:t>
            </a:r>
            <a:r>
              <a:rPr lang="zh-CN" altLang="en-US" dirty="0" smtClean="0"/>
              <a:t>目录下会生成对应</a:t>
            </a:r>
            <a:endParaRPr lang="en-US" altLang="zh-CN" dirty="0" smtClean="0"/>
          </a:p>
          <a:p>
            <a:r>
              <a:rPr lang="en-US" altLang="zh-CN" dirty="0" err="1" smtClean="0"/>
              <a:t>Img</a:t>
            </a:r>
            <a:r>
              <a:rPr lang="en-US" altLang="zh-CN" dirty="0" smtClean="0"/>
              <a:t>-number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目录下图片</a:t>
            </a:r>
            <a:endParaRPr lang="en-US" altLang="zh-CN" dirty="0" smtClean="0"/>
          </a:p>
          <a:p>
            <a:r>
              <a:rPr lang="zh-CN" altLang="en-US" dirty="0" smtClean="0"/>
              <a:t>相应的</a:t>
            </a:r>
            <a:r>
              <a:rPr lang="en-US" altLang="zh-CN" dirty="0" smtClean="0"/>
              <a:t>0,1</a:t>
            </a:r>
            <a:r>
              <a:rPr lang="zh-CN" altLang="en-US" dirty="0" smtClean="0"/>
              <a:t>矩阵，然后这些矩阵</a:t>
            </a:r>
            <a:endParaRPr lang="en-US" altLang="zh-CN" dirty="0" smtClean="0"/>
          </a:p>
          <a:p>
            <a:r>
              <a:rPr lang="zh-CN" altLang="en-US" dirty="0" smtClean="0"/>
              <a:t>作为测试集，识别出手写数字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右</a:t>
            </a:r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最后运行结果，准确率相对单</a:t>
            </a:r>
            <a:endParaRPr lang="en-US" altLang="zh-CN" dirty="0" smtClean="0"/>
          </a:p>
          <a:p>
            <a:r>
              <a:rPr lang="zh-CN" altLang="en-US" dirty="0" smtClean="0"/>
              <a:t>纯的测试算法时有所下降，原因</a:t>
            </a:r>
            <a:endParaRPr lang="en-US" altLang="zh-CN" dirty="0" smtClean="0"/>
          </a:p>
          <a:p>
            <a:r>
              <a:rPr lang="zh-CN" altLang="en-US" dirty="0" smtClean="0"/>
              <a:t>应该出现在图片处理环节，若只</a:t>
            </a:r>
            <a:endParaRPr lang="en-US" altLang="zh-CN" dirty="0" smtClean="0"/>
          </a:p>
          <a:p>
            <a:r>
              <a:rPr lang="zh-CN" altLang="en-US" dirty="0" smtClean="0"/>
              <a:t>处理</a:t>
            </a:r>
            <a:r>
              <a:rPr lang="en-US" altLang="zh-CN" dirty="0" smtClean="0"/>
              <a:t>32×32</a:t>
            </a:r>
            <a:r>
              <a:rPr lang="zh-CN" altLang="en-US" dirty="0" smtClean="0"/>
              <a:t>大小的图片，准确率</a:t>
            </a:r>
            <a:endParaRPr lang="en-US" altLang="zh-CN" dirty="0" smtClean="0"/>
          </a:p>
          <a:p>
            <a:r>
              <a:rPr lang="zh-CN" altLang="en-US" dirty="0"/>
              <a:t>很</a:t>
            </a:r>
            <a:r>
              <a:rPr lang="zh-CN" altLang="en-US" dirty="0" smtClean="0"/>
              <a:t>高，加入任意大小图片处理后</a:t>
            </a:r>
            <a:endParaRPr lang="en-US" altLang="zh-CN" dirty="0" smtClean="0"/>
          </a:p>
          <a:p>
            <a:r>
              <a:rPr lang="zh-CN" altLang="en-US" dirty="0" smtClean="0"/>
              <a:t>准确率降低。  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345" y="868363"/>
            <a:ext cx="2200275" cy="51625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951" y="830263"/>
            <a:ext cx="37814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243</Words>
  <Application>Microsoft Office PowerPoint</Application>
  <PresentationFormat>宽屏</PresentationFormat>
  <Paragraphs>50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6</cp:revision>
  <dcterms:created xsi:type="dcterms:W3CDTF">2018-01-31T03:30:31Z</dcterms:created>
  <dcterms:modified xsi:type="dcterms:W3CDTF">2018-01-31T07:13:02Z</dcterms:modified>
</cp:coreProperties>
</file>