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0766-BDB0-41B5-9C15-D5F5EF748236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C98F-2AFB-427F-9EE5-152042D1D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6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25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49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5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2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83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76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5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4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8BBB-E347-4397-A9A4-0EACC63DB34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5B8A-6F15-4722-9E9A-473339A71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1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4324266" y="1926164"/>
            <a:ext cx="4277154" cy="1861351"/>
          </a:xfrm>
          <a:prstGeom prst="roundRect">
            <a:avLst/>
          </a:prstGeom>
          <a:noFill/>
          <a:ln>
            <a:solidFill>
              <a:srgbClr val="0095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 smtClean="0">
                <a:solidFill>
                  <a:srgbClr val="0070C0"/>
                </a:solidFill>
              </a:rPr>
              <a:t>K-</a:t>
            </a:r>
            <a:r>
              <a:rPr lang="zh-CN" altLang="en-US" sz="5400" dirty="0" smtClean="0">
                <a:solidFill>
                  <a:srgbClr val="0070C0"/>
                </a:solidFill>
              </a:rPr>
              <a:t>近邻算法</a:t>
            </a:r>
            <a:r>
              <a:rPr lang="en-US" altLang="zh-CN" sz="5400" dirty="0" smtClean="0">
                <a:solidFill>
                  <a:srgbClr val="0070C0"/>
                </a:solidFill>
              </a:rPr>
              <a:t>demo</a:t>
            </a:r>
            <a:r>
              <a:rPr lang="zh-CN" altLang="en-US" sz="5400" dirty="0" smtClean="0">
                <a:solidFill>
                  <a:srgbClr val="0070C0"/>
                </a:solidFill>
              </a:rPr>
              <a:t>介绍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grpSp>
        <p:nvGrpSpPr>
          <p:cNvPr id="26" name="组合 30"/>
          <p:cNvGrpSpPr>
            <a:grpSpLocks/>
          </p:cNvGrpSpPr>
          <p:nvPr/>
        </p:nvGrpSpPr>
        <p:grpSpPr bwMode="auto">
          <a:xfrm rot="4369980">
            <a:off x="3640076" y="2271656"/>
            <a:ext cx="549435" cy="607900"/>
            <a:chOff x="4473134" y="2166824"/>
            <a:chExt cx="257922" cy="288018"/>
          </a:xfrm>
        </p:grpSpPr>
        <p:sp>
          <p:nvSpPr>
            <p:cNvPr id="27" name="等腰三角形 26"/>
            <p:cNvSpPr/>
            <p:nvPr/>
          </p:nvSpPr>
          <p:spPr>
            <a:xfrm rot="3998033">
              <a:off x="4569103" y="2086381"/>
              <a:ext cx="82746" cy="232605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等腰三角形 28"/>
            <p:cNvSpPr/>
            <p:nvPr/>
          </p:nvSpPr>
          <p:spPr>
            <a:xfrm rot="9405018">
              <a:off x="4472645" y="2227368"/>
              <a:ext cx="68040" cy="227551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9"/>
            <p:cNvSpPr/>
            <p:nvPr/>
          </p:nvSpPr>
          <p:spPr>
            <a:xfrm>
              <a:off x="4519891" y="2193257"/>
              <a:ext cx="210453" cy="257785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 rot="-565443">
            <a:off x="3895056" y="2773639"/>
            <a:ext cx="425406" cy="670779"/>
            <a:chOff x="4473134" y="2166824"/>
            <a:chExt cx="257922" cy="288018"/>
          </a:xfrm>
        </p:grpSpPr>
        <p:sp>
          <p:nvSpPr>
            <p:cNvPr id="43" name="等腰三角形 42"/>
            <p:cNvSpPr/>
            <p:nvPr/>
          </p:nvSpPr>
          <p:spPr>
            <a:xfrm rot="3998033">
              <a:off x="4569271" y="2081334"/>
              <a:ext cx="82291" cy="232384"/>
            </a:xfrm>
            <a:prstGeom prst="triangle">
              <a:avLst>
                <a:gd name="adj" fmla="val 89599"/>
              </a:avLst>
            </a:prstGeom>
            <a:solidFill>
              <a:srgbClr val="0095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等腰三角形 28"/>
            <p:cNvSpPr/>
            <p:nvPr/>
          </p:nvSpPr>
          <p:spPr>
            <a:xfrm rot="9405018">
              <a:off x="4471938" y="2228399"/>
              <a:ext cx="66396" cy="226300"/>
            </a:xfrm>
            <a:custGeom>
              <a:avLst/>
              <a:gdLst>
                <a:gd name="connsiteX0" fmla="*/ 0 w 83418"/>
                <a:gd name="connsiteY0" fmla="*/ 231575 h 231575"/>
                <a:gd name="connsiteX1" fmla="*/ 74742 w 83418"/>
                <a:gd name="connsiteY1" fmla="*/ 0 h 231575"/>
                <a:gd name="connsiteX2" fmla="*/ 83418 w 83418"/>
                <a:gd name="connsiteY2" fmla="*/ 231575 h 231575"/>
                <a:gd name="connsiteX3" fmla="*/ 0 w 83418"/>
                <a:gd name="connsiteY3" fmla="*/ 231575 h 231575"/>
                <a:gd name="connsiteX0" fmla="*/ 0 w 105978"/>
                <a:gd name="connsiteY0" fmla="*/ 284084 h 284084"/>
                <a:gd name="connsiteX1" fmla="*/ 97302 w 105978"/>
                <a:gd name="connsiteY1" fmla="*/ 0 h 284084"/>
                <a:gd name="connsiteX2" fmla="*/ 105978 w 105978"/>
                <a:gd name="connsiteY2" fmla="*/ 231575 h 284084"/>
                <a:gd name="connsiteX3" fmla="*/ 0 w 105978"/>
                <a:gd name="connsiteY3" fmla="*/ 284084 h 284084"/>
                <a:gd name="connsiteX0" fmla="*/ 7646 w 104948"/>
                <a:gd name="connsiteY0" fmla="*/ 284084 h 369363"/>
                <a:gd name="connsiteX1" fmla="*/ 104948 w 104948"/>
                <a:gd name="connsiteY1" fmla="*/ 0 h 369363"/>
                <a:gd name="connsiteX2" fmla="*/ 0 w 104948"/>
                <a:gd name="connsiteY2" fmla="*/ 369363 h 369363"/>
                <a:gd name="connsiteX3" fmla="*/ 7646 w 104948"/>
                <a:gd name="connsiteY3" fmla="*/ 284084 h 369363"/>
                <a:gd name="connsiteX0" fmla="*/ 126 w 97428"/>
                <a:gd name="connsiteY0" fmla="*/ 284084 h 351860"/>
                <a:gd name="connsiteX1" fmla="*/ 97428 w 97428"/>
                <a:gd name="connsiteY1" fmla="*/ 0 h 351860"/>
                <a:gd name="connsiteX2" fmla="*/ 0 w 97428"/>
                <a:gd name="connsiteY2" fmla="*/ 351860 h 351860"/>
                <a:gd name="connsiteX3" fmla="*/ 126 w 97428"/>
                <a:gd name="connsiteY3" fmla="*/ 284084 h 351860"/>
                <a:gd name="connsiteX0" fmla="*/ 0 w 97302"/>
                <a:gd name="connsiteY0" fmla="*/ 284084 h 348115"/>
                <a:gd name="connsiteX1" fmla="*/ 97302 w 97302"/>
                <a:gd name="connsiteY1" fmla="*/ 0 h 348115"/>
                <a:gd name="connsiteX2" fmla="*/ 9258 w 97302"/>
                <a:gd name="connsiteY2" fmla="*/ 348115 h 348115"/>
                <a:gd name="connsiteX3" fmla="*/ 0 w 97302"/>
                <a:gd name="connsiteY3" fmla="*/ 284084 h 348115"/>
                <a:gd name="connsiteX0" fmla="*/ 757 w 98059"/>
                <a:gd name="connsiteY0" fmla="*/ 284084 h 359363"/>
                <a:gd name="connsiteX1" fmla="*/ 98059 w 98059"/>
                <a:gd name="connsiteY1" fmla="*/ 0 h 359363"/>
                <a:gd name="connsiteX2" fmla="*/ 0 w 98059"/>
                <a:gd name="connsiteY2" fmla="*/ 359363 h 359363"/>
                <a:gd name="connsiteX3" fmla="*/ 757 w 98059"/>
                <a:gd name="connsiteY3" fmla="*/ 284084 h 359363"/>
                <a:gd name="connsiteX0" fmla="*/ 757 w 67300"/>
                <a:gd name="connsiteY0" fmla="*/ 152164 h 227443"/>
                <a:gd name="connsiteX1" fmla="*/ 67300 w 67300"/>
                <a:gd name="connsiteY1" fmla="*/ 0 h 227443"/>
                <a:gd name="connsiteX2" fmla="*/ 0 w 67300"/>
                <a:gd name="connsiteY2" fmla="*/ 227443 h 227443"/>
                <a:gd name="connsiteX3" fmla="*/ 757 w 67300"/>
                <a:gd name="connsiteY3" fmla="*/ 152164 h 22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00" h="227443">
                  <a:moveTo>
                    <a:pt x="757" y="152164"/>
                  </a:moveTo>
                  <a:lnTo>
                    <a:pt x="67300" y="0"/>
                  </a:lnTo>
                  <a:lnTo>
                    <a:pt x="0" y="227443"/>
                  </a:lnTo>
                  <a:cubicBezTo>
                    <a:pt x="252" y="202350"/>
                    <a:pt x="505" y="177257"/>
                    <a:pt x="757" y="152164"/>
                  </a:cubicBez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等腰三角形 29"/>
            <p:cNvSpPr/>
            <p:nvPr/>
          </p:nvSpPr>
          <p:spPr>
            <a:xfrm>
              <a:off x="4516080" y="2185394"/>
              <a:ext cx="209401" cy="259731"/>
            </a:xfrm>
            <a:custGeom>
              <a:avLst/>
              <a:gdLst>
                <a:gd name="connsiteX0" fmla="*/ 0 w 318469"/>
                <a:gd name="connsiteY0" fmla="*/ 313150 h 313150"/>
                <a:gd name="connsiteX1" fmla="*/ 159235 w 318469"/>
                <a:gd name="connsiteY1" fmla="*/ 0 h 313150"/>
                <a:gd name="connsiteX2" fmla="*/ 318469 w 318469"/>
                <a:gd name="connsiteY2" fmla="*/ 313150 h 313150"/>
                <a:gd name="connsiteX3" fmla="*/ 0 w 318469"/>
                <a:gd name="connsiteY3" fmla="*/ 313150 h 313150"/>
                <a:gd name="connsiteX0" fmla="*/ 0 w 564048"/>
                <a:gd name="connsiteY0" fmla="*/ 377444 h 377444"/>
                <a:gd name="connsiteX1" fmla="*/ 564048 w 564048"/>
                <a:gd name="connsiteY1" fmla="*/ 0 h 377444"/>
                <a:gd name="connsiteX2" fmla="*/ 318469 w 564048"/>
                <a:gd name="connsiteY2" fmla="*/ 377444 h 377444"/>
                <a:gd name="connsiteX3" fmla="*/ 0 w 564048"/>
                <a:gd name="connsiteY3" fmla="*/ 377444 h 377444"/>
                <a:gd name="connsiteX0" fmla="*/ 45862 w 245579"/>
                <a:gd name="connsiteY0" fmla="*/ 98838 h 377444"/>
                <a:gd name="connsiteX1" fmla="*/ 245579 w 245579"/>
                <a:gd name="connsiteY1" fmla="*/ 0 h 377444"/>
                <a:gd name="connsiteX2" fmla="*/ 0 w 245579"/>
                <a:gd name="connsiteY2" fmla="*/ 377444 h 377444"/>
                <a:gd name="connsiteX3" fmla="*/ 45862 w 245579"/>
                <a:gd name="connsiteY3" fmla="*/ 98838 h 377444"/>
                <a:gd name="connsiteX0" fmla="*/ 0 w 199717"/>
                <a:gd name="connsiteY0" fmla="*/ 98838 h 272669"/>
                <a:gd name="connsiteX1" fmla="*/ 199717 w 199717"/>
                <a:gd name="connsiteY1" fmla="*/ 0 h 272669"/>
                <a:gd name="connsiteX2" fmla="*/ 6526 w 199717"/>
                <a:gd name="connsiteY2" fmla="*/ 272669 h 272669"/>
                <a:gd name="connsiteX3" fmla="*/ 0 w 199717"/>
                <a:gd name="connsiteY3" fmla="*/ 98838 h 272669"/>
                <a:gd name="connsiteX0" fmla="*/ 5380 w 205097"/>
                <a:gd name="connsiteY0" fmla="*/ 98838 h 256000"/>
                <a:gd name="connsiteX1" fmla="*/ 205097 w 205097"/>
                <a:gd name="connsiteY1" fmla="*/ 0 h 256000"/>
                <a:gd name="connsiteX2" fmla="*/ 0 w 205097"/>
                <a:gd name="connsiteY2" fmla="*/ 256000 h 256000"/>
                <a:gd name="connsiteX3" fmla="*/ 5380 w 205097"/>
                <a:gd name="connsiteY3" fmla="*/ 98838 h 256000"/>
                <a:gd name="connsiteX0" fmla="*/ 5380 w 209859"/>
                <a:gd name="connsiteY0" fmla="*/ 101220 h 258382"/>
                <a:gd name="connsiteX1" fmla="*/ 209859 w 209859"/>
                <a:gd name="connsiteY1" fmla="*/ 0 h 258382"/>
                <a:gd name="connsiteX2" fmla="*/ 0 w 209859"/>
                <a:gd name="connsiteY2" fmla="*/ 258382 h 258382"/>
                <a:gd name="connsiteX3" fmla="*/ 5380 w 209859"/>
                <a:gd name="connsiteY3" fmla="*/ 101220 h 25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859" h="258382">
                  <a:moveTo>
                    <a:pt x="5380" y="101220"/>
                  </a:moveTo>
                  <a:lnTo>
                    <a:pt x="209859" y="0"/>
                  </a:lnTo>
                  <a:lnTo>
                    <a:pt x="0" y="258382"/>
                  </a:lnTo>
                  <a:lnTo>
                    <a:pt x="5380" y="101220"/>
                  </a:lnTo>
                  <a:close/>
                </a:path>
              </a:pathLst>
            </a:custGeom>
            <a:solidFill>
              <a:srgbClr val="0746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2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054669" y="1328410"/>
            <a:ext cx="969367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机器学习实战</a:t>
            </a:r>
            <a:r>
              <a:rPr lang="en-US" altLang="zh-CN" b="1" dirty="0" smtClean="0"/>
              <a:t>》</a:t>
            </a:r>
            <a:r>
              <a:rPr lang="zh-CN" altLang="en-US" b="1" dirty="0"/>
              <a:t>书</a:t>
            </a:r>
            <a:r>
              <a:rPr lang="zh-CN" altLang="en-US" b="1" dirty="0" smtClean="0"/>
              <a:t>上的提示内容，实现使用</a:t>
            </a:r>
            <a:r>
              <a:rPr lang="en-US" altLang="zh-CN" b="1" dirty="0" smtClean="0"/>
              <a:t>k-</a:t>
            </a:r>
            <a:r>
              <a:rPr lang="zh-CN" altLang="en-US" b="1" dirty="0" smtClean="0"/>
              <a:t>近邻算法识别手写数字，根据给</a:t>
            </a:r>
            <a:endParaRPr lang="en-US" altLang="zh-CN" b="1" dirty="0" smtClean="0"/>
          </a:p>
          <a:p>
            <a:r>
              <a:rPr lang="zh-CN" altLang="en-US" b="1" dirty="0" smtClean="0"/>
              <a:t>出的对数据处理的大致思路，编写了完整的手写识别的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大致分为三个部分：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第一部分：用</a:t>
            </a:r>
            <a:r>
              <a:rPr lang="en-US" altLang="zh-CN" b="1" dirty="0" err="1" smtClean="0"/>
              <a:t>mnist</a:t>
            </a:r>
            <a:r>
              <a:rPr lang="zh-CN" altLang="en-US" b="1" dirty="0" smtClean="0"/>
              <a:t>手写数字数据集，对算法进行调试，并对准确率进行测试。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	    </a:t>
            </a:r>
            <a:r>
              <a:rPr lang="zh-CN" altLang="en-US" b="1" dirty="0" smtClean="0"/>
              <a:t>第二部分：添加将固定大小手写数字图片（</a:t>
            </a:r>
            <a:r>
              <a:rPr lang="en-US" altLang="zh-CN" b="1" dirty="0" smtClean="0"/>
              <a:t>32×32</a:t>
            </a:r>
            <a:r>
              <a:rPr lang="zh-CN" altLang="en-US" b="1" dirty="0" smtClean="0"/>
              <a:t>）转换为</a:t>
            </a:r>
            <a:r>
              <a:rPr lang="en-US" altLang="zh-CN" b="1" dirty="0" smtClean="0"/>
              <a:t>32×32</a:t>
            </a:r>
            <a:r>
              <a:rPr lang="zh-CN" altLang="en-US" b="1" dirty="0" smtClean="0"/>
              <a:t>矩阵的方法，然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                      </a:t>
            </a:r>
            <a:r>
              <a:rPr lang="zh-CN" altLang="en-US" b="1" dirty="0" smtClean="0"/>
              <a:t>后调用</a:t>
            </a:r>
            <a:r>
              <a:rPr lang="en-US" altLang="zh-CN" b="1" dirty="0" smtClean="0"/>
              <a:t>k-NN</a:t>
            </a:r>
            <a:r>
              <a:rPr lang="zh-CN" altLang="en-US" b="1" dirty="0" smtClean="0"/>
              <a:t>算法，得出预测结果。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第三部分：添加图片处理方法，将任意大小和色彩的图片转换为固定大小的矩阵，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                      </a:t>
            </a:r>
            <a:r>
              <a:rPr lang="zh-CN" altLang="en-US" b="1" dirty="0" smtClean="0"/>
              <a:t>然后调用算法，得出预测结果。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397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4685898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首先介绍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中用到的数据集及其内容结构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训练集trainingDigits：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trainingDigits</a:t>
            </a:r>
            <a:endParaRPr lang="en-US" altLang="zh-CN" dirty="0" smtClean="0"/>
          </a:p>
          <a:p>
            <a:r>
              <a:rPr lang="zh-CN" altLang="en-US" dirty="0" smtClean="0"/>
              <a:t>文件夹内容，近</a:t>
            </a:r>
            <a:r>
              <a:rPr lang="en-US" altLang="zh-CN" dirty="0" smtClean="0"/>
              <a:t>2000</a:t>
            </a:r>
          </a:p>
          <a:p>
            <a:r>
              <a:rPr lang="zh-CN" altLang="en-US" dirty="0" smtClean="0"/>
              <a:t>个文件。第一个数字</a:t>
            </a:r>
            <a:endParaRPr lang="en-US" altLang="zh-CN" dirty="0" smtClean="0"/>
          </a:p>
          <a:p>
            <a:r>
              <a:rPr lang="zh-CN" altLang="en-US" dirty="0" smtClean="0"/>
              <a:t>为数据标签，第二个</a:t>
            </a:r>
            <a:endParaRPr lang="en-US" altLang="zh-CN" dirty="0" smtClean="0"/>
          </a:p>
          <a:p>
            <a:r>
              <a:rPr lang="zh-CN" altLang="en-US" dirty="0" smtClean="0"/>
              <a:t>数字为其个数排序。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0,1</a:t>
            </a:r>
          </a:p>
          <a:p>
            <a:r>
              <a:rPr lang="zh-CN" altLang="en-US" dirty="0" smtClean="0"/>
              <a:t>矩阵，数字为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testDigits</a:t>
            </a:r>
            <a:r>
              <a:rPr lang="zh-CN" altLang="en-US" dirty="0" smtClean="0"/>
              <a:t>也相同，有</a:t>
            </a:r>
            <a:endParaRPr lang="en-US" altLang="zh-CN" dirty="0" smtClean="0"/>
          </a:p>
          <a:p>
            <a:r>
              <a:rPr lang="zh-CN" altLang="en-US" dirty="0" smtClean="0"/>
              <a:t>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228" y="1239836"/>
            <a:ext cx="4181475" cy="4019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252" y="995785"/>
            <a:ext cx="26955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r>
              <a:rPr lang="zh-CN" altLang="en-US" dirty="0" smtClean="0"/>
              <a:t>（此步只测试分类器准确率）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值取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，即距离最近的前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控制台输入结果部分截图：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大括号中为前三个出现的标签</a:t>
            </a:r>
            <a:endParaRPr lang="en-US" altLang="zh-CN" dirty="0" smtClean="0"/>
          </a:p>
          <a:p>
            <a:r>
              <a:rPr lang="zh-CN" altLang="en-US" dirty="0" smtClean="0"/>
              <a:t>和得票数（采用简单投票法）。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最后计算出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个测试结果错误</a:t>
            </a:r>
            <a:endParaRPr lang="en-US" altLang="zh-CN" dirty="0" smtClean="0"/>
          </a:p>
          <a:p>
            <a:r>
              <a:rPr lang="zh-CN" altLang="en-US" dirty="0" smtClean="0"/>
              <a:t>率。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61" y="634779"/>
            <a:ext cx="3256204" cy="564931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73407" y="1239836"/>
            <a:ext cx="760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k-NN</a:t>
            </a:r>
          </a:p>
          <a:p>
            <a:r>
              <a:rPr lang="zh-CN" altLang="en-US" b="1" dirty="0" smtClean="0"/>
              <a:t> 核</a:t>
            </a:r>
            <a:endParaRPr lang="en-US" altLang="zh-CN" b="1" dirty="0" smtClean="0"/>
          </a:p>
          <a:p>
            <a:r>
              <a:rPr lang="zh-CN" altLang="en-US" b="1" dirty="0" smtClean="0"/>
              <a:t> 心</a:t>
            </a:r>
            <a:endParaRPr lang="en-US" altLang="zh-CN" b="1" dirty="0" smtClean="0"/>
          </a:p>
          <a:p>
            <a:r>
              <a:rPr lang="zh-CN" altLang="en-US" b="1" dirty="0" smtClean="0"/>
              <a:t> 算</a:t>
            </a:r>
            <a:endParaRPr lang="en-US" altLang="zh-CN" b="1" dirty="0" smtClean="0"/>
          </a:p>
          <a:p>
            <a:r>
              <a:rPr lang="zh-CN" altLang="en-US" b="1" dirty="0" smtClean="0"/>
              <a:t> 法</a:t>
            </a:r>
            <a:endParaRPr lang="en-US" altLang="zh-CN" b="1" dirty="0" smtClean="0"/>
          </a:p>
          <a:p>
            <a:r>
              <a:rPr lang="zh-CN" altLang="en-US" b="1" dirty="0" smtClean="0"/>
              <a:t> 部</a:t>
            </a:r>
            <a:endParaRPr lang="en-US" altLang="zh-CN" b="1" dirty="0" smtClean="0"/>
          </a:p>
          <a:p>
            <a:r>
              <a:rPr lang="zh-CN" altLang="en-US" b="1" dirty="0" smtClean="0"/>
              <a:t> 分</a:t>
            </a:r>
            <a:endParaRPr lang="en-US" altLang="zh-CN" b="1" dirty="0" smtClean="0"/>
          </a:p>
          <a:p>
            <a:r>
              <a:rPr lang="zh-CN" altLang="en-US" b="1" dirty="0" smtClean="0"/>
              <a:t> 准</a:t>
            </a:r>
            <a:endParaRPr lang="en-US" altLang="zh-CN" b="1" dirty="0" smtClean="0"/>
          </a:p>
          <a:p>
            <a:r>
              <a:rPr lang="zh-CN" altLang="en-US" b="1" dirty="0" smtClean="0"/>
              <a:t> 确</a:t>
            </a:r>
            <a:endParaRPr lang="en-US" altLang="zh-CN" b="1" dirty="0" smtClean="0"/>
          </a:p>
          <a:p>
            <a:r>
              <a:rPr lang="zh-CN" altLang="en-US" b="1" dirty="0" smtClean="0"/>
              <a:t> 率</a:t>
            </a:r>
            <a:endParaRPr lang="en-US" altLang="zh-CN" b="1" dirty="0" smtClean="0"/>
          </a:p>
          <a:p>
            <a:r>
              <a:rPr lang="zh-CN" altLang="en-US" b="1" dirty="0" smtClean="0"/>
              <a:t> 测</a:t>
            </a:r>
            <a:endParaRPr lang="en-US" altLang="zh-CN" b="1" dirty="0" smtClean="0"/>
          </a:p>
          <a:p>
            <a:r>
              <a:rPr lang="zh-CN" altLang="en-US" b="1" dirty="0" smtClean="0"/>
              <a:t> 试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4809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487416" y="634779"/>
            <a:ext cx="2671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然后打开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文件夹：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26" y="992592"/>
            <a:ext cx="8704052" cy="417948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509539" y="4620460"/>
            <a:ext cx="6429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计算时，会将</a:t>
            </a:r>
            <a:r>
              <a:rPr lang="en-US" altLang="zh-CN" dirty="0" smtClean="0"/>
              <a:t>32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32</a:t>
            </a:r>
            <a:r>
              <a:rPr lang="zh-CN" altLang="en-US" dirty="0" smtClean="0"/>
              <a:t>列的矩阵展开为一个长度为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的矩阵。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473407" y="1239836"/>
            <a:ext cx="7600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k-NN</a:t>
            </a:r>
          </a:p>
          <a:p>
            <a:r>
              <a:rPr lang="zh-CN" altLang="en-US" b="1" dirty="0" smtClean="0"/>
              <a:t> 算</a:t>
            </a:r>
            <a:endParaRPr lang="en-US" altLang="zh-CN" b="1" dirty="0" smtClean="0"/>
          </a:p>
          <a:p>
            <a:r>
              <a:rPr lang="zh-CN" altLang="en-US" b="1" dirty="0" smtClean="0"/>
              <a:t> 法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zh-CN" altLang="en-US" b="1" dirty="0" smtClean="0"/>
              <a:t>实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zh-CN" altLang="en-US" b="1" dirty="0" smtClean="0"/>
              <a:t>现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zh-CN" altLang="en-US" b="1" dirty="0" smtClean="0"/>
              <a:t>手 </a:t>
            </a:r>
            <a:endParaRPr lang="en-US" altLang="zh-CN" b="1" dirty="0" smtClean="0"/>
          </a:p>
          <a:p>
            <a:r>
              <a:rPr lang="zh-CN" altLang="en-US" b="1" dirty="0" smtClean="0"/>
              <a:t> 写</a:t>
            </a:r>
            <a:endParaRPr lang="en-US" altLang="zh-CN" b="1" dirty="0" smtClean="0"/>
          </a:p>
          <a:p>
            <a:r>
              <a:rPr lang="zh-CN" altLang="en-US" b="1" dirty="0" smtClean="0"/>
              <a:t> 数</a:t>
            </a:r>
            <a:endParaRPr lang="en-US" altLang="zh-CN" b="1" dirty="0" smtClean="0"/>
          </a:p>
          <a:p>
            <a:r>
              <a:rPr lang="zh-CN" altLang="en-US" b="1" dirty="0" smtClean="0"/>
              <a:t> 字</a:t>
            </a:r>
            <a:endParaRPr lang="en-US" altLang="zh-CN" b="1" dirty="0" smtClean="0"/>
          </a:p>
          <a:p>
            <a:r>
              <a:rPr lang="zh-CN" altLang="en-US" b="1" dirty="0" smtClean="0"/>
              <a:t> 识</a:t>
            </a:r>
            <a:endParaRPr lang="en-US" altLang="zh-CN" b="1" dirty="0" smtClean="0"/>
          </a:p>
          <a:p>
            <a:r>
              <a:rPr lang="zh-CN" altLang="en-US" b="1" dirty="0" smtClean="0"/>
              <a:t> 别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728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988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介绍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中输入的图片及其内容结构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est</a:t>
            </a:r>
            <a:r>
              <a:rPr lang="zh-CN" altLang="en-US" dirty="0" smtClean="0"/>
              <a:t>目录下的</a:t>
            </a:r>
            <a:r>
              <a:rPr lang="zh-CN" altLang="en-US" dirty="0"/>
              <a:t>待测</a:t>
            </a:r>
            <a:r>
              <a:rPr lang="zh-CN" altLang="en-US" dirty="0" smtClean="0"/>
              <a:t>图片：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36" y="1463183"/>
            <a:ext cx="4362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-117694" y="-187325"/>
            <a:ext cx="1754186" cy="1427161"/>
            <a:chOff x="-419101" y="-651218"/>
            <a:chExt cx="6413260" cy="5211985"/>
          </a:xfrm>
        </p:grpSpPr>
        <p:pic>
          <p:nvPicPr>
            <p:cNvPr id="5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9" name="图片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2026"/>
              </a:clrFrom>
              <a:clrTo>
                <a:srgbClr val="1A202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2" t="67529" r="6112" b="9962"/>
          <a:stretch/>
        </p:blipFill>
        <p:spPr bwMode="auto">
          <a:xfrm rot="10800000" flipV="1">
            <a:off x="-42204" y="5346700"/>
            <a:ext cx="2017594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3C2D-4608-40A4-843C-F0473CCD49E4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10" name="组合 25"/>
          <p:cNvGrpSpPr>
            <a:grpSpLocks/>
          </p:cNvGrpSpPr>
          <p:nvPr/>
        </p:nvGrpSpPr>
        <p:grpSpPr bwMode="auto">
          <a:xfrm flipH="1">
            <a:off x="10531299" y="-187325"/>
            <a:ext cx="1754186" cy="1427161"/>
            <a:chOff x="-419101" y="-651218"/>
            <a:chExt cx="6413260" cy="5211985"/>
          </a:xfrm>
        </p:grpSpPr>
        <p:pic>
          <p:nvPicPr>
            <p:cNvPr id="12" name="图片 2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1A2026"/>
                </a:clrFrom>
                <a:clrTo>
                  <a:srgbClr val="1A202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8922" b="40222"/>
            <a:stretch/>
          </p:blipFill>
          <p:spPr bwMode="auto">
            <a:xfrm>
              <a:off x="-419101" y="-651218"/>
              <a:ext cx="5020706" cy="5211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组合 35"/>
            <p:cNvGrpSpPr>
              <a:grpSpLocks/>
            </p:cNvGrpSpPr>
            <p:nvPr/>
          </p:nvGrpSpPr>
          <p:grpSpPr bwMode="auto">
            <a:xfrm>
              <a:off x="4650563" y="-28418"/>
              <a:ext cx="1343596" cy="1008973"/>
              <a:chOff x="4650563" y="-28418"/>
              <a:chExt cx="1343596" cy="1008973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4630254" y="-19288"/>
                <a:ext cx="1363905" cy="99718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3596" h="997566">
                    <a:moveTo>
                      <a:pt x="50863" y="997566"/>
                    </a:moveTo>
                    <a:lnTo>
                      <a:pt x="0" y="0"/>
                    </a:lnTo>
                    <a:lnTo>
                      <a:pt x="1343596" y="266046"/>
                    </a:lnTo>
                    <a:lnTo>
                      <a:pt x="50863" y="997566"/>
                    </a:lnTo>
                    <a:close/>
                  </a:path>
                </a:pathLst>
              </a:custGeom>
              <a:solidFill>
                <a:srgbClr val="04397B"/>
              </a:solidFill>
              <a:ln>
                <a:noFill/>
              </a:ln>
              <a:effectLst>
                <a:outerShdw blurRad="1270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>
                <a:off x="4682487" y="-30883"/>
                <a:ext cx="1305870" cy="266691"/>
              </a:xfrm>
              <a:custGeom>
                <a:avLst/>
                <a:gdLst>
                  <a:gd name="connsiteX0" fmla="*/ 0 w 1193673"/>
                  <a:gd name="connsiteY0" fmla="*/ 898506 h 898506"/>
                  <a:gd name="connsiteX1" fmla="*/ 596837 w 1193673"/>
                  <a:gd name="connsiteY1" fmla="*/ 0 h 898506"/>
                  <a:gd name="connsiteX2" fmla="*/ 1193673 w 1193673"/>
                  <a:gd name="connsiteY2" fmla="*/ 898506 h 898506"/>
                  <a:gd name="connsiteX3" fmla="*/ 0 w 1193673"/>
                  <a:gd name="connsiteY3" fmla="*/ 898506 h 898506"/>
                  <a:gd name="connsiteX0" fmla="*/ 0 w 1193673"/>
                  <a:gd name="connsiteY0" fmla="*/ 1477626 h 1477626"/>
                  <a:gd name="connsiteX1" fmla="*/ 429197 w 1193673"/>
                  <a:gd name="connsiteY1" fmla="*/ 0 h 1477626"/>
                  <a:gd name="connsiteX2" fmla="*/ 1193673 w 1193673"/>
                  <a:gd name="connsiteY2" fmla="*/ 1477626 h 1477626"/>
                  <a:gd name="connsiteX3" fmla="*/ 0 w 1193673"/>
                  <a:gd name="connsiteY3" fmla="*/ 1477626 h 1477626"/>
                  <a:gd name="connsiteX0" fmla="*/ 43243 w 764476"/>
                  <a:gd name="connsiteY0" fmla="*/ 95184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43243 w 764476"/>
                  <a:gd name="connsiteY3" fmla="*/ 951846 h 1477626"/>
                  <a:gd name="connsiteX0" fmla="*/ 50863 w 764476"/>
                  <a:gd name="connsiteY0" fmla="*/ 997566 h 1477626"/>
                  <a:gd name="connsiteX1" fmla="*/ 0 w 764476"/>
                  <a:gd name="connsiteY1" fmla="*/ 0 h 1477626"/>
                  <a:gd name="connsiteX2" fmla="*/ 764476 w 764476"/>
                  <a:gd name="connsiteY2" fmla="*/ 1477626 h 1477626"/>
                  <a:gd name="connsiteX3" fmla="*/ 50863 w 764476"/>
                  <a:gd name="connsiteY3" fmla="*/ 997566 h 1477626"/>
                  <a:gd name="connsiteX0" fmla="*/ 50863 w 1313116"/>
                  <a:gd name="connsiteY0" fmla="*/ 997566 h 997566"/>
                  <a:gd name="connsiteX1" fmla="*/ 0 w 1313116"/>
                  <a:gd name="connsiteY1" fmla="*/ 0 h 997566"/>
                  <a:gd name="connsiteX2" fmla="*/ 1313116 w 1313116"/>
                  <a:gd name="connsiteY2" fmla="*/ 266046 h 997566"/>
                  <a:gd name="connsiteX3" fmla="*/ 50863 w 1313116"/>
                  <a:gd name="connsiteY3" fmla="*/ 997566 h 997566"/>
                  <a:gd name="connsiteX0" fmla="*/ 50863 w 1343596"/>
                  <a:gd name="connsiteY0" fmla="*/ 997566 h 997566"/>
                  <a:gd name="connsiteX1" fmla="*/ 0 w 1343596"/>
                  <a:gd name="connsiteY1" fmla="*/ 0 h 997566"/>
                  <a:gd name="connsiteX2" fmla="*/ 1343596 w 1343596"/>
                  <a:gd name="connsiteY2" fmla="*/ 266046 h 997566"/>
                  <a:gd name="connsiteX3" fmla="*/ 50863 w 1343596"/>
                  <a:gd name="connsiteY3" fmla="*/ 997566 h 997566"/>
                  <a:gd name="connsiteX0" fmla="*/ 355663 w 1648396"/>
                  <a:gd name="connsiteY0" fmla="*/ 974706 h 974706"/>
                  <a:gd name="connsiteX1" fmla="*/ 0 w 1648396"/>
                  <a:gd name="connsiteY1" fmla="*/ 0 h 974706"/>
                  <a:gd name="connsiteX2" fmla="*/ 1648396 w 1648396"/>
                  <a:gd name="connsiteY2" fmla="*/ 243186 h 974706"/>
                  <a:gd name="connsiteX3" fmla="*/ 355663 w 1648396"/>
                  <a:gd name="connsiteY3" fmla="*/ 974706 h 974706"/>
                  <a:gd name="connsiteX0" fmla="*/ 279463 w 1572196"/>
                  <a:gd name="connsiteY0" fmla="*/ 921366 h 921366"/>
                  <a:gd name="connsiteX1" fmla="*/ 0 w 1572196"/>
                  <a:gd name="connsiteY1" fmla="*/ 0 h 921366"/>
                  <a:gd name="connsiteX2" fmla="*/ 1572196 w 1572196"/>
                  <a:gd name="connsiteY2" fmla="*/ 189846 h 921366"/>
                  <a:gd name="connsiteX3" fmla="*/ 279463 w 1572196"/>
                  <a:gd name="connsiteY3" fmla="*/ 921366 h 921366"/>
                  <a:gd name="connsiteX0" fmla="*/ 279463 w 673036"/>
                  <a:gd name="connsiteY0" fmla="*/ 929640 h 929640"/>
                  <a:gd name="connsiteX1" fmla="*/ 0 w 673036"/>
                  <a:gd name="connsiteY1" fmla="*/ 8274 h 929640"/>
                  <a:gd name="connsiteX2" fmla="*/ 673036 w 673036"/>
                  <a:gd name="connsiteY2" fmla="*/ 0 h 929640"/>
                  <a:gd name="connsiteX3" fmla="*/ 279463 w 673036"/>
                  <a:gd name="connsiteY3" fmla="*/ 929640 h 929640"/>
                  <a:gd name="connsiteX0" fmla="*/ 1292923 w 1292923"/>
                  <a:gd name="connsiteY0" fmla="*/ 266700 h 266700"/>
                  <a:gd name="connsiteX1" fmla="*/ 0 w 1292923"/>
                  <a:gd name="connsiteY1" fmla="*/ 8274 h 266700"/>
                  <a:gd name="connsiteX2" fmla="*/ 673036 w 1292923"/>
                  <a:gd name="connsiteY2" fmla="*/ 0 h 266700"/>
                  <a:gd name="connsiteX3" fmla="*/ 1292923 w 1292923"/>
                  <a:gd name="connsiteY3" fmla="*/ 266700 h 266700"/>
                  <a:gd name="connsiteX0" fmla="*/ 1300543 w 1300543"/>
                  <a:gd name="connsiteY0" fmla="*/ 266700 h 266700"/>
                  <a:gd name="connsiteX1" fmla="*/ 0 w 1300543"/>
                  <a:gd name="connsiteY1" fmla="*/ 23514 h 266700"/>
                  <a:gd name="connsiteX2" fmla="*/ 680656 w 1300543"/>
                  <a:gd name="connsiteY2" fmla="*/ 0 h 266700"/>
                  <a:gd name="connsiteX3" fmla="*/ 1300543 w 1300543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0543" h="266700">
                    <a:moveTo>
                      <a:pt x="1300543" y="266700"/>
                    </a:moveTo>
                    <a:lnTo>
                      <a:pt x="0" y="23514"/>
                    </a:lnTo>
                    <a:lnTo>
                      <a:pt x="680656" y="0"/>
                    </a:lnTo>
                    <a:lnTo>
                      <a:pt x="1300543" y="266700"/>
                    </a:lnTo>
                    <a:close/>
                  </a:path>
                </a:pathLst>
              </a:custGeom>
              <a:solidFill>
                <a:srgbClr val="01B1E2"/>
              </a:solidFill>
              <a:ln>
                <a:noFill/>
              </a:ln>
              <a:effectLst>
                <a:outerShdw blurRad="50800" dist="101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6" name="组合 3"/>
          <p:cNvGrpSpPr>
            <a:grpSpLocks/>
          </p:cNvGrpSpPr>
          <p:nvPr/>
        </p:nvGrpSpPr>
        <p:grpSpPr bwMode="auto">
          <a:xfrm>
            <a:off x="1975390" y="260350"/>
            <a:ext cx="7613650" cy="0"/>
            <a:chOff x="4578283" y="2075543"/>
            <a:chExt cx="761371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578283" y="2075543"/>
              <a:ext cx="632783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070948" y="2075543"/>
              <a:ext cx="3121052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2"/>
          <p:cNvGrpSpPr>
            <a:grpSpLocks/>
          </p:cNvGrpSpPr>
          <p:nvPr/>
        </p:nvGrpSpPr>
        <p:grpSpPr bwMode="auto">
          <a:xfrm>
            <a:off x="2329986" y="6638925"/>
            <a:ext cx="8099425" cy="4763"/>
            <a:chOff x="0" y="4592805"/>
            <a:chExt cx="8098971" cy="5049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0" y="4592805"/>
              <a:ext cx="8098971" cy="0"/>
            </a:xfrm>
            <a:prstGeom prst="line">
              <a:avLst/>
            </a:prstGeom>
            <a:ln w="28575">
              <a:solidFill>
                <a:srgbClr val="074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4597854"/>
              <a:ext cx="3990751" cy="0"/>
            </a:xfrm>
            <a:prstGeom prst="line">
              <a:avLst/>
            </a:prstGeom>
            <a:ln w="28575">
              <a:solidFill>
                <a:srgbClr val="0095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55594" y="634779"/>
            <a:ext cx="34227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mnist1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mnistTest.py</a:t>
            </a:r>
          </a:p>
          <a:p>
            <a:endParaRPr lang="en-US" altLang="zh-CN" dirty="0"/>
          </a:p>
          <a:p>
            <a:r>
              <a:rPr lang="zh-CN" altLang="en-US" dirty="0" smtClean="0"/>
              <a:t>右图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vectorImg</a:t>
            </a:r>
            <a:r>
              <a:rPr lang="zh-CN" altLang="en-US" dirty="0" smtClean="0"/>
              <a:t>目录下会生成对应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-number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目录下图片</a:t>
            </a:r>
            <a:endParaRPr lang="en-US" altLang="zh-CN" dirty="0" smtClean="0"/>
          </a:p>
          <a:p>
            <a:r>
              <a:rPr lang="zh-CN" altLang="en-US" dirty="0" smtClean="0"/>
              <a:t>相应的</a:t>
            </a:r>
            <a:r>
              <a:rPr lang="en-US" altLang="zh-CN" dirty="0" smtClean="0"/>
              <a:t>0,1</a:t>
            </a:r>
            <a:r>
              <a:rPr lang="zh-CN" altLang="en-US" dirty="0" smtClean="0"/>
              <a:t>矩阵，然后这些矩阵</a:t>
            </a:r>
            <a:endParaRPr lang="en-US" altLang="zh-CN" dirty="0" smtClean="0"/>
          </a:p>
          <a:p>
            <a:r>
              <a:rPr lang="zh-CN" altLang="en-US" dirty="0" smtClean="0"/>
              <a:t>作为测试集，识别出手写数字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最后运行结果，准确率相对单</a:t>
            </a:r>
            <a:endParaRPr lang="en-US" altLang="zh-CN" dirty="0" smtClean="0"/>
          </a:p>
          <a:p>
            <a:r>
              <a:rPr lang="zh-CN" altLang="en-US" dirty="0" smtClean="0"/>
              <a:t>纯的测试算法时有所下降，原因</a:t>
            </a:r>
            <a:endParaRPr lang="en-US" altLang="zh-CN" dirty="0" smtClean="0"/>
          </a:p>
          <a:p>
            <a:r>
              <a:rPr lang="zh-CN" altLang="en-US" dirty="0" smtClean="0"/>
              <a:t>应该出现在图片处理环节，若只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32×32</a:t>
            </a:r>
            <a:r>
              <a:rPr lang="zh-CN" altLang="en-US" dirty="0" smtClean="0"/>
              <a:t>大小的图片，准确率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高，加入任意大小图片处理后</a:t>
            </a:r>
            <a:endParaRPr lang="en-US" altLang="zh-CN" dirty="0" smtClean="0"/>
          </a:p>
          <a:p>
            <a:r>
              <a:rPr lang="zh-CN" altLang="en-US" dirty="0" smtClean="0"/>
              <a:t>准确率降低。  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45" y="868363"/>
            <a:ext cx="2200275" cy="5162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086" y="542926"/>
            <a:ext cx="3059027" cy="56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315</Words>
  <Application>Microsoft Office PowerPoint</Application>
  <PresentationFormat>宽屏</PresentationFormat>
  <Paragraphs>91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17</cp:revision>
  <dcterms:created xsi:type="dcterms:W3CDTF">2018-01-31T03:30:31Z</dcterms:created>
  <dcterms:modified xsi:type="dcterms:W3CDTF">2018-02-06T08:16:48Z</dcterms:modified>
</cp:coreProperties>
</file>