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5" r:id="rId9"/>
    <p:sldId id="269" r:id="rId10"/>
    <p:sldId id="271" r:id="rId11"/>
    <p:sldId id="263" r:id="rId12"/>
    <p:sldId id="272" r:id="rId13"/>
    <p:sldId id="273" r:id="rId14"/>
    <p:sldId id="264" r:id="rId15"/>
    <p:sldId id="274" r:id="rId16"/>
    <p:sldId id="275" r:id="rId17"/>
    <p:sldId id="276" r:id="rId18"/>
    <p:sldId id="27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E67F8A7-5D0E-4E6C-9964-D541C0DFDF61}">
          <p14:sldIdLst>
            <p14:sldId id="256"/>
            <p14:sldId id="257"/>
            <p14:sldId id="258"/>
            <p14:sldId id="259"/>
            <p14:sldId id="260"/>
            <p14:sldId id="261"/>
            <p14:sldId id="262"/>
            <p14:sldId id="265"/>
            <p14:sldId id="269"/>
            <p14:sldId id="271"/>
            <p14:sldId id="263"/>
            <p14:sldId id="272"/>
            <p14:sldId id="273"/>
            <p14:sldId id="264"/>
            <p14:sldId id="274"/>
            <p14:sldId id="275"/>
            <p14:sldId id="276"/>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snapToGrid="0">
      <p:cViewPr varScale="1">
        <p:scale>
          <a:sx n="88" d="100"/>
          <a:sy n="88" d="100"/>
        </p:scale>
        <p:origin x="36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E93B48-E101-4C2D-9F66-6183C9984E75}" type="datetimeFigureOut">
              <a:rPr lang="en-US" smtClean="0"/>
              <a:t>20/1/2022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67E49A-0417-4CA7-ABC6-80C2820E41FC}" type="slidenum">
              <a:rPr lang="en-US" smtClean="0"/>
              <a:t>‹#›</a:t>
            </a:fld>
            <a:endParaRPr lang="en-US"/>
          </a:p>
        </p:txBody>
      </p:sp>
    </p:spTree>
    <p:extLst>
      <p:ext uri="{BB962C8B-B14F-4D97-AF65-F5344CB8AC3E}">
        <p14:creationId xmlns:p14="http://schemas.microsoft.com/office/powerpoint/2010/main" val="55208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67E49A-0417-4CA7-ABC6-80C2820E41FC}" type="slidenum">
              <a:rPr lang="en-US" smtClean="0"/>
              <a:t>7</a:t>
            </a:fld>
            <a:endParaRPr lang="en-US"/>
          </a:p>
        </p:txBody>
      </p:sp>
    </p:spTree>
    <p:extLst>
      <p:ext uri="{BB962C8B-B14F-4D97-AF65-F5344CB8AC3E}">
        <p14:creationId xmlns:p14="http://schemas.microsoft.com/office/powerpoint/2010/main" val="1660641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1DA45-8B88-4BED-ABE6-671DAD6AA8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E02D772-E8E0-49B7-8F91-5048113A3E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4BDF945-9D17-4AB2-B105-D5B53DDC4889}"/>
              </a:ext>
            </a:extLst>
          </p:cNvPr>
          <p:cNvSpPr>
            <a:spLocks noGrp="1"/>
          </p:cNvSpPr>
          <p:nvPr>
            <p:ph type="dt" sz="half" idx="10"/>
          </p:nvPr>
        </p:nvSpPr>
        <p:spPr/>
        <p:txBody>
          <a:bodyPr/>
          <a:lstStyle/>
          <a:p>
            <a:fld id="{C502F30F-5346-4873-A38F-9100B72EF45C}" type="datetime1">
              <a:rPr lang="en-US" smtClean="0"/>
              <a:t>20/1/2022</a:t>
            </a:fld>
            <a:endParaRPr lang="en-US"/>
          </a:p>
        </p:txBody>
      </p:sp>
      <p:sp>
        <p:nvSpPr>
          <p:cNvPr id="5" name="Footer Placeholder 4">
            <a:extLst>
              <a:ext uri="{FF2B5EF4-FFF2-40B4-BE49-F238E27FC236}">
                <a16:creationId xmlns:a16="http://schemas.microsoft.com/office/drawing/2014/main" id="{595DB591-630A-48CF-A8FB-D741FFB357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522DE0-A8FE-43F4-B133-FB09102F37F7}"/>
              </a:ext>
            </a:extLst>
          </p:cNvPr>
          <p:cNvSpPr>
            <a:spLocks noGrp="1"/>
          </p:cNvSpPr>
          <p:nvPr>
            <p:ph type="sldNum" sz="quarter" idx="12"/>
          </p:nvPr>
        </p:nvSpPr>
        <p:spPr/>
        <p:txBody>
          <a:bodyPr/>
          <a:lstStyle/>
          <a:p>
            <a:fld id="{FD51A11A-4460-4058-BF34-3B687C657791}" type="slidenum">
              <a:rPr lang="en-US" smtClean="0"/>
              <a:t>‹#›</a:t>
            </a:fld>
            <a:endParaRPr lang="en-US"/>
          </a:p>
        </p:txBody>
      </p:sp>
    </p:spTree>
    <p:extLst>
      <p:ext uri="{BB962C8B-B14F-4D97-AF65-F5344CB8AC3E}">
        <p14:creationId xmlns:p14="http://schemas.microsoft.com/office/powerpoint/2010/main" val="2612263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F2C35-25BF-4CFD-BE84-71B24E7057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6070E7-9846-4D54-A11E-2395FD7144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2FAFE6-7336-47ED-B68A-3A23C8BCD417}"/>
              </a:ext>
            </a:extLst>
          </p:cNvPr>
          <p:cNvSpPr>
            <a:spLocks noGrp="1"/>
          </p:cNvSpPr>
          <p:nvPr>
            <p:ph type="dt" sz="half" idx="10"/>
          </p:nvPr>
        </p:nvSpPr>
        <p:spPr/>
        <p:txBody>
          <a:bodyPr/>
          <a:lstStyle/>
          <a:p>
            <a:fld id="{2B4379A2-BD72-4533-9ECF-AB38F9B9D0B3}" type="datetime1">
              <a:rPr lang="en-US" smtClean="0"/>
              <a:t>20/1/2022</a:t>
            </a:fld>
            <a:endParaRPr lang="en-US"/>
          </a:p>
        </p:txBody>
      </p:sp>
      <p:sp>
        <p:nvSpPr>
          <p:cNvPr id="5" name="Footer Placeholder 4">
            <a:extLst>
              <a:ext uri="{FF2B5EF4-FFF2-40B4-BE49-F238E27FC236}">
                <a16:creationId xmlns:a16="http://schemas.microsoft.com/office/drawing/2014/main" id="{0D5C0A59-A42E-4440-91F7-ED1D5C911D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37B227-A6F5-46F6-9D89-B991517358A4}"/>
              </a:ext>
            </a:extLst>
          </p:cNvPr>
          <p:cNvSpPr>
            <a:spLocks noGrp="1"/>
          </p:cNvSpPr>
          <p:nvPr>
            <p:ph type="sldNum" sz="quarter" idx="12"/>
          </p:nvPr>
        </p:nvSpPr>
        <p:spPr/>
        <p:txBody>
          <a:bodyPr/>
          <a:lstStyle/>
          <a:p>
            <a:fld id="{FD51A11A-4460-4058-BF34-3B687C657791}" type="slidenum">
              <a:rPr lang="en-US" smtClean="0"/>
              <a:t>‹#›</a:t>
            </a:fld>
            <a:endParaRPr lang="en-US"/>
          </a:p>
        </p:txBody>
      </p:sp>
    </p:spTree>
    <p:extLst>
      <p:ext uri="{BB962C8B-B14F-4D97-AF65-F5344CB8AC3E}">
        <p14:creationId xmlns:p14="http://schemas.microsoft.com/office/powerpoint/2010/main" val="4290542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09BDB2-4647-4991-90A7-9C387CFBF68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5CB300A-D676-4163-9675-BD1401446B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51A73F-070D-4394-8487-CF8860E9D2CA}"/>
              </a:ext>
            </a:extLst>
          </p:cNvPr>
          <p:cNvSpPr>
            <a:spLocks noGrp="1"/>
          </p:cNvSpPr>
          <p:nvPr>
            <p:ph type="dt" sz="half" idx="10"/>
          </p:nvPr>
        </p:nvSpPr>
        <p:spPr/>
        <p:txBody>
          <a:bodyPr/>
          <a:lstStyle/>
          <a:p>
            <a:fld id="{B817F02B-4116-4E43-8FD5-4D66CB7EB6C3}" type="datetime1">
              <a:rPr lang="en-US" smtClean="0"/>
              <a:t>20/1/2022</a:t>
            </a:fld>
            <a:endParaRPr lang="en-US"/>
          </a:p>
        </p:txBody>
      </p:sp>
      <p:sp>
        <p:nvSpPr>
          <p:cNvPr id="5" name="Footer Placeholder 4">
            <a:extLst>
              <a:ext uri="{FF2B5EF4-FFF2-40B4-BE49-F238E27FC236}">
                <a16:creationId xmlns:a16="http://schemas.microsoft.com/office/drawing/2014/main" id="{B0E9081B-B48E-4143-9573-B69161606B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43E549-BB06-4CCF-9D5E-8E700EE2B159}"/>
              </a:ext>
            </a:extLst>
          </p:cNvPr>
          <p:cNvSpPr>
            <a:spLocks noGrp="1"/>
          </p:cNvSpPr>
          <p:nvPr>
            <p:ph type="sldNum" sz="quarter" idx="12"/>
          </p:nvPr>
        </p:nvSpPr>
        <p:spPr/>
        <p:txBody>
          <a:bodyPr/>
          <a:lstStyle/>
          <a:p>
            <a:fld id="{FD51A11A-4460-4058-BF34-3B687C657791}" type="slidenum">
              <a:rPr lang="en-US" smtClean="0"/>
              <a:t>‹#›</a:t>
            </a:fld>
            <a:endParaRPr lang="en-US"/>
          </a:p>
        </p:txBody>
      </p:sp>
    </p:spTree>
    <p:extLst>
      <p:ext uri="{BB962C8B-B14F-4D97-AF65-F5344CB8AC3E}">
        <p14:creationId xmlns:p14="http://schemas.microsoft.com/office/powerpoint/2010/main" val="344799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81C9D-156A-405A-B50B-8991C3855F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02657D-E3B4-420A-88DA-8F09E49333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3D89EE-079C-40E4-A8FA-A0D8E235B1F0}"/>
              </a:ext>
            </a:extLst>
          </p:cNvPr>
          <p:cNvSpPr>
            <a:spLocks noGrp="1"/>
          </p:cNvSpPr>
          <p:nvPr>
            <p:ph type="dt" sz="half" idx="10"/>
          </p:nvPr>
        </p:nvSpPr>
        <p:spPr/>
        <p:txBody>
          <a:bodyPr/>
          <a:lstStyle/>
          <a:p>
            <a:fld id="{B23DECAB-1E64-4D22-845A-A8E05DC8B5A9}" type="datetime1">
              <a:rPr lang="en-US" smtClean="0"/>
              <a:t>20/1/2022</a:t>
            </a:fld>
            <a:endParaRPr lang="en-US"/>
          </a:p>
        </p:txBody>
      </p:sp>
      <p:sp>
        <p:nvSpPr>
          <p:cNvPr id="5" name="Footer Placeholder 4">
            <a:extLst>
              <a:ext uri="{FF2B5EF4-FFF2-40B4-BE49-F238E27FC236}">
                <a16:creationId xmlns:a16="http://schemas.microsoft.com/office/drawing/2014/main" id="{70478032-9FD7-4EF6-BFF9-B0664B94BC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618006-5830-4B88-B8C4-31392C4FB85D}"/>
              </a:ext>
            </a:extLst>
          </p:cNvPr>
          <p:cNvSpPr>
            <a:spLocks noGrp="1"/>
          </p:cNvSpPr>
          <p:nvPr>
            <p:ph type="sldNum" sz="quarter" idx="12"/>
          </p:nvPr>
        </p:nvSpPr>
        <p:spPr/>
        <p:txBody>
          <a:bodyPr/>
          <a:lstStyle/>
          <a:p>
            <a:fld id="{FD51A11A-4460-4058-BF34-3B687C657791}" type="slidenum">
              <a:rPr lang="en-US" smtClean="0"/>
              <a:t>‹#›</a:t>
            </a:fld>
            <a:endParaRPr lang="en-US"/>
          </a:p>
        </p:txBody>
      </p:sp>
    </p:spTree>
    <p:extLst>
      <p:ext uri="{BB962C8B-B14F-4D97-AF65-F5344CB8AC3E}">
        <p14:creationId xmlns:p14="http://schemas.microsoft.com/office/powerpoint/2010/main" val="2191585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20542-765D-4CF5-80D8-DAF3413303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E58C20-8E43-4C18-9C2E-8E37D15533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518DCF-6826-4030-B330-FD3BBCD86520}"/>
              </a:ext>
            </a:extLst>
          </p:cNvPr>
          <p:cNvSpPr>
            <a:spLocks noGrp="1"/>
          </p:cNvSpPr>
          <p:nvPr>
            <p:ph type="dt" sz="half" idx="10"/>
          </p:nvPr>
        </p:nvSpPr>
        <p:spPr/>
        <p:txBody>
          <a:bodyPr/>
          <a:lstStyle/>
          <a:p>
            <a:fld id="{B7F767B0-B488-47CE-A1B2-210F8ED2B1A5}" type="datetime1">
              <a:rPr lang="en-US" smtClean="0"/>
              <a:t>20/1/2022</a:t>
            </a:fld>
            <a:endParaRPr lang="en-US"/>
          </a:p>
        </p:txBody>
      </p:sp>
      <p:sp>
        <p:nvSpPr>
          <p:cNvPr id="5" name="Footer Placeholder 4">
            <a:extLst>
              <a:ext uri="{FF2B5EF4-FFF2-40B4-BE49-F238E27FC236}">
                <a16:creationId xmlns:a16="http://schemas.microsoft.com/office/drawing/2014/main" id="{4850D978-0960-4D31-8938-D6F5C9ABC7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F252FC-CF67-4750-9837-6396FB526DE2}"/>
              </a:ext>
            </a:extLst>
          </p:cNvPr>
          <p:cNvSpPr>
            <a:spLocks noGrp="1"/>
          </p:cNvSpPr>
          <p:nvPr>
            <p:ph type="sldNum" sz="quarter" idx="12"/>
          </p:nvPr>
        </p:nvSpPr>
        <p:spPr/>
        <p:txBody>
          <a:bodyPr/>
          <a:lstStyle/>
          <a:p>
            <a:fld id="{FD51A11A-4460-4058-BF34-3B687C657791}" type="slidenum">
              <a:rPr lang="en-US" smtClean="0"/>
              <a:t>‹#›</a:t>
            </a:fld>
            <a:endParaRPr lang="en-US"/>
          </a:p>
        </p:txBody>
      </p:sp>
    </p:spTree>
    <p:extLst>
      <p:ext uri="{BB962C8B-B14F-4D97-AF65-F5344CB8AC3E}">
        <p14:creationId xmlns:p14="http://schemas.microsoft.com/office/powerpoint/2010/main" val="2391174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5DC4E-6CC8-43A4-A8F4-0E7E13DE5C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DE15C5-3DD7-487B-8006-4A06AB2652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C28610-1F3B-4697-B030-EC769754F5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B69E1C-93EA-4FF8-A7F2-3F6A655519F1}"/>
              </a:ext>
            </a:extLst>
          </p:cNvPr>
          <p:cNvSpPr>
            <a:spLocks noGrp="1"/>
          </p:cNvSpPr>
          <p:nvPr>
            <p:ph type="dt" sz="half" idx="10"/>
          </p:nvPr>
        </p:nvSpPr>
        <p:spPr/>
        <p:txBody>
          <a:bodyPr/>
          <a:lstStyle/>
          <a:p>
            <a:fld id="{BC8FD33E-8371-4972-BDE3-FA793F35A466}" type="datetime1">
              <a:rPr lang="en-US" smtClean="0"/>
              <a:t>20/1/2022</a:t>
            </a:fld>
            <a:endParaRPr lang="en-US"/>
          </a:p>
        </p:txBody>
      </p:sp>
      <p:sp>
        <p:nvSpPr>
          <p:cNvPr id="6" name="Footer Placeholder 5">
            <a:extLst>
              <a:ext uri="{FF2B5EF4-FFF2-40B4-BE49-F238E27FC236}">
                <a16:creationId xmlns:a16="http://schemas.microsoft.com/office/drawing/2014/main" id="{24C0F49B-F574-4728-B971-89F4502903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A9C2E7-D5F4-4B4D-BEE0-6FE551C87B2C}"/>
              </a:ext>
            </a:extLst>
          </p:cNvPr>
          <p:cNvSpPr>
            <a:spLocks noGrp="1"/>
          </p:cNvSpPr>
          <p:nvPr>
            <p:ph type="sldNum" sz="quarter" idx="12"/>
          </p:nvPr>
        </p:nvSpPr>
        <p:spPr/>
        <p:txBody>
          <a:bodyPr/>
          <a:lstStyle/>
          <a:p>
            <a:fld id="{FD51A11A-4460-4058-BF34-3B687C657791}" type="slidenum">
              <a:rPr lang="en-US" smtClean="0"/>
              <a:t>‹#›</a:t>
            </a:fld>
            <a:endParaRPr lang="en-US"/>
          </a:p>
        </p:txBody>
      </p:sp>
    </p:spTree>
    <p:extLst>
      <p:ext uri="{BB962C8B-B14F-4D97-AF65-F5344CB8AC3E}">
        <p14:creationId xmlns:p14="http://schemas.microsoft.com/office/powerpoint/2010/main" val="2300689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7DC61-86EA-49D1-9A83-A153ECF6031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151051-3069-43C4-A72E-62C296061D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BB584B-36E7-4885-81F4-EAA6436C1A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B3836F4-4BE0-4408-AF4D-524F8971FE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A0F6FC-AEB0-480A-9806-C03416E33F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B49DA19-0A1B-4D13-8DEE-0553355E39D4}"/>
              </a:ext>
            </a:extLst>
          </p:cNvPr>
          <p:cNvSpPr>
            <a:spLocks noGrp="1"/>
          </p:cNvSpPr>
          <p:nvPr>
            <p:ph type="dt" sz="half" idx="10"/>
          </p:nvPr>
        </p:nvSpPr>
        <p:spPr/>
        <p:txBody>
          <a:bodyPr/>
          <a:lstStyle/>
          <a:p>
            <a:fld id="{AF140754-ACBE-422F-9F74-F4094D25EFAC}" type="datetime1">
              <a:rPr lang="en-US" smtClean="0"/>
              <a:t>20/1/2022</a:t>
            </a:fld>
            <a:endParaRPr lang="en-US"/>
          </a:p>
        </p:txBody>
      </p:sp>
      <p:sp>
        <p:nvSpPr>
          <p:cNvPr id="8" name="Footer Placeholder 7">
            <a:extLst>
              <a:ext uri="{FF2B5EF4-FFF2-40B4-BE49-F238E27FC236}">
                <a16:creationId xmlns:a16="http://schemas.microsoft.com/office/drawing/2014/main" id="{4EB75308-93FC-43EB-B703-9723CCE12B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8C240A9-8E69-48AC-80AD-F888878A0613}"/>
              </a:ext>
            </a:extLst>
          </p:cNvPr>
          <p:cNvSpPr>
            <a:spLocks noGrp="1"/>
          </p:cNvSpPr>
          <p:nvPr>
            <p:ph type="sldNum" sz="quarter" idx="12"/>
          </p:nvPr>
        </p:nvSpPr>
        <p:spPr/>
        <p:txBody>
          <a:bodyPr/>
          <a:lstStyle/>
          <a:p>
            <a:fld id="{FD51A11A-4460-4058-BF34-3B687C657791}" type="slidenum">
              <a:rPr lang="en-US" smtClean="0"/>
              <a:t>‹#›</a:t>
            </a:fld>
            <a:endParaRPr lang="en-US"/>
          </a:p>
        </p:txBody>
      </p:sp>
    </p:spTree>
    <p:extLst>
      <p:ext uri="{BB962C8B-B14F-4D97-AF65-F5344CB8AC3E}">
        <p14:creationId xmlns:p14="http://schemas.microsoft.com/office/powerpoint/2010/main" val="1409989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A2781-E3A3-4CB3-B31B-02B18405EDA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414CE8-19E4-4AB2-A1F7-D8217809E797}"/>
              </a:ext>
            </a:extLst>
          </p:cNvPr>
          <p:cNvSpPr>
            <a:spLocks noGrp="1"/>
          </p:cNvSpPr>
          <p:nvPr>
            <p:ph type="dt" sz="half" idx="10"/>
          </p:nvPr>
        </p:nvSpPr>
        <p:spPr/>
        <p:txBody>
          <a:bodyPr/>
          <a:lstStyle/>
          <a:p>
            <a:fld id="{6608254E-161B-4233-88F7-92CEC6974B5B}" type="datetime1">
              <a:rPr lang="en-US" smtClean="0"/>
              <a:t>20/1/2022</a:t>
            </a:fld>
            <a:endParaRPr lang="en-US"/>
          </a:p>
        </p:txBody>
      </p:sp>
      <p:sp>
        <p:nvSpPr>
          <p:cNvPr id="4" name="Footer Placeholder 3">
            <a:extLst>
              <a:ext uri="{FF2B5EF4-FFF2-40B4-BE49-F238E27FC236}">
                <a16:creationId xmlns:a16="http://schemas.microsoft.com/office/drawing/2014/main" id="{256759E8-B409-4C8C-849F-A9EBAA93AA3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E18168-1EBF-4184-B067-0B81CB023F1D}"/>
              </a:ext>
            </a:extLst>
          </p:cNvPr>
          <p:cNvSpPr>
            <a:spLocks noGrp="1"/>
          </p:cNvSpPr>
          <p:nvPr>
            <p:ph type="sldNum" sz="quarter" idx="12"/>
          </p:nvPr>
        </p:nvSpPr>
        <p:spPr/>
        <p:txBody>
          <a:bodyPr/>
          <a:lstStyle/>
          <a:p>
            <a:fld id="{FD51A11A-4460-4058-BF34-3B687C657791}" type="slidenum">
              <a:rPr lang="en-US" smtClean="0"/>
              <a:t>‹#›</a:t>
            </a:fld>
            <a:endParaRPr lang="en-US"/>
          </a:p>
        </p:txBody>
      </p:sp>
    </p:spTree>
    <p:extLst>
      <p:ext uri="{BB962C8B-B14F-4D97-AF65-F5344CB8AC3E}">
        <p14:creationId xmlns:p14="http://schemas.microsoft.com/office/powerpoint/2010/main" val="1933490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6C4048-3936-4814-94F6-4FC51830C278}"/>
              </a:ext>
            </a:extLst>
          </p:cNvPr>
          <p:cNvSpPr>
            <a:spLocks noGrp="1"/>
          </p:cNvSpPr>
          <p:nvPr>
            <p:ph type="dt" sz="half" idx="10"/>
          </p:nvPr>
        </p:nvSpPr>
        <p:spPr/>
        <p:txBody>
          <a:bodyPr/>
          <a:lstStyle/>
          <a:p>
            <a:fld id="{AE9E996E-08FE-43EA-8FB8-82183DE98E3A}" type="datetime1">
              <a:rPr lang="en-US" smtClean="0"/>
              <a:t>20/1/2022</a:t>
            </a:fld>
            <a:endParaRPr lang="en-US"/>
          </a:p>
        </p:txBody>
      </p:sp>
      <p:sp>
        <p:nvSpPr>
          <p:cNvPr id="3" name="Footer Placeholder 2">
            <a:extLst>
              <a:ext uri="{FF2B5EF4-FFF2-40B4-BE49-F238E27FC236}">
                <a16:creationId xmlns:a16="http://schemas.microsoft.com/office/drawing/2014/main" id="{759FB02D-BF01-41E8-9D18-A4F1FCF9D6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15BA08-FF3F-477F-AB4B-D007D958BA43}"/>
              </a:ext>
            </a:extLst>
          </p:cNvPr>
          <p:cNvSpPr>
            <a:spLocks noGrp="1"/>
          </p:cNvSpPr>
          <p:nvPr>
            <p:ph type="sldNum" sz="quarter" idx="12"/>
          </p:nvPr>
        </p:nvSpPr>
        <p:spPr/>
        <p:txBody>
          <a:bodyPr/>
          <a:lstStyle/>
          <a:p>
            <a:fld id="{FD51A11A-4460-4058-BF34-3B687C657791}" type="slidenum">
              <a:rPr lang="en-US" smtClean="0"/>
              <a:t>‹#›</a:t>
            </a:fld>
            <a:endParaRPr lang="en-US"/>
          </a:p>
        </p:txBody>
      </p:sp>
    </p:spTree>
    <p:extLst>
      <p:ext uri="{BB962C8B-B14F-4D97-AF65-F5344CB8AC3E}">
        <p14:creationId xmlns:p14="http://schemas.microsoft.com/office/powerpoint/2010/main" val="1766648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DE9E3-DA0C-4761-B617-38986D57A1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47BD20-8521-4F76-8DB0-F351F8B565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479A5FD-F6DE-4EC0-8397-7ADC350B1B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B1AF62-9402-40D4-9E87-2208E47849B1}"/>
              </a:ext>
            </a:extLst>
          </p:cNvPr>
          <p:cNvSpPr>
            <a:spLocks noGrp="1"/>
          </p:cNvSpPr>
          <p:nvPr>
            <p:ph type="dt" sz="half" idx="10"/>
          </p:nvPr>
        </p:nvSpPr>
        <p:spPr/>
        <p:txBody>
          <a:bodyPr/>
          <a:lstStyle/>
          <a:p>
            <a:fld id="{10BE526B-7362-4F4C-94EF-2F879D960064}" type="datetime1">
              <a:rPr lang="en-US" smtClean="0"/>
              <a:t>20/1/2022</a:t>
            </a:fld>
            <a:endParaRPr lang="en-US"/>
          </a:p>
        </p:txBody>
      </p:sp>
      <p:sp>
        <p:nvSpPr>
          <p:cNvPr id="6" name="Footer Placeholder 5">
            <a:extLst>
              <a:ext uri="{FF2B5EF4-FFF2-40B4-BE49-F238E27FC236}">
                <a16:creationId xmlns:a16="http://schemas.microsoft.com/office/drawing/2014/main" id="{AAF2132C-2210-47F0-A0C8-38788CFDA7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5F7F07-11B3-4FCD-BBED-6B112B2D24C7}"/>
              </a:ext>
            </a:extLst>
          </p:cNvPr>
          <p:cNvSpPr>
            <a:spLocks noGrp="1"/>
          </p:cNvSpPr>
          <p:nvPr>
            <p:ph type="sldNum" sz="quarter" idx="12"/>
          </p:nvPr>
        </p:nvSpPr>
        <p:spPr/>
        <p:txBody>
          <a:bodyPr/>
          <a:lstStyle/>
          <a:p>
            <a:fld id="{FD51A11A-4460-4058-BF34-3B687C657791}" type="slidenum">
              <a:rPr lang="en-US" smtClean="0"/>
              <a:t>‹#›</a:t>
            </a:fld>
            <a:endParaRPr lang="en-US"/>
          </a:p>
        </p:txBody>
      </p:sp>
    </p:spTree>
    <p:extLst>
      <p:ext uri="{BB962C8B-B14F-4D97-AF65-F5344CB8AC3E}">
        <p14:creationId xmlns:p14="http://schemas.microsoft.com/office/powerpoint/2010/main" val="3236912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87770-88F5-4255-ACBD-51EA7A0D69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6E8BE6-D77A-4841-8AFA-D328ED5930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B0C623-38D6-44F5-A0F2-39DBFBD6CB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85077B-18D8-4D59-8F83-E0386E599693}"/>
              </a:ext>
            </a:extLst>
          </p:cNvPr>
          <p:cNvSpPr>
            <a:spLocks noGrp="1"/>
          </p:cNvSpPr>
          <p:nvPr>
            <p:ph type="dt" sz="half" idx="10"/>
          </p:nvPr>
        </p:nvSpPr>
        <p:spPr/>
        <p:txBody>
          <a:bodyPr/>
          <a:lstStyle/>
          <a:p>
            <a:fld id="{57E231A9-DDAA-464D-81E6-DB2D8B4B8DAC}" type="datetime1">
              <a:rPr lang="en-US" smtClean="0"/>
              <a:t>20/1/2022</a:t>
            </a:fld>
            <a:endParaRPr lang="en-US"/>
          </a:p>
        </p:txBody>
      </p:sp>
      <p:sp>
        <p:nvSpPr>
          <p:cNvPr id="6" name="Footer Placeholder 5">
            <a:extLst>
              <a:ext uri="{FF2B5EF4-FFF2-40B4-BE49-F238E27FC236}">
                <a16:creationId xmlns:a16="http://schemas.microsoft.com/office/drawing/2014/main" id="{BC220895-3BDD-4B7B-B4DC-589CC3BA8F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04B8A8-C304-494E-B4A1-88533AF6D915}"/>
              </a:ext>
            </a:extLst>
          </p:cNvPr>
          <p:cNvSpPr>
            <a:spLocks noGrp="1"/>
          </p:cNvSpPr>
          <p:nvPr>
            <p:ph type="sldNum" sz="quarter" idx="12"/>
          </p:nvPr>
        </p:nvSpPr>
        <p:spPr/>
        <p:txBody>
          <a:bodyPr/>
          <a:lstStyle/>
          <a:p>
            <a:fld id="{FD51A11A-4460-4058-BF34-3B687C657791}" type="slidenum">
              <a:rPr lang="en-US" smtClean="0"/>
              <a:t>‹#›</a:t>
            </a:fld>
            <a:endParaRPr lang="en-US"/>
          </a:p>
        </p:txBody>
      </p:sp>
    </p:spTree>
    <p:extLst>
      <p:ext uri="{BB962C8B-B14F-4D97-AF65-F5344CB8AC3E}">
        <p14:creationId xmlns:p14="http://schemas.microsoft.com/office/powerpoint/2010/main" val="1529762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1F67E5-80CF-4021-B9D6-04ECBDA6EC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1A08EB-1455-431A-8FDC-E5D144EFA4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F78B72-BE72-4078-97D0-F2A07FDFB1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45DBC3-2088-4D63-AD19-3794B1B42705}" type="datetime1">
              <a:rPr lang="en-US" smtClean="0"/>
              <a:t>20/1/2022</a:t>
            </a:fld>
            <a:endParaRPr lang="en-US"/>
          </a:p>
        </p:txBody>
      </p:sp>
      <p:sp>
        <p:nvSpPr>
          <p:cNvPr id="5" name="Footer Placeholder 4">
            <a:extLst>
              <a:ext uri="{FF2B5EF4-FFF2-40B4-BE49-F238E27FC236}">
                <a16:creationId xmlns:a16="http://schemas.microsoft.com/office/drawing/2014/main" id="{DE0303D3-F20D-4784-A1AC-4C37F13A59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A0F7AB9-A620-4DB0-8F6B-F8F249861F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51A11A-4460-4058-BF34-3B687C657791}" type="slidenum">
              <a:rPr lang="en-US" smtClean="0"/>
              <a:t>‹#›</a:t>
            </a:fld>
            <a:endParaRPr lang="en-US"/>
          </a:p>
        </p:txBody>
      </p:sp>
    </p:spTree>
    <p:extLst>
      <p:ext uri="{BB962C8B-B14F-4D97-AF65-F5344CB8AC3E}">
        <p14:creationId xmlns:p14="http://schemas.microsoft.com/office/powerpoint/2010/main" val="4063900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s>
</file>

<file path=ppt/slides/_rels/slide12.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18.png"/><Relationship Id="rId12" Type="http://schemas.openxmlformats.org/officeDocument/2006/relationships/image" Target="../media/image17.png"/><Relationship Id="rId1" Type="http://schemas.openxmlformats.org/officeDocument/2006/relationships/slideLayout" Target="../slideLayouts/slideLayout2.xml"/><Relationship Id="rId11" Type="http://schemas.openxmlformats.org/officeDocument/2006/relationships/image" Target="../media/image16.png"/><Relationship Id="rId10" Type="http://schemas.openxmlformats.org/officeDocument/2006/relationships/image" Target="../media/image15.png"/><Relationship Id="rId9" Type="http://schemas.openxmlformats.org/officeDocument/2006/relationships/image" Target="../media/image3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37.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BE286-1F32-41D6-8F00-F56F976D27E7}"/>
              </a:ext>
            </a:extLst>
          </p:cNvPr>
          <p:cNvSpPr>
            <a:spLocks noGrp="1"/>
          </p:cNvSpPr>
          <p:nvPr>
            <p:ph type="ctrTitle"/>
          </p:nvPr>
        </p:nvSpPr>
        <p:spPr>
          <a:xfrm>
            <a:off x="1523999" y="1122363"/>
            <a:ext cx="9328727" cy="2387600"/>
          </a:xfrm>
        </p:spPr>
        <p:txBody>
          <a:bodyPr>
            <a:normAutofit fontScale="90000"/>
          </a:bodyPr>
          <a:lstStyle/>
          <a:p>
            <a:r>
              <a:rPr lang="en-US" b="1" dirty="0"/>
              <a:t>Segmentation of jawbone image </a:t>
            </a:r>
            <a:r>
              <a:rPr lang="en-US" b="1" dirty="0" smtClean="0"/>
              <a:t>(include </a:t>
            </a:r>
            <a:r>
              <a:rPr lang="en-US" b="1" dirty="0"/>
              <a:t>teeth</a:t>
            </a:r>
            <a:r>
              <a:rPr lang="en-US" b="1" dirty="0" smtClean="0"/>
              <a:t>), </a:t>
            </a:r>
            <a:r>
              <a:rPr lang="en-US" b="1" dirty="0"/>
              <a:t>ultrasound image</a:t>
            </a:r>
          </a:p>
        </p:txBody>
      </p:sp>
      <p:sp>
        <p:nvSpPr>
          <p:cNvPr id="3" name="TextBox 2">
            <a:extLst>
              <a:ext uri="{FF2B5EF4-FFF2-40B4-BE49-F238E27FC236}">
                <a16:creationId xmlns:a16="http://schemas.microsoft.com/office/drawing/2014/main" id="{394BC0BA-3143-4CCD-BF75-E0D2E13A65D1}"/>
              </a:ext>
            </a:extLst>
          </p:cNvPr>
          <p:cNvSpPr txBox="1"/>
          <p:nvPr/>
        </p:nvSpPr>
        <p:spPr>
          <a:xfrm>
            <a:off x="4054639" y="3627508"/>
            <a:ext cx="4082721" cy="584775"/>
          </a:xfrm>
          <a:prstGeom prst="rect">
            <a:avLst/>
          </a:prstGeom>
          <a:noFill/>
        </p:spPr>
        <p:txBody>
          <a:bodyPr wrap="none" rtlCol="0">
            <a:spAutoFit/>
          </a:bodyPr>
          <a:lstStyle/>
          <a:p>
            <a:r>
              <a:rPr lang="en-US" sz="3200" dirty="0" smtClean="0">
                <a:solidFill>
                  <a:schemeClr val="bg1">
                    <a:lumMod val="50000"/>
                  </a:schemeClr>
                </a:solidFill>
              </a:rPr>
              <a:t>RULE-BASED LEARNING</a:t>
            </a:r>
            <a:endParaRPr lang="en-US" sz="3200" dirty="0">
              <a:solidFill>
                <a:schemeClr val="bg1">
                  <a:lumMod val="50000"/>
                </a:schemeClr>
              </a:solidFill>
            </a:endParaRPr>
          </a:p>
        </p:txBody>
      </p:sp>
      <p:sp>
        <p:nvSpPr>
          <p:cNvPr id="4" name="Slide Number Placeholder 3">
            <a:extLst>
              <a:ext uri="{FF2B5EF4-FFF2-40B4-BE49-F238E27FC236}">
                <a16:creationId xmlns:a16="http://schemas.microsoft.com/office/drawing/2014/main" id="{09084FC4-FF08-4746-9F11-D091EF38945E}"/>
              </a:ext>
            </a:extLst>
          </p:cNvPr>
          <p:cNvSpPr>
            <a:spLocks noGrp="1"/>
          </p:cNvSpPr>
          <p:nvPr>
            <p:ph type="sldNum" sz="quarter" idx="12"/>
          </p:nvPr>
        </p:nvSpPr>
        <p:spPr/>
        <p:txBody>
          <a:bodyPr/>
          <a:lstStyle/>
          <a:p>
            <a:fld id="{FD51A11A-4460-4058-BF34-3B687C657791}" type="slidenum">
              <a:rPr lang="en-US" smtClean="0"/>
              <a:t>1</a:t>
            </a:fld>
            <a:endParaRPr lang="en-US"/>
          </a:p>
        </p:txBody>
      </p:sp>
    </p:spTree>
    <p:extLst>
      <p:ext uri="{BB962C8B-B14F-4D97-AF65-F5344CB8AC3E}">
        <p14:creationId xmlns:p14="http://schemas.microsoft.com/office/powerpoint/2010/main" val="5353189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9110C68-AB1D-4CFC-AA8C-D00FB974C752}"/>
              </a:ext>
            </a:extLst>
          </p:cNvPr>
          <p:cNvSpPr>
            <a:spLocks noGrp="1"/>
          </p:cNvSpPr>
          <p:nvPr>
            <p:ph type="sldNum" sz="quarter" idx="12"/>
          </p:nvPr>
        </p:nvSpPr>
        <p:spPr/>
        <p:txBody>
          <a:bodyPr/>
          <a:lstStyle/>
          <a:p>
            <a:fld id="{FD51A11A-4460-4058-BF34-3B687C657791}" type="slidenum">
              <a:rPr lang="en-US" smtClean="0"/>
              <a:t>10</a:t>
            </a:fld>
            <a:endParaRPr lang="en-US" dirty="0"/>
          </a:p>
        </p:txBody>
      </p:sp>
      <p:sp>
        <p:nvSpPr>
          <p:cNvPr id="14" name="TextBox 13">
            <a:extLst>
              <a:ext uri="{FF2B5EF4-FFF2-40B4-BE49-F238E27FC236}">
                <a16:creationId xmlns:a16="http://schemas.microsoft.com/office/drawing/2014/main" id="{22A67713-70CC-4618-9E8F-5171EFB9090B}"/>
              </a:ext>
            </a:extLst>
          </p:cNvPr>
          <p:cNvSpPr txBox="1"/>
          <p:nvPr/>
        </p:nvSpPr>
        <p:spPr>
          <a:xfrm>
            <a:off x="257587" y="265622"/>
            <a:ext cx="6733148" cy="707886"/>
          </a:xfrm>
          <a:prstGeom prst="rect">
            <a:avLst/>
          </a:prstGeom>
          <a:noFill/>
        </p:spPr>
        <p:txBody>
          <a:bodyPr wrap="square">
            <a:spAutoFit/>
          </a:bodyPr>
          <a:lstStyle/>
          <a:p>
            <a:r>
              <a:rPr kumimoji="0" lang="en-US" sz="4000" b="1" i="0" u="none" strike="noStrike" kern="1200" cap="none" spc="0" normalizeH="0" baseline="0" noProof="0" dirty="0">
                <a:ln>
                  <a:noFill/>
                </a:ln>
                <a:solidFill>
                  <a:prstClr val="black"/>
                </a:solidFill>
                <a:effectLst/>
                <a:uLnTx/>
                <a:uFillTx/>
                <a:latin typeface="Calibri Light" panose="020F0302020204030204"/>
                <a:ea typeface="+mj-ea"/>
                <a:cs typeface="+mj-cs"/>
              </a:rPr>
              <a:t>Contrast Enhancement - CE</a:t>
            </a:r>
            <a:endParaRPr lang="en-US" sz="1600" dirty="0"/>
          </a:p>
        </p:txBody>
      </p:sp>
      <p:pic>
        <p:nvPicPr>
          <p:cNvPr id="4" name="Picture 3">
            <a:extLst>
              <a:ext uri="{FF2B5EF4-FFF2-40B4-BE49-F238E27FC236}">
                <a16:creationId xmlns:a16="http://schemas.microsoft.com/office/drawing/2014/main" id="{07ADCBB7-C8CB-4AED-A14A-C454F3BF2EBC}"/>
              </a:ext>
            </a:extLst>
          </p:cNvPr>
          <p:cNvPicPr>
            <a:picLocks noChangeAspect="1"/>
          </p:cNvPicPr>
          <p:nvPr/>
        </p:nvPicPr>
        <p:blipFill>
          <a:blip r:embed="rId2"/>
          <a:stretch>
            <a:fillRect/>
          </a:stretch>
        </p:blipFill>
        <p:spPr>
          <a:xfrm>
            <a:off x="1090188" y="1199254"/>
            <a:ext cx="9783097" cy="4981775"/>
          </a:xfrm>
          <a:prstGeom prst="rect">
            <a:avLst/>
          </a:prstGeom>
        </p:spPr>
      </p:pic>
    </p:spTree>
    <p:extLst>
      <p:ext uri="{BB962C8B-B14F-4D97-AF65-F5344CB8AC3E}">
        <p14:creationId xmlns:p14="http://schemas.microsoft.com/office/powerpoint/2010/main" val="3939677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518629E-E505-4596-B199-552F1FBE29BC}"/>
              </a:ext>
            </a:extLst>
          </p:cNvPr>
          <p:cNvSpPr>
            <a:spLocks noGrp="1"/>
          </p:cNvSpPr>
          <p:nvPr>
            <p:ph type="title"/>
          </p:nvPr>
        </p:nvSpPr>
        <p:spPr>
          <a:xfrm>
            <a:off x="557675" y="307630"/>
            <a:ext cx="6992117" cy="882043"/>
          </a:xfrm>
        </p:spPr>
        <p:txBody>
          <a:bodyPr>
            <a:normAutofit/>
          </a:bodyPr>
          <a:lstStyle/>
          <a:p>
            <a:r>
              <a:rPr lang="en-US" b="1" dirty="0"/>
              <a:t>Adaptive Median Filter – </a:t>
            </a:r>
            <a:r>
              <a:rPr lang="en-US" b="1" dirty="0" smtClean="0"/>
              <a:t>AMF</a:t>
            </a:r>
            <a:endParaRPr lang="en-US" b="1" dirty="0"/>
          </a:p>
        </p:txBody>
      </p:sp>
      <p:sp>
        <p:nvSpPr>
          <p:cNvPr id="5" name="TextBox 4">
            <a:extLst>
              <a:ext uri="{FF2B5EF4-FFF2-40B4-BE49-F238E27FC236}">
                <a16:creationId xmlns:a16="http://schemas.microsoft.com/office/drawing/2014/main" id="{3A73DBA4-95A2-4E15-894A-B9B680E6BF03}"/>
              </a:ext>
            </a:extLst>
          </p:cNvPr>
          <p:cNvSpPr txBox="1"/>
          <p:nvPr/>
        </p:nvSpPr>
        <p:spPr>
          <a:xfrm>
            <a:off x="557675" y="1696208"/>
            <a:ext cx="5457591" cy="3785652"/>
          </a:xfrm>
          <a:prstGeom prst="rect">
            <a:avLst/>
          </a:prstGeom>
          <a:noFill/>
        </p:spPr>
        <p:txBody>
          <a:bodyPr wrap="square" rtlCol="0">
            <a:spAutoFit/>
          </a:bodyPr>
          <a:lstStyle/>
          <a:p>
            <a:pPr marL="285750" indent="-285750">
              <a:buFontTx/>
              <a:buChar char="-"/>
            </a:pPr>
            <a:r>
              <a:rPr lang="vi-VN" sz="2400" b="0" i="0" dirty="0">
                <a:solidFill>
                  <a:srgbClr val="000000"/>
                </a:solidFill>
                <a:effectLst/>
                <a:latin typeface="Calibri" panose="020F0502020204030204" pitchFamily="34" charset="0"/>
                <a:cs typeface="Calibri" panose="020F0502020204030204" pitchFamily="34" charset="0"/>
              </a:rPr>
              <a:t>AMF </a:t>
            </a:r>
            <a:r>
              <a:rPr lang="en-US" sz="2400" dirty="0">
                <a:solidFill>
                  <a:srgbClr val="000000"/>
                </a:solidFill>
                <a:latin typeface="Calibri" panose="020F0502020204030204" pitchFamily="34" charset="0"/>
                <a:cs typeface="Calibri" panose="020F0502020204030204" pitchFamily="34" charset="0"/>
              </a:rPr>
              <a:t>can handle impulse noise that appears dense in space and also perform some smoothing operations on other types of noise</a:t>
            </a:r>
            <a:r>
              <a:rPr lang="en-US" sz="2400" dirty="0" smtClean="0">
                <a:solidFill>
                  <a:srgbClr val="000000"/>
                </a:solidFill>
                <a:latin typeface="Calibri" panose="020F0502020204030204" pitchFamily="34" charset="0"/>
                <a:cs typeface="Calibri" panose="020F0502020204030204" pitchFamily="34" charset="0"/>
              </a:rPr>
              <a:t>.</a:t>
            </a:r>
          </a:p>
          <a:p>
            <a:pPr marL="285750" indent="-285750">
              <a:buFontTx/>
              <a:buChar char="-"/>
            </a:pPr>
            <a:r>
              <a:rPr lang="en-US" sz="2400" dirty="0" smtClean="0">
                <a:solidFill>
                  <a:srgbClr val="000000"/>
                </a:solidFill>
                <a:latin typeface="Calibri" panose="020F0502020204030204" pitchFamily="34" charset="0"/>
                <a:cs typeface="Calibri" panose="020F0502020204030204" pitchFamily="34" charset="0"/>
              </a:rPr>
              <a:t>AMF has 3 goals:</a:t>
            </a:r>
            <a:endParaRPr lang="en-US" sz="2400" dirty="0">
              <a:solidFill>
                <a:srgbClr val="000000"/>
              </a:solidFill>
              <a:latin typeface="Calibri" panose="020F0502020204030204" pitchFamily="34" charset="0"/>
              <a:cs typeface="Calibri" panose="020F0502020204030204" pitchFamily="34" charset="0"/>
            </a:endParaRPr>
          </a:p>
          <a:p>
            <a:pPr lvl="1"/>
            <a:r>
              <a:rPr lang="en-US" sz="2400" dirty="0">
                <a:solidFill>
                  <a:srgbClr val="000000"/>
                </a:solidFill>
                <a:latin typeface="Calibri" panose="020F0502020204030204" pitchFamily="34" charset="0"/>
                <a:cs typeface="Calibri" panose="020F0502020204030204" pitchFamily="34" charset="0"/>
              </a:rPr>
              <a:t>+ </a:t>
            </a:r>
            <a:r>
              <a:rPr lang="en-US" sz="2400" dirty="0" smtClean="0">
                <a:solidFill>
                  <a:srgbClr val="000000"/>
                </a:solidFill>
                <a:latin typeface="Calibri" panose="020F0502020204030204" pitchFamily="34" charset="0"/>
                <a:cs typeface="Calibri" panose="020F0502020204030204" pitchFamily="34" charset="0"/>
              </a:rPr>
              <a:t>Remove impulse noise</a:t>
            </a:r>
            <a:endParaRPr lang="en-US" sz="2400" dirty="0">
              <a:solidFill>
                <a:srgbClr val="000000"/>
              </a:solidFill>
              <a:latin typeface="Calibri" panose="020F0502020204030204" pitchFamily="34" charset="0"/>
              <a:cs typeface="Calibri" panose="020F0502020204030204" pitchFamily="34" charset="0"/>
            </a:endParaRPr>
          </a:p>
          <a:p>
            <a:pPr lvl="1"/>
            <a:r>
              <a:rPr lang="en-US" sz="2400" dirty="0">
                <a:solidFill>
                  <a:srgbClr val="000000"/>
                </a:solidFill>
                <a:latin typeface="Calibri" panose="020F0502020204030204" pitchFamily="34" charset="0"/>
                <a:cs typeface="Calibri" panose="020F0502020204030204" pitchFamily="34" charset="0"/>
              </a:rPr>
              <a:t>+ Smooth other types of noise</a:t>
            </a:r>
          </a:p>
          <a:p>
            <a:pPr lvl="1"/>
            <a:r>
              <a:rPr lang="en-US" sz="2400" dirty="0">
                <a:solidFill>
                  <a:srgbClr val="000000"/>
                </a:solidFill>
                <a:latin typeface="Calibri" panose="020F0502020204030204" pitchFamily="34" charset="0"/>
                <a:cs typeface="Calibri" panose="020F0502020204030204" pitchFamily="34" charset="0"/>
              </a:rPr>
              <a:t>+ </a:t>
            </a:r>
            <a:r>
              <a:rPr lang="en-US" sz="2400" dirty="0" smtClean="0">
                <a:solidFill>
                  <a:srgbClr val="000000"/>
                </a:solidFill>
                <a:latin typeface="Calibri" panose="020F0502020204030204" pitchFamily="34" charset="0"/>
                <a:cs typeface="Calibri" panose="020F0502020204030204" pitchFamily="34" charset="0"/>
              </a:rPr>
              <a:t>Reduce </a:t>
            </a:r>
            <a:r>
              <a:rPr lang="en-US" sz="2400" dirty="0">
                <a:solidFill>
                  <a:srgbClr val="000000"/>
                </a:solidFill>
                <a:latin typeface="Calibri" panose="020F0502020204030204" pitchFamily="34" charset="0"/>
                <a:cs typeface="Calibri" panose="020F0502020204030204" pitchFamily="34" charset="0"/>
              </a:rPr>
              <a:t>distortion (thinner or thicker the contours of </a:t>
            </a:r>
            <a:r>
              <a:rPr lang="en-US" sz="2400" dirty="0" smtClean="0">
                <a:solidFill>
                  <a:srgbClr val="000000"/>
                </a:solidFill>
                <a:latin typeface="Calibri" panose="020F0502020204030204" pitchFamily="34" charset="0"/>
                <a:cs typeface="Calibri" panose="020F0502020204030204" pitchFamily="34" charset="0"/>
              </a:rPr>
              <a:t>the </a:t>
            </a:r>
            <a:r>
              <a:rPr lang="en-US" sz="2400" dirty="0">
                <a:solidFill>
                  <a:srgbClr val="000000"/>
                </a:solidFill>
                <a:latin typeface="Calibri" panose="020F0502020204030204" pitchFamily="34" charset="0"/>
                <a:cs typeface="Calibri" panose="020F0502020204030204" pitchFamily="34" charset="0"/>
              </a:rPr>
              <a:t>object)</a:t>
            </a:r>
          </a:p>
          <a:p>
            <a:pPr marL="284163" lvl="1" indent="-284163">
              <a:buFontTx/>
              <a:buChar char="-"/>
            </a:pPr>
            <a:r>
              <a:rPr lang="en-US" sz="2400" dirty="0" smtClean="0">
                <a:solidFill>
                  <a:srgbClr val="000000"/>
                </a:solidFill>
                <a:latin typeface="Calibri" panose="020F0502020204030204" pitchFamily="34" charset="0"/>
                <a:cs typeface="Calibri" panose="020F0502020204030204" pitchFamily="34" charset="0"/>
              </a:rPr>
              <a:t>Algorithm:</a:t>
            </a:r>
            <a:endParaRPr lang="en-US" sz="2400" dirty="0">
              <a:solidFill>
                <a:srgbClr val="000000"/>
              </a:solidFill>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30A9A9D-3F31-4BF0-99BA-8D75BC73BD1D}"/>
                  </a:ext>
                </a:extLst>
              </p:cNvPr>
              <p:cNvSpPr txBox="1"/>
              <p:nvPr/>
            </p:nvSpPr>
            <p:spPr>
              <a:xfrm>
                <a:off x="6374068" y="1442082"/>
                <a:ext cx="5680279" cy="2736005"/>
              </a:xfrm>
              <a:prstGeom prst="rect">
                <a:avLst/>
              </a:prstGeom>
              <a:noFill/>
            </p:spPr>
            <p:txBody>
              <a:bodyPr wrap="square" rtlCol="0">
                <a:spAutoFit/>
              </a:bodyPr>
              <a:lstStyle/>
              <a:p>
                <a:r>
                  <a:rPr lang="en-US" sz="2400" b="1" dirty="0" smtClean="0"/>
                  <a:t>Stage A:</a:t>
                </a:r>
              </a:p>
              <a:p>
                <a:r>
                  <a:rPr lang="en-US" sz="2400" dirty="0"/>
                  <a:t>A1 = </a:t>
                </a:r>
                <a14:m>
                  <m:oMath xmlns:m="http://schemas.openxmlformats.org/officeDocument/2006/math">
                    <m:sSub>
                      <m:sSubPr>
                        <m:ctrlPr>
                          <a:rPr lang="en-US" sz="240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𝑧</m:t>
                        </m:r>
                      </m:e>
                      <m:sub>
                        <m:r>
                          <a:rPr lang="en-US" sz="2400" b="0" i="1" smtClean="0">
                            <a:solidFill>
                              <a:srgbClr val="000000"/>
                            </a:solidFill>
                            <a:latin typeface="Cambria Math" panose="02040503050406030204" pitchFamily="18" charset="0"/>
                          </a:rPr>
                          <m:t>𝑚𝑒𝑑</m:t>
                        </m:r>
                      </m:sub>
                    </m:sSub>
                    <m:r>
                      <a:rPr lang="en-US" sz="2400" b="0" i="1" smtClean="0">
                        <a:solidFill>
                          <a:srgbClr val="000000"/>
                        </a:solidFill>
                        <a:latin typeface="Cambria Math" panose="02040503050406030204" pitchFamily="18" charset="0"/>
                      </a:rPr>
                      <m:t> −</m:t>
                    </m:r>
                    <m:sSub>
                      <m:sSubPr>
                        <m:ctrlPr>
                          <a:rPr lang="en-US" sz="240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𝑧</m:t>
                        </m:r>
                      </m:e>
                      <m:sub>
                        <m:r>
                          <a:rPr lang="en-US" sz="2400" b="0" i="1" smtClean="0">
                            <a:solidFill>
                              <a:srgbClr val="000000"/>
                            </a:solidFill>
                            <a:latin typeface="Cambria Math" panose="02040503050406030204" pitchFamily="18" charset="0"/>
                          </a:rPr>
                          <m:t>𝑚𝑖𝑛</m:t>
                        </m:r>
                      </m:sub>
                    </m:sSub>
                  </m:oMath>
                </a14:m>
                <a:endParaRPr lang="en-US" sz="2400" dirty="0"/>
              </a:p>
              <a:p>
                <a:r>
                  <a:rPr lang="en-US" sz="2400" dirty="0"/>
                  <a:t>A2 = </a:t>
                </a:r>
                <a14:m>
                  <m:oMath xmlns:m="http://schemas.openxmlformats.org/officeDocument/2006/math">
                    <m:sSub>
                      <m:sSubPr>
                        <m:ctrlPr>
                          <a:rPr lang="en-US" sz="240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𝑧</m:t>
                        </m:r>
                      </m:e>
                      <m:sub>
                        <m:r>
                          <a:rPr lang="en-US" sz="2400" b="0" i="1" smtClean="0">
                            <a:solidFill>
                              <a:srgbClr val="000000"/>
                            </a:solidFill>
                            <a:latin typeface="Cambria Math" panose="02040503050406030204" pitchFamily="18" charset="0"/>
                          </a:rPr>
                          <m:t>𝑚𝑒𝑑</m:t>
                        </m:r>
                      </m:sub>
                    </m:sSub>
                    <m:r>
                      <a:rPr lang="en-US" sz="2400" b="0" i="1" smtClean="0">
                        <a:solidFill>
                          <a:srgbClr val="000000"/>
                        </a:solidFill>
                        <a:latin typeface="Cambria Math" panose="02040503050406030204" pitchFamily="18" charset="0"/>
                      </a:rPr>
                      <m:t> −</m:t>
                    </m:r>
                    <m:sSub>
                      <m:sSubPr>
                        <m:ctrlPr>
                          <a:rPr lang="en-US" sz="240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𝑧</m:t>
                        </m:r>
                      </m:e>
                      <m:sub>
                        <m:r>
                          <a:rPr lang="en-US" sz="2400" b="0" i="1" smtClean="0">
                            <a:solidFill>
                              <a:srgbClr val="000000"/>
                            </a:solidFill>
                            <a:latin typeface="Cambria Math" panose="02040503050406030204" pitchFamily="18" charset="0"/>
                          </a:rPr>
                          <m:t>𝑚𝑎𝑥</m:t>
                        </m:r>
                      </m:sub>
                    </m:sSub>
                  </m:oMath>
                </a14:m>
                <a:endParaRPr lang="en-US" sz="2400" b="0" dirty="0">
                  <a:solidFill>
                    <a:srgbClr val="000000"/>
                  </a:solidFill>
                </a:endParaRPr>
              </a:p>
              <a:p>
                <a:r>
                  <a:rPr lang="en-US" sz="2400" dirty="0"/>
                  <a:t>if A1 &gt; 0 and A2 &lt; 0 =&gt; </a:t>
                </a:r>
                <a:r>
                  <a:rPr lang="en-US" sz="2400" dirty="0" smtClean="0"/>
                  <a:t>go to </a:t>
                </a:r>
                <a:r>
                  <a:rPr lang="en-US" sz="2400" dirty="0"/>
                  <a:t>Stage B</a:t>
                </a:r>
              </a:p>
              <a:p>
                <a:r>
                  <a:rPr lang="en-US" sz="2400" dirty="0"/>
                  <a:t>else : </a:t>
                </a:r>
                <a:r>
                  <a:rPr lang="en-US" sz="2400" dirty="0" smtClean="0"/>
                  <a:t>increase the window size of </a:t>
                </a:r>
                <a14:m>
                  <m:oMath xmlns:m="http://schemas.openxmlformats.org/officeDocument/2006/math">
                    <m:sSub>
                      <m:sSubPr>
                        <m:ctrlPr>
                          <a:rPr lang="en-US" sz="2400" i="1" dirty="0" smtClean="0">
                            <a:latin typeface="Cambria Math" panose="02040503050406030204" pitchFamily="18" charset="0"/>
                          </a:rPr>
                        </m:ctrlPr>
                      </m:sSubPr>
                      <m:e>
                        <m:r>
                          <a:rPr lang="en-US" sz="2400" b="0" i="1" dirty="0" smtClean="0">
                            <a:latin typeface="Cambria Math" panose="02040503050406030204" pitchFamily="18" charset="0"/>
                          </a:rPr>
                          <m:t>𝑠</m:t>
                        </m:r>
                      </m:e>
                      <m:sub>
                        <m:r>
                          <a:rPr lang="en-US" sz="2400" b="0" i="1" dirty="0" smtClean="0">
                            <a:latin typeface="Cambria Math" panose="02040503050406030204" pitchFamily="18" charset="0"/>
                          </a:rPr>
                          <m:t>𝑥</m:t>
                        </m:r>
                        <m:r>
                          <a:rPr lang="en-US" sz="2400" b="0" i="1" dirty="0" smtClean="0">
                            <a:latin typeface="Cambria Math" panose="02040503050406030204" pitchFamily="18" charset="0"/>
                          </a:rPr>
                          <m:t>,</m:t>
                        </m:r>
                        <m:r>
                          <a:rPr lang="en-US" sz="2400" b="0" i="1" dirty="0" smtClean="0">
                            <a:latin typeface="Cambria Math" panose="02040503050406030204" pitchFamily="18" charset="0"/>
                          </a:rPr>
                          <m:t>𝑦</m:t>
                        </m:r>
                      </m:sub>
                    </m:sSub>
                  </m:oMath>
                </a14:m>
                <a:endParaRPr lang="en-US" sz="2400" dirty="0"/>
              </a:p>
              <a:p>
                <a:r>
                  <a:rPr lang="en-US" sz="2400" dirty="0"/>
                  <a:t>if </a:t>
                </a:r>
                <a:r>
                  <a:rPr lang="en-US" sz="2400" dirty="0" smtClean="0"/>
                  <a:t>size of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𝑠</m:t>
                        </m:r>
                      </m:e>
                      <m:sub>
                        <m:r>
                          <a:rPr lang="en-US" sz="2400" i="1" dirty="0">
                            <a:latin typeface="Cambria Math" panose="02040503050406030204" pitchFamily="18" charset="0"/>
                          </a:rPr>
                          <m:t>𝑥</m:t>
                        </m:r>
                        <m:r>
                          <a:rPr lang="en-US" sz="2400" i="1" dirty="0">
                            <a:latin typeface="Cambria Math" panose="02040503050406030204" pitchFamily="18" charset="0"/>
                          </a:rPr>
                          <m:t>,</m:t>
                        </m:r>
                        <m:r>
                          <a:rPr lang="en-US" sz="2400" i="1" dirty="0">
                            <a:latin typeface="Cambria Math" panose="02040503050406030204" pitchFamily="18" charset="0"/>
                          </a:rPr>
                          <m:t>𝑦</m:t>
                        </m:r>
                      </m:sub>
                    </m:sSub>
                  </m:oMath>
                </a14:m>
                <a:r>
                  <a:rPr lang="en-US" sz="2400" dirty="0"/>
                  <a:t> </a:t>
                </a:r>
                <a14:m>
                  <m:oMath xmlns:m="http://schemas.openxmlformats.org/officeDocument/2006/math">
                    <m:r>
                      <a:rPr lang="en-US" sz="2400" i="1" dirty="0" smtClean="0">
                        <a:latin typeface="Cambria Math" panose="02040503050406030204" pitchFamily="18" charset="0"/>
                        <a:ea typeface="Cambria Math" panose="02040503050406030204" pitchFamily="18" charset="0"/>
                      </a:rPr>
                      <m:t>≤</m:t>
                    </m:r>
                  </m:oMath>
                </a14:m>
                <a:r>
                  <a:rPr lang="en-US" sz="2400" dirty="0"/>
                  <a:t> </a:t>
                </a:r>
                <a14:m>
                  <m:oMath xmlns:m="http://schemas.openxmlformats.org/officeDocument/2006/math">
                    <m:sSub>
                      <m:sSubPr>
                        <m:ctrlPr>
                          <a:rPr lang="en-US" sz="240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𝑆</m:t>
                        </m:r>
                      </m:e>
                      <m:sub>
                        <m:r>
                          <a:rPr lang="en-US" sz="2400" b="0" i="1" smtClean="0">
                            <a:solidFill>
                              <a:srgbClr val="000000"/>
                            </a:solidFill>
                            <a:latin typeface="Cambria Math" panose="02040503050406030204" pitchFamily="18" charset="0"/>
                          </a:rPr>
                          <m:t>𝑚𝑎𝑥</m:t>
                        </m:r>
                      </m:sub>
                    </m:sSub>
                    <m:r>
                      <a:rPr lang="en-US" sz="2400" b="0" i="1" smtClean="0">
                        <a:solidFill>
                          <a:srgbClr val="000000"/>
                        </a:solidFill>
                        <a:latin typeface="Cambria Math" panose="02040503050406030204" pitchFamily="18" charset="0"/>
                      </a:rPr>
                      <m:t> </m:t>
                    </m:r>
                  </m:oMath>
                </a14:m>
                <a:r>
                  <a:rPr lang="en-US" sz="2400" dirty="0"/>
                  <a:t>=&gt; </a:t>
                </a:r>
                <a:r>
                  <a:rPr lang="en-US" sz="2400" dirty="0" smtClean="0"/>
                  <a:t>repeat Stage </a:t>
                </a:r>
                <a:r>
                  <a:rPr lang="en-US" sz="2400" dirty="0"/>
                  <a:t>A</a:t>
                </a:r>
              </a:p>
              <a:p>
                <a:r>
                  <a:rPr lang="en-US" sz="2400" dirty="0"/>
                  <a:t>else: =&gt; o</a:t>
                </a:r>
                <a:r>
                  <a:rPr lang="en-US" sz="2400" dirty="0" smtClean="0"/>
                  <a:t>utput </a:t>
                </a:r>
                <a14:m>
                  <m:oMath xmlns:m="http://schemas.openxmlformats.org/officeDocument/2006/math">
                    <m:sSub>
                      <m:sSubPr>
                        <m:ctrlPr>
                          <a:rPr lang="en-US" sz="240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𝑧</m:t>
                        </m:r>
                      </m:e>
                      <m:sub>
                        <m:r>
                          <a:rPr lang="en-US" sz="2400" b="0" i="1" smtClean="0">
                            <a:solidFill>
                              <a:srgbClr val="000000"/>
                            </a:solidFill>
                            <a:latin typeface="Cambria Math" panose="02040503050406030204" pitchFamily="18" charset="0"/>
                          </a:rPr>
                          <m:t>𝑚𝑒𝑑</m:t>
                        </m:r>
                      </m:sub>
                    </m:sSub>
                    <m:r>
                      <a:rPr lang="en-US" sz="2400" b="0" i="1" smtClean="0">
                        <a:solidFill>
                          <a:srgbClr val="000000"/>
                        </a:solidFill>
                        <a:latin typeface="Cambria Math" panose="02040503050406030204" pitchFamily="18" charset="0"/>
                      </a:rPr>
                      <m:t> </m:t>
                    </m:r>
                  </m:oMath>
                </a14:m>
                <a:endParaRPr lang="en-US" sz="2400" dirty="0"/>
              </a:p>
            </p:txBody>
          </p:sp>
        </mc:Choice>
        <mc:Fallback xmlns="">
          <p:sp>
            <p:nvSpPr>
              <p:cNvPr id="6" name="TextBox 5">
                <a:extLst>
                  <a:ext uri="{FF2B5EF4-FFF2-40B4-BE49-F238E27FC236}">
                    <a16:creationId xmlns:a16="http://schemas.microsoft.com/office/drawing/2014/main" id="{F30A9A9D-3F31-4BF0-99BA-8D75BC73BD1D}"/>
                  </a:ext>
                </a:extLst>
              </p:cNvPr>
              <p:cNvSpPr txBox="1">
                <a:spLocks noRot="1" noChangeAspect="1" noMove="1" noResize="1" noEditPoints="1" noAdjustHandles="1" noChangeArrowheads="1" noChangeShapeType="1" noTextEdit="1"/>
              </p:cNvSpPr>
              <p:nvPr/>
            </p:nvSpPr>
            <p:spPr>
              <a:xfrm>
                <a:off x="6374068" y="1442082"/>
                <a:ext cx="5680279" cy="2736005"/>
              </a:xfrm>
              <a:prstGeom prst="rect">
                <a:avLst/>
              </a:prstGeom>
              <a:blipFill>
                <a:blip r:embed="rId5"/>
                <a:stretch>
                  <a:fillRect l="-1719" t="-1786" b="-4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07A40B6-CA5F-42F9-B4FE-C11F31EE6F99}"/>
                  </a:ext>
                </a:extLst>
              </p:cNvPr>
              <p:cNvSpPr txBox="1"/>
              <p:nvPr/>
            </p:nvSpPr>
            <p:spPr>
              <a:xfrm>
                <a:off x="6374068" y="4119738"/>
                <a:ext cx="5181600" cy="2040367"/>
              </a:xfrm>
              <a:prstGeom prst="rect">
                <a:avLst/>
              </a:prstGeom>
              <a:noFill/>
            </p:spPr>
            <p:txBody>
              <a:bodyPr wrap="square" rtlCol="0">
                <a:spAutoFit/>
              </a:bodyPr>
              <a:lstStyle/>
              <a:p>
                <a:r>
                  <a:rPr lang="en-US" sz="2400" b="1" dirty="0"/>
                  <a:t>Stage B:</a:t>
                </a:r>
              </a:p>
              <a:p>
                <a:r>
                  <a:rPr lang="en-US" sz="2400" dirty="0"/>
                  <a:t>B1 = </a:t>
                </a:r>
                <a14:m>
                  <m:oMath xmlns:m="http://schemas.openxmlformats.org/officeDocument/2006/math">
                    <m:sSub>
                      <m:sSubPr>
                        <m:ctrlPr>
                          <a:rPr lang="en-US" sz="240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𝑧</m:t>
                        </m:r>
                      </m:e>
                      <m:sub>
                        <m:r>
                          <a:rPr lang="en-US"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 </m:t>
                        </m:r>
                        <m:r>
                          <a:rPr lang="en-US" sz="2400" b="0" i="1" smtClean="0">
                            <a:solidFill>
                              <a:srgbClr val="000000"/>
                            </a:solidFill>
                            <a:latin typeface="Cambria Math" panose="02040503050406030204" pitchFamily="18" charset="0"/>
                          </a:rPr>
                          <m:t>𝑦</m:t>
                        </m:r>
                      </m:sub>
                    </m:sSub>
                    <m:r>
                      <a:rPr lang="en-US" sz="2400" b="0" i="1" smtClean="0">
                        <a:solidFill>
                          <a:srgbClr val="000000"/>
                        </a:solidFill>
                        <a:latin typeface="Cambria Math" panose="02040503050406030204" pitchFamily="18" charset="0"/>
                      </a:rPr>
                      <m:t> −</m:t>
                    </m:r>
                    <m:sSub>
                      <m:sSubPr>
                        <m:ctrlPr>
                          <a:rPr lang="en-US" sz="240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𝑧</m:t>
                        </m:r>
                      </m:e>
                      <m:sub>
                        <m:r>
                          <a:rPr lang="en-US" sz="2400" b="0" i="1" smtClean="0">
                            <a:solidFill>
                              <a:srgbClr val="000000"/>
                            </a:solidFill>
                            <a:latin typeface="Cambria Math" panose="02040503050406030204" pitchFamily="18" charset="0"/>
                          </a:rPr>
                          <m:t>𝑚𝑖𝑛</m:t>
                        </m:r>
                      </m:sub>
                    </m:sSub>
                  </m:oMath>
                </a14:m>
                <a:endParaRPr lang="en-US" sz="2400" dirty="0"/>
              </a:p>
              <a:p>
                <a:r>
                  <a:rPr lang="en-US" sz="2400" dirty="0"/>
                  <a:t>B2 = </a:t>
                </a:r>
                <a14:m>
                  <m:oMath xmlns:m="http://schemas.openxmlformats.org/officeDocument/2006/math">
                    <m:sSub>
                      <m:sSubPr>
                        <m:ctrlPr>
                          <a:rPr lang="en-US" sz="240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𝑧</m:t>
                        </m:r>
                      </m:e>
                      <m:sub>
                        <m:r>
                          <a:rPr lang="en-US"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𝑦</m:t>
                        </m:r>
                      </m:sub>
                    </m:sSub>
                    <m:r>
                      <a:rPr lang="en-US" sz="2400" b="0" i="1" smtClean="0">
                        <a:solidFill>
                          <a:srgbClr val="000000"/>
                        </a:solidFill>
                        <a:latin typeface="Cambria Math" panose="02040503050406030204" pitchFamily="18" charset="0"/>
                      </a:rPr>
                      <m:t> −</m:t>
                    </m:r>
                    <m:sSub>
                      <m:sSubPr>
                        <m:ctrlPr>
                          <a:rPr lang="en-US" sz="240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𝑧</m:t>
                        </m:r>
                      </m:e>
                      <m:sub>
                        <m:r>
                          <a:rPr lang="en-US" sz="2400" b="0" i="1" smtClean="0">
                            <a:solidFill>
                              <a:srgbClr val="000000"/>
                            </a:solidFill>
                            <a:latin typeface="Cambria Math" panose="02040503050406030204" pitchFamily="18" charset="0"/>
                          </a:rPr>
                          <m:t>𝑚𝑎𝑥</m:t>
                        </m:r>
                      </m:sub>
                    </m:sSub>
                  </m:oMath>
                </a14:m>
                <a:endParaRPr lang="en-US" sz="2400" b="0" dirty="0">
                  <a:solidFill>
                    <a:srgbClr val="000000"/>
                  </a:solidFill>
                </a:endParaRPr>
              </a:p>
              <a:p>
                <a:r>
                  <a:rPr lang="en-US" sz="2400" dirty="0"/>
                  <a:t>if B1 &gt; 0 and B2 &lt; 0 =&gt; o</a:t>
                </a:r>
                <a:r>
                  <a:rPr lang="en-US" sz="2400" dirty="0" smtClean="0"/>
                  <a:t>utput </a:t>
                </a:r>
                <a14:m>
                  <m:oMath xmlns:m="http://schemas.openxmlformats.org/officeDocument/2006/math">
                    <m:sSub>
                      <m:sSubPr>
                        <m:ctrlPr>
                          <a:rPr lang="en-US" sz="240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𝑧</m:t>
                        </m:r>
                      </m:e>
                      <m:sub>
                        <m:r>
                          <a:rPr lang="en-US" sz="2400" b="0" i="1" smtClean="0">
                            <a:solidFill>
                              <a:srgbClr val="000000"/>
                            </a:solidFill>
                            <a:latin typeface="Cambria Math" panose="02040503050406030204" pitchFamily="18" charset="0"/>
                          </a:rPr>
                          <m:t>𝑥</m:t>
                        </m:r>
                        <m:r>
                          <a:rPr lang="en-US" sz="2400" b="0" i="1" smtClean="0">
                            <a:solidFill>
                              <a:srgbClr val="000000"/>
                            </a:solidFill>
                            <a:latin typeface="Cambria Math" panose="02040503050406030204" pitchFamily="18" charset="0"/>
                          </a:rPr>
                          <m:t>, </m:t>
                        </m:r>
                        <m:r>
                          <a:rPr lang="en-US" sz="2400" b="0" i="1" smtClean="0">
                            <a:solidFill>
                              <a:srgbClr val="000000"/>
                            </a:solidFill>
                            <a:latin typeface="Cambria Math" panose="02040503050406030204" pitchFamily="18" charset="0"/>
                          </a:rPr>
                          <m:t>𝑦</m:t>
                        </m:r>
                      </m:sub>
                    </m:sSub>
                    <m:r>
                      <a:rPr lang="en-US" sz="2400" b="0" i="1" smtClean="0">
                        <a:solidFill>
                          <a:srgbClr val="000000"/>
                        </a:solidFill>
                        <a:latin typeface="Cambria Math" panose="02040503050406030204" pitchFamily="18" charset="0"/>
                      </a:rPr>
                      <m:t> </m:t>
                    </m:r>
                  </m:oMath>
                </a14:m>
                <a:endParaRPr lang="en-US" sz="2400" dirty="0"/>
              </a:p>
              <a:p>
                <a:r>
                  <a:rPr lang="en-US" sz="2400" dirty="0"/>
                  <a:t>else : =&gt; o</a:t>
                </a:r>
                <a:r>
                  <a:rPr lang="en-US" sz="2400" dirty="0" smtClean="0"/>
                  <a:t>utput </a:t>
                </a:r>
                <a14:m>
                  <m:oMath xmlns:m="http://schemas.openxmlformats.org/officeDocument/2006/math">
                    <m:sSub>
                      <m:sSubPr>
                        <m:ctrlPr>
                          <a:rPr lang="en-US" sz="240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𝑧</m:t>
                        </m:r>
                      </m:e>
                      <m:sub>
                        <m:r>
                          <a:rPr lang="en-US" sz="2400" b="0" i="1" smtClean="0">
                            <a:solidFill>
                              <a:srgbClr val="000000"/>
                            </a:solidFill>
                            <a:latin typeface="Cambria Math" panose="02040503050406030204" pitchFamily="18" charset="0"/>
                          </a:rPr>
                          <m:t>𝑚𝑒𝑑</m:t>
                        </m:r>
                      </m:sub>
                    </m:sSub>
                    <m:r>
                      <a:rPr lang="en-US" sz="2400" b="0" i="1" smtClean="0">
                        <a:solidFill>
                          <a:srgbClr val="000000"/>
                        </a:solidFill>
                        <a:latin typeface="Cambria Math" panose="02040503050406030204" pitchFamily="18" charset="0"/>
                      </a:rPr>
                      <m:t> </m:t>
                    </m:r>
                  </m:oMath>
                </a14:m>
                <a:endParaRPr lang="en-US" sz="2400" dirty="0"/>
              </a:p>
            </p:txBody>
          </p:sp>
        </mc:Choice>
        <mc:Fallback xmlns="">
          <p:sp>
            <p:nvSpPr>
              <p:cNvPr id="7" name="TextBox 6">
                <a:extLst>
                  <a:ext uri="{FF2B5EF4-FFF2-40B4-BE49-F238E27FC236}">
                    <a16:creationId xmlns:a16="http://schemas.microsoft.com/office/drawing/2014/main" id="{F07A40B6-CA5F-42F9-B4FE-C11F31EE6F99}"/>
                  </a:ext>
                </a:extLst>
              </p:cNvPr>
              <p:cNvSpPr txBox="1">
                <a:spLocks noRot="1" noChangeAspect="1" noMove="1" noResize="1" noEditPoints="1" noAdjustHandles="1" noChangeArrowheads="1" noChangeShapeType="1" noTextEdit="1"/>
              </p:cNvSpPr>
              <p:nvPr/>
            </p:nvSpPr>
            <p:spPr>
              <a:xfrm>
                <a:off x="6374068" y="4119738"/>
                <a:ext cx="5181600" cy="2040367"/>
              </a:xfrm>
              <a:prstGeom prst="rect">
                <a:avLst/>
              </a:prstGeom>
              <a:blipFill>
                <a:blip r:embed="rId6"/>
                <a:stretch>
                  <a:fillRect l="-1882" t="-2388" b="-5075"/>
                </a:stretch>
              </a:blipFill>
            </p:spPr>
            <p:txBody>
              <a:bodyPr/>
              <a:lstStyle/>
              <a:p>
                <a:r>
                  <a:rPr lang="en-US">
                    <a:noFill/>
                  </a:rPr>
                  <a:t> </a:t>
                </a:r>
              </a:p>
            </p:txBody>
          </p:sp>
        </mc:Fallback>
      </mc:AlternateContent>
      <p:cxnSp>
        <p:nvCxnSpPr>
          <p:cNvPr id="3" name="Straight Connector 2">
            <a:extLst>
              <a:ext uri="{FF2B5EF4-FFF2-40B4-BE49-F238E27FC236}">
                <a16:creationId xmlns:a16="http://schemas.microsoft.com/office/drawing/2014/main" id="{5F0BD948-CFC1-4F6C-9592-2FEC715D93BB}"/>
              </a:ext>
            </a:extLst>
          </p:cNvPr>
          <p:cNvCxnSpPr>
            <a:cxnSpLocks/>
          </p:cNvCxnSpPr>
          <p:nvPr/>
        </p:nvCxnSpPr>
        <p:spPr>
          <a:xfrm>
            <a:off x="5985083" y="1565181"/>
            <a:ext cx="0" cy="45949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5CDCD0D8-F7E9-4564-8FAB-5A9FF457A327}"/>
              </a:ext>
            </a:extLst>
          </p:cNvPr>
          <p:cNvSpPr>
            <a:spLocks noGrp="1"/>
          </p:cNvSpPr>
          <p:nvPr>
            <p:ph type="sldNum" sz="quarter" idx="12"/>
          </p:nvPr>
        </p:nvSpPr>
        <p:spPr/>
        <p:txBody>
          <a:bodyPr/>
          <a:lstStyle/>
          <a:p>
            <a:fld id="{FD51A11A-4460-4058-BF34-3B687C657791}" type="slidenum">
              <a:rPr lang="en-US" smtClean="0"/>
              <a:t>11</a:t>
            </a:fld>
            <a:endParaRPr lang="en-US"/>
          </a:p>
        </p:txBody>
      </p:sp>
    </p:spTree>
    <p:extLst>
      <p:ext uri="{BB962C8B-B14F-4D97-AF65-F5344CB8AC3E}">
        <p14:creationId xmlns:p14="http://schemas.microsoft.com/office/powerpoint/2010/main" val="4277810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0A185F3-CB64-4D54-A16E-5D8A36CE16FA}"/>
              </a:ext>
            </a:extLst>
          </p:cNvPr>
          <p:cNvSpPr>
            <a:spLocks noGrp="1"/>
          </p:cNvSpPr>
          <p:nvPr>
            <p:ph type="sldNum" sz="quarter" idx="12"/>
          </p:nvPr>
        </p:nvSpPr>
        <p:spPr/>
        <p:txBody>
          <a:bodyPr/>
          <a:lstStyle/>
          <a:p>
            <a:fld id="{FD51A11A-4460-4058-BF34-3B687C657791}" type="slidenum">
              <a:rPr lang="en-US" smtClean="0"/>
              <a:t>12</a:t>
            </a:fld>
            <a:endParaRPr 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81A6B9F-4DD1-4E50-B580-3C253B94A063}"/>
                  </a:ext>
                </a:extLst>
              </p:cNvPr>
              <p:cNvSpPr txBox="1"/>
              <p:nvPr/>
            </p:nvSpPr>
            <p:spPr>
              <a:xfrm>
                <a:off x="0" y="0"/>
                <a:ext cx="5680279" cy="2295115"/>
              </a:xfrm>
              <a:prstGeom prst="rect">
                <a:avLst/>
              </a:prstGeom>
              <a:noFill/>
            </p:spPr>
            <p:txBody>
              <a:bodyPr wrap="square" rtlCol="0">
                <a:spAutoFit/>
              </a:bodyPr>
              <a:lstStyle/>
              <a:p>
                <a:r>
                  <a:rPr lang="en-US" sz="2000" b="1" dirty="0"/>
                  <a:t>Stage A:</a:t>
                </a:r>
              </a:p>
              <a:p>
                <a:r>
                  <a:rPr lang="en-US" sz="2000" dirty="0"/>
                  <a:t>A1 = </a:t>
                </a:r>
                <a14:m>
                  <m:oMath xmlns:m="http://schemas.openxmlformats.org/officeDocument/2006/math">
                    <m:sSub>
                      <m:sSubPr>
                        <m:ctrlPr>
                          <a:rPr lang="en-US" sz="2000" i="1" smtClean="0">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𝑧</m:t>
                        </m:r>
                      </m:e>
                      <m:sub>
                        <m:r>
                          <a:rPr lang="en-US" sz="2000" b="0" i="1" smtClean="0">
                            <a:solidFill>
                              <a:srgbClr val="000000"/>
                            </a:solidFill>
                            <a:latin typeface="Cambria Math" panose="02040503050406030204" pitchFamily="18" charset="0"/>
                          </a:rPr>
                          <m:t>𝑚𝑒𝑑</m:t>
                        </m:r>
                      </m:sub>
                    </m:sSub>
                    <m:r>
                      <a:rPr lang="en-US" sz="2000" b="0" i="1" smtClean="0">
                        <a:solidFill>
                          <a:srgbClr val="000000"/>
                        </a:solidFill>
                        <a:latin typeface="Cambria Math" panose="02040503050406030204" pitchFamily="18" charset="0"/>
                      </a:rPr>
                      <m:t> −</m:t>
                    </m:r>
                    <m:sSub>
                      <m:sSubPr>
                        <m:ctrlPr>
                          <a:rPr lang="en-US" sz="2000" i="1" smtClean="0">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𝑧</m:t>
                        </m:r>
                      </m:e>
                      <m:sub>
                        <m:r>
                          <a:rPr lang="en-US" sz="2000" b="0" i="1" smtClean="0">
                            <a:solidFill>
                              <a:srgbClr val="000000"/>
                            </a:solidFill>
                            <a:latin typeface="Cambria Math" panose="02040503050406030204" pitchFamily="18" charset="0"/>
                          </a:rPr>
                          <m:t>𝑚𝑖𝑛</m:t>
                        </m:r>
                      </m:sub>
                    </m:sSub>
                  </m:oMath>
                </a14:m>
                <a:endParaRPr lang="en-US" sz="2000" dirty="0"/>
              </a:p>
              <a:p>
                <a:r>
                  <a:rPr lang="en-US" sz="2000" dirty="0"/>
                  <a:t>A2 = </a:t>
                </a:r>
                <a14:m>
                  <m:oMath xmlns:m="http://schemas.openxmlformats.org/officeDocument/2006/math">
                    <m:sSub>
                      <m:sSubPr>
                        <m:ctrlPr>
                          <a:rPr lang="en-US" sz="2000" i="1" smtClean="0">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𝑧</m:t>
                        </m:r>
                      </m:e>
                      <m:sub>
                        <m:r>
                          <a:rPr lang="en-US" sz="2000" b="0" i="1" smtClean="0">
                            <a:solidFill>
                              <a:srgbClr val="000000"/>
                            </a:solidFill>
                            <a:latin typeface="Cambria Math" panose="02040503050406030204" pitchFamily="18" charset="0"/>
                          </a:rPr>
                          <m:t>𝑚𝑒𝑑</m:t>
                        </m:r>
                      </m:sub>
                    </m:sSub>
                    <m:r>
                      <a:rPr lang="en-US" sz="2000" b="0" i="1" smtClean="0">
                        <a:solidFill>
                          <a:srgbClr val="000000"/>
                        </a:solidFill>
                        <a:latin typeface="Cambria Math" panose="02040503050406030204" pitchFamily="18" charset="0"/>
                      </a:rPr>
                      <m:t> −</m:t>
                    </m:r>
                    <m:sSub>
                      <m:sSubPr>
                        <m:ctrlPr>
                          <a:rPr lang="en-US" sz="2000" i="1" smtClean="0">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𝑧</m:t>
                        </m:r>
                      </m:e>
                      <m:sub>
                        <m:r>
                          <a:rPr lang="en-US" sz="2000" b="0" i="1" smtClean="0">
                            <a:solidFill>
                              <a:srgbClr val="000000"/>
                            </a:solidFill>
                            <a:latin typeface="Cambria Math" panose="02040503050406030204" pitchFamily="18" charset="0"/>
                          </a:rPr>
                          <m:t>𝑚𝑎𝑥</m:t>
                        </m:r>
                      </m:sub>
                    </m:sSub>
                  </m:oMath>
                </a14:m>
                <a:endParaRPr lang="en-US" sz="2000" b="0" dirty="0">
                  <a:solidFill>
                    <a:srgbClr val="000000"/>
                  </a:solidFill>
                </a:endParaRPr>
              </a:p>
              <a:p>
                <a:r>
                  <a:rPr lang="en-US" sz="2000" dirty="0"/>
                  <a:t>if A1 &gt; 0 and A2 &lt; 0 =&gt; </a:t>
                </a:r>
                <a:r>
                  <a:rPr lang="en-US" sz="2000" dirty="0" smtClean="0"/>
                  <a:t>go to </a:t>
                </a:r>
                <a:r>
                  <a:rPr lang="en-US" sz="2000" dirty="0"/>
                  <a:t>Stage B</a:t>
                </a:r>
              </a:p>
              <a:p>
                <a:r>
                  <a:rPr lang="en-US" sz="2000" dirty="0"/>
                  <a:t>else : </a:t>
                </a:r>
                <a:r>
                  <a:rPr lang="en-US" sz="2000" dirty="0" smtClean="0"/>
                  <a:t>increase the size of </a:t>
                </a:r>
                <a14:m>
                  <m:oMath xmlns:m="http://schemas.openxmlformats.org/officeDocument/2006/math">
                    <m:sSub>
                      <m:sSubPr>
                        <m:ctrlPr>
                          <a:rPr lang="en-US" sz="2000" i="1" dirty="0" smtClean="0">
                            <a:latin typeface="Cambria Math" panose="02040503050406030204" pitchFamily="18" charset="0"/>
                          </a:rPr>
                        </m:ctrlPr>
                      </m:sSubPr>
                      <m:e>
                        <m:r>
                          <a:rPr lang="en-US" sz="2000" b="0" i="1" dirty="0" smtClean="0">
                            <a:latin typeface="Cambria Math" panose="02040503050406030204" pitchFamily="18" charset="0"/>
                          </a:rPr>
                          <m:t>𝑠</m:t>
                        </m:r>
                      </m:e>
                      <m:sub>
                        <m:r>
                          <a:rPr lang="en-US" sz="2000" b="0" i="1" dirty="0" smtClean="0">
                            <a:latin typeface="Cambria Math" panose="02040503050406030204" pitchFamily="18" charset="0"/>
                          </a:rPr>
                          <m:t>𝑥</m:t>
                        </m:r>
                        <m:r>
                          <a:rPr lang="en-US" sz="2000" b="0" i="1" dirty="0" smtClean="0">
                            <a:latin typeface="Cambria Math" panose="02040503050406030204" pitchFamily="18" charset="0"/>
                          </a:rPr>
                          <m:t>,</m:t>
                        </m:r>
                        <m:r>
                          <a:rPr lang="en-US" sz="2000" b="0" i="1" dirty="0" smtClean="0">
                            <a:latin typeface="Cambria Math" panose="02040503050406030204" pitchFamily="18" charset="0"/>
                          </a:rPr>
                          <m:t>𝑦</m:t>
                        </m:r>
                      </m:sub>
                    </m:sSub>
                  </m:oMath>
                </a14:m>
                <a:endParaRPr lang="en-US" sz="2000" dirty="0"/>
              </a:p>
              <a:p>
                <a:r>
                  <a:rPr lang="en-US" sz="2000" dirty="0"/>
                  <a:t>if </a:t>
                </a:r>
                <a:r>
                  <a:rPr lang="en-US" sz="2000" dirty="0" smtClean="0"/>
                  <a:t>size of </a:t>
                </a:r>
                <a14:m>
                  <m:oMath xmlns:m="http://schemas.openxmlformats.org/officeDocument/2006/math">
                    <m:sSub>
                      <m:sSubPr>
                        <m:ctrlPr>
                          <a:rPr lang="en-US" sz="2000" i="1" dirty="0">
                            <a:latin typeface="Cambria Math" panose="02040503050406030204" pitchFamily="18" charset="0"/>
                          </a:rPr>
                        </m:ctrlPr>
                      </m:sSubPr>
                      <m:e>
                        <m:r>
                          <a:rPr lang="en-US" sz="2000" b="0" i="1" dirty="0" smtClean="0">
                            <a:latin typeface="Cambria Math" panose="02040503050406030204" pitchFamily="18" charset="0"/>
                          </a:rPr>
                          <m:t>𝑠</m:t>
                        </m:r>
                      </m:e>
                      <m:sub>
                        <m:r>
                          <a:rPr lang="en-US" sz="2000" i="1" dirty="0">
                            <a:latin typeface="Cambria Math" panose="02040503050406030204" pitchFamily="18" charset="0"/>
                          </a:rPr>
                          <m:t>𝑥</m:t>
                        </m:r>
                        <m:r>
                          <a:rPr lang="en-US" sz="2000" i="1" dirty="0">
                            <a:latin typeface="Cambria Math" panose="02040503050406030204" pitchFamily="18" charset="0"/>
                          </a:rPr>
                          <m:t>,</m:t>
                        </m:r>
                        <m:r>
                          <a:rPr lang="en-US" sz="2000" i="1" dirty="0">
                            <a:latin typeface="Cambria Math" panose="02040503050406030204" pitchFamily="18" charset="0"/>
                          </a:rPr>
                          <m:t>𝑦</m:t>
                        </m:r>
                      </m:sub>
                    </m:sSub>
                  </m:oMath>
                </a14:m>
                <a:r>
                  <a:rPr lang="en-US" sz="2000" dirty="0"/>
                  <a:t> </a:t>
                </a:r>
                <a14:m>
                  <m:oMath xmlns:m="http://schemas.openxmlformats.org/officeDocument/2006/math">
                    <m:r>
                      <a:rPr lang="en-US" sz="2000" i="1" dirty="0" smtClean="0">
                        <a:latin typeface="Cambria Math" panose="02040503050406030204" pitchFamily="18" charset="0"/>
                        <a:ea typeface="Cambria Math" panose="02040503050406030204" pitchFamily="18" charset="0"/>
                      </a:rPr>
                      <m:t>≤</m:t>
                    </m:r>
                  </m:oMath>
                </a14:m>
                <a:r>
                  <a:rPr lang="en-US" sz="2000" dirty="0"/>
                  <a:t> </a:t>
                </a:r>
                <a14:m>
                  <m:oMath xmlns:m="http://schemas.openxmlformats.org/officeDocument/2006/math">
                    <m:sSub>
                      <m:sSubPr>
                        <m:ctrlPr>
                          <a:rPr lang="en-US" sz="2000" i="1" smtClean="0">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𝑆</m:t>
                        </m:r>
                      </m:e>
                      <m:sub>
                        <m:r>
                          <a:rPr lang="en-US" sz="2000" b="0" i="1" smtClean="0">
                            <a:solidFill>
                              <a:srgbClr val="000000"/>
                            </a:solidFill>
                            <a:latin typeface="Cambria Math" panose="02040503050406030204" pitchFamily="18" charset="0"/>
                          </a:rPr>
                          <m:t>𝑚𝑎𝑥</m:t>
                        </m:r>
                      </m:sub>
                    </m:sSub>
                    <m:r>
                      <a:rPr lang="en-US" sz="2000" b="0" i="1" smtClean="0">
                        <a:solidFill>
                          <a:srgbClr val="000000"/>
                        </a:solidFill>
                        <a:latin typeface="Cambria Math" panose="02040503050406030204" pitchFamily="18" charset="0"/>
                      </a:rPr>
                      <m:t> </m:t>
                    </m:r>
                  </m:oMath>
                </a14:m>
                <a:r>
                  <a:rPr lang="en-US" sz="2000" dirty="0"/>
                  <a:t>=&gt; </a:t>
                </a:r>
                <a:r>
                  <a:rPr lang="en-US" sz="2000" dirty="0" smtClean="0"/>
                  <a:t>repeat Stage </a:t>
                </a:r>
                <a:r>
                  <a:rPr lang="en-US" sz="2000" dirty="0"/>
                  <a:t>A</a:t>
                </a:r>
              </a:p>
              <a:p>
                <a:r>
                  <a:rPr lang="en-US" sz="2000" dirty="0"/>
                  <a:t>else: =&gt; </a:t>
                </a:r>
                <a:r>
                  <a:rPr lang="en-US" sz="2000" dirty="0" smtClean="0"/>
                  <a:t>output </a:t>
                </a:r>
                <a14:m>
                  <m:oMath xmlns:m="http://schemas.openxmlformats.org/officeDocument/2006/math">
                    <m:sSub>
                      <m:sSubPr>
                        <m:ctrlPr>
                          <a:rPr lang="en-US" sz="2000" i="1" smtClean="0">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𝑧</m:t>
                        </m:r>
                      </m:e>
                      <m:sub>
                        <m:r>
                          <a:rPr lang="en-US" sz="2000" b="0" i="1" smtClean="0">
                            <a:solidFill>
                              <a:srgbClr val="000000"/>
                            </a:solidFill>
                            <a:latin typeface="Cambria Math" panose="02040503050406030204" pitchFamily="18" charset="0"/>
                          </a:rPr>
                          <m:t>𝑚𝑒𝑑</m:t>
                        </m:r>
                      </m:sub>
                    </m:sSub>
                    <m:r>
                      <a:rPr lang="en-US" sz="2000" b="0" i="1" smtClean="0">
                        <a:solidFill>
                          <a:srgbClr val="000000"/>
                        </a:solidFill>
                        <a:latin typeface="Cambria Math" panose="02040503050406030204" pitchFamily="18" charset="0"/>
                      </a:rPr>
                      <m:t> </m:t>
                    </m:r>
                  </m:oMath>
                </a14:m>
                <a:endParaRPr lang="en-US" sz="2000" dirty="0"/>
              </a:p>
            </p:txBody>
          </p:sp>
        </mc:Choice>
        <mc:Fallback xmlns="">
          <p:sp>
            <p:nvSpPr>
              <p:cNvPr id="11" name="TextBox 10">
                <a:extLst>
                  <a:ext uri="{FF2B5EF4-FFF2-40B4-BE49-F238E27FC236}">
                    <a16:creationId xmlns:a16="http://schemas.microsoft.com/office/drawing/2014/main" id="{B81A6B9F-4DD1-4E50-B580-3C253B94A063}"/>
                  </a:ext>
                </a:extLst>
              </p:cNvPr>
              <p:cNvSpPr txBox="1">
                <a:spLocks noRot="1" noChangeAspect="1" noMove="1" noResize="1" noEditPoints="1" noAdjustHandles="1" noChangeArrowheads="1" noChangeShapeType="1" noTextEdit="1"/>
              </p:cNvSpPr>
              <p:nvPr/>
            </p:nvSpPr>
            <p:spPr>
              <a:xfrm>
                <a:off x="0" y="0"/>
                <a:ext cx="5680279" cy="2295115"/>
              </a:xfrm>
              <a:prstGeom prst="rect">
                <a:avLst/>
              </a:prstGeom>
              <a:blipFill>
                <a:blip r:embed="rId8"/>
                <a:stretch>
                  <a:fillRect l="-1073" t="-1330" b="-39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95C73ED-A42C-4BF5-985D-F4BD747C248D}"/>
                  </a:ext>
                </a:extLst>
              </p:cNvPr>
              <p:cNvSpPr txBox="1"/>
              <p:nvPr/>
            </p:nvSpPr>
            <p:spPr>
              <a:xfrm>
                <a:off x="-25887" y="2164286"/>
                <a:ext cx="5181600" cy="1703736"/>
              </a:xfrm>
              <a:prstGeom prst="rect">
                <a:avLst/>
              </a:prstGeom>
              <a:noFill/>
            </p:spPr>
            <p:txBody>
              <a:bodyPr wrap="square" rtlCol="0">
                <a:spAutoFit/>
              </a:bodyPr>
              <a:lstStyle/>
              <a:p>
                <a:r>
                  <a:rPr lang="en-US" sz="2000" b="1" dirty="0"/>
                  <a:t>Stage B:</a:t>
                </a:r>
              </a:p>
              <a:p>
                <a:r>
                  <a:rPr lang="en-US" sz="2000" dirty="0"/>
                  <a:t>B1 = </a:t>
                </a:r>
                <a14:m>
                  <m:oMath xmlns:m="http://schemas.openxmlformats.org/officeDocument/2006/math">
                    <m:sSub>
                      <m:sSubPr>
                        <m:ctrlPr>
                          <a:rPr lang="en-US" sz="2000" i="1" smtClean="0">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𝑧</m:t>
                        </m:r>
                      </m:e>
                      <m:sub>
                        <m:r>
                          <a:rPr lang="en-US" sz="2000" b="0" i="1" smtClean="0">
                            <a:solidFill>
                              <a:srgbClr val="000000"/>
                            </a:solidFill>
                            <a:latin typeface="Cambria Math" panose="02040503050406030204" pitchFamily="18" charset="0"/>
                          </a:rPr>
                          <m:t>𝑥</m:t>
                        </m:r>
                        <m:r>
                          <a:rPr lang="en-US" sz="2000" b="0" i="1" smtClean="0">
                            <a:solidFill>
                              <a:srgbClr val="000000"/>
                            </a:solidFill>
                            <a:latin typeface="Cambria Math" panose="02040503050406030204" pitchFamily="18" charset="0"/>
                          </a:rPr>
                          <m:t>, </m:t>
                        </m:r>
                        <m:r>
                          <a:rPr lang="en-US" sz="2000" b="0" i="1" smtClean="0">
                            <a:solidFill>
                              <a:srgbClr val="000000"/>
                            </a:solidFill>
                            <a:latin typeface="Cambria Math" panose="02040503050406030204" pitchFamily="18" charset="0"/>
                          </a:rPr>
                          <m:t>𝑦</m:t>
                        </m:r>
                      </m:sub>
                    </m:sSub>
                    <m:r>
                      <a:rPr lang="en-US" sz="2000" b="0" i="1" smtClean="0">
                        <a:solidFill>
                          <a:srgbClr val="000000"/>
                        </a:solidFill>
                        <a:latin typeface="Cambria Math" panose="02040503050406030204" pitchFamily="18" charset="0"/>
                      </a:rPr>
                      <m:t> −</m:t>
                    </m:r>
                    <m:sSub>
                      <m:sSubPr>
                        <m:ctrlPr>
                          <a:rPr lang="en-US" sz="2000" i="1" smtClean="0">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𝑧</m:t>
                        </m:r>
                      </m:e>
                      <m:sub>
                        <m:r>
                          <a:rPr lang="en-US" sz="2000" b="0" i="1" smtClean="0">
                            <a:solidFill>
                              <a:srgbClr val="000000"/>
                            </a:solidFill>
                            <a:latin typeface="Cambria Math" panose="02040503050406030204" pitchFamily="18" charset="0"/>
                          </a:rPr>
                          <m:t>𝑚𝑖𝑛</m:t>
                        </m:r>
                      </m:sub>
                    </m:sSub>
                  </m:oMath>
                </a14:m>
                <a:endParaRPr lang="en-US" sz="2000" dirty="0"/>
              </a:p>
              <a:p>
                <a:r>
                  <a:rPr lang="en-US" sz="2000" dirty="0"/>
                  <a:t>B2 = </a:t>
                </a:r>
                <a14:m>
                  <m:oMath xmlns:m="http://schemas.openxmlformats.org/officeDocument/2006/math">
                    <m:sSub>
                      <m:sSubPr>
                        <m:ctrlPr>
                          <a:rPr lang="en-US" sz="2000" i="1" smtClean="0">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𝑧</m:t>
                        </m:r>
                      </m:e>
                      <m:sub>
                        <m:r>
                          <a:rPr lang="en-US" sz="2000" b="0" i="1" smtClean="0">
                            <a:solidFill>
                              <a:srgbClr val="000000"/>
                            </a:solidFill>
                            <a:latin typeface="Cambria Math" panose="02040503050406030204" pitchFamily="18" charset="0"/>
                          </a:rPr>
                          <m:t>𝑥</m:t>
                        </m:r>
                        <m:r>
                          <a:rPr lang="en-US" sz="2000" b="0" i="1" smtClean="0">
                            <a:solidFill>
                              <a:srgbClr val="000000"/>
                            </a:solidFill>
                            <a:latin typeface="Cambria Math" panose="02040503050406030204" pitchFamily="18" charset="0"/>
                          </a:rPr>
                          <m:t>,</m:t>
                        </m:r>
                        <m:r>
                          <a:rPr lang="en-US" sz="2000" b="0" i="1" smtClean="0">
                            <a:solidFill>
                              <a:srgbClr val="000000"/>
                            </a:solidFill>
                            <a:latin typeface="Cambria Math" panose="02040503050406030204" pitchFamily="18" charset="0"/>
                          </a:rPr>
                          <m:t>𝑦</m:t>
                        </m:r>
                      </m:sub>
                    </m:sSub>
                    <m:r>
                      <a:rPr lang="en-US" sz="2000" b="0" i="1" smtClean="0">
                        <a:solidFill>
                          <a:srgbClr val="000000"/>
                        </a:solidFill>
                        <a:latin typeface="Cambria Math" panose="02040503050406030204" pitchFamily="18" charset="0"/>
                      </a:rPr>
                      <m:t> −</m:t>
                    </m:r>
                    <m:sSub>
                      <m:sSubPr>
                        <m:ctrlPr>
                          <a:rPr lang="en-US" sz="2000" i="1" smtClean="0">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𝑧</m:t>
                        </m:r>
                      </m:e>
                      <m:sub>
                        <m:r>
                          <a:rPr lang="en-US" sz="2000" b="0" i="1" smtClean="0">
                            <a:solidFill>
                              <a:srgbClr val="000000"/>
                            </a:solidFill>
                            <a:latin typeface="Cambria Math" panose="02040503050406030204" pitchFamily="18" charset="0"/>
                          </a:rPr>
                          <m:t>𝑚𝑎𝑥</m:t>
                        </m:r>
                      </m:sub>
                    </m:sSub>
                  </m:oMath>
                </a14:m>
                <a:endParaRPr lang="en-US" sz="2000" b="0" dirty="0">
                  <a:solidFill>
                    <a:srgbClr val="000000"/>
                  </a:solidFill>
                </a:endParaRPr>
              </a:p>
              <a:p>
                <a:r>
                  <a:rPr lang="en-US" sz="2000" dirty="0"/>
                  <a:t>if B1 &gt; 0 and B2 &lt; 0 =&gt; </a:t>
                </a:r>
                <a:r>
                  <a:rPr lang="en-US" sz="2000" dirty="0" smtClean="0"/>
                  <a:t>output </a:t>
                </a:r>
                <a14:m>
                  <m:oMath xmlns:m="http://schemas.openxmlformats.org/officeDocument/2006/math">
                    <m:sSub>
                      <m:sSubPr>
                        <m:ctrlPr>
                          <a:rPr lang="en-US" sz="2000" i="1" smtClean="0">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𝑧</m:t>
                        </m:r>
                      </m:e>
                      <m:sub>
                        <m:r>
                          <a:rPr lang="en-US" sz="2000" b="0" i="1" smtClean="0">
                            <a:solidFill>
                              <a:srgbClr val="000000"/>
                            </a:solidFill>
                            <a:latin typeface="Cambria Math" panose="02040503050406030204" pitchFamily="18" charset="0"/>
                          </a:rPr>
                          <m:t>𝑥</m:t>
                        </m:r>
                        <m:r>
                          <a:rPr lang="en-US" sz="2000" b="0" i="1" smtClean="0">
                            <a:solidFill>
                              <a:srgbClr val="000000"/>
                            </a:solidFill>
                            <a:latin typeface="Cambria Math" panose="02040503050406030204" pitchFamily="18" charset="0"/>
                          </a:rPr>
                          <m:t>, </m:t>
                        </m:r>
                        <m:r>
                          <a:rPr lang="en-US" sz="2000" b="0" i="1" smtClean="0">
                            <a:solidFill>
                              <a:srgbClr val="000000"/>
                            </a:solidFill>
                            <a:latin typeface="Cambria Math" panose="02040503050406030204" pitchFamily="18" charset="0"/>
                          </a:rPr>
                          <m:t>𝑦</m:t>
                        </m:r>
                      </m:sub>
                    </m:sSub>
                    <m:r>
                      <a:rPr lang="en-US" sz="2000" b="0" i="1" smtClean="0">
                        <a:solidFill>
                          <a:srgbClr val="000000"/>
                        </a:solidFill>
                        <a:latin typeface="Cambria Math" panose="02040503050406030204" pitchFamily="18" charset="0"/>
                      </a:rPr>
                      <m:t> </m:t>
                    </m:r>
                  </m:oMath>
                </a14:m>
                <a:endParaRPr lang="en-US" sz="2000" dirty="0"/>
              </a:p>
              <a:p>
                <a:r>
                  <a:rPr lang="en-US" sz="2000" dirty="0"/>
                  <a:t>else : =&gt; </a:t>
                </a:r>
                <a:r>
                  <a:rPr lang="en-US" sz="2000" dirty="0" smtClean="0"/>
                  <a:t>output </a:t>
                </a:r>
                <a14:m>
                  <m:oMath xmlns:m="http://schemas.openxmlformats.org/officeDocument/2006/math">
                    <m:sSub>
                      <m:sSubPr>
                        <m:ctrlPr>
                          <a:rPr lang="en-US" sz="2000" i="1" smtClean="0">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𝑧</m:t>
                        </m:r>
                      </m:e>
                      <m:sub>
                        <m:r>
                          <a:rPr lang="en-US" sz="2000" b="0" i="1" smtClean="0">
                            <a:solidFill>
                              <a:srgbClr val="000000"/>
                            </a:solidFill>
                            <a:latin typeface="Cambria Math" panose="02040503050406030204" pitchFamily="18" charset="0"/>
                          </a:rPr>
                          <m:t>𝑚𝑒𝑑</m:t>
                        </m:r>
                      </m:sub>
                    </m:sSub>
                    <m:r>
                      <a:rPr lang="en-US" sz="2000" b="0" i="1" smtClean="0">
                        <a:solidFill>
                          <a:srgbClr val="000000"/>
                        </a:solidFill>
                        <a:latin typeface="Cambria Math" panose="02040503050406030204" pitchFamily="18" charset="0"/>
                      </a:rPr>
                      <m:t> </m:t>
                    </m:r>
                  </m:oMath>
                </a14:m>
                <a:endParaRPr lang="en-US" sz="2000" dirty="0"/>
              </a:p>
            </p:txBody>
          </p:sp>
        </mc:Choice>
        <mc:Fallback xmlns="">
          <p:sp>
            <p:nvSpPr>
              <p:cNvPr id="12" name="TextBox 11">
                <a:extLst>
                  <a:ext uri="{FF2B5EF4-FFF2-40B4-BE49-F238E27FC236}">
                    <a16:creationId xmlns:a16="http://schemas.microsoft.com/office/drawing/2014/main" id="{A95C73ED-A42C-4BF5-985D-F4BD747C248D}"/>
                  </a:ext>
                </a:extLst>
              </p:cNvPr>
              <p:cNvSpPr txBox="1">
                <a:spLocks noRot="1" noChangeAspect="1" noMove="1" noResize="1" noEditPoints="1" noAdjustHandles="1" noChangeArrowheads="1" noChangeShapeType="1" noTextEdit="1"/>
              </p:cNvSpPr>
              <p:nvPr/>
            </p:nvSpPr>
            <p:spPr>
              <a:xfrm>
                <a:off x="-25887" y="2164286"/>
                <a:ext cx="5181600" cy="1703736"/>
              </a:xfrm>
              <a:prstGeom prst="rect">
                <a:avLst/>
              </a:prstGeom>
              <a:blipFill>
                <a:blip r:embed="rId9"/>
                <a:stretch>
                  <a:fillRect l="-1294" t="-1786" b="-5357"/>
                </a:stretch>
              </a:blipFill>
            </p:spPr>
            <p:txBody>
              <a:bodyPr/>
              <a:lstStyle/>
              <a:p>
                <a:r>
                  <a:rPr lang="en-US">
                    <a:noFill/>
                  </a:rPr>
                  <a:t> </a:t>
                </a:r>
              </a:p>
            </p:txBody>
          </p:sp>
        </mc:Fallback>
      </mc:AlternateContent>
      <p:pic>
        <p:nvPicPr>
          <p:cNvPr id="16" name="Picture 15">
            <a:extLst>
              <a:ext uri="{FF2B5EF4-FFF2-40B4-BE49-F238E27FC236}">
                <a16:creationId xmlns:a16="http://schemas.microsoft.com/office/drawing/2014/main" id="{34D307E4-6A4E-4645-A229-F748C7E73C00}"/>
              </a:ext>
            </a:extLst>
          </p:cNvPr>
          <p:cNvPicPr>
            <a:picLocks noChangeAspect="1"/>
          </p:cNvPicPr>
          <p:nvPr/>
        </p:nvPicPr>
        <p:blipFill>
          <a:blip r:embed="rId10"/>
          <a:stretch>
            <a:fillRect/>
          </a:stretch>
        </p:blipFill>
        <p:spPr>
          <a:xfrm>
            <a:off x="118163" y="3961126"/>
            <a:ext cx="5261932" cy="2822563"/>
          </a:xfrm>
          <a:prstGeom prst="rect">
            <a:avLst/>
          </a:prstGeom>
        </p:spPr>
      </p:pic>
      <p:pic>
        <p:nvPicPr>
          <p:cNvPr id="23" name="Picture 22">
            <a:extLst>
              <a:ext uri="{FF2B5EF4-FFF2-40B4-BE49-F238E27FC236}">
                <a16:creationId xmlns:a16="http://schemas.microsoft.com/office/drawing/2014/main" id="{CE657D65-AC9C-444D-8EC0-D65A86CB978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706166" y="81162"/>
            <a:ext cx="6173803" cy="3369868"/>
          </a:xfrm>
          <a:prstGeom prst="rect">
            <a:avLst/>
          </a:prstGeom>
        </p:spPr>
      </p:pic>
      <p:pic>
        <p:nvPicPr>
          <p:cNvPr id="27" name="Picture 26">
            <a:extLst>
              <a:ext uri="{FF2B5EF4-FFF2-40B4-BE49-F238E27FC236}">
                <a16:creationId xmlns:a16="http://schemas.microsoft.com/office/drawing/2014/main" id="{EF2DB0F0-DA99-4160-9FFA-F104217C2F48}"/>
              </a:ext>
            </a:extLst>
          </p:cNvPr>
          <p:cNvPicPr>
            <a:picLocks noChangeAspect="1"/>
          </p:cNvPicPr>
          <p:nvPr/>
        </p:nvPicPr>
        <p:blipFill>
          <a:blip r:embed="rId12"/>
          <a:stretch>
            <a:fillRect/>
          </a:stretch>
        </p:blipFill>
        <p:spPr>
          <a:xfrm>
            <a:off x="5701370" y="3451030"/>
            <a:ext cx="6178599" cy="1306165"/>
          </a:xfrm>
          <a:prstGeom prst="rect">
            <a:avLst/>
          </a:prstGeom>
        </p:spPr>
      </p:pic>
      <p:pic>
        <p:nvPicPr>
          <p:cNvPr id="29" name="Picture 28">
            <a:extLst>
              <a:ext uri="{FF2B5EF4-FFF2-40B4-BE49-F238E27FC236}">
                <a16:creationId xmlns:a16="http://schemas.microsoft.com/office/drawing/2014/main" id="{94067B4B-B904-404D-B2AD-31466FBC6660}"/>
              </a:ext>
            </a:extLst>
          </p:cNvPr>
          <p:cNvPicPr>
            <a:picLocks noChangeAspect="1"/>
          </p:cNvPicPr>
          <p:nvPr/>
        </p:nvPicPr>
        <p:blipFill>
          <a:blip r:embed="rId13"/>
          <a:stretch>
            <a:fillRect/>
          </a:stretch>
        </p:blipFill>
        <p:spPr>
          <a:xfrm>
            <a:off x="5701369" y="4757195"/>
            <a:ext cx="6178600" cy="754991"/>
          </a:xfrm>
          <a:prstGeom prst="rect">
            <a:avLst/>
          </a:prstGeom>
        </p:spPr>
      </p:pic>
    </p:spTree>
    <p:extLst>
      <p:ext uri="{BB962C8B-B14F-4D97-AF65-F5344CB8AC3E}">
        <p14:creationId xmlns:p14="http://schemas.microsoft.com/office/powerpoint/2010/main" val="51812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0A185F3-CB64-4D54-A16E-5D8A36CE16FA}"/>
              </a:ext>
            </a:extLst>
          </p:cNvPr>
          <p:cNvSpPr>
            <a:spLocks noGrp="1"/>
          </p:cNvSpPr>
          <p:nvPr>
            <p:ph type="sldNum" sz="quarter" idx="12"/>
          </p:nvPr>
        </p:nvSpPr>
        <p:spPr/>
        <p:txBody>
          <a:bodyPr/>
          <a:lstStyle/>
          <a:p>
            <a:fld id="{FD51A11A-4460-4058-BF34-3B687C657791}" type="slidenum">
              <a:rPr lang="en-US" smtClean="0"/>
              <a:t>13</a:t>
            </a:fld>
            <a:endParaRPr lang="en-US"/>
          </a:p>
        </p:txBody>
      </p:sp>
      <p:pic>
        <p:nvPicPr>
          <p:cNvPr id="16" name="Picture 15">
            <a:extLst>
              <a:ext uri="{FF2B5EF4-FFF2-40B4-BE49-F238E27FC236}">
                <a16:creationId xmlns:a16="http://schemas.microsoft.com/office/drawing/2014/main" id="{34D307E4-6A4E-4645-A229-F748C7E73C00}"/>
              </a:ext>
            </a:extLst>
          </p:cNvPr>
          <p:cNvPicPr>
            <a:picLocks noChangeAspect="1"/>
          </p:cNvPicPr>
          <p:nvPr/>
        </p:nvPicPr>
        <p:blipFill>
          <a:blip r:embed="rId2"/>
          <a:stretch>
            <a:fillRect/>
          </a:stretch>
        </p:blipFill>
        <p:spPr>
          <a:xfrm>
            <a:off x="95763" y="3898912"/>
            <a:ext cx="5261932" cy="2822563"/>
          </a:xfrm>
          <a:prstGeom prst="rect">
            <a:avLst/>
          </a:prstGeom>
        </p:spPr>
      </p:pic>
      <p:pic>
        <p:nvPicPr>
          <p:cNvPr id="3" name="Picture 2">
            <a:extLst>
              <a:ext uri="{FF2B5EF4-FFF2-40B4-BE49-F238E27FC236}">
                <a16:creationId xmlns:a16="http://schemas.microsoft.com/office/drawing/2014/main" id="{BF46B0B6-9119-43F3-B25C-2E812A179F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0279" y="136525"/>
            <a:ext cx="6324323" cy="3547791"/>
          </a:xfrm>
          <a:prstGeom prst="rect">
            <a:avLst/>
          </a:prstGeom>
        </p:spPr>
      </p:pic>
      <p:pic>
        <p:nvPicPr>
          <p:cNvPr id="6" name="Picture 5">
            <a:extLst>
              <a:ext uri="{FF2B5EF4-FFF2-40B4-BE49-F238E27FC236}">
                <a16:creationId xmlns:a16="http://schemas.microsoft.com/office/drawing/2014/main" id="{8AF79F3B-193D-4F5F-8AD8-F931DF2C03AA}"/>
              </a:ext>
            </a:extLst>
          </p:cNvPr>
          <p:cNvPicPr>
            <a:picLocks noChangeAspect="1"/>
          </p:cNvPicPr>
          <p:nvPr/>
        </p:nvPicPr>
        <p:blipFill>
          <a:blip r:embed="rId4"/>
          <a:stretch>
            <a:fillRect/>
          </a:stretch>
        </p:blipFill>
        <p:spPr>
          <a:xfrm>
            <a:off x="5678970" y="3684316"/>
            <a:ext cx="6324323" cy="1326201"/>
          </a:xfrm>
          <a:prstGeom prst="rect">
            <a:avLst/>
          </a:prstGeom>
        </p:spPr>
      </p:pic>
      <p:pic>
        <p:nvPicPr>
          <p:cNvPr id="9" name="Picture 8">
            <a:extLst>
              <a:ext uri="{FF2B5EF4-FFF2-40B4-BE49-F238E27FC236}">
                <a16:creationId xmlns:a16="http://schemas.microsoft.com/office/drawing/2014/main" id="{7648069D-824E-44D7-AC60-ADF95CE494C3}"/>
              </a:ext>
            </a:extLst>
          </p:cNvPr>
          <p:cNvPicPr>
            <a:picLocks noChangeAspect="1"/>
          </p:cNvPicPr>
          <p:nvPr/>
        </p:nvPicPr>
        <p:blipFill>
          <a:blip r:embed="rId5"/>
          <a:stretch>
            <a:fillRect/>
          </a:stretch>
        </p:blipFill>
        <p:spPr>
          <a:xfrm>
            <a:off x="5678970" y="4929494"/>
            <a:ext cx="6324325" cy="1278144"/>
          </a:xfrm>
          <a:prstGeom prst="rect">
            <a:avLst/>
          </a:prstGeom>
        </p:spPr>
      </p:pic>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B81A6B9F-4DD1-4E50-B580-3C253B94A063}"/>
                  </a:ext>
                </a:extLst>
              </p:cNvPr>
              <p:cNvSpPr txBox="1"/>
              <p:nvPr/>
            </p:nvSpPr>
            <p:spPr>
              <a:xfrm>
                <a:off x="0" y="0"/>
                <a:ext cx="5680279" cy="2295115"/>
              </a:xfrm>
              <a:prstGeom prst="rect">
                <a:avLst/>
              </a:prstGeom>
              <a:noFill/>
            </p:spPr>
            <p:txBody>
              <a:bodyPr wrap="square" rtlCol="0">
                <a:spAutoFit/>
              </a:bodyPr>
              <a:lstStyle/>
              <a:p>
                <a:r>
                  <a:rPr lang="en-US" sz="2000" b="1" dirty="0"/>
                  <a:t>Stage A:</a:t>
                </a:r>
              </a:p>
              <a:p>
                <a:r>
                  <a:rPr lang="en-US" sz="2000" dirty="0"/>
                  <a:t>A1 = </a:t>
                </a:r>
                <a14:m>
                  <m:oMath xmlns:m="http://schemas.openxmlformats.org/officeDocument/2006/math">
                    <m:sSub>
                      <m:sSubPr>
                        <m:ctrlPr>
                          <a:rPr lang="en-US" sz="2000" i="1" smtClean="0">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𝑧</m:t>
                        </m:r>
                      </m:e>
                      <m:sub>
                        <m:r>
                          <a:rPr lang="en-US" sz="2000" b="0" i="1" smtClean="0">
                            <a:solidFill>
                              <a:srgbClr val="000000"/>
                            </a:solidFill>
                            <a:latin typeface="Cambria Math" panose="02040503050406030204" pitchFamily="18" charset="0"/>
                          </a:rPr>
                          <m:t>𝑚𝑒𝑑</m:t>
                        </m:r>
                      </m:sub>
                    </m:sSub>
                    <m:r>
                      <a:rPr lang="en-US" sz="2000" b="0" i="1" smtClean="0">
                        <a:solidFill>
                          <a:srgbClr val="000000"/>
                        </a:solidFill>
                        <a:latin typeface="Cambria Math" panose="02040503050406030204" pitchFamily="18" charset="0"/>
                      </a:rPr>
                      <m:t> −</m:t>
                    </m:r>
                    <m:sSub>
                      <m:sSubPr>
                        <m:ctrlPr>
                          <a:rPr lang="en-US" sz="2000" i="1" smtClean="0">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𝑧</m:t>
                        </m:r>
                      </m:e>
                      <m:sub>
                        <m:r>
                          <a:rPr lang="en-US" sz="2000" b="0" i="1" smtClean="0">
                            <a:solidFill>
                              <a:srgbClr val="000000"/>
                            </a:solidFill>
                            <a:latin typeface="Cambria Math" panose="02040503050406030204" pitchFamily="18" charset="0"/>
                          </a:rPr>
                          <m:t>𝑚𝑖𝑛</m:t>
                        </m:r>
                      </m:sub>
                    </m:sSub>
                  </m:oMath>
                </a14:m>
                <a:endParaRPr lang="en-US" sz="2000" dirty="0"/>
              </a:p>
              <a:p>
                <a:r>
                  <a:rPr lang="en-US" sz="2000" dirty="0"/>
                  <a:t>A2 = </a:t>
                </a:r>
                <a14:m>
                  <m:oMath xmlns:m="http://schemas.openxmlformats.org/officeDocument/2006/math">
                    <m:sSub>
                      <m:sSubPr>
                        <m:ctrlPr>
                          <a:rPr lang="en-US" sz="2000" i="1" smtClean="0">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𝑧</m:t>
                        </m:r>
                      </m:e>
                      <m:sub>
                        <m:r>
                          <a:rPr lang="en-US" sz="2000" b="0" i="1" smtClean="0">
                            <a:solidFill>
                              <a:srgbClr val="000000"/>
                            </a:solidFill>
                            <a:latin typeface="Cambria Math" panose="02040503050406030204" pitchFamily="18" charset="0"/>
                          </a:rPr>
                          <m:t>𝑚𝑒𝑑</m:t>
                        </m:r>
                      </m:sub>
                    </m:sSub>
                    <m:r>
                      <a:rPr lang="en-US" sz="2000" b="0" i="1" smtClean="0">
                        <a:solidFill>
                          <a:srgbClr val="000000"/>
                        </a:solidFill>
                        <a:latin typeface="Cambria Math" panose="02040503050406030204" pitchFamily="18" charset="0"/>
                      </a:rPr>
                      <m:t> −</m:t>
                    </m:r>
                    <m:sSub>
                      <m:sSubPr>
                        <m:ctrlPr>
                          <a:rPr lang="en-US" sz="2000" i="1" smtClean="0">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𝑧</m:t>
                        </m:r>
                      </m:e>
                      <m:sub>
                        <m:r>
                          <a:rPr lang="en-US" sz="2000" b="0" i="1" smtClean="0">
                            <a:solidFill>
                              <a:srgbClr val="000000"/>
                            </a:solidFill>
                            <a:latin typeface="Cambria Math" panose="02040503050406030204" pitchFamily="18" charset="0"/>
                          </a:rPr>
                          <m:t>𝑚𝑎𝑥</m:t>
                        </m:r>
                      </m:sub>
                    </m:sSub>
                  </m:oMath>
                </a14:m>
                <a:endParaRPr lang="en-US" sz="2000" b="0" dirty="0">
                  <a:solidFill>
                    <a:srgbClr val="000000"/>
                  </a:solidFill>
                </a:endParaRPr>
              </a:p>
              <a:p>
                <a:r>
                  <a:rPr lang="en-US" sz="2000" dirty="0"/>
                  <a:t>if A1 &gt; 0 and A2 &lt; 0 =&gt; </a:t>
                </a:r>
                <a:r>
                  <a:rPr lang="en-US" sz="2000" dirty="0" smtClean="0"/>
                  <a:t>go to </a:t>
                </a:r>
                <a:r>
                  <a:rPr lang="en-US" sz="2000" dirty="0"/>
                  <a:t>Stage B</a:t>
                </a:r>
              </a:p>
              <a:p>
                <a:r>
                  <a:rPr lang="en-US" sz="2000" dirty="0"/>
                  <a:t>else : </a:t>
                </a:r>
                <a:r>
                  <a:rPr lang="en-US" sz="2000" dirty="0"/>
                  <a:t>i</a:t>
                </a:r>
                <a:r>
                  <a:rPr lang="en-US" sz="2000" dirty="0" smtClean="0"/>
                  <a:t>ncrease </a:t>
                </a:r>
                <a:r>
                  <a:rPr lang="en-US" sz="2000" dirty="0" smtClean="0"/>
                  <a:t>the size of </a:t>
                </a:r>
                <a14:m>
                  <m:oMath xmlns:m="http://schemas.openxmlformats.org/officeDocument/2006/math">
                    <m:sSub>
                      <m:sSubPr>
                        <m:ctrlPr>
                          <a:rPr lang="en-US" sz="2000" i="1" dirty="0" smtClean="0">
                            <a:latin typeface="Cambria Math" panose="02040503050406030204" pitchFamily="18" charset="0"/>
                          </a:rPr>
                        </m:ctrlPr>
                      </m:sSubPr>
                      <m:e>
                        <m:r>
                          <a:rPr lang="en-US" sz="2000" b="0" i="1" dirty="0" smtClean="0">
                            <a:latin typeface="Cambria Math" panose="02040503050406030204" pitchFamily="18" charset="0"/>
                          </a:rPr>
                          <m:t>𝑠</m:t>
                        </m:r>
                      </m:e>
                      <m:sub>
                        <m:r>
                          <a:rPr lang="en-US" sz="2000" b="0" i="1" dirty="0" smtClean="0">
                            <a:latin typeface="Cambria Math" panose="02040503050406030204" pitchFamily="18" charset="0"/>
                          </a:rPr>
                          <m:t>𝑥</m:t>
                        </m:r>
                        <m:r>
                          <a:rPr lang="en-US" sz="2000" b="0" i="1" dirty="0" smtClean="0">
                            <a:latin typeface="Cambria Math" panose="02040503050406030204" pitchFamily="18" charset="0"/>
                          </a:rPr>
                          <m:t>,</m:t>
                        </m:r>
                        <m:r>
                          <a:rPr lang="en-US" sz="2000" b="0" i="1" dirty="0" smtClean="0">
                            <a:latin typeface="Cambria Math" panose="02040503050406030204" pitchFamily="18" charset="0"/>
                          </a:rPr>
                          <m:t>𝑦</m:t>
                        </m:r>
                      </m:sub>
                    </m:sSub>
                  </m:oMath>
                </a14:m>
                <a:endParaRPr lang="en-US" sz="2000" dirty="0"/>
              </a:p>
              <a:p>
                <a:r>
                  <a:rPr lang="en-US" sz="2000" dirty="0"/>
                  <a:t>if </a:t>
                </a:r>
                <a:r>
                  <a:rPr lang="en-US" sz="2000" dirty="0" smtClean="0"/>
                  <a:t>size of </a:t>
                </a:r>
                <a14:m>
                  <m:oMath xmlns:m="http://schemas.openxmlformats.org/officeDocument/2006/math">
                    <m:sSub>
                      <m:sSubPr>
                        <m:ctrlPr>
                          <a:rPr lang="en-US" sz="2000" i="1" dirty="0">
                            <a:latin typeface="Cambria Math" panose="02040503050406030204" pitchFamily="18" charset="0"/>
                          </a:rPr>
                        </m:ctrlPr>
                      </m:sSubPr>
                      <m:e>
                        <m:r>
                          <a:rPr lang="en-US" sz="2000" b="0" i="1" dirty="0" smtClean="0">
                            <a:latin typeface="Cambria Math" panose="02040503050406030204" pitchFamily="18" charset="0"/>
                          </a:rPr>
                          <m:t>𝑠</m:t>
                        </m:r>
                      </m:e>
                      <m:sub>
                        <m:r>
                          <a:rPr lang="en-US" sz="2000" i="1" dirty="0">
                            <a:latin typeface="Cambria Math" panose="02040503050406030204" pitchFamily="18" charset="0"/>
                          </a:rPr>
                          <m:t>𝑥</m:t>
                        </m:r>
                        <m:r>
                          <a:rPr lang="en-US" sz="2000" i="1" dirty="0">
                            <a:latin typeface="Cambria Math" panose="02040503050406030204" pitchFamily="18" charset="0"/>
                          </a:rPr>
                          <m:t>,</m:t>
                        </m:r>
                        <m:r>
                          <a:rPr lang="en-US" sz="2000" i="1" dirty="0">
                            <a:latin typeface="Cambria Math" panose="02040503050406030204" pitchFamily="18" charset="0"/>
                          </a:rPr>
                          <m:t>𝑦</m:t>
                        </m:r>
                      </m:sub>
                    </m:sSub>
                  </m:oMath>
                </a14:m>
                <a:r>
                  <a:rPr lang="en-US" sz="2000" dirty="0"/>
                  <a:t> </a:t>
                </a:r>
                <a14:m>
                  <m:oMath xmlns:m="http://schemas.openxmlformats.org/officeDocument/2006/math">
                    <m:r>
                      <a:rPr lang="en-US" sz="2000" i="1" dirty="0" smtClean="0">
                        <a:latin typeface="Cambria Math" panose="02040503050406030204" pitchFamily="18" charset="0"/>
                        <a:ea typeface="Cambria Math" panose="02040503050406030204" pitchFamily="18" charset="0"/>
                      </a:rPr>
                      <m:t>≤</m:t>
                    </m:r>
                  </m:oMath>
                </a14:m>
                <a:r>
                  <a:rPr lang="en-US" sz="2000" dirty="0"/>
                  <a:t> </a:t>
                </a:r>
                <a14:m>
                  <m:oMath xmlns:m="http://schemas.openxmlformats.org/officeDocument/2006/math">
                    <m:sSub>
                      <m:sSubPr>
                        <m:ctrlPr>
                          <a:rPr lang="en-US" sz="2000" i="1" smtClean="0">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𝑆</m:t>
                        </m:r>
                      </m:e>
                      <m:sub>
                        <m:r>
                          <a:rPr lang="en-US" sz="2000" b="0" i="1" smtClean="0">
                            <a:solidFill>
                              <a:srgbClr val="000000"/>
                            </a:solidFill>
                            <a:latin typeface="Cambria Math" panose="02040503050406030204" pitchFamily="18" charset="0"/>
                          </a:rPr>
                          <m:t>𝑚𝑎𝑥</m:t>
                        </m:r>
                      </m:sub>
                    </m:sSub>
                    <m:r>
                      <a:rPr lang="en-US" sz="2000" b="0" i="1" smtClean="0">
                        <a:solidFill>
                          <a:srgbClr val="000000"/>
                        </a:solidFill>
                        <a:latin typeface="Cambria Math" panose="02040503050406030204" pitchFamily="18" charset="0"/>
                      </a:rPr>
                      <m:t> </m:t>
                    </m:r>
                  </m:oMath>
                </a14:m>
                <a:r>
                  <a:rPr lang="en-US" sz="2000" dirty="0"/>
                  <a:t>=&gt; </a:t>
                </a:r>
                <a:r>
                  <a:rPr lang="en-US" sz="2000" dirty="0" smtClean="0"/>
                  <a:t>repeat Stage </a:t>
                </a:r>
                <a:r>
                  <a:rPr lang="en-US" sz="2000" dirty="0"/>
                  <a:t>A</a:t>
                </a:r>
              </a:p>
              <a:p>
                <a:r>
                  <a:rPr lang="en-US" sz="2000" dirty="0"/>
                  <a:t>else: =&gt; </a:t>
                </a:r>
                <a:r>
                  <a:rPr lang="en-US" sz="2000" dirty="0" smtClean="0"/>
                  <a:t>output </a:t>
                </a:r>
                <a14:m>
                  <m:oMath xmlns:m="http://schemas.openxmlformats.org/officeDocument/2006/math">
                    <m:sSub>
                      <m:sSubPr>
                        <m:ctrlPr>
                          <a:rPr lang="en-US" sz="2000" i="1" smtClean="0">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𝑧</m:t>
                        </m:r>
                      </m:e>
                      <m:sub>
                        <m:r>
                          <a:rPr lang="en-US" sz="2000" b="0" i="1" smtClean="0">
                            <a:solidFill>
                              <a:srgbClr val="000000"/>
                            </a:solidFill>
                            <a:latin typeface="Cambria Math" panose="02040503050406030204" pitchFamily="18" charset="0"/>
                          </a:rPr>
                          <m:t>𝑚𝑒𝑑</m:t>
                        </m:r>
                      </m:sub>
                    </m:sSub>
                    <m:r>
                      <a:rPr lang="en-US" sz="2000" b="0" i="1" smtClean="0">
                        <a:solidFill>
                          <a:srgbClr val="000000"/>
                        </a:solidFill>
                        <a:latin typeface="Cambria Math" panose="02040503050406030204" pitchFamily="18" charset="0"/>
                      </a:rPr>
                      <m:t> </m:t>
                    </m:r>
                  </m:oMath>
                </a14:m>
                <a:endParaRPr lang="en-US" sz="2000" dirty="0"/>
              </a:p>
            </p:txBody>
          </p:sp>
        </mc:Choice>
        <mc:Fallback>
          <p:sp>
            <p:nvSpPr>
              <p:cNvPr id="14" name="TextBox 13">
                <a:extLst>
                  <a:ext uri="{FF2B5EF4-FFF2-40B4-BE49-F238E27FC236}">
                    <a16:creationId xmlns:a16="http://schemas.microsoft.com/office/drawing/2014/main" id="{B81A6B9F-4DD1-4E50-B580-3C253B94A063}"/>
                  </a:ext>
                </a:extLst>
              </p:cNvPr>
              <p:cNvSpPr txBox="1">
                <a:spLocks noRot="1" noChangeAspect="1" noMove="1" noResize="1" noEditPoints="1" noAdjustHandles="1" noChangeArrowheads="1" noChangeShapeType="1" noTextEdit="1"/>
              </p:cNvSpPr>
              <p:nvPr/>
            </p:nvSpPr>
            <p:spPr>
              <a:xfrm>
                <a:off x="0" y="0"/>
                <a:ext cx="5680279" cy="2295115"/>
              </a:xfrm>
              <a:prstGeom prst="rect">
                <a:avLst/>
              </a:prstGeom>
              <a:blipFill>
                <a:blip r:embed="rId6"/>
                <a:stretch>
                  <a:fillRect l="-1073" t="-1330" b="-39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95C73ED-A42C-4BF5-985D-F4BD747C248D}"/>
                  </a:ext>
                </a:extLst>
              </p:cNvPr>
              <p:cNvSpPr txBox="1"/>
              <p:nvPr/>
            </p:nvSpPr>
            <p:spPr>
              <a:xfrm>
                <a:off x="-25887" y="2164286"/>
                <a:ext cx="5181600" cy="1703736"/>
              </a:xfrm>
              <a:prstGeom prst="rect">
                <a:avLst/>
              </a:prstGeom>
              <a:noFill/>
            </p:spPr>
            <p:txBody>
              <a:bodyPr wrap="square" rtlCol="0">
                <a:spAutoFit/>
              </a:bodyPr>
              <a:lstStyle/>
              <a:p>
                <a:r>
                  <a:rPr lang="en-US" sz="2000" b="1" dirty="0"/>
                  <a:t>Stage B:</a:t>
                </a:r>
              </a:p>
              <a:p>
                <a:r>
                  <a:rPr lang="en-US" sz="2000" dirty="0"/>
                  <a:t>B1 = </a:t>
                </a:r>
                <a14:m>
                  <m:oMath xmlns:m="http://schemas.openxmlformats.org/officeDocument/2006/math">
                    <m:sSub>
                      <m:sSubPr>
                        <m:ctrlPr>
                          <a:rPr lang="en-US" sz="2000" i="1" smtClean="0">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𝑧</m:t>
                        </m:r>
                      </m:e>
                      <m:sub>
                        <m:r>
                          <a:rPr lang="en-US" sz="2000" b="0" i="1" smtClean="0">
                            <a:solidFill>
                              <a:srgbClr val="000000"/>
                            </a:solidFill>
                            <a:latin typeface="Cambria Math" panose="02040503050406030204" pitchFamily="18" charset="0"/>
                          </a:rPr>
                          <m:t>𝑥</m:t>
                        </m:r>
                        <m:r>
                          <a:rPr lang="en-US" sz="2000" b="0" i="1" smtClean="0">
                            <a:solidFill>
                              <a:srgbClr val="000000"/>
                            </a:solidFill>
                            <a:latin typeface="Cambria Math" panose="02040503050406030204" pitchFamily="18" charset="0"/>
                          </a:rPr>
                          <m:t>, </m:t>
                        </m:r>
                        <m:r>
                          <a:rPr lang="en-US" sz="2000" b="0" i="1" smtClean="0">
                            <a:solidFill>
                              <a:srgbClr val="000000"/>
                            </a:solidFill>
                            <a:latin typeface="Cambria Math" panose="02040503050406030204" pitchFamily="18" charset="0"/>
                          </a:rPr>
                          <m:t>𝑦</m:t>
                        </m:r>
                      </m:sub>
                    </m:sSub>
                    <m:r>
                      <a:rPr lang="en-US" sz="2000" b="0" i="1" smtClean="0">
                        <a:solidFill>
                          <a:srgbClr val="000000"/>
                        </a:solidFill>
                        <a:latin typeface="Cambria Math" panose="02040503050406030204" pitchFamily="18" charset="0"/>
                      </a:rPr>
                      <m:t> −</m:t>
                    </m:r>
                    <m:sSub>
                      <m:sSubPr>
                        <m:ctrlPr>
                          <a:rPr lang="en-US" sz="2000" i="1" smtClean="0">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𝑧</m:t>
                        </m:r>
                      </m:e>
                      <m:sub>
                        <m:r>
                          <a:rPr lang="en-US" sz="2000" b="0" i="1" smtClean="0">
                            <a:solidFill>
                              <a:srgbClr val="000000"/>
                            </a:solidFill>
                            <a:latin typeface="Cambria Math" panose="02040503050406030204" pitchFamily="18" charset="0"/>
                          </a:rPr>
                          <m:t>𝑚𝑖𝑛</m:t>
                        </m:r>
                      </m:sub>
                    </m:sSub>
                  </m:oMath>
                </a14:m>
                <a:endParaRPr lang="en-US" sz="2000" dirty="0"/>
              </a:p>
              <a:p>
                <a:r>
                  <a:rPr lang="en-US" sz="2000" dirty="0"/>
                  <a:t>B2 = </a:t>
                </a:r>
                <a14:m>
                  <m:oMath xmlns:m="http://schemas.openxmlformats.org/officeDocument/2006/math">
                    <m:sSub>
                      <m:sSubPr>
                        <m:ctrlPr>
                          <a:rPr lang="en-US" sz="2000" i="1" smtClean="0">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𝑧</m:t>
                        </m:r>
                      </m:e>
                      <m:sub>
                        <m:r>
                          <a:rPr lang="en-US" sz="2000" b="0" i="1" smtClean="0">
                            <a:solidFill>
                              <a:srgbClr val="000000"/>
                            </a:solidFill>
                            <a:latin typeface="Cambria Math" panose="02040503050406030204" pitchFamily="18" charset="0"/>
                          </a:rPr>
                          <m:t>𝑥</m:t>
                        </m:r>
                        <m:r>
                          <a:rPr lang="en-US" sz="2000" b="0" i="1" smtClean="0">
                            <a:solidFill>
                              <a:srgbClr val="000000"/>
                            </a:solidFill>
                            <a:latin typeface="Cambria Math" panose="02040503050406030204" pitchFamily="18" charset="0"/>
                          </a:rPr>
                          <m:t>,</m:t>
                        </m:r>
                        <m:r>
                          <a:rPr lang="en-US" sz="2000" b="0" i="1" smtClean="0">
                            <a:solidFill>
                              <a:srgbClr val="000000"/>
                            </a:solidFill>
                            <a:latin typeface="Cambria Math" panose="02040503050406030204" pitchFamily="18" charset="0"/>
                          </a:rPr>
                          <m:t>𝑦</m:t>
                        </m:r>
                      </m:sub>
                    </m:sSub>
                    <m:r>
                      <a:rPr lang="en-US" sz="2000" b="0" i="1" smtClean="0">
                        <a:solidFill>
                          <a:srgbClr val="000000"/>
                        </a:solidFill>
                        <a:latin typeface="Cambria Math" panose="02040503050406030204" pitchFamily="18" charset="0"/>
                      </a:rPr>
                      <m:t> −</m:t>
                    </m:r>
                    <m:sSub>
                      <m:sSubPr>
                        <m:ctrlPr>
                          <a:rPr lang="en-US" sz="2000" i="1" smtClean="0">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𝑧</m:t>
                        </m:r>
                      </m:e>
                      <m:sub>
                        <m:r>
                          <a:rPr lang="en-US" sz="2000" b="0" i="1" smtClean="0">
                            <a:solidFill>
                              <a:srgbClr val="000000"/>
                            </a:solidFill>
                            <a:latin typeface="Cambria Math" panose="02040503050406030204" pitchFamily="18" charset="0"/>
                          </a:rPr>
                          <m:t>𝑚𝑎𝑥</m:t>
                        </m:r>
                      </m:sub>
                    </m:sSub>
                  </m:oMath>
                </a14:m>
                <a:endParaRPr lang="en-US" sz="2000" b="0" dirty="0">
                  <a:solidFill>
                    <a:srgbClr val="000000"/>
                  </a:solidFill>
                </a:endParaRPr>
              </a:p>
              <a:p>
                <a:r>
                  <a:rPr lang="en-US" sz="2000" dirty="0"/>
                  <a:t>if B1 &gt; 0 and B2 &lt; 0 =&gt; </a:t>
                </a:r>
                <a:r>
                  <a:rPr lang="en-US" sz="2000" dirty="0" smtClean="0"/>
                  <a:t>output </a:t>
                </a:r>
                <a14:m>
                  <m:oMath xmlns:m="http://schemas.openxmlformats.org/officeDocument/2006/math">
                    <m:sSub>
                      <m:sSubPr>
                        <m:ctrlPr>
                          <a:rPr lang="en-US" sz="2000" i="1" smtClean="0">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𝑧</m:t>
                        </m:r>
                      </m:e>
                      <m:sub>
                        <m:r>
                          <a:rPr lang="en-US" sz="2000" b="0" i="1" smtClean="0">
                            <a:solidFill>
                              <a:srgbClr val="000000"/>
                            </a:solidFill>
                            <a:latin typeface="Cambria Math" panose="02040503050406030204" pitchFamily="18" charset="0"/>
                          </a:rPr>
                          <m:t>𝑥</m:t>
                        </m:r>
                        <m:r>
                          <a:rPr lang="en-US" sz="2000" b="0" i="1" smtClean="0">
                            <a:solidFill>
                              <a:srgbClr val="000000"/>
                            </a:solidFill>
                            <a:latin typeface="Cambria Math" panose="02040503050406030204" pitchFamily="18" charset="0"/>
                          </a:rPr>
                          <m:t>, </m:t>
                        </m:r>
                        <m:r>
                          <a:rPr lang="en-US" sz="2000" b="0" i="1" smtClean="0">
                            <a:solidFill>
                              <a:srgbClr val="000000"/>
                            </a:solidFill>
                            <a:latin typeface="Cambria Math" panose="02040503050406030204" pitchFamily="18" charset="0"/>
                          </a:rPr>
                          <m:t>𝑦</m:t>
                        </m:r>
                      </m:sub>
                    </m:sSub>
                    <m:r>
                      <a:rPr lang="en-US" sz="2000" b="0" i="1" smtClean="0">
                        <a:solidFill>
                          <a:srgbClr val="000000"/>
                        </a:solidFill>
                        <a:latin typeface="Cambria Math" panose="02040503050406030204" pitchFamily="18" charset="0"/>
                      </a:rPr>
                      <m:t> </m:t>
                    </m:r>
                  </m:oMath>
                </a14:m>
                <a:endParaRPr lang="en-US" sz="2000" dirty="0"/>
              </a:p>
              <a:p>
                <a:r>
                  <a:rPr lang="en-US" sz="2000" dirty="0"/>
                  <a:t>else : =&gt; </a:t>
                </a:r>
                <a:r>
                  <a:rPr lang="en-US" sz="2000" dirty="0" smtClean="0"/>
                  <a:t>output </a:t>
                </a:r>
                <a14:m>
                  <m:oMath xmlns:m="http://schemas.openxmlformats.org/officeDocument/2006/math">
                    <m:sSub>
                      <m:sSubPr>
                        <m:ctrlPr>
                          <a:rPr lang="en-US" sz="2000" i="1" smtClean="0">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𝑧</m:t>
                        </m:r>
                      </m:e>
                      <m:sub>
                        <m:r>
                          <a:rPr lang="en-US" sz="2000" b="0" i="1" smtClean="0">
                            <a:solidFill>
                              <a:srgbClr val="000000"/>
                            </a:solidFill>
                            <a:latin typeface="Cambria Math" panose="02040503050406030204" pitchFamily="18" charset="0"/>
                          </a:rPr>
                          <m:t>𝑚𝑒𝑑</m:t>
                        </m:r>
                      </m:sub>
                    </m:sSub>
                    <m:r>
                      <a:rPr lang="en-US" sz="2000" b="0" i="1" smtClean="0">
                        <a:solidFill>
                          <a:srgbClr val="000000"/>
                        </a:solidFill>
                        <a:latin typeface="Cambria Math" panose="02040503050406030204" pitchFamily="18" charset="0"/>
                      </a:rPr>
                      <m:t> </m:t>
                    </m:r>
                  </m:oMath>
                </a14:m>
                <a:endParaRPr lang="en-US" sz="2000" dirty="0"/>
              </a:p>
            </p:txBody>
          </p:sp>
        </mc:Choice>
        <mc:Fallback xmlns="">
          <p:sp>
            <p:nvSpPr>
              <p:cNvPr id="15" name="TextBox 14">
                <a:extLst>
                  <a:ext uri="{FF2B5EF4-FFF2-40B4-BE49-F238E27FC236}">
                    <a16:creationId xmlns:a16="http://schemas.microsoft.com/office/drawing/2014/main" id="{A95C73ED-A42C-4BF5-985D-F4BD747C248D}"/>
                  </a:ext>
                </a:extLst>
              </p:cNvPr>
              <p:cNvSpPr txBox="1">
                <a:spLocks noRot="1" noChangeAspect="1" noMove="1" noResize="1" noEditPoints="1" noAdjustHandles="1" noChangeArrowheads="1" noChangeShapeType="1" noTextEdit="1"/>
              </p:cNvSpPr>
              <p:nvPr/>
            </p:nvSpPr>
            <p:spPr>
              <a:xfrm>
                <a:off x="-25887" y="2164286"/>
                <a:ext cx="5181600" cy="1703736"/>
              </a:xfrm>
              <a:prstGeom prst="rect">
                <a:avLst/>
              </a:prstGeom>
              <a:blipFill>
                <a:blip r:embed="rId9"/>
                <a:stretch>
                  <a:fillRect l="-1294" t="-1786" b="-5357"/>
                </a:stretch>
              </a:blipFill>
            </p:spPr>
            <p:txBody>
              <a:bodyPr/>
              <a:lstStyle/>
              <a:p>
                <a:r>
                  <a:rPr lang="en-US">
                    <a:noFill/>
                  </a:rPr>
                  <a:t> </a:t>
                </a:r>
              </a:p>
            </p:txBody>
          </p:sp>
        </mc:Fallback>
      </mc:AlternateContent>
    </p:spTree>
    <p:extLst>
      <p:ext uri="{BB962C8B-B14F-4D97-AF65-F5344CB8AC3E}">
        <p14:creationId xmlns:p14="http://schemas.microsoft.com/office/powerpoint/2010/main" val="3695545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492AA9D-75F4-47C6-B5DA-29D503B90FCF}"/>
              </a:ext>
            </a:extLst>
          </p:cNvPr>
          <p:cNvSpPr>
            <a:spLocks noGrp="1"/>
          </p:cNvSpPr>
          <p:nvPr>
            <p:ph type="title"/>
          </p:nvPr>
        </p:nvSpPr>
        <p:spPr>
          <a:xfrm>
            <a:off x="189053" y="0"/>
            <a:ext cx="4864163" cy="1134319"/>
          </a:xfrm>
        </p:spPr>
        <p:txBody>
          <a:bodyPr>
            <a:noAutofit/>
          </a:bodyPr>
          <a:lstStyle/>
          <a:p>
            <a:r>
              <a:rPr lang="en-US" sz="2800" b="1" dirty="0"/>
              <a:t>Adaptive Median Filter - AMF</a:t>
            </a:r>
          </a:p>
        </p:txBody>
      </p:sp>
      <p:sp>
        <p:nvSpPr>
          <p:cNvPr id="2" name="Slide Number Placeholder 1">
            <a:extLst>
              <a:ext uri="{FF2B5EF4-FFF2-40B4-BE49-F238E27FC236}">
                <a16:creationId xmlns:a16="http://schemas.microsoft.com/office/drawing/2014/main" id="{4CC3389D-5BC7-41B5-84FB-E9AB22DEDAC5}"/>
              </a:ext>
            </a:extLst>
          </p:cNvPr>
          <p:cNvSpPr>
            <a:spLocks noGrp="1"/>
          </p:cNvSpPr>
          <p:nvPr>
            <p:ph type="sldNum" sz="quarter" idx="12"/>
          </p:nvPr>
        </p:nvSpPr>
        <p:spPr/>
        <p:txBody>
          <a:bodyPr/>
          <a:lstStyle/>
          <a:p>
            <a:fld id="{FD51A11A-4460-4058-BF34-3B687C657791}" type="slidenum">
              <a:rPr lang="en-US" smtClean="0"/>
              <a:t>14</a:t>
            </a:fld>
            <a:endParaRPr lang="en-US"/>
          </a:p>
        </p:txBody>
      </p:sp>
      <p:pic>
        <p:nvPicPr>
          <p:cNvPr id="6" name="Picture 5">
            <a:extLst>
              <a:ext uri="{FF2B5EF4-FFF2-40B4-BE49-F238E27FC236}">
                <a16:creationId xmlns:a16="http://schemas.microsoft.com/office/drawing/2014/main" id="{EDBC60AB-A81F-46CA-9D9A-604411044E2F}"/>
              </a:ext>
            </a:extLst>
          </p:cNvPr>
          <p:cNvPicPr>
            <a:picLocks noChangeAspect="1"/>
          </p:cNvPicPr>
          <p:nvPr/>
        </p:nvPicPr>
        <p:blipFill>
          <a:blip r:embed="rId2"/>
          <a:stretch>
            <a:fillRect/>
          </a:stretch>
        </p:blipFill>
        <p:spPr>
          <a:xfrm>
            <a:off x="189053" y="982653"/>
            <a:ext cx="5389944" cy="5540261"/>
          </a:xfrm>
          <a:prstGeom prst="rect">
            <a:avLst/>
          </a:prstGeom>
        </p:spPr>
      </p:pic>
      <p:pic>
        <p:nvPicPr>
          <p:cNvPr id="9" name="Picture 8">
            <a:extLst>
              <a:ext uri="{FF2B5EF4-FFF2-40B4-BE49-F238E27FC236}">
                <a16:creationId xmlns:a16="http://schemas.microsoft.com/office/drawing/2014/main" id="{39FCE3AC-374E-4CF4-AC1A-DFC2827B63F5}"/>
              </a:ext>
            </a:extLst>
          </p:cNvPr>
          <p:cNvPicPr>
            <a:picLocks noChangeAspect="1"/>
          </p:cNvPicPr>
          <p:nvPr/>
        </p:nvPicPr>
        <p:blipFill>
          <a:blip r:embed="rId3"/>
          <a:stretch>
            <a:fillRect/>
          </a:stretch>
        </p:blipFill>
        <p:spPr>
          <a:xfrm>
            <a:off x="5667045" y="136525"/>
            <a:ext cx="6335902" cy="5939081"/>
          </a:xfrm>
          <a:prstGeom prst="rect">
            <a:avLst/>
          </a:prstGeom>
        </p:spPr>
      </p:pic>
    </p:spTree>
    <p:extLst>
      <p:ext uri="{BB962C8B-B14F-4D97-AF65-F5344CB8AC3E}">
        <p14:creationId xmlns:p14="http://schemas.microsoft.com/office/powerpoint/2010/main" val="2480252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95EDF84-F36B-453E-88F4-4375D799E7B4}"/>
              </a:ext>
            </a:extLst>
          </p:cNvPr>
          <p:cNvSpPr>
            <a:spLocks noGrp="1"/>
          </p:cNvSpPr>
          <p:nvPr>
            <p:ph type="title"/>
          </p:nvPr>
        </p:nvSpPr>
        <p:spPr>
          <a:xfrm>
            <a:off x="838200" y="312951"/>
            <a:ext cx="10515600" cy="613283"/>
          </a:xfrm>
        </p:spPr>
        <p:txBody>
          <a:bodyPr>
            <a:normAutofit fontScale="90000"/>
          </a:bodyPr>
          <a:lstStyle/>
          <a:p>
            <a:r>
              <a:rPr lang="en-US" b="1" dirty="0"/>
              <a:t>K-means clustering and CEJ Selection</a:t>
            </a:r>
          </a:p>
        </p:txBody>
      </p:sp>
      <p:sp>
        <p:nvSpPr>
          <p:cNvPr id="5" name="TextBox 4">
            <a:extLst>
              <a:ext uri="{FF2B5EF4-FFF2-40B4-BE49-F238E27FC236}">
                <a16:creationId xmlns:a16="http://schemas.microsoft.com/office/drawing/2014/main" id="{6D1E5628-ED89-450F-914C-9AD1E88583B1}"/>
              </a:ext>
            </a:extLst>
          </p:cNvPr>
          <p:cNvSpPr txBox="1"/>
          <p:nvPr/>
        </p:nvSpPr>
        <p:spPr>
          <a:xfrm>
            <a:off x="838200" y="1286802"/>
            <a:ext cx="10225548"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K-means </a:t>
            </a:r>
            <a:r>
              <a:rPr lang="en-US" sz="2400" dirty="0"/>
              <a:t>clustering: select the ROI (the region of interest) region that contains the CEJ </a:t>
            </a:r>
            <a:r>
              <a:rPr lang="en-US" sz="2400" dirty="0" smtClean="0"/>
              <a:t>position </a:t>
            </a:r>
            <a:r>
              <a:rPr lang="en-US" sz="2400" dirty="0"/>
              <a:t>and exclude the enamel and gingiva regions as much as possible. Here, we use 3 rectangular boxes surrounding the CEJ area to compare the accuracy of CEJ selection </a:t>
            </a:r>
            <a:r>
              <a:rPr lang="en-US" sz="2400" dirty="0" smtClean="0"/>
              <a:t>with </a:t>
            </a:r>
            <a:r>
              <a:rPr lang="en-US" sz="2400" dirty="0"/>
              <a:t>k = 2</a:t>
            </a:r>
          </a:p>
        </p:txBody>
      </p:sp>
      <p:sp>
        <p:nvSpPr>
          <p:cNvPr id="2" name="Slide Number Placeholder 1">
            <a:extLst>
              <a:ext uri="{FF2B5EF4-FFF2-40B4-BE49-F238E27FC236}">
                <a16:creationId xmlns:a16="http://schemas.microsoft.com/office/drawing/2014/main" id="{2B3595B5-9150-4AD4-BDC6-FF7259CC406E}"/>
              </a:ext>
            </a:extLst>
          </p:cNvPr>
          <p:cNvSpPr>
            <a:spLocks noGrp="1"/>
          </p:cNvSpPr>
          <p:nvPr>
            <p:ph type="sldNum" sz="quarter" idx="12"/>
          </p:nvPr>
        </p:nvSpPr>
        <p:spPr/>
        <p:txBody>
          <a:bodyPr/>
          <a:lstStyle/>
          <a:p>
            <a:fld id="{FD51A11A-4460-4058-BF34-3B687C657791}" type="slidenum">
              <a:rPr lang="en-US" smtClean="0"/>
              <a:t>15</a:t>
            </a:fld>
            <a:endParaRPr lang="en-US" dirty="0"/>
          </a:p>
        </p:txBody>
      </p:sp>
      <p:pic>
        <p:nvPicPr>
          <p:cNvPr id="6" name="Picture 5">
            <a:extLst>
              <a:ext uri="{FF2B5EF4-FFF2-40B4-BE49-F238E27FC236}">
                <a16:creationId xmlns:a16="http://schemas.microsoft.com/office/drawing/2014/main" id="{0B90A772-D69A-4EB0-B422-7CBFDED6D5AD}"/>
              </a:ext>
            </a:extLst>
          </p:cNvPr>
          <p:cNvPicPr>
            <a:picLocks noChangeAspect="1"/>
          </p:cNvPicPr>
          <p:nvPr/>
        </p:nvPicPr>
        <p:blipFill>
          <a:blip r:embed="rId2"/>
          <a:stretch>
            <a:fillRect/>
          </a:stretch>
        </p:blipFill>
        <p:spPr>
          <a:xfrm>
            <a:off x="973394" y="3515682"/>
            <a:ext cx="4658640" cy="2136058"/>
          </a:xfrm>
          <a:prstGeom prst="rect">
            <a:avLst/>
          </a:prstGeom>
        </p:spPr>
      </p:pic>
      <p:sp>
        <p:nvSpPr>
          <p:cNvPr id="7" name="Flowchart: Process 6">
            <a:extLst>
              <a:ext uri="{FF2B5EF4-FFF2-40B4-BE49-F238E27FC236}">
                <a16:creationId xmlns:a16="http://schemas.microsoft.com/office/drawing/2014/main" id="{5FAA8994-78D5-4B8C-83A8-E06D1408464F}"/>
              </a:ext>
            </a:extLst>
          </p:cNvPr>
          <p:cNvSpPr/>
          <p:nvPr/>
        </p:nvSpPr>
        <p:spPr>
          <a:xfrm>
            <a:off x="3195484" y="4214149"/>
            <a:ext cx="727587" cy="462116"/>
          </a:xfrm>
          <a:prstGeom prst="flowChartProcess">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pic>
        <p:nvPicPr>
          <p:cNvPr id="9" name="Picture 8">
            <a:extLst>
              <a:ext uri="{FF2B5EF4-FFF2-40B4-BE49-F238E27FC236}">
                <a16:creationId xmlns:a16="http://schemas.microsoft.com/office/drawing/2014/main" id="{CEB587BD-840A-40AC-8BB5-FFAD9BF5F9DB}"/>
              </a:ext>
            </a:extLst>
          </p:cNvPr>
          <p:cNvPicPr>
            <a:picLocks noChangeAspect="1"/>
          </p:cNvPicPr>
          <p:nvPr/>
        </p:nvPicPr>
        <p:blipFill>
          <a:blip r:embed="rId3"/>
          <a:stretch>
            <a:fillRect/>
          </a:stretch>
        </p:blipFill>
        <p:spPr>
          <a:xfrm>
            <a:off x="6145161" y="3517864"/>
            <a:ext cx="4592736" cy="2133875"/>
          </a:xfrm>
          <a:prstGeom prst="rect">
            <a:avLst/>
          </a:prstGeom>
        </p:spPr>
      </p:pic>
    </p:spTree>
    <p:extLst>
      <p:ext uri="{BB962C8B-B14F-4D97-AF65-F5344CB8AC3E}">
        <p14:creationId xmlns:p14="http://schemas.microsoft.com/office/powerpoint/2010/main" val="1156282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95EDF84-F36B-453E-88F4-4375D799E7B4}"/>
              </a:ext>
            </a:extLst>
          </p:cNvPr>
          <p:cNvSpPr>
            <a:spLocks noGrp="1"/>
          </p:cNvSpPr>
          <p:nvPr>
            <p:ph type="title"/>
          </p:nvPr>
        </p:nvSpPr>
        <p:spPr>
          <a:xfrm>
            <a:off x="838200" y="312951"/>
            <a:ext cx="10515600" cy="613283"/>
          </a:xfrm>
        </p:spPr>
        <p:txBody>
          <a:bodyPr>
            <a:normAutofit fontScale="90000"/>
          </a:bodyPr>
          <a:lstStyle/>
          <a:p>
            <a:r>
              <a:rPr lang="en-US" b="1" dirty="0"/>
              <a:t>K-means clustering and CEJ Selection</a:t>
            </a:r>
          </a:p>
        </p:txBody>
      </p:sp>
      <p:sp>
        <p:nvSpPr>
          <p:cNvPr id="5" name="TextBox 4">
            <a:extLst>
              <a:ext uri="{FF2B5EF4-FFF2-40B4-BE49-F238E27FC236}">
                <a16:creationId xmlns:a16="http://schemas.microsoft.com/office/drawing/2014/main" id="{6D1E5628-ED89-450F-914C-9AD1E88583B1}"/>
              </a:ext>
            </a:extLst>
          </p:cNvPr>
          <p:cNvSpPr txBox="1"/>
          <p:nvPr/>
        </p:nvSpPr>
        <p:spPr>
          <a:xfrm>
            <a:off x="838200" y="1102235"/>
            <a:ext cx="10225548" cy="1569660"/>
          </a:xfrm>
          <a:prstGeom prst="rect">
            <a:avLst/>
          </a:prstGeom>
          <a:noFill/>
        </p:spPr>
        <p:txBody>
          <a:bodyPr wrap="square" rtlCol="0">
            <a:spAutoFit/>
          </a:bodyPr>
          <a:lstStyle/>
          <a:p>
            <a:pPr marL="342900" indent="-342900">
              <a:buFont typeface="Arial" panose="020B0604020202020204" pitchFamily="34" charset="0"/>
              <a:buChar char="•"/>
            </a:pPr>
            <a:r>
              <a:rPr lang="en-US" sz="2400" smtClean="0"/>
              <a:t>CEJ </a:t>
            </a:r>
            <a:r>
              <a:rPr lang="en-US" sz="2400"/>
              <a:t>Selection: After the bounding box is selected and clustered, the edge detection algorithm will be used to find the corresponding edges. Where the two points of contact between enamel and cementum are, the CEJ is at the bottom with the greatest distance between enamel and </a:t>
            </a:r>
            <a:r>
              <a:rPr lang="en-US" sz="2400" smtClean="0"/>
              <a:t>cementum</a:t>
            </a:r>
            <a:endParaRPr lang="en-US" sz="2400" dirty="0"/>
          </a:p>
        </p:txBody>
      </p:sp>
      <p:sp>
        <p:nvSpPr>
          <p:cNvPr id="2" name="Slide Number Placeholder 1">
            <a:extLst>
              <a:ext uri="{FF2B5EF4-FFF2-40B4-BE49-F238E27FC236}">
                <a16:creationId xmlns:a16="http://schemas.microsoft.com/office/drawing/2014/main" id="{2B3595B5-9150-4AD4-BDC6-FF7259CC406E}"/>
              </a:ext>
            </a:extLst>
          </p:cNvPr>
          <p:cNvSpPr>
            <a:spLocks noGrp="1"/>
          </p:cNvSpPr>
          <p:nvPr>
            <p:ph type="sldNum" sz="quarter" idx="12"/>
          </p:nvPr>
        </p:nvSpPr>
        <p:spPr/>
        <p:txBody>
          <a:bodyPr/>
          <a:lstStyle/>
          <a:p>
            <a:fld id="{FD51A11A-4460-4058-BF34-3B687C657791}" type="slidenum">
              <a:rPr lang="en-US" smtClean="0"/>
              <a:t>16</a:t>
            </a:fld>
            <a:endParaRPr lang="en-US" dirty="0"/>
          </a:p>
        </p:txBody>
      </p:sp>
      <p:pic>
        <p:nvPicPr>
          <p:cNvPr id="8" name="Picture 7">
            <a:extLst>
              <a:ext uri="{FF2B5EF4-FFF2-40B4-BE49-F238E27FC236}">
                <a16:creationId xmlns:a16="http://schemas.microsoft.com/office/drawing/2014/main" id="{68B9709D-5DA8-49F3-B029-85750FB250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1535" y="3014304"/>
            <a:ext cx="4308929" cy="3342046"/>
          </a:xfrm>
          <a:prstGeom prst="rect">
            <a:avLst/>
          </a:prstGeom>
        </p:spPr>
      </p:pic>
    </p:spTree>
    <p:extLst>
      <p:ext uri="{BB962C8B-B14F-4D97-AF65-F5344CB8AC3E}">
        <p14:creationId xmlns:p14="http://schemas.microsoft.com/office/powerpoint/2010/main" val="2918355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95EDF84-F36B-453E-88F4-4375D799E7B4}"/>
              </a:ext>
            </a:extLst>
          </p:cNvPr>
          <p:cNvSpPr>
            <a:spLocks noGrp="1"/>
          </p:cNvSpPr>
          <p:nvPr>
            <p:ph type="title"/>
          </p:nvPr>
        </p:nvSpPr>
        <p:spPr>
          <a:xfrm>
            <a:off x="287594" y="386734"/>
            <a:ext cx="4058264" cy="1251694"/>
          </a:xfrm>
        </p:spPr>
        <p:txBody>
          <a:bodyPr>
            <a:normAutofit fontScale="90000"/>
          </a:bodyPr>
          <a:lstStyle/>
          <a:p>
            <a:r>
              <a:rPr lang="en-US" b="1" dirty="0"/>
              <a:t>K-means clustering and CEJ Selection</a:t>
            </a:r>
          </a:p>
        </p:txBody>
      </p:sp>
      <p:sp>
        <p:nvSpPr>
          <p:cNvPr id="5" name="TextBox 4">
            <a:extLst>
              <a:ext uri="{FF2B5EF4-FFF2-40B4-BE49-F238E27FC236}">
                <a16:creationId xmlns:a16="http://schemas.microsoft.com/office/drawing/2014/main" id="{6D1E5628-ED89-450F-914C-9AD1E88583B1}"/>
              </a:ext>
            </a:extLst>
          </p:cNvPr>
          <p:cNvSpPr txBox="1"/>
          <p:nvPr/>
        </p:nvSpPr>
        <p:spPr>
          <a:xfrm>
            <a:off x="287594" y="1812895"/>
            <a:ext cx="4421802" cy="1200329"/>
          </a:xfrm>
          <a:prstGeom prst="rect">
            <a:avLst/>
          </a:prstGeom>
          <a:noFill/>
        </p:spPr>
        <p:txBody>
          <a:bodyPr wrap="square" rtlCol="0">
            <a:spAutoFit/>
          </a:bodyPr>
          <a:lstStyle/>
          <a:p>
            <a:pPr marL="342900" indent="-342900">
              <a:buFont typeface="Arial" panose="020B0604020202020204" pitchFamily="34" charset="0"/>
              <a:buChar char="•"/>
            </a:pPr>
            <a:r>
              <a:rPr lang="en-US" sz="2400" smtClean="0"/>
              <a:t>Compare between box boundaries: Large, Medium, Small</a:t>
            </a:r>
            <a:endParaRPr lang="en-US" sz="2400" dirty="0"/>
          </a:p>
        </p:txBody>
      </p:sp>
      <p:sp>
        <p:nvSpPr>
          <p:cNvPr id="2" name="Slide Number Placeholder 1">
            <a:extLst>
              <a:ext uri="{FF2B5EF4-FFF2-40B4-BE49-F238E27FC236}">
                <a16:creationId xmlns:a16="http://schemas.microsoft.com/office/drawing/2014/main" id="{2B3595B5-9150-4AD4-BDC6-FF7259CC406E}"/>
              </a:ext>
            </a:extLst>
          </p:cNvPr>
          <p:cNvSpPr>
            <a:spLocks noGrp="1"/>
          </p:cNvSpPr>
          <p:nvPr>
            <p:ph type="sldNum" sz="quarter" idx="12"/>
          </p:nvPr>
        </p:nvSpPr>
        <p:spPr/>
        <p:txBody>
          <a:bodyPr/>
          <a:lstStyle/>
          <a:p>
            <a:fld id="{FD51A11A-4460-4058-BF34-3B687C657791}" type="slidenum">
              <a:rPr lang="en-US" smtClean="0"/>
              <a:t>17</a:t>
            </a:fld>
            <a:endParaRPr lang="en-US" dirty="0"/>
          </a:p>
        </p:txBody>
      </p:sp>
      <p:pic>
        <p:nvPicPr>
          <p:cNvPr id="6" name="Picture 5">
            <a:extLst>
              <a:ext uri="{FF2B5EF4-FFF2-40B4-BE49-F238E27FC236}">
                <a16:creationId xmlns:a16="http://schemas.microsoft.com/office/drawing/2014/main" id="{28D75F6B-9B90-4D69-8C7D-32E5E44FEF67}"/>
              </a:ext>
            </a:extLst>
          </p:cNvPr>
          <p:cNvPicPr>
            <a:picLocks noChangeAspect="1"/>
          </p:cNvPicPr>
          <p:nvPr/>
        </p:nvPicPr>
        <p:blipFill>
          <a:blip r:embed="rId2"/>
          <a:stretch>
            <a:fillRect/>
          </a:stretch>
        </p:blipFill>
        <p:spPr>
          <a:xfrm>
            <a:off x="595764" y="3620588"/>
            <a:ext cx="4792035" cy="2437274"/>
          </a:xfrm>
          <a:prstGeom prst="rect">
            <a:avLst/>
          </a:prstGeom>
        </p:spPr>
      </p:pic>
      <p:pic>
        <p:nvPicPr>
          <p:cNvPr id="9" name="Picture 8">
            <a:extLst>
              <a:ext uri="{FF2B5EF4-FFF2-40B4-BE49-F238E27FC236}">
                <a16:creationId xmlns:a16="http://schemas.microsoft.com/office/drawing/2014/main" id="{23BBC8E5-6036-41A4-9737-3D3E9BAC8CAD}"/>
              </a:ext>
            </a:extLst>
          </p:cNvPr>
          <p:cNvPicPr>
            <a:picLocks noChangeAspect="1"/>
          </p:cNvPicPr>
          <p:nvPr/>
        </p:nvPicPr>
        <p:blipFill>
          <a:blip r:embed="rId3"/>
          <a:stretch>
            <a:fillRect/>
          </a:stretch>
        </p:blipFill>
        <p:spPr>
          <a:xfrm>
            <a:off x="6490728" y="529473"/>
            <a:ext cx="4767208" cy="2421338"/>
          </a:xfrm>
          <a:prstGeom prst="rect">
            <a:avLst/>
          </a:prstGeom>
        </p:spPr>
      </p:pic>
      <p:pic>
        <p:nvPicPr>
          <p:cNvPr id="11" name="Picture 10">
            <a:extLst>
              <a:ext uri="{FF2B5EF4-FFF2-40B4-BE49-F238E27FC236}">
                <a16:creationId xmlns:a16="http://schemas.microsoft.com/office/drawing/2014/main" id="{2E4F814D-3223-4A85-AE97-58166B581AC7}"/>
              </a:ext>
            </a:extLst>
          </p:cNvPr>
          <p:cNvPicPr>
            <a:picLocks noChangeAspect="1"/>
          </p:cNvPicPr>
          <p:nvPr/>
        </p:nvPicPr>
        <p:blipFill>
          <a:blip r:embed="rId4"/>
          <a:stretch>
            <a:fillRect/>
          </a:stretch>
        </p:blipFill>
        <p:spPr>
          <a:xfrm>
            <a:off x="6490728" y="3620588"/>
            <a:ext cx="4767208" cy="2437274"/>
          </a:xfrm>
          <a:prstGeom prst="rect">
            <a:avLst/>
          </a:prstGeom>
        </p:spPr>
      </p:pic>
      <p:sp>
        <p:nvSpPr>
          <p:cNvPr id="3" name="TextBox 2"/>
          <p:cNvSpPr txBox="1"/>
          <p:nvPr/>
        </p:nvSpPr>
        <p:spPr>
          <a:xfrm flipH="1">
            <a:off x="6490728" y="3013224"/>
            <a:ext cx="4767208" cy="369332"/>
          </a:xfrm>
          <a:prstGeom prst="rect">
            <a:avLst/>
          </a:prstGeom>
          <a:noFill/>
        </p:spPr>
        <p:txBody>
          <a:bodyPr wrap="square" rtlCol="0">
            <a:spAutoFit/>
          </a:bodyPr>
          <a:lstStyle/>
          <a:p>
            <a:pPr algn="ctr"/>
            <a:r>
              <a:rPr lang="en-US" i="1" dirty="0" smtClean="0"/>
              <a:t>Medium box </a:t>
            </a:r>
            <a:r>
              <a:rPr lang="en-US" i="1" dirty="0" smtClean="0"/>
              <a:t>boundary </a:t>
            </a:r>
            <a:r>
              <a:rPr lang="en-US" i="1" dirty="0" smtClean="0"/>
              <a:t>in Image</a:t>
            </a:r>
            <a:endParaRPr lang="en-US" i="1" dirty="0"/>
          </a:p>
        </p:txBody>
      </p:sp>
      <p:sp>
        <p:nvSpPr>
          <p:cNvPr id="10" name="TextBox 9"/>
          <p:cNvSpPr txBox="1"/>
          <p:nvPr/>
        </p:nvSpPr>
        <p:spPr>
          <a:xfrm flipH="1">
            <a:off x="608177" y="6100180"/>
            <a:ext cx="4767208" cy="369332"/>
          </a:xfrm>
          <a:prstGeom prst="rect">
            <a:avLst/>
          </a:prstGeom>
          <a:noFill/>
        </p:spPr>
        <p:txBody>
          <a:bodyPr wrap="square" rtlCol="0">
            <a:spAutoFit/>
          </a:bodyPr>
          <a:lstStyle/>
          <a:p>
            <a:pPr algn="ctr"/>
            <a:r>
              <a:rPr lang="en-US" i="1" dirty="0" smtClean="0"/>
              <a:t>Large box </a:t>
            </a:r>
            <a:r>
              <a:rPr lang="en-US" i="1" dirty="0" smtClean="0"/>
              <a:t>boundary </a:t>
            </a:r>
            <a:r>
              <a:rPr lang="en-US" i="1" dirty="0" smtClean="0"/>
              <a:t>in Image</a:t>
            </a:r>
            <a:endParaRPr lang="en-US" i="1" dirty="0"/>
          </a:p>
        </p:txBody>
      </p:sp>
      <p:sp>
        <p:nvSpPr>
          <p:cNvPr id="12" name="TextBox 11"/>
          <p:cNvSpPr txBox="1"/>
          <p:nvPr/>
        </p:nvSpPr>
        <p:spPr>
          <a:xfrm flipH="1">
            <a:off x="6586592" y="6111228"/>
            <a:ext cx="4767208" cy="369332"/>
          </a:xfrm>
          <a:prstGeom prst="rect">
            <a:avLst/>
          </a:prstGeom>
          <a:noFill/>
        </p:spPr>
        <p:txBody>
          <a:bodyPr wrap="square" rtlCol="0">
            <a:spAutoFit/>
          </a:bodyPr>
          <a:lstStyle/>
          <a:p>
            <a:pPr algn="ctr"/>
            <a:r>
              <a:rPr lang="en-US" i="1" dirty="0" smtClean="0"/>
              <a:t>Small box </a:t>
            </a:r>
            <a:r>
              <a:rPr lang="en-US" i="1" dirty="0" smtClean="0"/>
              <a:t>boundary </a:t>
            </a:r>
            <a:r>
              <a:rPr lang="en-US" i="1" dirty="0" smtClean="0"/>
              <a:t>in Image</a:t>
            </a:r>
            <a:endParaRPr lang="en-US" i="1" dirty="0"/>
          </a:p>
        </p:txBody>
      </p:sp>
    </p:spTree>
    <p:extLst>
      <p:ext uri="{BB962C8B-B14F-4D97-AF65-F5344CB8AC3E}">
        <p14:creationId xmlns:p14="http://schemas.microsoft.com/office/powerpoint/2010/main" val="42752213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7695D-73C1-435E-9FDC-CFDAF084F300}"/>
              </a:ext>
            </a:extLst>
          </p:cNvPr>
          <p:cNvSpPr>
            <a:spLocks noGrp="1"/>
          </p:cNvSpPr>
          <p:nvPr>
            <p:ph type="title"/>
          </p:nvPr>
        </p:nvSpPr>
        <p:spPr>
          <a:xfrm>
            <a:off x="838200" y="2103437"/>
            <a:ext cx="10515600" cy="1325563"/>
          </a:xfrm>
        </p:spPr>
        <p:txBody>
          <a:bodyPr/>
          <a:lstStyle/>
          <a:p>
            <a:pPr algn="ctr"/>
            <a:r>
              <a:rPr lang="en-US" b="1" dirty="0" smtClean="0"/>
              <a:t>THE END.</a:t>
            </a:r>
            <a:br>
              <a:rPr lang="en-US" b="1" dirty="0" smtClean="0"/>
            </a:br>
            <a:r>
              <a:rPr lang="en-US" b="1" dirty="0" smtClean="0"/>
              <a:t>Thank </a:t>
            </a:r>
            <a:r>
              <a:rPr lang="en-US" b="1" dirty="0"/>
              <a:t>you!!!</a:t>
            </a:r>
          </a:p>
        </p:txBody>
      </p:sp>
      <p:sp>
        <p:nvSpPr>
          <p:cNvPr id="3" name="Slide Number Placeholder 2">
            <a:extLst>
              <a:ext uri="{FF2B5EF4-FFF2-40B4-BE49-F238E27FC236}">
                <a16:creationId xmlns:a16="http://schemas.microsoft.com/office/drawing/2014/main" id="{616F88EE-9211-4AFD-8800-A5726934324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51A11A-4460-4058-BF34-3B687C657791}"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61704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76E8C-EE42-43BC-B261-430B0100CEA0}"/>
              </a:ext>
            </a:extLst>
          </p:cNvPr>
          <p:cNvSpPr>
            <a:spLocks noGrp="1"/>
          </p:cNvSpPr>
          <p:nvPr>
            <p:ph type="title"/>
          </p:nvPr>
        </p:nvSpPr>
        <p:spPr>
          <a:xfrm>
            <a:off x="817306" y="479055"/>
            <a:ext cx="2632587" cy="750443"/>
          </a:xfrm>
        </p:spPr>
        <p:txBody>
          <a:bodyPr>
            <a:normAutofit/>
          </a:bodyPr>
          <a:lstStyle/>
          <a:p>
            <a:r>
              <a:rPr lang="en-US" sz="4800" b="1" dirty="0"/>
              <a:t>Tutorial</a:t>
            </a:r>
          </a:p>
        </p:txBody>
      </p:sp>
      <p:sp>
        <p:nvSpPr>
          <p:cNvPr id="4" name="TextBox 3">
            <a:extLst>
              <a:ext uri="{FF2B5EF4-FFF2-40B4-BE49-F238E27FC236}">
                <a16:creationId xmlns:a16="http://schemas.microsoft.com/office/drawing/2014/main" id="{2B9007E9-FCB6-448D-BE9C-5367D8076285}"/>
              </a:ext>
            </a:extLst>
          </p:cNvPr>
          <p:cNvSpPr txBox="1"/>
          <p:nvPr/>
        </p:nvSpPr>
        <p:spPr>
          <a:xfrm>
            <a:off x="1052051" y="3043284"/>
            <a:ext cx="8141109" cy="2554545"/>
          </a:xfrm>
          <a:prstGeom prst="rect">
            <a:avLst/>
          </a:prstGeom>
          <a:noFill/>
        </p:spPr>
        <p:txBody>
          <a:bodyPr wrap="square" rtlCol="0">
            <a:spAutoFit/>
          </a:bodyPr>
          <a:lstStyle/>
          <a:p>
            <a:pPr lvl="1"/>
            <a:r>
              <a:rPr lang="en-US" sz="3200" dirty="0" smtClean="0"/>
              <a:t>Researched and built:</a:t>
            </a:r>
            <a:endParaRPr lang="en-US" sz="3200" dirty="0"/>
          </a:p>
          <a:p>
            <a:r>
              <a:rPr lang="en-US" sz="3200" dirty="0"/>
              <a:t>	+ Homomorphic Filtering 	</a:t>
            </a:r>
          </a:p>
          <a:p>
            <a:r>
              <a:rPr lang="en-US" sz="3200" dirty="0"/>
              <a:t>	+ Contrast Enhancement</a:t>
            </a:r>
          </a:p>
          <a:p>
            <a:r>
              <a:rPr lang="en-US" sz="3200" dirty="0"/>
              <a:t>	+ Adaptive Median Filter</a:t>
            </a:r>
          </a:p>
          <a:p>
            <a:r>
              <a:rPr lang="en-US" sz="3200" dirty="0"/>
              <a:t>	+ K-means clustering and CEJ Selection</a:t>
            </a:r>
          </a:p>
        </p:txBody>
      </p:sp>
      <p:sp>
        <p:nvSpPr>
          <p:cNvPr id="5" name="TextBox 4">
            <a:extLst>
              <a:ext uri="{FF2B5EF4-FFF2-40B4-BE49-F238E27FC236}">
                <a16:creationId xmlns:a16="http://schemas.microsoft.com/office/drawing/2014/main" id="{32ECDEF0-4BED-4F58-8CA0-CCE93CA80B74}"/>
              </a:ext>
            </a:extLst>
          </p:cNvPr>
          <p:cNvSpPr txBox="1"/>
          <p:nvPr/>
        </p:nvSpPr>
        <p:spPr>
          <a:xfrm>
            <a:off x="1455174" y="1597782"/>
            <a:ext cx="9645444" cy="1077218"/>
          </a:xfrm>
          <a:prstGeom prst="rect">
            <a:avLst/>
          </a:prstGeom>
          <a:noFill/>
        </p:spPr>
        <p:txBody>
          <a:bodyPr wrap="square">
            <a:spAutoFit/>
          </a:bodyPr>
          <a:lstStyle/>
          <a:p>
            <a:r>
              <a:rPr lang="en-US" sz="3200" dirty="0" smtClean="0"/>
              <a:t>Article: </a:t>
            </a:r>
            <a:r>
              <a:rPr lang="en-US" sz="3200" dirty="0"/>
              <a:t>Computer-Assisted Detection of </a:t>
            </a:r>
            <a:r>
              <a:rPr lang="en-US" sz="3200" dirty="0" err="1"/>
              <a:t>Cemento</a:t>
            </a:r>
            <a:r>
              <a:rPr lang="en-US" sz="3200" dirty="0"/>
              <a:t>-Enamel Junction in Intraoral </a:t>
            </a:r>
            <a:r>
              <a:rPr lang="en-US" sz="3200" dirty="0" err="1"/>
              <a:t>Ultrasonographs</a:t>
            </a:r>
            <a:endParaRPr lang="en-US" sz="3200" dirty="0"/>
          </a:p>
        </p:txBody>
      </p:sp>
      <p:sp>
        <p:nvSpPr>
          <p:cNvPr id="3" name="Slide Number Placeholder 2">
            <a:extLst>
              <a:ext uri="{FF2B5EF4-FFF2-40B4-BE49-F238E27FC236}">
                <a16:creationId xmlns:a16="http://schemas.microsoft.com/office/drawing/2014/main" id="{13DB0AB1-EA8F-443C-981A-E96C4A6CCFB9}"/>
              </a:ext>
            </a:extLst>
          </p:cNvPr>
          <p:cNvSpPr>
            <a:spLocks noGrp="1"/>
          </p:cNvSpPr>
          <p:nvPr>
            <p:ph type="sldNum" sz="quarter" idx="12"/>
          </p:nvPr>
        </p:nvSpPr>
        <p:spPr/>
        <p:txBody>
          <a:bodyPr/>
          <a:lstStyle/>
          <a:p>
            <a:fld id="{FD51A11A-4460-4058-BF34-3B687C657791}" type="slidenum">
              <a:rPr lang="en-US" smtClean="0"/>
              <a:t>2</a:t>
            </a:fld>
            <a:endParaRPr lang="en-US"/>
          </a:p>
        </p:txBody>
      </p:sp>
    </p:spTree>
    <p:extLst>
      <p:ext uri="{BB962C8B-B14F-4D97-AF65-F5344CB8AC3E}">
        <p14:creationId xmlns:p14="http://schemas.microsoft.com/office/powerpoint/2010/main" val="2102976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0D2A6-93A3-4822-BA9D-993DCC163E10}"/>
              </a:ext>
            </a:extLst>
          </p:cNvPr>
          <p:cNvSpPr>
            <a:spLocks noGrp="1"/>
          </p:cNvSpPr>
          <p:nvPr>
            <p:ph type="title"/>
          </p:nvPr>
        </p:nvSpPr>
        <p:spPr>
          <a:xfrm>
            <a:off x="720213" y="476721"/>
            <a:ext cx="8197645" cy="613283"/>
          </a:xfrm>
        </p:spPr>
        <p:txBody>
          <a:bodyPr>
            <a:normAutofit fontScale="90000"/>
          </a:bodyPr>
          <a:lstStyle/>
          <a:p>
            <a:r>
              <a:rPr lang="en-US" b="1" dirty="0"/>
              <a:t>Homomorphic Filtering</a:t>
            </a:r>
          </a:p>
        </p:txBody>
      </p:sp>
      <p:sp>
        <p:nvSpPr>
          <p:cNvPr id="4" name="TextBox 3">
            <a:extLst>
              <a:ext uri="{FF2B5EF4-FFF2-40B4-BE49-F238E27FC236}">
                <a16:creationId xmlns:a16="http://schemas.microsoft.com/office/drawing/2014/main" id="{D5DB2727-4FC4-46C9-B233-80050C60B5CA}"/>
              </a:ext>
            </a:extLst>
          </p:cNvPr>
          <p:cNvSpPr txBox="1"/>
          <p:nvPr/>
        </p:nvSpPr>
        <p:spPr>
          <a:xfrm>
            <a:off x="1214283" y="1180374"/>
            <a:ext cx="9606116" cy="2677656"/>
          </a:xfrm>
          <a:prstGeom prst="rect">
            <a:avLst/>
          </a:prstGeom>
          <a:noFill/>
        </p:spPr>
        <p:txBody>
          <a:bodyPr wrap="square" rtlCol="0">
            <a:spAutoFit/>
          </a:bodyPr>
          <a:lstStyle/>
          <a:p>
            <a:pPr marL="285750" indent="-285750">
              <a:buFontTx/>
              <a:buChar char="-"/>
            </a:pPr>
            <a:r>
              <a:rPr lang="en-US" sz="2800" b="0" i="0" dirty="0" smtClean="0">
                <a:solidFill>
                  <a:srgbClr val="000000"/>
                </a:solidFill>
                <a:effectLst/>
                <a:cs typeface="Arial" panose="020B0604020202020204" pitchFamily="34" charset="0"/>
              </a:rPr>
              <a:t>Homomorphic </a:t>
            </a:r>
            <a:r>
              <a:rPr lang="en-US" sz="2800" b="0" i="0" dirty="0">
                <a:solidFill>
                  <a:srgbClr val="000000"/>
                </a:solidFill>
                <a:effectLst/>
                <a:cs typeface="Arial" panose="020B0604020202020204" pitchFamily="34" charset="0"/>
              </a:rPr>
              <a:t>Filtering </a:t>
            </a:r>
            <a:r>
              <a:rPr lang="en-US" sz="2800" b="0" i="0" dirty="0" smtClean="0">
                <a:solidFill>
                  <a:srgbClr val="000000"/>
                </a:solidFill>
                <a:effectLst/>
                <a:cs typeface="Arial" panose="020B0604020202020204" pitchFamily="34" charset="0"/>
              </a:rPr>
              <a:t>– HF:</a:t>
            </a:r>
            <a:r>
              <a:rPr lang="vi-VN" sz="2800" b="0" i="0" dirty="0" smtClean="0">
                <a:solidFill>
                  <a:srgbClr val="000000"/>
                </a:solidFill>
                <a:effectLst/>
                <a:cs typeface="Arial" panose="020B0604020202020204" pitchFamily="34" charset="0"/>
              </a:rPr>
              <a:t> </a:t>
            </a:r>
            <a:r>
              <a:rPr lang="en-US" sz="2800" dirty="0" smtClean="0">
                <a:solidFill>
                  <a:srgbClr val="000000"/>
                </a:solidFill>
                <a:latin typeface="Calibri" panose="020F0502020204030204" pitchFamily="34" charset="0"/>
                <a:cs typeface="Calibri" panose="020F0502020204030204" pitchFamily="34" charset="0"/>
              </a:rPr>
              <a:t>a </a:t>
            </a:r>
            <a:r>
              <a:rPr lang="en-US" sz="2800" dirty="0">
                <a:solidFill>
                  <a:srgbClr val="000000"/>
                </a:solidFill>
                <a:latin typeface="Calibri" panose="020F0502020204030204" pitchFamily="34" charset="0"/>
                <a:cs typeface="Calibri" panose="020F0502020204030204" pitchFamily="34" charset="0"/>
              </a:rPr>
              <a:t>general technique for signal and image processing, which involves a nonlinear mapping to another domain, where linear filtering is applied, followed by a mapping back to the original domain. In a nutshell, HF is a technique to enhance low-light pixels</a:t>
            </a:r>
            <a:r>
              <a:rPr lang="en-US" sz="2800" dirty="0" smtClean="0">
                <a:solidFill>
                  <a:srgbClr val="000000"/>
                </a:solidFill>
                <a:latin typeface="Calibri" panose="020F0502020204030204" pitchFamily="34" charset="0"/>
                <a:cs typeface="Calibri" panose="020F0502020204030204" pitchFamily="34" charset="0"/>
              </a:rPr>
              <a:t>.</a:t>
            </a:r>
          </a:p>
          <a:p>
            <a:pPr marL="285750" indent="-285750">
              <a:buFontTx/>
              <a:buChar char="-"/>
            </a:pPr>
            <a:r>
              <a:rPr lang="en-US" sz="2800" dirty="0" smtClean="0">
                <a:solidFill>
                  <a:srgbClr val="000000"/>
                </a:solidFill>
                <a:cs typeface="Arial" panose="020B0604020202020204" pitchFamily="34" charset="0"/>
              </a:rPr>
              <a:t>The process below perform </a:t>
            </a:r>
            <a:r>
              <a:rPr lang="en-US" sz="2800" dirty="0">
                <a:solidFill>
                  <a:srgbClr val="000000"/>
                </a:solidFill>
                <a:cs typeface="Arial" panose="020B0604020202020204" pitchFamily="34" charset="0"/>
              </a:rPr>
              <a:t>the </a:t>
            </a:r>
            <a:r>
              <a:rPr lang="en-US" sz="2800" dirty="0" smtClean="0">
                <a:solidFill>
                  <a:srgbClr val="000000"/>
                </a:solidFill>
                <a:cs typeface="Arial" panose="020B0604020202020204" pitchFamily="34" charset="0"/>
              </a:rPr>
              <a:t>HF technique:</a:t>
            </a:r>
            <a:endParaRPr lang="en-US" sz="2800" dirty="0">
              <a:solidFill>
                <a:srgbClr val="000000"/>
              </a:solidFill>
              <a:cs typeface="Arial" panose="020B0604020202020204" pitchFamily="34" charset="0"/>
            </a:endParaRPr>
          </a:p>
        </p:txBody>
      </p:sp>
      <p:sp>
        <p:nvSpPr>
          <p:cNvPr id="3" name="Slide Number Placeholder 2">
            <a:extLst>
              <a:ext uri="{FF2B5EF4-FFF2-40B4-BE49-F238E27FC236}">
                <a16:creationId xmlns:a16="http://schemas.microsoft.com/office/drawing/2014/main" id="{A3D493DB-12B4-4734-953C-364577F7DC7E}"/>
              </a:ext>
            </a:extLst>
          </p:cNvPr>
          <p:cNvSpPr>
            <a:spLocks noGrp="1"/>
          </p:cNvSpPr>
          <p:nvPr>
            <p:ph type="sldNum" sz="quarter" idx="12"/>
          </p:nvPr>
        </p:nvSpPr>
        <p:spPr/>
        <p:txBody>
          <a:bodyPr/>
          <a:lstStyle/>
          <a:p>
            <a:fld id="{FD51A11A-4460-4058-BF34-3B687C657791}" type="slidenum">
              <a:rPr lang="en-US" smtClean="0"/>
              <a:t>3</a:t>
            </a:fld>
            <a:endParaRPr lang="en-US"/>
          </a:p>
        </p:txBody>
      </p:sp>
      <p:pic>
        <p:nvPicPr>
          <p:cNvPr id="7" name="Picture 6">
            <a:extLst>
              <a:ext uri="{FF2B5EF4-FFF2-40B4-BE49-F238E27FC236}">
                <a16:creationId xmlns:a16="http://schemas.microsoft.com/office/drawing/2014/main" id="{38336955-A6BC-4473-A763-60FD77D5B14A}"/>
              </a:ext>
            </a:extLst>
          </p:cNvPr>
          <p:cNvPicPr>
            <a:picLocks noChangeAspect="1"/>
          </p:cNvPicPr>
          <p:nvPr/>
        </p:nvPicPr>
        <p:blipFill>
          <a:blip r:embed="rId2"/>
          <a:stretch>
            <a:fillRect/>
          </a:stretch>
        </p:blipFill>
        <p:spPr>
          <a:xfrm>
            <a:off x="1769191" y="4176087"/>
            <a:ext cx="8496300" cy="1581150"/>
          </a:xfrm>
          <a:prstGeom prst="rect">
            <a:avLst/>
          </a:prstGeom>
        </p:spPr>
      </p:pic>
    </p:spTree>
    <p:extLst>
      <p:ext uri="{BB962C8B-B14F-4D97-AF65-F5344CB8AC3E}">
        <p14:creationId xmlns:p14="http://schemas.microsoft.com/office/powerpoint/2010/main" val="774450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828194F-BCBC-4240-949D-CC454E6B87B2}"/>
              </a:ext>
            </a:extLst>
          </p:cNvPr>
          <p:cNvSpPr>
            <a:spLocks noGrp="1"/>
          </p:cNvSpPr>
          <p:nvPr>
            <p:ph type="title"/>
          </p:nvPr>
        </p:nvSpPr>
        <p:spPr>
          <a:xfrm>
            <a:off x="535858" y="378695"/>
            <a:ext cx="5255342" cy="613283"/>
          </a:xfrm>
        </p:spPr>
        <p:txBody>
          <a:bodyPr>
            <a:normAutofit fontScale="90000"/>
          </a:bodyPr>
          <a:lstStyle/>
          <a:p>
            <a:r>
              <a:rPr lang="en-US" b="1" dirty="0"/>
              <a:t>Homomorphic Filtering</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349C026-EA94-4A24-9894-59279F54AF5D}"/>
                  </a:ext>
                </a:extLst>
              </p:cNvPr>
              <p:cNvSpPr txBox="1"/>
              <p:nvPr/>
            </p:nvSpPr>
            <p:spPr>
              <a:xfrm>
                <a:off x="1666568" y="1055735"/>
                <a:ext cx="9687232" cy="5563895"/>
              </a:xfrm>
              <a:prstGeom prst="rect">
                <a:avLst/>
              </a:prstGeom>
              <a:noFill/>
            </p:spPr>
            <p:txBody>
              <a:bodyPr wrap="square" rtlCol="0">
                <a:spAutoFit/>
              </a:bodyPr>
              <a:lstStyle/>
              <a:p>
                <a:pPr marL="285750" indent="-285750">
                  <a:buFont typeface="Arial" panose="020B0604020202020204" pitchFamily="34" charset="0"/>
                  <a:buChar char="•"/>
                </a:pPr>
                <a:r>
                  <a:rPr lang="en-US" sz="2400" dirty="0"/>
                  <a:t>Algorithm:</a:t>
                </a:r>
              </a:p>
              <a:p>
                <a:r>
                  <a:rPr lang="en-US" sz="2400" dirty="0"/>
                  <a:t>	-  Input Image: </a:t>
                </a:r>
                <a14:m>
                  <m:oMath xmlns:m="http://schemas.openxmlformats.org/officeDocument/2006/math">
                    <m:r>
                      <a:rPr lang="en-US" sz="2400" i="1" dirty="0" smtClean="0">
                        <a:latin typeface="Cambria Math" panose="02040503050406030204" pitchFamily="18" charset="0"/>
                      </a:rPr>
                      <m:t>𝑓</m:t>
                    </m:r>
                    <m:r>
                      <a:rPr lang="en-US" sz="2400" i="1" dirty="0" smtClean="0">
                        <a:latin typeface="Cambria Math" panose="02040503050406030204" pitchFamily="18" charset="0"/>
                      </a:rPr>
                      <m:t>(</m:t>
                    </m:r>
                    <m:r>
                      <a:rPr lang="en-US" sz="2400" i="1" dirty="0" smtClean="0">
                        <a:latin typeface="Cambria Math" panose="02040503050406030204" pitchFamily="18" charset="0"/>
                      </a:rPr>
                      <m:t>𝑥</m:t>
                    </m:r>
                    <m:r>
                      <a:rPr lang="en-US" sz="2400" i="1" dirty="0" smtClean="0">
                        <a:latin typeface="Cambria Math" panose="02040503050406030204" pitchFamily="18" charset="0"/>
                      </a:rPr>
                      <m:t>, </m:t>
                    </m:r>
                    <m:r>
                      <a:rPr lang="en-US" sz="2400" i="1" dirty="0" smtClean="0">
                        <a:latin typeface="Cambria Math" panose="02040503050406030204" pitchFamily="18" charset="0"/>
                      </a:rPr>
                      <m:t>𝑦</m:t>
                    </m:r>
                    <m:r>
                      <a:rPr lang="en-US" sz="2400" i="1" dirty="0" smtClean="0">
                        <a:latin typeface="Cambria Math" panose="02040503050406030204" pitchFamily="18" charset="0"/>
                      </a:rPr>
                      <m:t>) = </m:t>
                    </m:r>
                    <m:r>
                      <a:rPr lang="en-US" sz="2400" i="1" dirty="0" err="1">
                        <a:latin typeface="Cambria Math" panose="02040503050406030204" pitchFamily="18" charset="0"/>
                      </a:rPr>
                      <m:t>𝑖</m:t>
                    </m:r>
                    <m:r>
                      <a:rPr lang="en-US" sz="2400" i="1" dirty="0">
                        <a:latin typeface="Cambria Math" panose="02040503050406030204" pitchFamily="18" charset="0"/>
                      </a:rPr>
                      <m:t>(</m:t>
                    </m:r>
                    <m:r>
                      <a:rPr lang="en-US" sz="2400" i="1" dirty="0">
                        <a:latin typeface="Cambria Math" panose="02040503050406030204" pitchFamily="18" charset="0"/>
                      </a:rPr>
                      <m:t>𝑥</m:t>
                    </m:r>
                    <m:r>
                      <a:rPr lang="en-US" sz="2400" i="1" dirty="0">
                        <a:latin typeface="Cambria Math" panose="02040503050406030204" pitchFamily="18" charset="0"/>
                      </a:rPr>
                      <m:t>, </m:t>
                    </m:r>
                    <m:r>
                      <a:rPr lang="en-US" sz="2400" i="1" dirty="0">
                        <a:latin typeface="Cambria Math" panose="02040503050406030204" pitchFamily="18" charset="0"/>
                      </a:rPr>
                      <m:t>𝑦</m:t>
                    </m:r>
                    <m:r>
                      <a:rPr lang="en-US" sz="2400" i="1" dirty="0">
                        <a:latin typeface="Cambria Math" panose="02040503050406030204" pitchFamily="18" charset="0"/>
                      </a:rPr>
                      <m:t>) ∗ </m:t>
                    </m:r>
                    <m:r>
                      <a:rPr lang="en-US" sz="2400" i="1" dirty="0">
                        <a:latin typeface="Cambria Math" panose="02040503050406030204" pitchFamily="18" charset="0"/>
                      </a:rPr>
                      <m:t>𝑟</m:t>
                    </m:r>
                    <m:r>
                      <a:rPr lang="en-US" sz="2400" i="1" dirty="0">
                        <a:latin typeface="Cambria Math" panose="02040503050406030204" pitchFamily="18" charset="0"/>
                      </a:rPr>
                      <m:t>(</m:t>
                    </m:r>
                    <m:r>
                      <a:rPr lang="en-US" sz="2400" i="1" dirty="0">
                        <a:latin typeface="Cambria Math" panose="02040503050406030204" pitchFamily="18" charset="0"/>
                      </a:rPr>
                      <m:t>𝑥</m:t>
                    </m:r>
                    <m:r>
                      <a:rPr lang="en-US" sz="2400" i="1" dirty="0">
                        <a:latin typeface="Cambria Math" panose="02040503050406030204" pitchFamily="18" charset="0"/>
                      </a:rPr>
                      <m:t>, </m:t>
                    </m:r>
                    <m:r>
                      <a:rPr lang="en-US" sz="2400" i="1" dirty="0">
                        <a:latin typeface="Cambria Math" panose="02040503050406030204" pitchFamily="18" charset="0"/>
                      </a:rPr>
                      <m:t>𝑦</m:t>
                    </m:r>
                    <m:r>
                      <a:rPr lang="en-US" sz="2400" i="1" dirty="0">
                        <a:latin typeface="Cambria Math" panose="02040503050406030204" pitchFamily="18" charset="0"/>
                      </a:rPr>
                      <m:t>)</m:t>
                    </m:r>
                  </m:oMath>
                </a14:m>
                <a:endParaRPr lang="en-US" sz="2400" dirty="0"/>
              </a:p>
              <a:p>
                <a:r>
                  <a:rPr lang="en-US" sz="2400" dirty="0"/>
                  <a:t>	 	</a:t>
                </a:r>
              </a:p>
              <a:p>
                <a:r>
                  <a:rPr lang="en-US" sz="2400" dirty="0"/>
                  <a:t>	- Ln</a:t>
                </a:r>
                <a14:m>
                  <m:oMath xmlns:m="http://schemas.openxmlformats.org/officeDocument/2006/math">
                    <m:r>
                      <a:rPr lang="en-US" sz="2400" i="1" dirty="0" smtClean="0">
                        <a:latin typeface="Cambria Math" panose="02040503050406030204" pitchFamily="18" charset="0"/>
                      </a:rPr>
                      <m:t>:  </m:t>
                    </m:r>
                    <m:r>
                      <a:rPr lang="en-US" sz="2400" i="1" dirty="0" smtClean="0">
                        <a:latin typeface="Cambria Math" panose="02040503050406030204" pitchFamily="18" charset="0"/>
                      </a:rPr>
                      <m:t>𝑍</m:t>
                    </m:r>
                    <m:r>
                      <a:rPr lang="en-US" sz="2400" i="1" dirty="0" smtClean="0">
                        <a:latin typeface="Cambria Math" panose="02040503050406030204" pitchFamily="18" charset="0"/>
                      </a:rPr>
                      <m:t>(</m:t>
                    </m:r>
                    <m:r>
                      <a:rPr lang="en-US" sz="2400" i="1" dirty="0" smtClean="0">
                        <a:latin typeface="Cambria Math" panose="02040503050406030204" pitchFamily="18" charset="0"/>
                      </a:rPr>
                      <m:t>𝑥</m:t>
                    </m:r>
                    <m:r>
                      <a:rPr lang="en-US" sz="2400" i="1" dirty="0" smtClean="0">
                        <a:latin typeface="Cambria Math" panose="02040503050406030204" pitchFamily="18" charset="0"/>
                      </a:rPr>
                      <m:t>, </m:t>
                    </m:r>
                    <m:r>
                      <a:rPr lang="en-US" sz="2400" i="1" dirty="0" smtClean="0">
                        <a:latin typeface="Cambria Math" panose="02040503050406030204" pitchFamily="18" charset="0"/>
                      </a:rPr>
                      <m:t>𝑦</m:t>
                    </m:r>
                    <m:r>
                      <a:rPr lang="en-US" sz="2400" i="1" dirty="0" smtClean="0">
                        <a:latin typeface="Cambria Math" panose="02040503050406030204" pitchFamily="18" charset="0"/>
                      </a:rPr>
                      <m:t>) = </m:t>
                    </m:r>
                    <m:r>
                      <m:rPr>
                        <m:sty m:val="p"/>
                      </m:rPr>
                      <a:rPr lang="en-US" sz="2400" i="1" dirty="0" smtClean="0">
                        <a:latin typeface="Cambria Math" panose="02040503050406030204" pitchFamily="18" charset="0"/>
                      </a:rPr>
                      <m:t>ln</m:t>
                    </m:r>
                    <m:r>
                      <a:rPr lang="en-US" sz="2400" i="1" dirty="0" smtClean="0">
                        <a:latin typeface="Cambria Math" panose="02040503050406030204" pitchFamily="18" charset="0"/>
                      </a:rPr>
                      <m:t>⁡( </m:t>
                    </m:r>
                    <m:r>
                      <a:rPr lang="en-US" sz="2400" i="1" dirty="0" smtClean="0">
                        <a:latin typeface="Cambria Math" panose="02040503050406030204" pitchFamily="18" charset="0"/>
                      </a:rPr>
                      <m:t>𝑓</m:t>
                    </m:r>
                    <m:r>
                      <a:rPr lang="en-US" sz="2400" i="1" dirty="0" smtClean="0">
                        <a:latin typeface="Cambria Math" panose="02040503050406030204" pitchFamily="18" charset="0"/>
                      </a:rPr>
                      <m:t>(</m:t>
                    </m:r>
                    <m:r>
                      <a:rPr lang="en-US" sz="2400" i="1" dirty="0" smtClean="0">
                        <a:latin typeface="Cambria Math" panose="02040503050406030204" pitchFamily="18" charset="0"/>
                      </a:rPr>
                      <m:t>𝑥</m:t>
                    </m:r>
                    <m:r>
                      <a:rPr lang="en-US" sz="2400" i="1" dirty="0" smtClean="0">
                        <a:latin typeface="Cambria Math" panose="02040503050406030204" pitchFamily="18" charset="0"/>
                      </a:rPr>
                      <m:t>, </m:t>
                    </m:r>
                    <m:r>
                      <a:rPr lang="en-US" sz="2400" i="1" dirty="0" smtClean="0">
                        <a:latin typeface="Cambria Math" panose="02040503050406030204" pitchFamily="18" charset="0"/>
                      </a:rPr>
                      <m:t>𝑦</m:t>
                    </m:r>
                    <m:r>
                      <a:rPr lang="en-US" sz="2400" i="1" dirty="0" smtClean="0">
                        <a:latin typeface="Cambria Math" panose="02040503050406030204" pitchFamily="18" charset="0"/>
                      </a:rPr>
                      <m:t>) )</m:t>
                    </m:r>
                  </m:oMath>
                </a14:m>
                <a:endParaRPr lang="en-US" sz="2400" dirty="0"/>
              </a:p>
              <a:p>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		    = </m:t>
                      </m:r>
                      <m:r>
                        <m:rPr>
                          <m:sty m:val="p"/>
                        </m:rPr>
                        <a:rPr lang="en-US" sz="2400" i="1" dirty="0" smtClean="0">
                          <a:latin typeface="Cambria Math" panose="02040503050406030204" pitchFamily="18" charset="0"/>
                        </a:rPr>
                        <m:t>ln</m:t>
                      </m:r>
                      <m:r>
                        <a:rPr lang="en-US" sz="2400" i="1" dirty="0" smtClean="0">
                          <a:latin typeface="Cambria Math" panose="02040503050406030204" pitchFamily="18" charset="0"/>
                        </a:rPr>
                        <m:t>⁡( </m:t>
                      </m:r>
                      <m:r>
                        <a:rPr lang="en-US" sz="2400" i="1" dirty="0" err="1">
                          <a:latin typeface="Cambria Math" panose="02040503050406030204" pitchFamily="18" charset="0"/>
                        </a:rPr>
                        <m:t>𝑖</m:t>
                      </m:r>
                      <m:r>
                        <a:rPr lang="en-US" sz="2400" i="1" dirty="0">
                          <a:latin typeface="Cambria Math" panose="02040503050406030204" pitchFamily="18" charset="0"/>
                        </a:rPr>
                        <m:t>(</m:t>
                      </m:r>
                      <m:r>
                        <a:rPr lang="en-US" sz="2400" i="1" dirty="0">
                          <a:latin typeface="Cambria Math" panose="02040503050406030204" pitchFamily="18" charset="0"/>
                        </a:rPr>
                        <m:t>𝑥</m:t>
                      </m:r>
                      <m:r>
                        <a:rPr lang="en-US" sz="2400" i="1" dirty="0">
                          <a:latin typeface="Cambria Math" panose="02040503050406030204" pitchFamily="18" charset="0"/>
                        </a:rPr>
                        <m:t>, </m:t>
                      </m:r>
                      <m:r>
                        <a:rPr lang="en-US" sz="2400" i="1" dirty="0">
                          <a:latin typeface="Cambria Math" panose="02040503050406030204" pitchFamily="18" charset="0"/>
                        </a:rPr>
                        <m:t>𝑦</m:t>
                      </m:r>
                      <m:r>
                        <a:rPr lang="en-US" sz="2400" i="1" dirty="0">
                          <a:latin typeface="Cambria Math" panose="02040503050406030204" pitchFamily="18" charset="0"/>
                        </a:rPr>
                        <m:t>) ) + </m:t>
                      </m:r>
                      <m:r>
                        <m:rPr>
                          <m:sty m:val="p"/>
                        </m:rPr>
                        <a:rPr lang="en-US" sz="2400" i="1" dirty="0">
                          <a:latin typeface="Cambria Math" panose="02040503050406030204" pitchFamily="18" charset="0"/>
                        </a:rPr>
                        <m:t>ln</m:t>
                      </m:r>
                      <m:r>
                        <a:rPr lang="en-US" sz="2400" i="1" dirty="0">
                          <a:latin typeface="Cambria Math" panose="02040503050406030204" pitchFamily="18" charset="0"/>
                        </a:rPr>
                        <m:t>⁡( </m:t>
                      </m:r>
                      <m:r>
                        <a:rPr lang="en-US" sz="2400" i="1" dirty="0">
                          <a:latin typeface="Cambria Math" panose="02040503050406030204" pitchFamily="18" charset="0"/>
                        </a:rPr>
                        <m:t>𝑟</m:t>
                      </m:r>
                      <m:r>
                        <a:rPr lang="en-US" sz="2400" i="1" dirty="0">
                          <a:latin typeface="Cambria Math" panose="02040503050406030204" pitchFamily="18" charset="0"/>
                        </a:rPr>
                        <m:t>(</m:t>
                      </m:r>
                      <m:r>
                        <a:rPr lang="en-US" sz="2400" i="1" dirty="0">
                          <a:latin typeface="Cambria Math" panose="02040503050406030204" pitchFamily="18" charset="0"/>
                        </a:rPr>
                        <m:t>𝑥</m:t>
                      </m:r>
                      <m:r>
                        <a:rPr lang="en-US" sz="2400" i="1" dirty="0">
                          <a:latin typeface="Cambria Math" panose="02040503050406030204" pitchFamily="18" charset="0"/>
                        </a:rPr>
                        <m:t>, </m:t>
                      </m:r>
                      <m:r>
                        <a:rPr lang="en-US" sz="2400" i="1" dirty="0">
                          <a:latin typeface="Cambria Math" panose="02040503050406030204" pitchFamily="18" charset="0"/>
                        </a:rPr>
                        <m:t>𝑦</m:t>
                      </m:r>
                      <m:r>
                        <a:rPr lang="en-US" sz="2400" i="1" dirty="0">
                          <a:latin typeface="Cambria Math" panose="02040503050406030204" pitchFamily="18" charset="0"/>
                        </a:rPr>
                        <m:t>) )</m:t>
                      </m:r>
                    </m:oMath>
                  </m:oMathPara>
                </a14:m>
                <a:endParaRPr lang="en-US" sz="2400" dirty="0"/>
              </a:p>
              <a:p>
                <a:endParaRPr lang="en-US" sz="2400" dirty="0"/>
              </a:p>
              <a:p>
                <a:r>
                  <a:rPr lang="en-US" sz="2400" dirty="0"/>
                  <a:t>	- Fourier Transform: </a:t>
                </a:r>
                <a14:m>
                  <m:oMath xmlns:m="http://schemas.openxmlformats.org/officeDocument/2006/math">
                    <m:r>
                      <a:rPr lang="en-US" sz="2400" i="1" dirty="0" smtClean="0">
                        <a:latin typeface="Cambria Math" panose="02040503050406030204" pitchFamily="18" charset="0"/>
                      </a:rPr>
                      <m:t>𝐹</m:t>
                    </m:r>
                    <m:r>
                      <a:rPr lang="en-US" sz="2400" i="1" dirty="0" smtClean="0">
                        <a:latin typeface="Cambria Math" panose="02040503050406030204" pitchFamily="18" charset="0"/>
                      </a:rPr>
                      <m:t>{</m:t>
                    </m:r>
                    <m:r>
                      <a:rPr lang="en-US" sz="2400" i="1" dirty="0" smtClean="0">
                        <a:latin typeface="Cambria Math" panose="02040503050406030204" pitchFamily="18" charset="0"/>
                      </a:rPr>
                      <m:t>𝑍</m:t>
                    </m:r>
                    <m:r>
                      <a:rPr lang="en-US" sz="2400" i="1" dirty="0" smtClean="0">
                        <a:latin typeface="Cambria Math" panose="02040503050406030204" pitchFamily="18" charset="0"/>
                      </a:rPr>
                      <m:t>(</m:t>
                    </m:r>
                    <m:r>
                      <a:rPr lang="en-US" sz="2400" i="1" dirty="0" smtClean="0">
                        <a:latin typeface="Cambria Math" panose="02040503050406030204" pitchFamily="18" charset="0"/>
                      </a:rPr>
                      <m:t>𝑥</m:t>
                    </m:r>
                    <m:r>
                      <a:rPr lang="en-US" sz="2400" i="1" dirty="0" smtClean="0">
                        <a:latin typeface="Cambria Math" panose="02040503050406030204" pitchFamily="18" charset="0"/>
                      </a:rPr>
                      <m:t>, </m:t>
                    </m:r>
                    <m:r>
                      <a:rPr lang="en-US" sz="2400" i="1" dirty="0" smtClean="0">
                        <a:latin typeface="Cambria Math" panose="02040503050406030204" pitchFamily="18" charset="0"/>
                      </a:rPr>
                      <m:t>𝑦</m:t>
                    </m:r>
                    <m:r>
                      <a:rPr lang="en-US" sz="2400" i="1" dirty="0" smtClean="0">
                        <a:latin typeface="Cambria Math" panose="02040503050406030204" pitchFamily="18" charset="0"/>
                      </a:rPr>
                      <m:t>)} = </m:t>
                    </m:r>
                    <m:r>
                      <a:rPr lang="en-US" sz="2400" i="1" dirty="0" smtClean="0">
                        <a:latin typeface="Cambria Math" panose="02040503050406030204" pitchFamily="18" charset="0"/>
                      </a:rPr>
                      <m:t>𝐹</m:t>
                    </m:r>
                    <m:r>
                      <a:rPr lang="en-US" sz="2400" i="1" dirty="0" smtClean="0">
                        <a:latin typeface="Cambria Math" panose="02040503050406030204" pitchFamily="18" charset="0"/>
                      </a:rPr>
                      <m:t>{</m:t>
                    </m:r>
                    <m:r>
                      <m:rPr>
                        <m:sty m:val="p"/>
                      </m:rPr>
                      <a:rPr lang="en-US" sz="2400" i="1" dirty="0" smtClean="0">
                        <a:latin typeface="Cambria Math" panose="02040503050406030204" pitchFamily="18" charset="0"/>
                      </a:rPr>
                      <m:t>ln</m:t>
                    </m:r>
                    <m:r>
                      <a:rPr lang="en-US" sz="2400" i="1" dirty="0" smtClean="0">
                        <a:latin typeface="Cambria Math" panose="02040503050406030204" pitchFamily="18" charset="0"/>
                      </a:rPr>
                      <m:t>⁡</m:t>
                    </m:r>
                    <m:r>
                      <a:rPr lang="en-US" sz="2400" i="1" dirty="0" err="1">
                        <a:latin typeface="Cambria Math" panose="02040503050406030204" pitchFamily="18" charset="0"/>
                      </a:rPr>
                      <m:t>𝑖</m:t>
                    </m:r>
                    <m:r>
                      <a:rPr lang="en-US" sz="2400" i="1" dirty="0">
                        <a:latin typeface="Cambria Math" panose="02040503050406030204" pitchFamily="18" charset="0"/>
                      </a:rPr>
                      <m:t>(</m:t>
                    </m:r>
                    <m:r>
                      <a:rPr lang="en-US" sz="2400" i="1" dirty="0">
                        <a:latin typeface="Cambria Math" panose="02040503050406030204" pitchFamily="18" charset="0"/>
                      </a:rPr>
                      <m:t>𝑥</m:t>
                    </m:r>
                    <m:r>
                      <a:rPr lang="en-US" sz="2400" i="1" dirty="0">
                        <a:latin typeface="Cambria Math" panose="02040503050406030204" pitchFamily="18" charset="0"/>
                      </a:rPr>
                      <m:t>, </m:t>
                    </m:r>
                    <m:r>
                      <a:rPr lang="en-US" sz="2400" i="1" dirty="0">
                        <a:latin typeface="Cambria Math" panose="02040503050406030204" pitchFamily="18" charset="0"/>
                      </a:rPr>
                      <m:t>𝑦</m:t>
                    </m:r>
                    <m:r>
                      <a:rPr lang="en-US" sz="2400" i="1" dirty="0">
                        <a:latin typeface="Cambria Math" panose="02040503050406030204" pitchFamily="18" charset="0"/>
                      </a:rPr>
                      <m:t>)} + </m:t>
                    </m:r>
                    <m:r>
                      <a:rPr lang="en-US" sz="2400" i="1" dirty="0">
                        <a:latin typeface="Cambria Math" panose="02040503050406030204" pitchFamily="18" charset="0"/>
                      </a:rPr>
                      <m:t>𝐹</m:t>
                    </m:r>
                    <m:r>
                      <a:rPr lang="en-US" sz="2400" i="1" dirty="0">
                        <a:latin typeface="Cambria Math" panose="02040503050406030204" pitchFamily="18" charset="0"/>
                      </a:rPr>
                      <m:t>{</m:t>
                    </m:r>
                    <m:r>
                      <m:rPr>
                        <m:sty m:val="p"/>
                      </m:rPr>
                      <a:rPr lang="en-US" sz="2400" i="1" dirty="0">
                        <a:latin typeface="Cambria Math" panose="02040503050406030204" pitchFamily="18" charset="0"/>
                      </a:rPr>
                      <m:t>ln</m:t>
                    </m:r>
                    <m:r>
                      <a:rPr lang="en-US" sz="2400" i="1" dirty="0">
                        <a:latin typeface="Cambria Math" panose="02040503050406030204" pitchFamily="18" charset="0"/>
                      </a:rPr>
                      <m:t>⁡</m:t>
                    </m:r>
                    <m:r>
                      <a:rPr lang="en-US" sz="2400" i="1" dirty="0">
                        <a:latin typeface="Cambria Math" panose="02040503050406030204" pitchFamily="18" charset="0"/>
                      </a:rPr>
                      <m:t>𝑟</m:t>
                    </m:r>
                    <m:r>
                      <a:rPr lang="en-US" sz="2400" i="1" dirty="0">
                        <a:latin typeface="Cambria Math" panose="02040503050406030204" pitchFamily="18" charset="0"/>
                      </a:rPr>
                      <m:t>(</m:t>
                    </m:r>
                    <m:r>
                      <a:rPr lang="en-US" sz="2400" i="1" dirty="0">
                        <a:latin typeface="Cambria Math" panose="02040503050406030204" pitchFamily="18" charset="0"/>
                      </a:rPr>
                      <m:t>𝑥</m:t>
                    </m:r>
                    <m:r>
                      <a:rPr lang="en-US" sz="2400" i="1" dirty="0">
                        <a:latin typeface="Cambria Math" panose="02040503050406030204" pitchFamily="18" charset="0"/>
                      </a:rPr>
                      <m:t>, </m:t>
                    </m:r>
                    <m:r>
                      <a:rPr lang="en-US" sz="2400" i="1" dirty="0">
                        <a:latin typeface="Cambria Math" panose="02040503050406030204" pitchFamily="18" charset="0"/>
                      </a:rPr>
                      <m:t>𝑦</m:t>
                    </m:r>
                    <m:r>
                      <a:rPr lang="en-US" sz="2400" i="1" dirty="0">
                        <a:latin typeface="Cambria Math" panose="02040503050406030204" pitchFamily="18" charset="0"/>
                      </a:rPr>
                      <m:t>)}</m:t>
                    </m:r>
                  </m:oMath>
                </a14:m>
                <a:endParaRPr lang="en-US" sz="2400" dirty="0"/>
              </a:p>
              <a:p>
                <a:r>
                  <a:rPr lang="en-US" sz="2400" dirty="0"/>
                  <a:t>		    =&gt;	 Z(u , v)  =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𝐹</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 (</m:t>
                    </m:r>
                    <m:r>
                      <a:rPr lang="en-US" sz="2400" b="0" i="1" smtClean="0">
                        <a:latin typeface="Cambria Math" panose="02040503050406030204" pitchFamily="18" charset="0"/>
                      </a:rPr>
                      <m:t>𝑢</m:t>
                    </m:r>
                    <m:r>
                      <a:rPr lang="en-US" sz="2400" b="0" i="1" smtClean="0">
                        <a:latin typeface="Cambria Math" panose="02040503050406030204" pitchFamily="18" charset="0"/>
                      </a:rPr>
                      <m:t>, </m:t>
                    </m:r>
                    <m:r>
                      <a:rPr lang="en-US" sz="2400" b="0" i="1" smtClean="0">
                        <a:latin typeface="Cambria Math" panose="02040503050406030204" pitchFamily="18" charset="0"/>
                      </a:rPr>
                      <m:t>𝑣</m:t>
                    </m:r>
                    <m:r>
                      <a:rPr lang="en-US" sz="2400" b="0" i="1" smtClean="0">
                        <a:latin typeface="Cambria Math" panose="02040503050406030204" pitchFamily="18" charset="0"/>
                      </a:rPr>
                      <m:t>)</m:t>
                    </m:r>
                  </m:oMath>
                </a14:m>
                <a:r>
                  <a:rPr lang="en-US" sz="2400" dirty="0"/>
                  <a:t> +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𝐹</m:t>
                        </m:r>
                      </m:e>
                      <m:sub>
                        <m:r>
                          <a:rPr lang="en-US" sz="2400" b="0" i="1" smtClean="0">
                            <a:latin typeface="Cambria Math" panose="02040503050406030204" pitchFamily="18" charset="0"/>
                          </a:rPr>
                          <m:t>𝑟</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𝑢</m:t>
                        </m:r>
                        <m:r>
                          <a:rPr lang="en-US" sz="2400" b="0" i="1" smtClean="0">
                            <a:latin typeface="Cambria Math" panose="02040503050406030204" pitchFamily="18" charset="0"/>
                          </a:rPr>
                          <m:t>, </m:t>
                        </m:r>
                        <m:r>
                          <a:rPr lang="en-US" sz="2400" b="0" i="1" smtClean="0">
                            <a:latin typeface="Cambria Math" panose="02040503050406030204" pitchFamily="18" charset="0"/>
                          </a:rPr>
                          <m:t>𝑣</m:t>
                        </m:r>
                      </m:e>
                    </m:d>
                  </m:oMath>
                </a14:m>
                <a:endParaRPr lang="en-US" sz="2400" b="0" dirty="0"/>
              </a:p>
              <a:p>
                <a:r>
                  <a:rPr lang="en-US" sz="2400" dirty="0"/>
                  <a:t>		</a:t>
                </a:r>
              </a:p>
              <a:p>
                <a:r>
                  <a:rPr lang="en-US" sz="2400" dirty="0"/>
                  <a:t>	- </a:t>
                </a:r>
                <a14:m>
                  <m:oMath xmlns:m="http://schemas.openxmlformats.org/officeDocument/2006/math">
                    <m:r>
                      <m:rPr>
                        <m:sty m:val="p"/>
                      </m:rPr>
                      <a:rPr lang="en-US" sz="2400" b="0" i="0" dirty="0" smtClean="0">
                        <a:latin typeface="Cambria Math" panose="02040503050406030204" pitchFamily="18" charset="0"/>
                      </a:rPr>
                      <m:t>Filter</m:t>
                    </m:r>
                    <m:r>
                      <a:rPr lang="en-US" sz="2400" b="0" i="0" dirty="0" smtClean="0">
                        <a:latin typeface="Cambria Math" panose="02040503050406030204" pitchFamily="18" charset="0"/>
                      </a:rPr>
                      <m:t> </m:t>
                    </m:r>
                    <m:r>
                      <m:rPr>
                        <m:sty m:val="p"/>
                      </m:rPr>
                      <a:rPr lang="en-US" sz="2400" b="0" i="0" dirty="0" smtClean="0">
                        <a:latin typeface="Cambria Math" panose="02040503050406030204" pitchFamily="18" charset="0"/>
                      </a:rPr>
                      <m:t>function</m:t>
                    </m:r>
                    <m:r>
                      <a:rPr lang="en-US" sz="2400" b="0" i="0" dirty="0" smtClean="0">
                        <a:latin typeface="Cambria Math" panose="02040503050406030204" pitchFamily="18" charset="0"/>
                      </a:rPr>
                      <m:t> </m:t>
                    </m:r>
                    <m:r>
                      <a:rPr lang="en-US" sz="2400" i="1" dirty="0" smtClean="0">
                        <a:latin typeface="Cambria Math" panose="02040503050406030204" pitchFamily="18" charset="0"/>
                      </a:rPr>
                      <m:t>𝐻</m:t>
                    </m:r>
                    <m:r>
                      <a:rPr lang="en-US" sz="2400" i="1" dirty="0" smtClean="0">
                        <a:latin typeface="Cambria Math" panose="02040503050406030204" pitchFamily="18" charset="0"/>
                      </a:rPr>
                      <m:t>(</m:t>
                    </m:r>
                    <m:r>
                      <a:rPr lang="en-US" sz="2400" i="1" dirty="0" smtClean="0">
                        <a:latin typeface="Cambria Math" panose="02040503050406030204" pitchFamily="18" charset="0"/>
                      </a:rPr>
                      <m:t>𝑢</m:t>
                    </m:r>
                    <m:r>
                      <a:rPr lang="en-US" sz="2400" i="1" dirty="0" smtClean="0">
                        <a:latin typeface="Cambria Math" panose="02040503050406030204" pitchFamily="18" charset="0"/>
                      </a:rPr>
                      <m:t>, </m:t>
                    </m:r>
                    <m:r>
                      <a:rPr lang="en-US" sz="2400" i="1" dirty="0" smtClean="0">
                        <a:latin typeface="Cambria Math" panose="02040503050406030204" pitchFamily="18" charset="0"/>
                      </a:rPr>
                      <m:t>𝑣</m:t>
                    </m:r>
                    <m:r>
                      <a:rPr lang="en-US" sz="2400" i="1" dirty="0" smtClean="0">
                        <a:latin typeface="Cambria Math" panose="02040503050406030204" pitchFamily="18" charset="0"/>
                      </a:rPr>
                      <m:t>) : </m:t>
                    </m:r>
                    <m:r>
                      <a:rPr lang="en-US" sz="2400" i="1" dirty="0" smtClean="0">
                        <a:latin typeface="Cambria Math" panose="02040503050406030204" pitchFamily="18" charset="0"/>
                      </a:rPr>
                      <m:t>𝑆</m:t>
                    </m:r>
                    <m:r>
                      <a:rPr lang="en-US" sz="2400" i="1" dirty="0" smtClean="0">
                        <a:latin typeface="Cambria Math" panose="02040503050406030204" pitchFamily="18" charset="0"/>
                      </a:rPr>
                      <m:t>(</m:t>
                    </m:r>
                    <m:r>
                      <a:rPr lang="en-US" sz="2400" i="1" dirty="0" smtClean="0">
                        <a:latin typeface="Cambria Math" panose="02040503050406030204" pitchFamily="18" charset="0"/>
                      </a:rPr>
                      <m:t>𝑢</m:t>
                    </m:r>
                    <m:r>
                      <a:rPr lang="en-US" sz="2400" i="1" dirty="0" smtClean="0">
                        <a:latin typeface="Cambria Math" panose="02040503050406030204" pitchFamily="18" charset="0"/>
                      </a:rPr>
                      <m:t> , </m:t>
                    </m:r>
                    <m:r>
                      <a:rPr lang="en-US" sz="2400" i="1" dirty="0" smtClean="0">
                        <a:latin typeface="Cambria Math" panose="02040503050406030204" pitchFamily="18" charset="0"/>
                      </a:rPr>
                      <m:t>𝑣</m:t>
                    </m:r>
                    <m:r>
                      <a:rPr lang="en-US" sz="2400" i="1" dirty="0" smtClean="0">
                        <a:latin typeface="Cambria Math" panose="02040503050406030204" pitchFamily="18" charset="0"/>
                      </a:rPr>
                      <m:t>) = </m:t>
                    </m:r>
                    <m:r>
                      <a:rPr lang="en-US" sz="2400" i="1" dirty="0" smtClean="0">
                        <a:latin typeface="Cambria Math" panose="02040503050406030204" pitchFamily="18" charset="0"/>
                      </a:rPr>
                      <m:t>𝑍</m:t>
                    </m:r>
                    <m:r>
                      <a:rPr lang="en-US" sz="2400" i="1" dirty="0" smtClean="0">
                        <a:latin typeface="Cambria Math" panose="02040503050406030204" pitchFamily="18" charset="0"/>
                      </a:rPr>
                      <m:t>(</m:t>
                    </m:r>
                    <m:r>
                      <a:rPr lang="en-US" sz="2400" i="1" dirty="0" smtClean="0">
                        <a:latin typeface="Cambria Math" panose="02040503050406030204" pitchFamily="18" charset="0"/>
                      </a:rPr>
                      <m:t>𝑢</m:t>
                    </m:r>
                    <m:r>
                      <a:rPr lang="en-US" sz="2400" i="1" dirty="0" smtClean="0">
                        <a:latin typeface="Cambria Math" panose="02040503050406030204" pitchFamily="18" charset="0"/>
                      </a:rPr>
                      <m:t>, </m:t>
                    </m:r>
                    <m:r>
                      <a:rPr lang="en-US" sz="2400" i="1" dirty="0" smtClean="0">
                        <a:latin typeface="Cambria Math" panose="02040503050406030204" pitchFamily="18" charset="0"/>
                      </a:rPr>
                      <m:t>𝑣</m:t>
                    </m:r>
                    <m:r>
                      <a:rPr lang="en-US" sz="2400" i="1" dirty="0" smtClean="0">
                        <a:latin typeface="Cambria Math" panose="02040503050406030204" pitchFamily="18" charset="0"/>
                      </a:rPr>
                      <m:t>) ∗ </m:t>
                    </m:r>
                    <m:r>
                      <a:rPr lang="en-US" sz="2400" i="1" dirty="0" smtClean="0">
                        <a:latin typeface="Cambria Math" panose="02040503050406030204" pitchFamily="18" charset="0"/>
                      </a:rPr>
                      <m:t>𝐻</m:t>
                    </m:r>
                    <m:r>
                      <a:rPr lang="en-US" sz="2400" i="1" dirty="0" smtClean="0">
                        <a:latin typeface="Cambria Math" panose="02040503050406030204" pitchFamily="18" charset="0"/>
                      </a:rPr>
                      <m:t>(</m:t>
                    </m:r>
                    <m:r>
                      <a:rPr lang="en-US" sz="2400" i="1" dirty="0" smtClean="0">
                        <a:latin typeface="Cambria Math" panose="02040503050406030204" pitchFamily="18" charset="0"/>
                      </a:rPr>
                      <m:t>𝑢</m:t>
                    </m:r>
                    <m:r>
                      <a:rPr lang="en-US" sz="2400" i="1" dirty="0" smtClean="0">
                        <a:latin typeface="Cambria Math" panose="02040503050406030204" pitchFamily="18" charset="0"/>
                      </a:rPr>
                      <m:t>, </m:t>
                    </m:r>
                    <m:r>
                      <a:rPr lang="en-US" sz="2400" i="1" dirty="0" smtClean="0">
                        <a:latin typeface="Cambria Math" panose="02040503050406030204" pitchFamily="18" charset="0"/>
                      </a:rPr>
                      <m:t>𝑣</m:t>
                    </m:r>
                    <m:r>
                      <a:rPr lang="en-US" sz="2400" i="1" dirty="0" smtClean="0">
                        <a:latin typeface="Cambria Math" panose="02040503050406030204" pitchFamily="18" charset="0"/>
                      </a:rPr>
                      <m:t>)</m:t>
                    </m:r>
                  </m:oMath>
                </a14:m>
                <a:endParaRPr lang="en-US" sz="2400" dirty="0"/>
              </a:p>
              <a:p>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		             = </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𝐹</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 </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𝑢</m:t>
                          </m:r>
                          <m:r>
                            <a:rPr lang="en-US" sz="2400" b="0" i="1" smtClean="0">
                              <a:latin typeface="Cambria Math" panose="02040503050406030204" pitchFamily="18" charset="0"/>
                            </a:rPr>
                            <m:t>, </m:t>
                          </m:r>
                          <m:r>
                            <a:rPr lang="en-US" sz="2400" b="0" i="1" smtClean="0">
                              <a:latin typeface="Cambria Math" panose="02040503050406030204" pitchFamily="18" charset="0"/>
                            </a:rPr>
                            <m:t>𝑣</m:t>
                          </m:r>
                        </m:e>
                      </m:d>
                      <m:r>
                        <a:rPr lang="en-US" sz="2400" i="1" dirty="0" smtClean="0">
                          <a:latin typeface="Cambria Math" panose="02040503050406030204" pitchFamily="18" charset="0"/>
                        </a:rPr>
                        <m:t> ∗ </m:t>
                      </m:r>
                      <m:r>
                        <a:rPr lang="en-US" sz="2400" i="1" dirty="0" smtClean="0">
                          <a:latin typeface="Cambria Math" panose="02040503050406030204" pitchFamily="18" charset="0"/>
                        </a:rPr>
                        <m:t>𝐻</m:t>
                      </m:r>
                      <m:r>
                        <a:rPr lang="en-US" sz="2400" i="1" dirty="0" smtClean="0">
                          <a:latin typeface="Cambria Math" panose="02040503050406030204" pitchFamily="18" charset="0"/>
                        </a:rPr>
                        <m:t>(</m:t>
                      </m:r>
                      <m:r>
                        <a:rPr lang="en-US" sz="2400" i="1" dirty="0" smtClean="0">
                          <a:latin typeface="Cambria Math" panose="02040503050406030204" pitchFamily="18" charset="0"/>
                        </a:rPr>
                        <m:t>𝑢</m:t>
                      </m:r>
                      <m:r>
                        <a:rPr lang="en-US" sz="2400" i="1" dirty="0" smtClean="0">
                          <a:latin typeface="Cambria Math" panose="02040503050406030204" pitchFamily="18" charset="0"/>
                        </a:rPr>
                        <m:t>, </m:t>
                      </m:r>
                      <m:r>
                        <a:rPr lang="en-US" sz="2400" i="1" dirty="0" smtClean="0">
                          <a:latin typeface="Cambria Math" panose="02040503050406030204" pitchFamily="18" charset="0"/>
                        </a:rPr>
                        <m:t>𝑣</m:t>
                      </m:r>
                      <m:r>
                        <a:rPr lang="en-US" sz="2400" i="1" dirty="0" smtClean="0">
                          <a:latin typeface="Cambria Math" panose="02040503050406030204" pitchFamily="18" charset="0"/>
                        </a:rPr>
                        <m:t>) + </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𝐹</m:t>
                          </m:r>
                        </m:e>
                        <m:sub>
                          <m:r>
                            <a:rPr lang="en-US" sz="2400" b="0" i="1" smtClean="0">
                              <a:latin typeface="Cambria Math" panose="02040503050406030204" pitchFamily="18" charset="0"/>
                            </a:rPr>
                            <m:t>𝑟</m:t>
                          </m:r>
                        </m:sub>
                      </m:sSub>
                      <m:r>
                        <a:rPr lang="en-US" sz="2400" b="0" i="1" smtClean="0">
                          <a:latin typeface="Cambria Math" panose="02040503050406030204" pitchFamily="18" charset="0"/>
                        </a:rPr>
                        <m:t> </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𝑢</m:t>
                          </m:r>
                          <m:r>
                            <a:rPr lang="en-US" sz="2400" b="0" i="1" smtClean="0">
                              <a:latin typeface="Cambria Math" panose="02040503050406030204" pitchFamily="18" charset="0"/>
                            </a:rPr>
                            <m:t>, </m:t>
                          </m:r>
                          <m:r>
                            <a:rPr lang="en-US" sz="2400" b="0" i="1" smtClean="0">
                              <a:latin typeface="Cambria Math" panose="02040503050406030204" pitchFamily="18" charset="0"/>
                            </a:rPr>
                            <m:t>𝑣</m:t>
                          </m:r>
                        </m:e>
                      </m:d>
                      <m:r>
                        <a:rPr lang="en-US" sz="2400" i="1" dirty="0" smtClean="0">
                          <a:latin typeface="Cambria Math" panose="02040503050406030204" pitchFamily="18" charset="0"/>
                        </a:rPr>
                        <m:t> ∗ </m:t>
                      </m:r>
                      <m:r>
                        <a:rPr lang="en-US" sz="2400" i="1" dirty="0" smtClean="0">
                          <a:latin typeface="Cambria Math" panose="02040503050406030204" pitchFamily="18" charset="0"/>
                        </a:rPr>
                        <m:t>𝐻</m:t>
                      </m:r>
                      <m:r>
                        <a:rPr lang="en-US" sz="2400" i="1" dirty="0" smtClean="0">
                          <a:latin typeface="Cambria Math" panose="02040503050406030204" pitchFamily="18" charset="0"/>
                        </a:rPr>
                        <m:t>(</m:t>
                      </m:r>
                      <m:r>
                        <a:rPr lang="en-US" sz="2400" i="1" dirty="0" smtClean="0">
                          <a:latin typeface="Cambria Math" panose="02040503050406030204" pitchFamily="18" charset="0"/>
                        </a:rPr>
                        <m:t>𝑢</m:t>
                      </m:r>
                      <m:r>
                        <a:rPr lang="en-US" sz="2400" i="1" dirty="0" smtClean="0">
                          <a:latin typeface="Cambria Math" panose="02040503050406030204" pitchFamily="18" charset="0"/>
                        </a:rPr>
                        <m:t>, </m:t>
                      </m:r>
                      <m:r>
                        <a:rPr lang="en-US" sz="2400" i="1" dirty="0" smtClean="0">
                          <a:latin typeface="Cambria Math" panose="02040503050406030204" pitchFamily="18" charset="0"/>
                        </a:rPr>
                        <m:t>𝑣</m:t>
                      </m:r>
                      <m:r>
                        <a:rPr lang="en-US" sz="2400" i="1" dirty="0" smtClean="0">
                          <a:latin typeface="Cambria Math" panose="02040503050406030204" pitchFamily="18" charset="0"/>
                        </a:rPr>
                        <m:t>)</m:t>
                      </m:r>
                    </m:oMath>
                  </m:oMathPara>
                </a14:m>
                <a:endParaRPr lang="en-US" sz="2400" dirty="0"/>
              </a:p>
              <a:p>
                <a:endParaRPr lang="en-US" sz="2400" dirty="0"/>
              </a:p>
              <a:p>
                <a:r>
                  <a:rPr lang="en-US" sz="2400" dirty="0"/>
                  <a:t>		</a:t>
                </a:r>
                <a14:m>
                  <m:oMath xmlns:m="http://schemas.openxmlformats.org/officeDocument/2006/math">
                    <m:r>
                      <a:rPr lang="en-US" sz="2400" i="1" dirty="0" smtClean="0">
                        <a:latin typeface="Cambria Math" panose="02040503050406030204" pitchFamily="18" charset="0"/>
                      </a:rPr>
                      <m:t>𝐻</m:t>
                    </m:r>
                    <m:r>
                      <a:rPr lang="en-US" sz="2400" i="1" dirty="0" smtClean="0">
                        <a:latin typeface="Cambria Math" panose="02040503050406030204" pitchFamily="18" charset="0"/>
                      </a:rPr>
                      <m:t>(</m:t>
                    </m:r>
                    <m:r>
                      <a:rPr lang="en-US" sz="2400" i="1" dirty="0" smtClean="0">
                        <a:latin typeface="Cambria Math" panose="02040503050406030204" pitchFamily="18" charset="0"/>
                      </a:rPr>
                      <m:t>𝑢</m:t>
                    </m:r>
                    <m:r>
                      <a:rPr lang="en-US" sz="2400" i="1" dirty="0" smtClean="0">
                        <a:latin typeface="Cambria Math" panose="02040503050406030204" pitchFamily="18" charset="0"/>
                      </a:rPr>
                      <m:t>, </m:t>
                    </m:r>
                    <m:r>
                      <a:rPr lang="en-US" sz="2400" i="1" dirty="0" smtClean="0">
                        <a:latin typeface="Cambria Math" panose="02040503050406030204" pitchFamily="18" charset="0"/>
                      </a:rPr>
                      <m:t>𝑣</m:t>
                    </m:r>
                    <m:r>
                      <a:rPr lang="en-US" sz="2400" i="1" dirty="0" smtClean="0">
                        <a:latin typeface="Cambria Math" panose="02040503050406030204" pitchFamily="18" charset="0"/>
                      </a:rPr>
                      <m:t>) = (</m:t>
                    </m:r>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𝛾</m:t>
                        </m:r>
                      </m:e>
                      <m:sub>
                        <m:r>
                          <a:rPr lang="en-US" sz="2400" b="0" i="1" smtClean="0">
                            <a:latin typeface="Cambria Math" panose="02040503050406030204" pitchFamily="18" charset="0"/>
                          </a:rPr>
                          <m:t>𝐻</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𝛾</m:t>
                        </m:r>
                      </m:e>
                      <m:sub>
                        <m:r>
                          <a:rPr lang="en-US" sz="2400" b="0" i="1" smtClean="0">
                            <a:latin typeface="Cambria Math" panose="02040503050406030204" pitchFamily="18" charset="0"/>
                          </a:rPr>
                          <m:t>𝐿</m:t>
                        </m:r>
                      </m:sub>
                    </m:sSub>
                    <m:r>
                      <a:rPr lang="en-US" sz="2400" i="1" dirty="0" smtClean="0">
                        <a:latin typeface="Cambria Math" panose="02040503050406030204" pitchFamily="18" charset="0"/>
                      </a:rPr>
                      <m:t>) ∗ [ 1 −  </m:t>
                    </m:r>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m:t>
                        </m:r>
                        <m:r>
                          <a:rPr lang="en-US" sz="2400" b="0" i="1" smtClean="0">
                            <a:latin typeface="Cambria Math" panose="02040503050406030204" pitchFamily="18" charset="0"/>
                          </a:rPr>
                          <m:t>𝑐</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𝐷</m:t>
                                </m:r>
                              </m:e>
                              <m:sup>
                                <m:r>
                                  <a:rPr lang="en-US" sz="2400" b="0" i="1" smtClean="0">
                                    <a:latin typeface="Cambria Math" panose="02040503050406030204" pitchFamily="18" charset="0"/>
                                  </a:rPr>
                                  <m:t>2</m:t>
                                </m:r>
                              </m:sup>
                            </m:s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𝑢</m:t>
                                </m:r>
                                <m:r>
                                  <a:rPr lang="en-US" sz="2400" b="0" i="1" smtClean="0">
                                    <a:latin typeface="Cambria Math" panose="02040503050406030204" pitchFamily="18" charset="0"/>
                                  </a:rPr>
                                  <m:t>, </m:t>
                                </m:r>
                                <m:r>
                                  <a:rPr lang="en-US" sz="2400" b="0" i="1" smtClean="0">
                                    <a:latin typeface="Cambria Math" panose="02040503050406030204" pitchFamily="18" charset="0"/>
                                  </a:rPr>
                                  <m:t>𝑣</m:t>
                                </m:r>
                              </m:e>
                            </m:d>
                          </m:num>
                          <m:den>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𝐷</m:t>
                                </m:r>
                              </m:e>
                              <m:sub>
                                <m:r>
                                  <a:rPr lang="en-US" sz="2400" b="0" i="1" smtClean="0">
                                    <a:latin typeface="Cambria Math" panose="02040503050406030204" pitchFamily="18" charset="0"/>
                                  </a:rPr>
                                  <m:t>0</m:t>
                                </m:r>
                              </m:sub>
                              <m:sup>
                                <m:r>
                                  <a:rPr lang="en-US" sz="2400" b="0" i="1" smtClean="0">
                                    <a:latin typeface="Cambria Math" panose="02040503050406030204" pitchFamily="18" charset="0"/>
                                  </a:rPr>
                                  <m:t>2</m:t>
                                </m:r>
                              </m:sup>
                            </m:sSubSup>
                          </m:den>
                        </m:f>
                        <m:r>
                          <a:rPr lang="en-US" sz="2400" b="0" i="1" smtClean="0">
                            <a:latin typeface="Cambria Math" panose="02040503050406030204" pitchFamily="18" charset="0"/>
                          </a:rPr>
                          <m:t>)</m:t>
                        </m:r>
                      </m:sup>
                    </m:sSup>
                    <m:r>
                      <a:rPr lang="en-US" sz="2400" i="1" dirty="0" smtClean="0">
                        <a:latin typeface="Cambria Math" panose="02040503050406030204" pitchFamily="18" charset="0"/>
                      </a:rPr>
                      <m:t>] + </m:t>
                    </m:r>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𝛾</m:t>
                        </m:r>
                      </m:e>
                      <m:sub>
                        <m:r>
                          <a:rPr lang="en-US" sz="2400" b="0" i="1" smtClean="0">
                            <a:latin typeface="Cambria Math" panose="02040503050406030204" pitchFamily="18" charset="0"/>
                          </a:rPr>
                          <m:t>𝐿</m:t>
                        </m:r>
                      </m:sub>
                    </m:sSub>
                  </m:oMath>
                </a14:m>
                <a:endParaRPr lang="en-US" sz="2400" dirty="0"/>
              </a:p>
              <a:p>
                <a:r>
                  <a:rPr lang="en-US" sz="2400" dirty="0"/>
                  <a:t>			</a:t>
                </a:r>
              </a:p>
            </p:txBody>
          </p:sp>
        </mc:Choice>
        <mc:Fallback xmlns="">
          <p:sp>
            <p:nvSpPr>
              <p:cNvPr id="5" name="TextBox 4">
                <a:extLst>
                  <a:ext uri="{FF2B5EF4-FFF2-40B4-BE49-F238E27FC236}">
                    <a16:creationId xmlns:a16="http://schemas.microsoft.com/office/drawing/2014/main" id="{C349C026-EA94-4A24-9894-59279F54AF5D}"/>
                  </a:ext>
                </a:extLst>
              </p:cNvPr>
              <p:cNvSpPr txBox="1">
                <a:spLocks noRot="1" noChangeAspect="1" noMove="1" noResize="1" noEditPoints="1" noAdjustHandles="1" noChangeArrowheads="1" noChangeShapeType="1" noTextEdit="1"/>
              </p:cNvSpPr>
              <p:nvPr/>
            </p:nvSpPr>
            <p:spPr>
              <a:xfrm>
                <a:off x="1666568" y="1055735"/>
                <a:ext cx="9687232" cy="5563895"/>
              </a:xfrm>
              <a:prstGeom prst="rect">
                <a:avLst/>
              </a:prstGeom>
              <a:blipFill>
                <a:blip r:embed="rId2"/>
                <a:stretch>
                  <a:fillRect l="-818" t="-876"/>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DB7EF597-BFF4-4CBF-903B-4900F51200D2}"/>
              </a:ext>
            </a:extLst>
          </p:cNvPr>
          <p:cNvSpPr>
            <a:spLocks noGrp="1"/>
          </p:cNvSpPr>
          <p:nvPr>
            <p:ph type="sldNum" sz="quarter" idx="12"/>
          </p:nvPr>
        </p:nvSpPr>
        <p:spPr/>
        <p:txBody>
          <a:bodyPr/>
          <a:lstStyle/>
          <a:p>
            <a:fld id="{FD51A11A-4460-4058-BF34-3B687C657791}" type="slidenum">
              <a:rPr lang="en-US" smtClean="0"/>
              <a:t>4</a:t>
            </a:fld>
            <a:endParaRPr lang="en-US"/>
          </a:p>
        </p:txBody>
      </p:sp>
    </p:spTree>
    <p:extLst>
      <p:ext uri="{BB962C8B-B14F-4D97-AF65-F5344CB8AC3E}">
        <p14:creationId xmlns:p14="http://schemas.microsoft.com/office/powerpoint/2010/main" val="2432471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95EDF84-F36B-453E-88F4-4375D799E7B4}"/>
              </a:ext>
            </a:extLst>
          </p:cNvPr>
          <p:cNvSpPr>
            <a:spLocks noGrp="1"/>
          </p:cNvSpPr>
          <p:nvPr>
            <p:ph type="title"/>
          </p:nvPr>
        </p:nvSpPr>
        <p:spPr>
          <a:xfrm>
            <a:off x="838200" y="402258"/>
            <a:ext cx="10515600" cy="613283"/>
          </a:xfrm>
        </p:spPr>
        <p:txBody>
          <a:bodyPr>
            <a:normAutofit fontScale="90000"/>
          </a:bodyPr>
          <a:lstStyle/>
          <a:p>
            <a:r>
              <a:rPr lang="en-US" b="1" dirty="0"/>
              <a:t>Homomorphic Filtering</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D1E5628-ED89-450F-914C-9AD1E88583B1}"/>
                  </a:ext>
                </a:extLst>
              </p:cNvPr>
              <p:cNvSpPr txBox="1"/>
              <p:nvPr/>
            </p:nvSpPr>
            <p:spPr>
              <a:xfrm>
                <a:off x="1128252" y="1206260"/>
                <a:ext cx="10225548" cy="4590039"/>
              </a:xfrm>
              <a:prstGeom prst="rect">
                <a:avLst/>
              </a:prstGeom>
              <a:noFill/>
            </p:spPr>
            <p:txBody>
              <a:bodyPr wrap="square" rtlCol="0">
                <a:spAutoFit/>
              </a:bodyPr>
              <a:lstStyle/>
              <a:p>
                <a:r>
                  <a:rPr lang="en-US" sz="2400" dirty="0"/>
                  <a:t>	-  Inverse Fourier Transform: </a:t>
                </a:r>
              </a:p>
              <a:p>
                <a:r>
                  <a:rPr lang="en-US" sz="2400" dirty="0"/>
                  <a:t>			</a:t>
                </a:r>
                <a14:m>
                  <m:oMath xmlns:m="http://schemas.openxmlformats.org/officeDocument/2006/math">
                    <m:r>
                      <a:rPr lang="en-US" sz="2400" i="1" dirty="0" smtClean="0">
                        <a:latin typeface="Cambria Math" panose="02040503050406030204" pitchFamily="18" charset="0"/>
                      </a:rPr>
                      <m:t>𝑆</m:t>
                    </m:r>
                    <m:r>
                      <a:rPr lang="en-US" sz="2400" i="1" dirty="0" smtClean="0">
                        <a:latin typeface="Cambria Math" panose="02040503050406030204" pitchFamily="18" charset="0"/>
                      </a:rPr>
                      <m:t>(</m:t>
                    </m:r>
                    <m:r>
                      <a:rPr lang="en-US" sz="2400" i="1" dirty="0">
                        <a:latin typeface="Cambria Math" panose="02040503050406030204" pitchFamily="18" charset="0"/>
                      </a:rPr>
                      <m:t>𝑢</m:t>
                    </m:r>
                    <m:r>
                      <a:rPr lang="en-US" sz="2400" i="1" dirty="0">
                        <a:latin typeface="Cambria Math" panose="02040503050406030204" pitchFamily="18" charset="0"/>
                      </a:rPr>
                      <m:t>, </m:t>
                    </m:r>
                    <m:r>
                      <a:rPr lang="en-US" sz="2400" i="1" dirty="0">
                        <a:latin typeface="Cambria Math" panose="02040503050406030204" pitchFamily="18" charset="0"/>
                      </a:rPr>
                      <m:t>𝑣</m:t>
                    </m:r>
                    <m:r>
                      <a:rPr lang="en-US" sz="2400" i="1" dirty="0">
                        <a:latin typeface="Cambria Math" panose="02040503050406030204" pitchFamily="18" charset="0"/>
                      </a:rPr>
                      <m:t>) </m:t>
                    </m:r>
                  </m:oMath>
                </a14:m>
                <a:r>
                  <a:rPr lang="en-US" sz="2400" dirty="0"/>
                  <a:t>=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ℑ</m:t>
                        </m:r>
                      </m:e>
                      <m:sup>
                        <m:r>
                          <a:rPr lang="en-US" sz="2400" b="0" i="1" smtClean="0">
                            <a:latin typeface="Cambria Math" panose="02040503050406030204" pitchFamily="18" charset="0"/>
                          </a:rPr>
                          <m:t>−1</m:t>
                        </m:r>
                      </m:sup>
                    </m:sSup>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𝑆</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𝑢</m:t>
                            </m:r>
                            <m:r>
                              <a:rPr lang="en-US" sz="2400" b="0" i="1" smtClean="0">
                                <a:latin typeface="Cambria Math" panose="02040503050406030204" pitchFamily="18" charset="0"/>
                              </a:rPr>
                              <m:t>,</m:t>
                            </m:r>
                            <m:r>
                              <a:rPr lang="en-US" sz="2400" b="0" i="1" smtClean="0">
                                <a:latin typeface="Cambria Math" panose="02040503050406030204" pitchFamily="18" charset="0"/>
                              </a:rPr>
                              <m:t>𝑣</m:t>
                            </m:r>
                          </m:e>
                        </m:d>
                      </m:e>
                    </m:d>
                  </m:oMath>
                </a14:m>
                <a:endParaRPr lang="en-US" sz="2400" b="0" dirty="0"/>
              </a:p>
              <a:p>
                <a:r>
                  <a:rPr lang="en-US" sz="2400" dirty="0"/>
                  <a:t>			            = </a:t>
                </a:r>
                <a14:m>
                  <m:oMath xmlns:m="http://schemas.openxmlformats.org/officeDocument/2006/math">
                    <m:sSup>
                      <m:sSupPr>
                        <m:ctrlPr>
                          <a:rPr lang="en-US" sz="2400" i="1" smtClean="0">
                            <a:latin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ℑ</m:t>
                        </m:r>
                      </m:e>
                      <m:sup>
                        <m:r>
                          <a:rPr lang="en-US" sz="2400" b="0" i="1" smtClean="0">
                            <a:latin typeface="Cambria Math" panose="02040503050406030204" pitchFamily="18" charset="0"/>
                          </a:rPr>
                          <m:t>−1</m:t>
                        </m:r>
                      </m:sup>
                    </m:sSup>
                    <m:r>
                      <a:rPr lang="en-US" sz="2400" b="0" i="0"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𝐹</m:t>
                        </m:r>
                      </m:e>
                      <m:sub>
                        <m:r>
                          <a:rPr lang="en-US" sz="2400" b="0" i="1" smtClean="0">
                            <a:latin typeface="Cambria Math" panose="02040503050406030204" pitchFamily="18" charset="0"/>
                          </a:rPr>
                          <m:t>𝑖</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𝑢</m:t>
                        </m:r>
                        <m:r>
                          <a:rPr lang="en-US" sz="2400" b="0" i="1" smtClean="0">
                            <a:latin typeface="Cambria Math" panose="02040503050406030204" pitchFamily="18" charset="0"/>
                          </a:rPr>
                          <m:t>, </m:t>
                        </m:r>
                        <m:r>
                          <a:rPr lang="en-US" sz="2400" b="0" i="1" smtClean="0">
                            <a:latin typeface="Cambria Math" panose="02040503050406030204" pitchFamily="18" charset="0"/>
                          </a:rPr>
                          <m:t>𝑣</m:t>
                        </m:r>
                      </m:e>
                    </m:d>
                    <m:r>
                      <a:rPr lang="en-US" sz="2400" b="0" i="1" smtClean="0">
                        <a:latin typeface="Cambria Math" panose="02040503050406030204" pitchFamily="18" charset="0"/>
                      </a:rPr>
                      <m:t>∗</m:t>
                    </m:r>
                    <m:r>
                      <a:rPr lang="en-US" sz="2400" b="0" i="1" smtClean="0">
                        <a:latin typeface="Cambria Math" panose="02040503050406030204" pitchFamily="18" charset="0"/>
                      </a:rPr>
                      <m:t>𝐻</m:t>
                    </m:r>
                    <m:r>
                      <a:rPr lang="en-US" sz="2400" b="0" i="1" smtClean="0">
                        <a:latin typeface="Cambria Math" panose="02040503050406030204" pitchFamily="18" charset="0"/>
                      </a:rPr>
                      <m:t>(</m:t>
                    </m:r>
                    <m:r>
                      <a:rPr lang="en-US" sz="2400" b="0" i="1" smtClean="0">
                        <a:latin typeface="Cambria Math" panose="02040503050406030204" pitchFamily="18" charset="0"/>
                      </a:rPr>
                      <m:t>𝑢</m:t>
                    </m:r>
                    <m:r>
                      <a:rPr lang="en-US" sz="2400" b="0" i="1" smtClean="0">
                        <a:latin typeface="Cambria Math" panose="02040503050406030204" pitchFamily="18" charset="0"/>
                      </a:rPr>
                      <m:t>, </m:t>
                    </m:r>
                    <m:r>
                      <a:rPr lang="en-US" sz="2400" b="0" i="1" smtClean="0">
                        <a:latin typeface="Cambria Math" panose="02040503050406030204" pitchFamily="18" charset="0"/>
                      </a:rPr>
                      <m:t>𝑣</m:t>
                    </m:r>
                    <m:r>
                      <a:rPr lang="en-US" sz="2400" b="0" i="1" smtClean="0">
                        <a:latin typeface="Cambria Math" panose="02040503050406030204" pitchFamily="18" charset="0"/>
                      </a:rPr>
                      <m:t>)</m:t>
                    </m:r>
                  </m:oMath>
                </a14:m>
                <a:r>
                  <a:rPr lang="en-US" sz="2400" dirty="0"/>
                  <a:t>} + </a:t>
                </a:r>
                <a14:m>
                  <m:oMath xmlns:m="http://schemas.openxmlformats.org/officeDocument/2006/math">
                    <m:sSup>
                      <m:sSupPr>
                        <m:ctrlPr>
                          <a:rPr lang="en-US" sz="2400" i="1" smtClean="0">
                            <a:latin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ℑ</m:t>
                        </m:r>
                      </m:e>
                      <m:sup>
                        <m:r>
                          <a:rPr lang="en-US" sz="2400" b="0" i="1" smtClean="0">
                            <a:latin typeface="Cambria Math" panose="02040503050406030204" pitchFamily="18" charset="0"/>
                          </a:rPr>
                          <m:t>−1</m:t>
                        </m:r>
                      </m:sup>
                    </m:sSup>
                    <m:r>
                      <a:rPr lang="en-US" sz="2400" b="0" i="0"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𝐹</m:t>
                        </m:r>
                      </m:e>
                      <m:sub>
                        <m:r>
                          <a:rPr lang="en-US" sz="2400" b="0" i="1" smtClean="0">
                            <a:latin typeface="Cambria Math" panose="02040503050406030204" pitchFamily="18" charset="0"/>
                          </a:rPr>
                          <m:t>𝑟</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𝑢</m:t>
                        </m:r>
                        <m:r>
                          <a:rPr lang="en-US" sz="2400" b="0" i="1" smtClean="0">
                            <a:latin typeface="Cambria Math" panose="02040503050406030204" pitchFamily="18" charset="0"/>
                          </a:rPr>
                          <m:t>, </m:t>
                        </m:r>
                        <m:r>
                          <a:rPr lang="en-US" sz="2400" b="0" i="1" smtClean="0">
                            <a:latin typeface="Cambria Math" panose="02040503050406030204" pitchFamily="18" charset="0"/>
                          </a:rPr>
                          <m:t>𝑣</m:t>
                        </m:r>
                      </m:e>
                    </m:d>
                    <m:r>
                      <a:rPr lang="en-US" sz="2400" b="0" i="1" smtClean="0">
                        <a:latin typeface="Cambria Math" panose="02040503050406030204" pitchFamily="18" charset="0"/>
                      </a:rPr>
                      <m:t>∗</m:t>
                    </m:r>
                    <m:r>
                      <a:rPr lang="en-US" sz="2400" b="0" i="1" smtClean="0">
                        <a:latin typeface="Cambria Math" panose="02040503050406030204" pitchFamily="18" charset="0"/>
                      </a:rPr>
                      <m:t>𝐻</m:t>
                    </m:r>
                    <m:r>
                      <a:rPr lang="en-US" sz="2400" b="0" i="1" smtClean="0">
                        <a:latin typeface="Cambria Math" panose="02040503050406030204" pitchFamily="18" charset="0"/>
                      </a:rPr>
                      <m:t>(</m:t>
                    </m:r>
                    <m:r>
                      <a:rPr lang="en-US" sz="2400" b="0" i="1" smtClean="0">
                        <a:latin typeface="Cambria Math" panose="02040503050406030204" pitchFamily="18" charset="0"/>
                      </a:rPr>
                      <m:t>𝑢</m:t>
                    </m:r>
                    <m:r>
                      <a:rPr lang="en-US" sz="2400" b="0" i="1" smtClean="0">
                        <a:latin typeface="Cambria Math" panose="02040503050406030204" pitchFamily="18" charset="0"/>
                      </a:rPr>
                      <m:t>, </m:t>
                    </m:r>
                    <m:r>
                      <a:rPr lang="en-US" sz="2400" b="0" i="1" smtClean="0">
                        <a:latin typeface="Cambria Math" panose="02040503050406030204" pitchFamily="18" charset="0"/>
                      </a:rPr>
                      <m:t>𝑣</m:t>
                    </m:r>
                    <m:r>
                      <a:rPr lang="en-US" sz="2400" b="0" i="1" smtClean="0">
                        <a:latin typeface="Cambria Math" panose="02040503050406030204" pitchFamily="18" charset="0"/>
                      </a:rPr>
                      <m:t>)</m:t>
                    </m:r>
                  </m:oMath>
                </a14:m>
                <a:r>
                  <a:rPr lang="en-US" sz="2400" dirty="0"/>
                  <a:t>}</a:t>
                </a:r>
              </a:p>
              <a:p>
                <a:endParaRPr lang="en-US" sz="2400" dirty="0"/>
              </a:p>
              <a:p>
                <a:r>
                  <a:rPr lang="en-US" sz="2400" dirty="0"/>
                  <a:t>		=&gt; 	</a:t>
                </a:r>
                <a14:m>
                  <m:oMath xmlns:m="http://schemas.openxmlformats.org/officeDocument/2006/math">
                    <m:r>
                      <a:rPr lang="en-US" sz="2400" i="1" dirty="0" smtClean="0">
                        <a:latin typeface="Cambria Math" panose="02040503050406030204" pitchFamily="18" charset="0"/>
                      </a:rPr>
                      <m:t>𝑆</m:t>
                    </m:r>
                    <m:r>
                      <a:rPr lang="en-US" sz="2400" i="1" dirty="0" smtClean="0">
                        <a:latin typeface="Cambria Math" panose="02040503050406030204" pitchFamily="18" charset="0"/>
                      </a:rPr>
                      <m:t>(</m:t>
                    </m:r>
                    <m:r>
                      <a:rPr lang="en-US" sz="2400" i="1" dirty="0">
                        <a:latin typeface="Cambria Math" panose="02040503050406030204" pitchFamily="18" charset="0"/>
                      </a:rPr>
                      <m:t>𝑥</m:t>
                    </m:r>
                    <m:r>
                      <a:rPr lang="en-US" sz="2400" i="1" dirty="0">
                        <a:latin typeface="Cambria Math" panose="02040503050406030204" pitchFamily="18" charset="0"/>
                      </a:rPr>
                      <m:t>, </m:t>
                    </m:r>
                    <m:r>
                      <a:rPr lang="en-US" sz="2400" i="1" dirty="0">
                        <a:latin typeface="Cambria Math" panose="02040503050406030204" pitchFamily="18" charset="0"/>
                      </a:rPr>
                      <m:t>𝑦</m:t>
                    </m:r>
                    <m:r>
                      <a:rPr lang="en-US" sz="2400" i="1" dirty="0">
                        <a:latin typeface="Cambria Math" panose="02040503050406030204" pitchFamily="18" charset="0"/>
                      </a:rPr>
                      <m:t>) = </m:t>
                    </m:r>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𝑖</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 </m:t>
                    </m:r>
                    <m:r>
                      <a:rPr lang="en-US" sz="2400" b="0" i="1" smtClean="0">
                        <a:latin typeface="Cambria Math" panose="02040503050406030204" pitchFamily="18" charset="0"/>
                      </a:rPr>
                      <m:t>𝑦</m:t>
                    </m:r>
                    <m:r>
                      <a:rPr lang="en-US" sz="2400" b="0" i="1" smtClean="0">
                        <a:latin typeface="Cambria Math" panose="02040503050406030204" pitchFamily="18" charset="0"/>
                      </a:rPr>
                      <m:t>)</m:t>
                    </m:r>
                  </m:oMath>
                </a14:m>
                <a:r>
                  <a:rPr lang="en-US" sz="2400" dirty="0"/>
                  <a:t> +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𝑟</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 </m:t>
                    </m:r>
                    <m:r>
                      <a:rPr lang="en-US" sz="2400" b="0" i="1" smtClean="0">
                        <a:latin typeface="Cambria Math" panose="02040503050406030204" pitchFamily="18" charset="0"/>
                      </a:rPr>
                      <m:t>𝑦</m:t>
                    </m:r>
                    <m:r>
                      <a:rPr lang="en-US" sz="2400" b="0" i="1" smtClean="0">
                        <a:latin typeface="Cambria Math" panose="02040503050406030204" pitchFamily="18" charset="0"/>
                      </a:rPr>
                      <m:t>)</m:t>
                    </m:r>
                  </m:oMath>
                </a14:m>
                <a:endParaRPr lang="en-US" sz="2400" dirty="0"/>
              </a:p>
              <a:p>
                <a:endParaRPr lang="en-US" sz="2400" dirty="0"/>
              </a:p>
              <a:p>
                <a:r>
                  <a:rPr lang="en-US" sz="2400" dirty="0"/>
                  <a:t>	- Exp (Inverse of Logarithm): </a:t>
                </a:r>
              </a:p>
              <a:p>
                <a:r>
                  <a:rPr lang="en-US" sz="2400" dirty="0"/>
                  <a:t>			</a:t>
                </a:r>
                <a14:m>
                  <m:oMath xmlns:m="http://schemas.openxmlformats.org/officeDocument/2006/math">
                    <m:r>
                      <a:rPr lang="en-US" sz="2400" i="1" dirty="0" smtClean="0">
                        <a:latin typeface="Cambria Math" panose="02040503050406030204" pitchFamily="18" charset="0"/>
                      </a:rPr>
                      <m:t>𝑔</m:t>
                    </m:r>
                    <m:r>
                      <a:rPr lang="en-US" sz="2400" i="1" dirty="0" smtClean="0">
                        <a:latin typeface="Cambria Math" panose="02040503050406030204" pitchFamily="18" charset="0"/>
                      </a:rPr>
                      <m:t>(</m:t>
                    </m:r>
                    <m:r>
                      <a:rPr lang="en-US" sz="2400" i="1" dirty="0" smtClean="0">
                        <a:latin typeface="Cambria Math" panose="02040503050406030204" pitchFamily="18" charset="0"/>
                      </a:rPr>
                      <m:t>𝑥</m:t>
                    </m:r>
                    <m:r>
                      <a:rPr lang="en-US" sz="2400" i="1" dirty="0" smtClean="0">
                        <a:latin typeface="Cambria Math" panose="02040503050406030204" pitchFamily="18" charset="0"/>
                      </a:rPr>
                      <m:t>, </m:t>
                    </m:r>
                    <m:r>
                      <a:rPr lang="en-US" sz="2400" i="1" dirty="0" smtClean="0">
                        <a:latin typeface="Cambria Math" panose="02040503050406030204" pitchFamily="18" charset="0"/>
                      </a:rPr>
                      <m:t>𝑦</m:t>
                    </m:r>
                    <m:r>
                      <a:rPr lang="en-US" sz="2400" i="1" dirty="0" smtClean="0">
                        <a:latin typeface="Cambria Math" panose="02040503050406030204" pitchFamily="18" charset="0"/>
                      </a:rPr>
                      <m:t>) </m:t>
                    </m:r>
                  </m:oMath>
                </a14:m>
                <a:r>
                  <a:rPr lang="en-US" sz="2400" dirty="0"/>
                  <a:t>=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𝑆</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 </m:t>
                        </m:r>
                        <m:r>
                          <a:rPr lang="en-US" sz="2400" b="0" i="1" smtClean="0">
                            <a:latin typeface="Cambria Math" panose="02040503050406030204" pitchFamily="18" charset="0"/>
                          </a:rPr>
                          <m:t>𝑦</m:t>
                        </m:r>
                        <m:r>
                          <a:rPr lang="en-US" sz="2400" b="0" i="1" smtClean="0">
                            <a:latin typeface="Cambria Math" panose="02040503050406030204" pitchFamily="18" charset="0"/>
                          </a:rPr>
                          <m:t>)</m:t>
                        </m:r>
                      </m:sup>
                    </m:sSup>
                  </m:oMath>
                </a14:m>
                <a:endParaRPr lang="en-US" sz="2400" dirty="0"/>
              </a:p>
              <a:p>
                <a:r>
                  <a:rPr lang="en-US" sz="2400" dirty="0"/>
                  <a:t>			            =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𝑒</m:t>
                        </m:r>
                      </m:e>
                      <m:sup>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𝑖</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 </m:t>
                        </m:r>
                        <m:r>
                          <a:rPr lang="en-US" sz="2400" b="0" i="1" smtClean="0">
                            <a:latin typeface="Cambria Math" panose="02040503050406030204" pitchFamily="18" charset="0"/>
                          </a:rPr>
                          <m:t>𝑦</m:t>
                        </m:r>
                        <m:r>
                          <a:rPr lang="en-US" sz="2400" b="0" i="1" smtClean="0">
                            <a:latin typeface="Cambria Math" panose="02040503050406030204" pitchFamily="18" charset="0"/>
                          </a:rPr>
                          <m:t>)</m:t>
                        </m:r>
                      </m:sup>
                    </m:sSup>
                    <m:r>
                      <a:rPr lang="en-US" sz="2400" b="0" i="1" smtClean="0">
                        <a:latin typeface="Cambria Math" panose="02040503050406030204" pitchFamily="18" charset="0"/>
                      </a:rPr>
                      <m:t> ∗</m:t>
                    </m:r>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𝑒</m:t>
                        </m:r>
                      </m:e>
                      <m:sup>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𝑟</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 </m:t>
                        </m:r>
                        <m:r>
                          <a:rPr lang="en-US" sz="2400" b="0" i="1" smtClean="0">
                            <a:latin typeface="Cambria Math" panose="02040503050406030204" pitchFamily="18" charset="0"/>
                          </a:rPr>
                          <m:t>𝑦</m:t>
                        </m:r>
                        <m:r>
                          <a:rPr lang="en-US" sz="2400" b="0" i="1" smtClean="0">
                            <a:latin typeface="Cambria Math" panose="02040503050406030204" pitchFamily="18" charset="0"/>
                          </a:rPr>
                          <m:t>)</m:t>
                        </m:r>
                      </m:sup>
                    </m:sSup>
                  </m:oMath>
                </a14:m>
                <a:endParaRPr lang="en-US" sz="2400" dirty="0"/>
              </a:p>
              <a:p>
                <a:r>
                  <a:rPr lang="en-US" sz="2400" dirty="0"/>
                  <a:t>			            =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𝑖</m:t>
                        </m:r>
                      </m:e>
                      <m:sub>
                        <m:r>
                          <a:rPr lang="en-US" sz="2400" b="0" i="1" smtClean="0">
                            <a:latin typeface="Cambria Math" panose="02040503050406030204" pitchFamily="18" charset="0"/>
                          </a:rPr>
                          <m:t>0</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 </m:t>
                        </m:r>
                        <m:r>
                          <a:rPr lang="en-US" sz="2400" b="0" i="1" smtClean="0">
                            <a:latin typeface="Cambria Math" panose="02040503050406030204" pitchFamily="18" charset="0"/>
                          </a:rPr>
                          <m:t>𝑦</m:t>
                        </m:r>
                      </m:e>
                    </m:d>
                    <m:r>
                      <a:rPr lang="en-US" sz="2400" b="0" i="1" smtClean="0">
                        <a:latin typeface="Cambria Math" panose="02040503050406030204" pitchFamily="18" charset="0"/>
                      </a:rPr>
                      <m:t>∗ </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𝑟</m:t>
                        </m:r>
                      </m:e>
                      <m:sub>
                        <m:r>
                          <a:rPr lang="en-US" sz="2400" b="0" i="1" smtClean="0">
                            <a:latin typeface="Cambria Math" panose="02040503050406030204" pitchFamily="18" charset="0"/>
                          </a:rPr>
                          <m:t>0</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 </m:t>
                        </m:r>
                        <m:r>
                          <a:rPr lang="en-US" sz="2400" b="0" i="1" smtClean="0">
                            <a:latin typeface="Cambria Math" panose="02040503050406030204" pitchFamily="18" charset="0"/>
                          </a:rPr>
                          <m:t>𝑦</m:t>
                        </m:r>
                      </m:e>
                    </m:d>
                  </m:oMath>
                </a14:m>
                <a:endParaRPr lang="en-US" sz="2400" b="0" dirty="0"/>
              </a:p>
              <a:p>
                <a:r>
                  <a:rPr lang="en-US" sz="2400" dirty="0"/>
                  <a:t>			</a:t>
                </a:r>
              </a:p>
              <a:p>
                <a:r>
                  <a:rPr lang="en-US" sz="2400" dirty="0"/>
                  <a:t>	- Output Image: </a:t>
                </a:r>
                <a14:m>
                  <m:oMath xmlns:m="http://schemas.openxmlformats.org/officeDocument/2006/math">
                    <m:r>
                      <a:rPr lang="en-US" sz="2400" i="1" dirty="0" smtClean="0">
                        <a:latin typeface="Cambria Math" panose="02040503050406030204" pitchFamily="18" charset="0"/>
                      </a:rPr>
                      <m:t>𝑅𝑒𝑡𝑢𝑟𝑛</m:t>
                    </m:r>
                    <m:r>
                      <a:rPr lang="en-US" sz="2400" i="1" dirty="0" smtClean="0">
                        <a:latin typeface="Cambria Math" panose="02040503050406030204" pitchFamily="18" charset="0"/>
                      </a:rPr>
                      <m:t> </m:t>
                    </m:r>
                    <m:r>
                      <a:rPr lang="en-US" sz="2400" i="1" dirty="0" smtClean="0">
                        <a:latin typeface="Cambria Math" panose="02040503050406030204" pitchFamily="18" charset="0"/>
                      </a:rPr>
                      <m:t>𝑔</m:t>
                    </m:r>
                    <m:r>
                      <a:rPr lang="en-US" sz="2400" i="1" dirty="0" smtClean="0">
                        <a:latin typeface="Cambria Math" panose="02040503050406030204" pitchFamily="18" charset="0"/>
                      </a:rPr>
                      <m:t>(</m:t>
                    </m:r>
                    <m:r>
                      <a:rPr lang="en-US" sz="2400" i="1" dirty="0" smtClean="0">
                        <a:latin typeface="Cambria Math" panose="02040503050406030204" pitchFamily="18" charset="0"/>
                      </a:rPr>
                      <m:t>𝑥</m:t>
                    </m:r>
                    <m:r>
                      <a:rPr lang="en-US" sz="2400" i="1" dirty="0" smtClean="0">
                        <a:latin typeface="Cambria Math" panose="02040503050406030204" pitchFamily="18" charset="0"/>
                      </a:rPr>
                      <m:t>, </m:t>
                    </m:r>
                    <m:r>
                      <a:rPr lang="en-US" sz="2400" i="1" dirty="0" smtClean="0">
                        <a:latin typeface="Cambria Math" panose="02040503050406030204" pitchFamily="18" charset="0"/>
                      </a:rPr>
                      <m:t>𝑦</m:t>
                    </m:r>
                    <m:r>
                      <a:rPr lang="en-US" sz="2400" i="1" dirty="0" smtClean="0">
                        <a:latin typeface="Cambria Math" panose="02040503050406030204" pitchFamily="18" charset="0"/>
                      </a:rPr>
                      <m:t>)</m:t>
                    </m:r>
                  </m:oMath>
                </a14:m>
                <a:endParaRPr lang="en-US" sz="2400" dirty="0"/>
              </a:p>
            </p:txBody>
          </p:sp>
        </mc:Choice>
        <mc:Fallback xmlns="">
          <p:sp>
            <p:nvSpPr>
              <p:cNvPr id="5" name="TextBox 4">
                <a:extLst>
                  <a:ext uri="{FF2B5EF4-FFF2-40B4-BE49-F238E27FC236}">
                    <a16:creationId xmlns:a16="http://schemas.microsoft.com/office/drawing/2014/main" id="{6D1E5628-ED89-450F-914C-9AD1E88583B1}"/>
                  </a:ext>
                </a:extLst>
              </p:cNvPr>
              <p:cNvSpPr txBox="1">
                <a:spLocks noRot="1" noChangeAspect="1" noMove="1" noResize="1" noEditPoints="1" noAdjustHandles="1" noChangeArrowheads="1" noChangeShapeType="1" noTextEdit="1"/>
              </p:cNvSpPr>
              <p:nvPr/>
            </p:nvSpPr>
            <p:spPr>
              <a:xfrm>
                <a:off x="1128252" y="1206260"/>
                <a:ext cx="10225548" cy="4590039"/>
              </a:xfrm>
              <a:prstGeom prst="rect">
                <a:avLst/>
              </a:prstGeom>
              <a:blipFill>
                <a:blip r:embed="rId2"/>
                <a:stretch>
                  <a:fillRect t="-1062" b="-2125"/>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2B3595B5-9150-4AD4-BDC6-FF7259CC406E}"/>
              </a:ext>
            </a:extLst>
          </p:cNvPr>
          <p:cNvSpPr>
            <a:spLocks noGrp="1"/>
          </p:cNvSpPr>
          <p:nvPr>
            <p:ph type="sldNum" sz="quarter" idx="12"/>
          </p:nvPr>
        </p:nvSpPr>
        <p:spPr/>
        <p:txBody>
          <a:bodyPr/>
          <a:lstStyle/>
          <a:p>
            <a:fld id="{FD51A11A-4460-4058-BF34-3B687C657791}" type="slidenum">
              <a:rPr lang="en-US" smtClean="0"/>
              <a:t>5</a:t>
            </a:fld>
            <a:endParaRPr lang="en-US" dirty="0"/>
          </a:p>
        </p:txBody>
      </p:sp>
    </p:spTree>
    <p:extLst>
      <p:ext uri="{BB962C8B-B14F-4D97-AF65-F5344CB8AC3E}">
        <p14:creationId xmlns:p14="http://schemas.microsoft.com/office/powerpoint/2010/main" val="3285246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F840EA7-9369-4F58-A67A-A7B2011D3A3E}"/>
              </a:ext>
            </a:extLst>
          </p:cNvPr>
          <p:cNvSpPr>
            <a:spLocks noGrp="1"/>
          </p:cNvSpPr>
          <p:nvPr>
            <p:ph type="title"/>
          </p:nvPr>
        </p:nvSpPr>
        <p:spPr>
          <a:xfrm>
            <a:off x="698976" y="394613"/>
            <a:ext cx="5397024" cy="613283"/>
          </a:xfrm>
        </p:spPr>
        <p:txBody>
          <a:bodyPr>
            <a:normAutofit fontScale="90000"/>
          </a:bodyPr>
          <a:lstStyle/>
          <a:p>
            <a:r>
              <a:rPr lang="en-US" b="1" dirty="0"/>
              <a:t>Homomorphic Filtering</a:t>
            </a:r>
          </a:p>
        </p:txBody>
      </p:sp>
      <p:sp>
        <p:nvSpPr>
          <p:cNvPr id="5" name="TextBox 4">
            <a:extLst>
              <a:ext uri="{FF2B5EF4-FFF2-40B4-BE49-F238E27FC236}">
                <a16:creationId xmlns:a16="http://schemas.microsoft.com/office/drawing/2014/main" id="{BEE36831-14A0-4C9F-B792-6EE1FDABD80A}"/>
              </a:ext>
            </a:extLst>
          </p:cNvPr>
          <p:cNvSpPr txBox="1"/>
          <p:nvPr/>
        </p:nvSpPr>
        <p:spPr>
          <a:xfrm>
            <a:off x="698976" y="1172292"/>
            <a:ext cx="3106108" cy="523220"/>
          </a:xfrm>
          <a:prstGeom prst="rect">
            <a:avLst/>
          </a:prstGeom>
          <a:noFill/>
        </p:spPr>
        <p:txBody>
          <a:bodyPr wrap="square" rtlCol="0">
            <a:spAutoFit/>
          </a:bodyPr>
          <a:lstStyle/>
          <a:p>
            <a:r>
              <a:rPr lang="en-US" sz="2800" dirty="0" smtClean="0"/>
              <a:t>Result:</a:t>
            </a:r>
            <a:endParaRPr lang="en-US" sz="2800" dirty="0"/>
          </a:p>
        </p:txBody>
      </p:sp>
      <p:pic>
        <p:nvPicPr>
          <p:cNvPr id="11" name="Picture 10">
            <a:extLst>
              <a:ext uri="{FF2B5EF4-FFF2-40B4-BE49-F238E27FC236}">
                <a16:creationId xmlns:a16="http://schemas.microsoft.com/office/drawing/2014/main" id="{41A19099-5C72-4F78-98E1-C161C257DCEC}"/>
              </a:ext>
            </a:extLst>
          </p:cNvPr>
          <p:cNvPicPr>
            <a:picLocks noChangeAspect="1"/>
          </p:cNvPicPr>
          <p:nvPr/>
        </p:nvPicPr>
        <p:blipFill>
          <a:blip r:embed="rId2"/>
          <a:stretch>
            <a:fillRect/>
          </a:stretch>
        </p:blipFill>
        <p:spPr>
          <a:xfrm>
            <a:off x="789395" y="2007391"/>
            <a:ext cx="5103041" cy="2653844"/>
          </a:xfrm>
          <a:prstGeom prst="rect">
            <a:avLst/>
          </a:prstGeom>
        </p:spPr>
      </p:pic>
      <p:sp>
        <p:nvSpPr>
          <p:cNvPr id="13" name="TextBox 12">
            <a:extLst>
              <a:ext uri="{FF2B5EF4-FFF2-40B4-BE49-F238E27FC236}">
                <a16:creationId xmlns:a16="http://schemas.microsoft.com/office/drawing/2014/main" id="{A32C6482-7B80-4CE5-BB7C-C5D095716500}"/>
              </a:ext>
            </a:extLst>
          </p:cNvPr>
          <p:cNvSpPr txBox="1"/>
          <p:nvPr/>
        </p:nvSpPr>
        <p:spPr>
          <a:xfrm>
            <a:off x="1134348" y="4774775"/>
            <a:ext cx="4526280" cy="369332"/>
          </a:xfrm>
          <a:prstGeom prst="rect">
            <a:avLst/>
          </a:prstGeom>
          <a:noFill/>
        </p:spPr>
        <p:txBody>
          <a:bodyPr wrap="square" rtlCol="0">
            <a:spAutoFit/>
          </a:bodyPr>
          <a:lstStyle/>
          <a:p>
            <a:pPr algn="ctr"/>
            <a:r>
              <a:rPr lang="en-US" i="1" dirty="0" smtClean="0"/>
              <a:t>Original image</a:t>
            </a:r>
            <a:endParaRPr lang="en-US" sz="1600" i="1" dirty="0"/>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7E84F03-DED7-4EB7-B503-05B54D2802F3}"/>
                  </a:ext>
                </a:extLst>
              </p:cNvPr>
              <p:cNvSpPr txBox="1"/>
              <p:nvPr/>
            </p:nvSpPr>
            <p:spPr>
              <a:xfrm>
                <a:off x="6494654" y="4774775"/>
                <a:ext cx="4703548" cy="646331"/>
              </a:xfrm>
              <a:prstGeom prst="rect">
                <a:avLst/>
              </a:prstGeom>
              <a:noFill/>
            </p:spPr>
            <p:txBody>
              <a:bodyPr wrap="square" rtlCol="0">
                <a:spAutoFit/>
              </a:bodyPr>
              <a:lstStyle/>
              <a:p>
                <a:pPr algn="ctr"/>
                <a:r>
                  <a:rPr lang="en-US" i="1" dirty="0"/>
                  <a:t>Image after using HF technique with parameters: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ea typeface="Cambria Math" panose="02040503050406030204" pitchFamily="18" charset="0"/>
                          </a:rPr>
                          <m:t>𝛾</m:t>
                        </m:r>
                      </m:e>
                      <m:sub>
                        <m:r>
                          <a:rPr lang="en-US" b="0" i="1" dirty="0" smtClean="0">
                            <a:latin typeface="Cambria Math" panose="02040503050406030204" pitchFamily="18" charset="0"/>
                          </a:rPr>
                          <m:t>h</m:t>
                        </m:r>
                      </m:sub>
                    </m:sSub>
                    <m:r>
                      <a:rPr lang="en-US" i="1" dirty="0">
                        <a:latin typeface="Cambria Math" panose="02040503050406030204" pitchFamily="18" charset="0"/>
                      </a:rPr>
                      <m:t>=</m:t>
                    </m:r>
                    <m:r>
                      <a:rPr lang="en-US" b="0" i="1" dirty="0" smtClean="0">
                        <a:latin typeface="Cambria Math" panose="02040503050406030204" pitchFamily="18" charset="0"/>
                      </a:rPr>
                      <m:t>2.5</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 </m:t>
                        </m:r>
                        <m:r>
                          <a:rPr lang="en-US" i="1" dirty="0">
                            <a:latin typeface="Cambria Math" panose="02040503050406030204" pitchFamily="18" charset="0"/>
                            <a:ea typeface="Cambria Math" panose="02040503050406030204" pitchFamily="18" charset="0"/>
                          </a:rPr>
                          <m:t>𝛾</m:t>
                        </m:r>
                      </m:e>
                      <m:sub>
                        <m:r>
                          <a:rPr lang="en-US" b="0" i="1" dirty="0" smtClean="0">
                            <a:latin typeface="Cambria Math" panose="02040503050406030204" pitchFamily="18" charset="0"/>
                            <a:ea typeface="Cambria Math" panose="02040503050406030204" pitchFamily="18" charset="0"/>
                          </a:rPr>
                          <m:t>𝑙</m:t>
                        </m:r>
                      </m:sub>
                    </m:sSub>
                    <m:r>
                      <a:rPr lang="en-US" i="1" dirty="0">
                        <a:latin typeface="Cambria Math" panose="02040503050406030204" pitchFamily="18" charset="0"/>
                      </a:rPr>
                      <m:t>=</m:t>
                    </m:r>
                    <m:r>
                      <a:rPr lang="en-US" b="0" i="1" dirty="0" smtClean="0">
                        <a:latin typeface="Cambria Math" panose="02040503050406030204" pitchFamily="18" charset="0"/>
                      </a:rPr>
                      <m:t>1.8,</m:t>
                    </m:r>
                    <m:r>
                      <a:rPr lang="en-US" i="1" dirty="0">
                        <a:latin typeface="Cambria Math" panose="02040503050406030204" pitchFamily="18" charset="0"/>
                      </a:rPr>
                      <m:t> </m:t>
                    </m:r>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0</m:t>
                        </m:r>
                      </m:sub>
                    </m:sSub>
                    <m:r>
                      <a:rPr lang="en-US" b="0" i="1" dirty="0" smtClean="0">
                        <a:latin typeface="Cambria Math" panose="02040503050406030204" pitchFamily="18" charset="0"/>
                      </a:rPr>
                      <m:t>=6</m:t>
                    </m:r>
                    <m:r>
                      <a:rPr lang="en-US" i="1" dirty="0">
                        <a:latin typeface="Cambria Math" panose="02040503050406030204" pitchFamily="18" charset="0"/>
                      </a:rPr>
                      <m:t>, </m:t>
                    </m:r>
                    <m:r>
                      <a:rPr lang="en-US" i="1" dirty="0">
                        <a:latin typeface="Cambria Math" panose="02040503050406030204" pitchFamily="18" charset="0"/>
                      </a:rPr>
                      <m:t>𝑐</m:t>
                    </m:r>
                    <m:r>
                      <a:rPr lang="en-US" i="1" dirty="0">
                        <a:latin typeface="Cambria Math" panose="02040503050406030204" pitchFamily="18" charset="0"/>
                      </a:rPr>
                      <m:t>=1</m:t>
                    </m:r>
                  </m:oMath>
                </a14:m>
                <a:r>
                  <a:rPr lang="en-US" i="1" dirty="0"/>
                  <a:t>)</a:t>
                </a:r>
                <a:endParaRPr lang="en-US" sz="1600" i="1" dirty="0"/>
              </a:p>
            </p:txBody>
          </p:sp>
        </mc:Choice>
        <mc:Fallback xmlns="">
          <p:sp>
            <p:nvSpPr>
              <p:cNvPr id="14" name="TextBox 13">
                <a:extLst>
                  <a:ext uri="{FF2B5EF4-FFF2-40B4-BE49-F238E27FC236}">
                    <a16:creationId xmlns:a16="http://schemas.microsoft.com/office/drawing/2014/main" id="{27E84F03-DED7-4EB7-B503-05B54D2802F3}"/>
                  </a:ext>
                </a:extLst>
              </p:cNvPr>
              <p:cNvSpPr txBox="1">
                <a:spLocks noRot="1" noChangeAspect="1" noMove="1" noResize="1" noEditPoints="1" noAdjustHandles="1" noChangeArrowheads="1" noChangeShapeType="1" noTextEdit="1"/>
              </p:cNvSpPr>
              <p:nvPr/>
            </p:nvSpPr>
            <p:spPr>
              <a:xfrm>
                <a:off x="6494654" y="4774775"/>
                <a:ext cx="4703548" cy="646331"/>
              </a:xfrm>
              <a:prstGeom prst="rect">
                <a:avLst/>
              </a:prstGeom>
              <a:blipFill>
                <a:blip r:embed="rId3"/>
                <a:stretch>
                  <a:fillRect t="-4717" b="-14151"/>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B80EC60E-F447-4AE0-8E86-8B63C5539F16}"/>
              </a:ext>
            </a:extLst>
          </p:cNvPr>
          <p:cNvPicPr>
            <a:picLocks noChangeAspect="1"/>
          </p:cNvPicPr>
          <p:nvPr/>
        </p:nvPicPr>
        <p:blipFill>
          <a:blip r:embed="rId4"/>
          <a:stretch>
            <a:fillRect/>
          </a:stretch>
        </p:blipFill>
        <p:spPr>
          <a:xfrm>
            <a:off x="6290251" y="2007391"/>
            <a:ext cx="5112354" cy="2653844"/>
          </a:xfrm>
          <a:prstGeom prst="rect">
            <a:avLst/>
          </a:prstGeom>
        </p:spPr>
      </p:pic>
      <p:sp>
        <p:nvSpPr>
          <p:cNvPr id="6" name="Slide Number Placeholder 5">
            <a:extLst>
              <a:ext uri="{FF2B5EF4-FFF2-40B4-BE49-F238E27FC236}">
                <a16:creationId xmlns:a16="http://schemas.microsoft.com/office/drawing/2014/main" id="{D844C41C-315A-44C9-B6AF-21920BD0C98B}"/>
              </a:ext>
            </a:extLst>
          </p:cNvPr>
          <p:cNvSpPr>
            <a:spLocks noGrp="1"/>
          </p:cNvSpPr>
          <p:nvPr>
            <p:ph type="sldNum" sz="quarter" idx="12"/>
          </p:nvPr>
        </p:nvSpPr>
        <p:spPr/>
        <p:txBody>
          <a:bodyPr/>
          <a:lstStyle/>
          <a:p>
            <a:fld id="{FD51A11A-4460-4058-BF34-3B687C657791}" type="slidenum">
              <a:rPr lang="en-US" smtClean="0"/>
              <a:t>6</a:t>
            </a:fld>
            <a:endParaRPr lang="en-US" dirty="0"/>
          </a:p>
        </p:txBody>
      </p:sp>
    </p:spTree>
    <p:extLst>
      <p:ext uri="{BB962C8B-B14F-4D97-AF65-F5344CB8AC3E}">
        <p14:creationId xmlns:p14="http://schemas.microsoft.com/office/powerpoint/2010/main" val="150000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3290FF4-E99B-49C9-9890-3B5E86974297}"/>
              </a:ext>
            </a:extLst>
          </p:cNvPr>
          <p:cNvSpPr>
            <a:spLocks noGrp="1"/>
          </p:cNvSpPr>
          <p:nvPr>
            <p:ph type="title"/>
          </p:nvPr>
        </p:nvSpPr>
        <p:spPr>
          <a:xfrm>
            <a:off x="574900" y="363794"/>
            <a:ext cx="6405716" cy="613283"/>
          </a:xfrm>
        </p:spPr>
        <p:txBody>
          <a:bodyPr>
            <a:normAutofit fontScale="90000"/>
          </a:bodyPr>
          <a:lstStyle/>
          <a:p>
            <a:r>
              <a:rPr lang="en-US" b="1" dirty="0"/>
              <a:t>Contrast Enhancement - CE</a:t>
            </a:r>
          </a:p>
        </p:txBody>
      </p:sp>
      <p:sp>
        <p:nvSpPr>
          <p:cNvPr id="5" name="TextBox 4">
            <a:extLst>
              <a:ext uri="{FF2B5EF4-FFF2-40B4-BE49-F238E27FC236}">
                <a16:creationId xmlns:a16="http://schemas.microsoft.com/office/drawing/2014/main" id="{7714A53D-4C6F-4493-AAA8-FE1BBA21E0AC}"/>
              </a:ext>
            </a:extLst>
          </p:cNvPr>
          <p:cNvSpPr txBox="1"/>
          <p:nvPr/>
        </p:nvSpPr>
        <p:spPr>
          <a:xfrm>
            <a:off x="574900" y="1165197"/>
            <a:ext cx="10628671" cy="2308324"/>
          </a:xfrm>
          <a:prstGeom prst="rect">
            <a:avLst/>
          </a:prstGeom>
          <a:noFill/>
        </p:spPr>
        <p:txBody>
          <a:bodyPr wrap="square" rtlCol="0">
            <a:spAutoFit/>
          </a:bodyPr>
          <a:lstStyle/>
          <a:p>
            <a:pPr algn="just"/>
            <a:r>
              <a:rPr lang="en-US" sz="2400" dirty="0" smtClean="0"/>
              <a:t>It is </a:t>
            </a:r>
            <a:r>
              <a:rPr lang="en-US" sz="2400" dirty="0"/>
              <a:t>a technique to optimize the difference between </a:t>
            </a:r>
            <a:r>
              <a:rPr lang="en-US" sz="2400" dirty="0" smtClean="0"/>
              <a:t>pixels. </a:t>
            </a:r>
            <a:r>
              <a:rPr lang="en-US" sz="2400" dirty="0"/>
              <a:t>CE can be done through a variety of ways, but there are two common methods that are universally applicable</a:t>
            </a:r>
            <a:r>
              <a:rPr lang="en-US" sz="2400" dirty="0" smtClean="0"/>
              <a:t>:</a:t>
            </a:r>
          </a:p>
          <a:p>
            <a:endParaRPr lang="en-US" sz="2400" dirty="0"/>
          </a:p>
          <a:p>
            <a:pPr algn="just"/>
            <a:r>
              <a:rPr lang="en-US" sz="2400" dirty="0"/>
              <a:t>	1. Contrast Stretching</a:t>
            </a:r>
          </a:p>
          <a:p>
            <a:pPr algn="just"/>
            <a:r>
              <a:rPr lang="en-US" sz="2400" dirty="0"/>
              <a:t>	2. Contrast Equalization</a:t>
            </a:r>
          </a:p>
        </p:txBody>
      </p:sp>
      <p:sp>
        <p:nvSpPr>
          <p:cNvPr id="6" name="TextBox 5">
            <a:extLst>
              <a:ext uri="{FF2B5EF4-FFF2-40B4-BE49-F238E27FC236}">
                <a16:creationId xmlns:a16="http://schemas.microsoft.com/office/drawing/2014/main" id="{2C35C514-A0CF-4C9D-8048-6793F3B069EC}"/>
              </a:ext>
            </a:extLst>
          </p:cNvPr>
          <p:cNvSpPr txBox="1"/>
          <p:nvPr/>
        </p:nvSpPr>
        <p:spPr>
          <a:xfrm>
            <a:off x="574900" y="3635528"/>
            <a:ext cx="5039319" cy="2308324"/>
          </a:xfrm>
          <a:prstGeom prst="rect">
            <a:avLst/>
          </a:prstGeom>
          <a:noFill/>
        </p:spPr>
        <p:txBody>
          <a:bodyPr wrap="square" rtlCol="0">
            <a:spAutoFit/>
          </a:bodyPr>
          <a:lstStyle/>
          <a:p>
            <a:pPr marL="457200" indent="-457200" algn="just">
              <a:buAutoNum type="arabicPeriod"/>
            </a:pPr>
            <a:r>
              <a:rPr lang="en-US" sz="2400" dirty="0"/>
              <a:t>Contrast Stretching: A technique for stretching the range of values of the histogram. </a:t>
            </a:r>
            <a:endParaRPr lang="en-US" sz="2400" dirty="0" smtClean="0"/>
          </a:p>
          <a:p>
            <a:pPr marL="342900" indent="-342900" algn="just">
              <a:buFont typeface="Arial" panose="020B0604020202020204" pitchFamily="34" charset="0"/>
              <a:buChar char="•"/>
            </a:pPr>
            <a:r>
              <a:rPr lang="en-US" sz="2400" dirty="0" smtClean="0"/>
              <a:t>Includes </a:t>
            </a:r>
            <a:r>
              <a:rPr lang="en-US" sz="2400" dirty="0"/>
              <a:t>the following </a:t>
            </a:r>
            <a:r>
              <a:rPr lang="en-US" sz="2400" dirty="0" smtClean="0"/>
              <a:t>types: </a:t>
            </a:r>
            <a:r>
              <a:rPr lang="en-US" sz="2400" dirty="0"/>
              <a:t>Min-Max , </a:t>
            </a:r>
            <a:r>
              <a:rPr lang="en-US" sz="2400" b="0" i="0" dirty="0">
                <a:effectLst/>
              </a:rPr>
              <a:t>Percentage</a:t>
            </a:r>
            <a:r>
              <a:rPr lang="en-US" sz="2400" dirty="0"/>
              <a:t>, Piecewise.</a:t>
            </a:r>
          </a:p>
          <a:p>
            <a:pPr marL="342900" indent="-342900">
              <a:buFont typeface="Arial" panose="020B0604020202020204" pitchFamily="34" charset="0"/>
              <a:buChar char="•"/>
            </a:pPr>
            <a:r>
              <a:rPr lang="en-US" sz="2400" dirty="0" smtClean="0"/>
              <a:t>Example:</a:t>
            </a:r>
            <a:endParaRPr lang="en-US" sz="2400" dirty="0"/>
          </a:p>
        </p:txBody>
      </p:sp>
      <p:sp>
        <p:nvSpPr>
          <p:cNvPr id="2" name="Slide Number Placeholder 1">
            <a:extLst>
              <a:ext uri="{FF2B5EF4-FFF2-40B4-BE49-F238E27FC236}">
                <a16:creationId xmlns:a16="http://schemas.microsoft.com/office/drawing/2014/main" id="{EE273374-DD53-4E09-81D1-61117251A840}"/>
              </a:ext>
            </a:extLst>
          </p:cNvPr>
          <p:cNvSpPr>
            <a:spLocks noGrp="1"/>
          </p:cNvSpPr>
          <p:nvPr>
            <p:ph type="sldNum" sz="quarter" idx="12"/>
          </p:nvPr>
        </p:nvSpPr>
        <p:spPr/>
        <p:txBody>
          <a:bodyPr/>
          <a:lstStyle/>
          <a:p>
            <a:fld id="{FD51A11A-4460-4058-BF34-3B687C657791}" type="slidenum">
              <a:rPr lang="en-US" smtClean="0"/>
              <a:t>7</a:t>
            </a:fld>
            <a:endParaRPr lang="en-US"/>
          </a:p>
        </p:txBody>
      </p:sp>
      <p:pic>
        <p:nvPicPr>
          <p:cNvPr id="7" name="Picture 6">
            <a:extLst>
              <a:ext uri="{FF2B5EF4-FFF2-40B4-BE49-F238E27FC236}">
                <a16:creationId xmlns:a16="http://schemas.microsoft.com/office/drawing/2014/main" id="{708776C8-E494-48B1-A2F4-515488F6731A}"/>
              </a:ext>
            </a:extLst>
          </p:cNvPr>
          <p:cNvPicPr>
            <a:picLocks noChangeAspect="1"/>
          </p:cNvPicPr>
          <p:nvPr/>
        </p:nvPicPr>
        <p:blipFill>
          <a:blip r:embed="rId3"/>
          <a:stretch>
            <a:fillRect/>
          </a:stretch>
        </p:blipFill>
        <p:spPr>
          <a:xfrm>
            <a:off x="6278184" y="2295371"/>
            <a:ext cx="5338916" cy="4198835"/>
          </a:xfrm>
          <a:prstGeom prst="rect">
            <a:avLst/>
          </a:prstGeom>
        </p:spPr>
      </p:pic>
    </p:spTree>
    <p:extLst>
      <p:ext uri="{BB962C8B-B14F-4D97-AF65-F5344CB8AC3E}">
        <p14:creationId xmlns:p14="http://schemas.microsoft.com/office/powerpoint/2010/main" val="1075657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033A0AD-83C9-4F0F-9322-180E4493612F}"/>
              </a:ext>
            </a:extLst>
          </p:cNvPr>
          <p:cNvSpPr>
            <a:spLocks noGrp="1"/>
          </p:cNvSpPr>
          <p:nvPr>
            <p:ph type="title"/>
          </p:nvPr>
        </p:nvSpPr>
        <p:spPr>
          <a:xfrm>
            <a:off x="540774" y="445736"/>
            <a:ext cx="10515600" cy="613283"/>
          </a:xfrm>
        </p:spPr>
        <p:txBody>
          <a:bodyPr>
            <a:normAutofit fontScale="90000"/>
          </a:bodyPr>
          <a:lstStyle/>
          <a:p>
            <a:r>
              <a:rPr lang="en-US" b="1" dirty="0"/>
              <a:t>Contrast Enhancement - CE</a:t>
            </a:r>
          </a:p>
        </p:txBody>
      </p:sp>
      <p:sp>
        <p:nvSpPr>
          <p:cNvPr id="5" name="TextBox 4">
            <a:extLst>
              <a:ext uri="{FF2B5EF4-FFF2-40B4-BE49-F238E27FC236}">
                <a16:creationId xmlns:a16="http://schemas.microsoft.com/office/drawing/2014/main" id="{8A37B160-4DD4-44E7-B52F-32331FBFBDE3}"/>
              </a:ext>
            </a:extLst>
          </p:cNvPr>
          <p:cNvSpPr txBox="1"/>
          <p:nvPr/>
        </p:nvSpPr>
        <p:spPr>
          <a:xfrm>
            <a:off x="540774" y="1461809"/>
            <a:ext cx="4670323" cy="3046988"/>
          </a:xfrm>
          <a:prstGeom prst="rect">
            <a:avLst/>
          </a:prstGeom>
          <a:noFill/>
        </p:spPr>
        <p:txBody>
          <a:bodyPr wrap="square" rtlCol="0">
            <a:spAutoFit/>
          </a:bodyPr>
          <a:lstStyle/>
          <a:p>
            <a:pPr algn="just"/>
            <a:r>
              <a:rPr lang="en-US" sz="2400" dirty="0">
                <a:latin typeface="Arial" panose="020B0604020202020204" pitchFamily="34" charset="0"/>
                <a:cs typeface="Arial" panose="020B0604020202020204" pitchFamily="34" charset="0"/>
              </a:rPr>
              <a:t>2. Histogram Equalization</a:t>
            </a:r>
            <a:r>
              <a:rPr lang="en-US" sz="2400" dirty="0" smtClean="0">
                <a:latin typeface="Arial" panose="020B0604020202020204" pitchFamily="34" charset="0"/>
                <a:cs typeface="Arial" panose="020B0604020202020204" pitchFamily="34" charset="0"/>
              </a:rPr>
              <a:t>: </a:t>
            </a:r>
            <a:r>
              <a:rPr lang="en-US" sz="2400" dirty="0">
                <a:solidFill>
                  <a:srgbClr val="000000"/>
                </a:solidFill>
                <a:latin typeface="Arial" panose="020B0604020202020204" pitchFamily="34" charset="0"/>
                <a:cs typeface="Arial" panose="020B0604020202020204" pitchFamily="34" charset="0"/>
              </a:rPr>
              <a:t>an image processing technique that adjusts image intensity to improve contrast. Histogram equalization is one of the simplest and commonly used methods to enhance low-level images using histograms.</a:t>
            </a:r>
            <a:endParaRPr lang="en-US" sz="2400" dirty="0">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680710C2-D19E-49AC-A754-D3C22A82CC1A}"/>
              </a:ext>
            </a:extLst>
          </p:cNvPr>
          <p:cNvSpPr>
            <a:spLocks noGrp="1"/>
          </p:cNvSpPr>
          <p:nvPr>
            <p:ph type="sldNum" sz="quarter" idx="12"/>
          </p:nvPr>
        </p:nvSpPr>
        <p:spPr/>
        <p:txBody>
          <a:bodyPr/>
          <a:lstStyle/>
          <a:p>
            <a:fld id="{FD51A11A-4460-4058-BF34-3B687C657791}" type="slidenum">
              <a:rPr lang="en-US" smtClean="0"/>
              <a:t>8</a:t>
            </a:fld>
            <a:endParaRPr lang="en-US"/>
          </a:p>
        </p:txBody>
      </p:sp>
      <p:pic>
        <p:nvPicPr>
          <p:cNvPr id="6" name="Picture 5">
            <a:extLst>
              <a:ext uri="{FF2B5EF4-FFF2-40B4-BE49-F238E27FC236}">
                <a16:creationId xmlns:a16="http://schemas.microsoft.com/office/drawing/2014/main" id="{53E17530-FC6F-4E95-BCDE-B6791A4439AA}"/>
              </a:ext>
            </a:extLst>
          </p:cNvPr>
          <p:cNvPicPr>
            <a:picLocks noChangeAspect="1"/>
          </p:cNvPicPr>
          <p:nvPr/>
        </p:nvPicPr>
        <p:blipFill>
          <a:blip r:embed="rId2"/>
          <a:stretch>
            <a:fillRect/>
          </a:stretch>
        </p:blipFill>
        <p:spPr>
          <a:xfrm>
            <a:off x="5909833" y="1409534"/>
            <a:ext cx="2299056" cy="2330810"/>
          </a:xfrm>
          <a:prstGeom prst="rect">
            <a:avLst/>
          </a:prstGeom>
        </p:spPr>
      </p:pic>
      <p:pic>
        <p:nvPicPr>
          <p:cNvPr id="9" name="Picture 8">
            <a:extLst>
              <a:ext uri="{FF2B5EF4-FFF2-40B4-BE49-F238E27FC236}">
                <a16:creationId xmlns:a16="http://schemas.microsoft.com/office/drawing/2014/main" id="{D2B43AD8-5347-4DD5-B253-ECCBEE76535C}"/>
              </a:ext>
            </a:extLst>
          </p:cNvPr>
          <p:cNvPicPr>
            <a:picLocks noChangeAspect="1"/>
          </p:cNvPicPr>
          <p:nvPr/>
        </p:nvPicPr>
        <p:blipFill>
          <a:blip r:embed="rId3"/>
          <a:stretch>
            <a:fillRect/>
          </a:stretch>
        </p:blipFill>
        <p:spPr>
          <a:xfrm>
            <a:off x="6025678" y="4090859"/>
            <a:ext cx="2478603" cy="2485394"/>
          </a:xfrm>
          <a:prstGeom prst="rect">
            <a:avLst/>
          </a:prstGeom>
        </p:spPr>
      </p:pic>
      <p:pic>
        <p:nvPicPr>
          <p:cNvPr id="11" name="Picture 10">
            <a:extLst>
              <a:ext uri="{FF2B5EF4-FFF2-40B4-BE49-F238E27FC236}">
                <a16:creationId xmlns:a16="http://schemas.microsoft.com/office/drawing/2014/main" id="{CE8F3AF1-700A-4C59-8F2B-4B4964C75B4B}"/>
              </a:ext>
            </a:extLst>
          </p:cNvPr>
          <p:cNvPicPr>
            <a:picLocks noChangeAspect="1"/>
          </p:cNvPicPr>
          <p:nvPr/>
        </p:nvPicPr>
        <p:blipFill>
          <a:blip r:embed="rId4"/>
          <a:stretch>
            <a:fillRect/>
          </a:stretch>
        </p:blipFill>
        <p:spPr>
          <a:xfrm>
            <a:off x="8809304" y="1506886"/>
            <a:ext cx="2934316" cy="2298150"/>
          </a:xfrm>
          <a:prstGeom prst="rect">
            <a:avLst/>
          </a:prstGeom>
        </p:spPr>
      </p:pic>
      <p:pic>
        <p:nvPicPr>
          <p:cNvPr id="13" name="Picture 12">
            <a:extLst>
              <a:ext uri="{FF2B5EF4-FFF2-40B4-BE49-F238E27FC236}">
                <a16:creationId xmlns:a16="http://schemas.microsoft.com/office/drawing/2014/main" id="{4D250282-2FB3-4A26-9E24-17CCA82A3B32}"/>
              </a:ext>
            </a:extLst>
          </p:cNvPr>
          <p:cNvPicPr>
            <a:picLocks noChangeAspect="1"/>
          </p:cNvPicPr>
          <p:nvPr/>
        </p:nvPicPr>
        <p:blipFill>
          <a:blip r:embed="rId5"/>
          <a:stretch>
            <a:fillRect/>
          </a:stretch>
        </p:blipFill>
        <p:spPr>
          <a:xfrm>
            <a:off x="8804489" y="3928015"/>
            <a:ext cx="2939131" cy="2305356"/>
          </a:xfrm>
          <a:prstGeom prst="rect">
            <a:avLst/>
          </a:prstGeom>
        </p:spPr>
      </p:pic>
    </p:spTree>
    <p:extLst>
      <p:ext uri="{BB962C8B-B14F-4D97-AF65-F5344CB8AC3E}">
        <p14:creationId xmlns:p14="http://schemas.microsoft.com/office/powerpoint/2010/main" val="4068993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E2482EC-356D-47F6-B6A9-3C8D0B33C5B4}"/>
              </a:ext>
            </a:extLst>
          </p:cNvPr>
          <p:cNvSpPr txBox="1"/>
          <p:nvPr/>
        </p:nvSpPr>
        <p:spPr>
          <a:xfrm>
            <a:off x="257587" y="1389835"/>
            <a:ext cx="6221423" cy="3416320"/>
          </a:xfrm>
          <a:prstGeom prst="rect">
            <a:avLst/>
          </a:prstGeom>
          <a:noFill/>
        </p:spPr>
        <p:txBody>
          <a:bodyPr wrap="square" rtlCol="0">
            <a:spAutoFit/>
          </a:bodyPr>
          <a:lstStyle/>
          <a:p>
            <a:pPr algn="just"/>
            <a:r>
              <a:rPr lang="en-US" sz="2400" dirty="0" smtClean="0">
                <a:latin typeface="Arial" panose="020B0604020202020204" pitchFamily="34" charset="0"/>
                <a:cs typeface="Arial" panose="020B0604020202020204" pitchFamily="34" charset="0"/>
              </a:rPr>
              <a:t>Implement:</a:t>
            </a:r>
            <a:endParaRPr lang="en-US" sz="2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2400" dirty="0">
                <a:latin typeface="Arial" panose="020B0604020202020204" pitchFamily="34" charset="0"/>
                <a:cs typeface="Arial" panose="020B0604020202020204" pitchFamily="34" charset="0"/>
              </a:rPr>
              <a:t>Contrast Enhancement: </a:t>
            </a:r>
          </a:p>
          <a:p>
            <a:pPr marL="742950" lvl="1" indent="-285750" algn="just">
              <a:buFontTx/>
              <a:buChar char="-"/>
            </a:pPr>
            <a:r>
              <a:rPr lang="en-US" sz="2400" dirty="0">
                <a:latin typeface="Arial" panose="020B0604020202020204" pitchFamily="34" charset="0"/>
                <a:cs typeface="Arial" panose="020B0604020202020204" pitchFamily="34" charset="0"/>
              </a:rPr>
              <a:t>I</a:t>
            </a:r>
            <a:r>
              <a:rPr lang="en-US" sz="2400" dirty="0" smtClean="0">
                <a:latin typeface="Arial" panose="020B0604020202020204" pitchFamily="34" charset="0"/>
                <a:cs typeface="Arial" panose="020B0604020202020204" pitchFamily="34" charset="0"/>
              </a:rPr>
              <a:t>nput: Image after </a:t>
            </a:r>
            <a:r>
              <a:rPr lang="en-US" sz="2400" dirty="0">
                <a:latin typeface="Arial" panose="020B0604020202020204" pitchFamily="34" charset="0"/>
                <a:cs typeface="Arial" panose="020B0604020202020204" pitchFamily="34" charset="0"/>
              </a:rPr>
              <a:t>using HF </a:t>
            </a:r>
            <a:r>
              <a:rPr lang="en-US" sz="2400" dirty="0" smtClean="0">
                <a:latin typeface="Arial" panose="020B0604020202020204" pitchFamily="34" charset="0"/>
                <a:cs typeface="Arial" panose="020B0604020202020204" pitchFamily="34" charset="0"/>
              </a:rPr>
              <a:t>technique.</a:t>
            </a:r>
            <a:endParaRPr lang="en-US" sz="2400" b="0" dirty="0">
              <a:effectLst/>
              <a:latin typeface="Arial" panose="020B0604020202020204" pitchFamily="34" charset="0"/>
              <a:cs typeface="Arial" panose="020B0604020202020204" pitchFamily="34" charset="0"/>
            </a:endParaRPr>
          </a:p>
          <a:p>
            <a:pPr marL="742950" lvl="1" indent="-285750" algn="just">
              <a:buFontTx/>
              <a:buChar char="-"/>
            </a:pPr>
            <a:r>
              <a:rPr lang="en-US" sz="2400" dirty="0" smtClean="0">
                <a:latin typeface="Arial" panose="020B0604020202020204" pitchFamily="34" charset="0"/>
                <a:cs typeface="Arial" panose="020B0604020202020204" pitchFamily="34" charset="0"/>
              </a:rPr>
              <a:t>Output: </a:t>
            </a:r>
            <a:r>
              <a:rPr lang="en-US" sz="2400" dirty="0">
                <a:latin typeface="Arial" panose="020B0604020202020204" pitchFamily="34" charset="0"/>
                <a:cs typeface="Arial" panose="020B0604020202020204" pitchFamily="34" charset="0"/>
              </a:rPr>
              <a:t>Error. </a:t>
            </a:r>
            <a:r>
              <a:rPr lang="en-US" sz="2400" dirty="0" smtClean="0">
                <a:latin typeface="Arial" panose="020B0604020202020204" pitchFamily="34" charset="0"/>
                <a:cs typeface="Arial" panose="020B0604020202020204" pitchFamily="34" charset="0"/>
              </a:rPr>
              <a:t>Because Image after using HF has </a:t>
            </a:r>
            <a:r>
              <a:rPr lang="en-US" sz="2400" dirty="0" err="1" smtClean="0">
                <a:latin typeface="Arial" panose="020B0604020202020204" pitchFamily="34" charset="0"/>
                <a:cs typeface="Arial" panose="020B0604020202020204" pitchFamily="34" charset="0"/>
              </a:rPr>
              <a:t>dtype</a:t>
            </a:r>
            <a:r>
              <a:rPr lang="en-US" sz="2400" dirty="0" smtClean="0">
                <a:latin typeface="Arial" panose="020B0604020202020204" pitchFamily="34" charset="0"/>
                <a:cs typeface="Arial" panose="020B0604020202020204" pitchFamily="34" charset="0"/>
              </a:rPr>
              <a:t> of </a:t>
            </a:r>
            <a:r>
              <a:rPr lang="en-US" sz="2400" dirty="0">
                <a:latin typeface="Arial" panose="020B0604020202020204" pitchFamily="34" charset="0"/>
                <a:cs typeface="Arial" panose="020B0604020202020204" pitchFamily="34" charset="0"/>
              </a:rPr>
              <a:t>float64 </a:t>
            </a:r>
            <a:r>
              <a:rPr lang="en-US" sz="2400" dirty="0" smtClean="0">
                <a:latin typeface="Arial" panose="020B0604020202020204" pitchFamily="34" charset="0"/>
                <a:cs typeface="Arial" panose="020B0604020202020204" pitchFamily="34" charset="0"/>
              </a:rPr>
              <a:t> but the required </a:t>
            </a:r>
            <a:r>
              <a:rPr lang="en-US" sz="2400" dirty="0" err="1" smtClean="0">
                <a:latin typeface="Arial" panose="020B0604020202020204" pitchFamily="34" charset="0"/>
                <a:cs typeface="Arial" panose="020B0604020202020204" pitchFamily="34" charset="0"/>
              </a:rPr>
              <a:t>dtype</a:t>
            </a:r>
            <a:r>
              <a:rPr lang="en-US" sz="2400" dirty="0" smtClean="0">
                <a:latin typeface="Arial" panose="020B0604020202020204" pitchFamily="34" charset="0"/>
                <a:cs typeface="Arial" panose="020B0604020202020204" pitchFamily="34" charset="0"/>
              </a:rPr>
              <a:t> of image for function (CLAHE</a:t>
            </a:r>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and (</a:t>
            </a:r>
            <a:r>
              <a:rPr lang="en-US" sz="2400" dirty="0" err="1" smtClean="0">
                <a:latin typeface="Arial" panose="020B0604020202020204" pitchFamily="34" charset="0"/>
                <a:cs typeface="Arial" panose="020B0604020202020204" pitchFamily="34" charset="0"/>
              </a:rPr>
              <a:t>equalizeHist</a:t>
            </a:r>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is </a:t>
            </a:r>
            <a:r>
              <a:rPr lang="en-US" sz="2400" dirty="0">
                <a:latin typeface="Arial" panose="020B0604020202020204" pitchFamily="34" charset="0"/>
                <a:cs typeface="Arial" panose="020B0604020202020204" pitchFamily="34" charset="0"/>
              </a:rPr>
              <a:t>uint8 </a:t>
            </a:r>
            <a:r>
              <a:rPr lang="en-US" sz="2400" dirty="0" smtClean="0">
                <a:latin typeface="Arial" panose="020B0604020202020204" pitchFamily="34" charset="0"/>
                <a:cs typeface="Arial" panose="020B0604020202020204" pitchFamily="34" charset="0"/>
              </a:rPr>
              <a:t>or </a:t>
            </a:r>
            <a:r>
              <a:rPr lang="en-US" sz="2400" dirty="0">
                <a:latin typeface="Arial" panose="020B0604020202020204" pitchFamily="34" charset="0"/>
                <a:cs typeface="Arial" panose="020B0604020202020204" pitchFamily="34" charset="0"/>
              </a:rPr>
              <a:t>uint16</a:t>
            </a:r>
            <a:endParaRPr lang="en-US" sz="2400" b="0" dirty="0">
              <a:effectLst/>
              <a:latin typeface="Arial" panose="020B0604020202020204" pitchFamily="34" charset="0"/>
              <a:cs typeface="Arial" panose="020B0604020202020204" pitchFamily="34" charset="0"/>
            </a:endParaRPr>
          </a:p>
          <a:p>
            <a:pPr lvl="1" algn="just"/>
            <a:endParaRPr lang="en-US" sz="2400" dirty="0">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29110C68-AB1D-4CFC-AA8C-D00FB974C752}"/>
              </a:ext>
            </a:extLst>
          </p:cNvPr>
          <p:cNvSpPr>
            <a:spLocks noGrp="1"/>
          </p:cNvSpPr>
          <p:nvPr>
            <p:ph type="sldNum" sz="quarter" idx="12"/>
          </p:nvPr>
        </p:nvSpPr>
        <p:spPr/>
        <p:txBody>
          <a:bodyPr/>
          <a:lstStyle/>
          <a:p>
            <a:fld id="{FD51A11A-4460-4058-BF34-3B687C657791}" type="slidenum">
              <a:rPr lang="en-US" smtClean="0"/>
              <a:t>9</a:t>
            </a:fld>
            <a:endParaRPr lang="en-US" dirty="0"/>
          </a:p>
        </p:txBody>
      </p:sp>
      <p:sp>
        <p:nvSpPr>
          <p:cNvPr id="14" name="TextBox 13">
            <a:extLst>
              <a:ext uri="{FF2B5EF4-FFF2-40B4-BE49-F238E27FC236}">
                <a16:creationId xmlns:a16="http://schemas.microsoft.com/office/drawing/2014/main" id="{22A67713-70CC-4618-9E8F-5171EFB9090B}"/>
              </a:ext>
            </a:extLst>
          </p:cNvPr>
          <p:cNvSpPr txBox="1"/>
          <p:nvPr/>
        </p:nvSpPr>
        <p:spPr>
          <a:xfrm>
            <a:off x="257587" y="265622"/>
            <a:ext cx="6733148" cy="707886"/>
          </a:xfrm>
          <a:prstGeom prst="rect">
            <a:avLst/>
          </a:prstGeom>
          <a:noFill/>
        </p:spPr>
        <p:txBody>
          <a:bodyPr wrap="square">
            <a:spAutoFit/>
          </a:bodyPr>
          <a:lstStyle/>
          <a:p>
            <a:r>
              <a:rPr kumimoji="0" lang="en-US" sz="4000" b="1" i="0" u="none" strike="noStrike" kern="1200" cap="none" spc="0" normalizeH="0" baseline="0" noProof="0" dirty="0">
                <a:ln>
                  <a:noFill/>
                </a:ln>
                <a:solidFill>
                  <a:prstClr val="black"/>
                </a:solidFill>
                <a:effectLst/>
                <a:uLnTx/>
                <a:uFillTx/>
                <a:latin typeface="Calibri Light" panose="020F0302020204030204"/>
                <a:ea typeface="+mj-ea"/>
                <a:cs typeface="+mj-cs"/>
              </a:rPr>
              <a:t>Contrast Enhancement - CE</a:t>
            </a:r>
            <a:endParaRPr lang="en-US" sz="1600" dirty="0"/>
          </a:p>
        </p:txBody>
      </p:sp>
      <p:pic>
        <p:nvPicPr>
          <p:cNvPr id="18" name="Picture 17">
            <a:extLst>
              <a:ext uri="{FF2B5EF4-FFF2-40B4-BE49-F238E27FC236}">
                <a16:creationId xmlns:a16="http://schemas.microsoft.com/office/drawing/2014/main" id="{DE363D25-5D11-46E4-8B37-996F41DD4B8E}"/>
              </a:ext>
            </a:extLst>
          </p:cNvPr>
          <p:cNvPicPr>
            <a:picLocks noChangeAspect="1"/>
          </p:cNvPicPr>
          <p:nvPr/>
        </p:nvPicPr>
        <p:blipFill>
          <a:blip r:embed="rId2"/>
          <a:stretch>
            <a:fillRect/>
          </a:stretch>
        </p:blipFill>
        <p:spPr>
          <a:xfrm>
            <a:off x="7364361" y="177943"/>
            <a:ext cx="4398263" cy="3046989"/>
          </a:xfrm>
          <a:prstGeom prst="rect">
            <a:avLst/>
          </a:prstGeom>
        </p:spPr>
      </p:pic>
      <p:pic>
        <p:nvPicPr>
          <p:cNvPr id="20" name="Picture 19">
            <a:extLst>
              <a:ext uri="{FF2B5EF4-FFF2-40B4-BE49-F238E27FC236}">
                <a16:creationId xmlns:a16="http://schemas.microsoft.com/office/drawing/2014/main" id="{E8B7A9D4-FF3F-4797-AD90-A3F62547BC54}"/>
              </a:ext>
            </a:extLst>
          </p:cNvPr>
          <p:cNvPicPr>
            <a:picLocks noChangeAspect="1"/>
          </p:cNvPicPr>
          <p:nvPr/>
        </p:nvPicPr>
        <p:blipFill>
          <a:blip r:embed="rId3"/>
          <a:stretch>
            <a:fillRect/>
          </a:stretch>
        </p:blipFill>
        <p:spPr>
          <a:xfrm>
            <a:off x="7364361" y="3363105"/>
            <a:ext cx="4384516" cy="3283501"/>
          </a:xfrm>
          <a:prstGeom prst="rect">
            <a:avLst/>
          </a:prstGeom>
        </p:spPr>
      </p:pic>
      <p:sp>
        <p:nvSpPr>
          <p:cNvPr id="10" name="TextBox 9">
            <a:extLst>
              <a:ext uri="{FF2B5EF4-FFF2-40B4-BE49-F238E27FC236}">
                <a16:creationId xmlns:a16="http://schemas.microsoft.com/office/drawing/2014/main" id="{10AE0824-CA44-4BD4-8060-7F2806EE3810}"/>
              </a:ext>
            </a:extLst>
          </p:cNvPr>
          <p:cNvSpPr txBox="1"/>
          <p:nvPr/>
        </p:nvSpPr>
        <p:spPr>
          <a:xfrm>
            <a:off x="8249710" y="2833514"/>
            <a:ext cx="2627563" cy="369332"/>
          </a:xfrm>
          <a:prstGeom prst="rect">
            <a:avLst/>
          </a:prstGeom>
          <a:solidFill>
            <a:schemeClr val="tx1"/>
          </a:solidFill>
        </p:spPr>
        <p:txBody>
          <a:bodyPr wrap="square" rtlCol="0">
            <a:spAutoFit/>
          </a:bodyPr>
          <a:lstStyle/>
          <a:p>
            <a:pPr algn="ctr"/>
            <a:r>
              <a:rPr lang="en-US" dirty="0" smtClean="0">
                <a:solidFill>
                  <a:schemeClr val="bg1"/>
                </a:solidFill>
              </a:rPr>
              <a:t>HF: float64 </a:t>
            </a:r>
            <a:r>
              <a:rPr lang="en-US" dirty="0" err="1" smtClean="0">
                <a:solidFill>
                  <a:schemeClr val="bg1"/>
                </a:solidFill>
              </a:rPr>
              <a:t>dtype</a:t>
            </a:r>
            <a:endParaRPr lang="en-US" dirty="0">
              <a:solidFill>
                <a:schemeClr val="bg1"/>
              </a:solidFill>
            </a:endParaRPr>
          </a:p>
        </p:txBody>
      </p:sp>
      <p:sp>
        <p:nvSpPr>
          <p:cNvPr id="11" name="TextBox 10">
            <a:extLst>
              <a:ext uri="{FF2B5EF4-FFF2-40B4-BE49-F238E27FC236}">
                <a16:creationId xmlns:a16="http://schemas.microsoft.com/office/drawing/2014/main" id="{32E7542A-6E44-4929-BEDA-616F0E9A330A}"/>
              </a:ext>
            </a:extLst>
          </p:cNvPr>
          <p:cNvSpPr txBox="1"/>
          <p:nvPr/>
        </p:nvSpPr>
        <p:spPr>
          <a:xfrm>
            <a:off x="8319942" y="6134754"/>
            <a:ext cx="2743200" cy="369332"/>
          </a:xfrm>
          <a:prstGeom prst="rect">
            <a:avLst/>
          </a:prstGeom>
          <a:solidFill>
            <a:schemeClr val="tx1"/>
          </a:solidFill>
        </p:spPr>
        <p:txBody>
          <a:bodyPr wrap="square" rtlCol="0">
            <a:spAutoFit/>
          </a:bodyPr>
          <a:lstStyle/>
          <a:p>
            <a:pPr algn="ctr"/>
            <a:r>
              <a:rPr lang="en-US" dirty="0" smtClean="0">
                <a:solidFill>
                  <a:schemeClr val="bg1"/>
                </a:solidFill>
              </a:rPr>
              <a:t>HF: uint8 </a:t>
            </a:r>
            <a:r>
              <a:rPr lang="en-US" dirty="0" err="1" smtClean="0">
                <a:solidFill>
                  <a:schemeClr val="bg1"/>
                </a:solidFill>
              </a:rPr>
              <a:t>dtype</a:t>
            </a:r>
            <a:endParaRPr lang="en-US" dirty="0">
              <a:solidFill>
                <a:schemeClr val="bg1"/>
              </a:solidFill>
            </a:endParaRPr>
          </a:p>
        </p:txBody>
      </p:sp>
    </p:spTree>
    <p:extLst>
      <p:ext uri="{BB962C8B-B14F-4D97-AF65-F5344CB8AC3E}">
        <p14:creationId xmlns:p14="http://schemas.microsoft.com/office/powerpoint/2010/main" val="30002185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3020</TotalTime>
  <Words>1526</Words>
  <Application>Microsoft Office PowerPoint</Application>
  <PresentationFormat>Widescreen</PresentationFormat>
  <Paragraphs>135</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Cambria Math</vt:lpstr>
      <vt:lpstr>Office Theme</vt:lpstr>
      <vt:lpstr>Segmentation of jawbone image (include teeth), ultrasound image</vt:lpstr>
      <vt:lpstr>Tutorial</vt:lpstr>
      <vt:lpstr>Homomorphic Filtering</vt:lpstr>
      <vt:lpstr>Homomorphic Filtering</vt:lpstr>
      <vt:lpstr>Homomorphic Filtering</vt:lpstr>
      <vt:lpstr>Homomorphic Filtering</vt:lpstr>
      <vt:lpstr>Contrast Enhancement - CE</vt:lpstr>
      <vt:lpstr>Contrast Enhancement - CE</vt:lpstr>
      <vt:lpstr>PowerPoint Presentation</vt:lpstr>
      <vt:lpstr>PowerPoint Presentation</vt:lpstr>
      <vt:lpstr>Adaptive Median Filter – AMF</vt:lpstr>
      <vt:lpstr>PowerPoint Presentation</vt:lpstr>
      <vt:lpstr>PowerPoint Presentation</vt:lpstr>
      <vt:lpstr>Adaptive Median Filter - AMF</vt:lpstr>
      <vt:lpstr>K-means clustering and CEJ Selection</vt:lpstr>
      <vt:lpstr>K-means clustering and CEJ Selection</vt:lpstr>
      <vt:lpstr>K-means clustering and CEJ Selection</vt:lpstr>
      <vt:lpstr>THE END.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Phân đoạn ảnh xương hàm (có rang) ảnh siêu âm</dc:title>
  <dc:creator>danh ngoc</dc:creator>
  <cp:lastModifiedBy>Admin</cp:lastModifiedBy>
  <cp:revision>40</cp:revision>
  <dcterms:created xsi:type="dcterms:W3CDTF">2021-08-18T03:58:03Z</dcterms:created>
  <dcterms:modified xsi:type="dcterms:W3CDTF">2022-01-20T08:53:43Z</dcterms:modified>
</cp:coreProperties>
</file>