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771" r:id="rId3"/>
    <p:sldId id="1002" r:id="rId4"/>
    <p:sldId id="1013" r:id="rId5"/>
    <p:sldId id="1014" r:id="rId6"/>
    <p:sldId id="1016" r:id="rId7"/>
    <p:sldId id="1017" r:id="rId8"/>
    <p:sldId id="1018" r:id="rId9"/>
    <p:sldId id="1020" r:id="rId10"/>
    <p:sldId id="1003" r:id="rId11"/>
    <p:sldId id="777" r:id="rId13"/>
    <p:sldId id="1021" r:id="rId14"/>
    <p:sldId id="1008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E"/>
    <a:srgbClr val="FFFFCC"/>
    <a:srgbClr val="FFFFFF"/>
    <a:srgbClr val="FFCCFF"/>
    <a:srgbClr val="DDDDDD"/>
    <a:srgbClr val="D60093"/>
    <a:srgbClr val="ABE7AF"/>
    <a:srgbClr val="95F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3760" autoAdjust="0"/>
  </p:normalViewPr>
  <p:slideViewPr>
    <p:cSldViewPr>
      <p:cViewPr>
        <p:scale>
          <a:sx n="125" d="100"/>
          <a:sy n="125" d="100"/>
        </p:scale>
        <p:origin x="1038" y="-51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C31938-3F2C-43A2-AE1C-2FE4DABF87A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9F29F9-8BF3-4A56-A759-1870356E7281}" type="slidenum">
              <a:rPr lang="en-US" altLang="zh-CN" smtClean="0">
                <a:latin typeface="Tahoma" panose="020B0604030504040204" pitchFamily="34" charset="0"/>
              </a:rPr>
            </a:fld>
            <a:endParaRPr lang="en-US" altLang="zh-CN" smtClean="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 rot="10800000">
            <a:off x="901700" y="4333875"/>
            <a:ext cx="5030788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1653499" tIns="-826750" rIns="-1653499" bIns="-826750"/>
          <a:lstStyle/>
          <a:p>
            <a:pPr eaLnBrk="1" hangingPunct="1"/>
            <a:r>
              <a:rPr lang="en-US" altLang="zh-CN" smtClean="0"/>
              <a:t>ldhgf</a:t>
            </a:r>
            <a:endParaRPr lang="en-US" altLang="zh-CN" smtClean="0"/>
          </a:p>
        </p:txBody>
      </p:sp>
      <p:sp>
        <p:nvSpPr>
          <p:cNvPr id="7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790575"/>
            <a:ext cx="4260850" cy="31956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31938-3F2C-43A2-AE1C-2FE4DABF87A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228600"/>
            <a:ext cx="21399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706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81000" y="228600"/>
            <a:ext cx="8562975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57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764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57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57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764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41529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6556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655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077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077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004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2539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40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41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331640" y="2494793"/>
            <a:ext cx="6408738" cy="12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 dirty="0" smtClean="0">
                <a:solidFill>
                  <a:schemeClr val="tx2"/>
                </a:solidFill>
              </a:rPr>
              <a:t>形态学</a:t>
            </a:r>
            <a:r>
              <a:rPr lang="zh-CN" altLang="en-US" sz="6000" dirty="0">
                <a:solidFill>
                  <a:schemeClr val="tx2"/>
                </a:solidFill>
              </a:rPr>
              <a:t>滤波</a:t>
            </a:r>
            <a:r>
              <a:rPr lang="zh-CN" altLang="en-US" sz="6000" dirty="0" smtClean="0">
                <a:solidFill>
                  <a:schemeClr val="tx2"/>
                </a:solidFill>
              </a:rPr>
              <a:t>实验</a:t>
            </a:r>
            <a:endParaRPr lang="zh-CN" altLang="en-US" sz="6000" dirty="0" smtClean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69970" y="4867910"/>
            <a:ext cx="5211445" cy="1008380"/>
          </a:xfrm>
        </p:spPr>
        <p:txBody>
          <a:bodyPr/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j-ea"/>
                <a:ea typeface="+mj-ea"/>
              </a:rPr>
              <a:t>学    院：通信与信息工程学院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j-ea"/>
                <a:ea typeface="+mj-ea"/>
              </a:rPr>
              <a:t>授课教师：何敬鲁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0801" y="1654438"/>
            <a:ext cx="2670810" cy="478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结构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元素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举例</a:t>
            </a:r>
            <a:endParaRPr lang="zh-CN" altLang="en-US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8633" y="2652563"/>
            <a:ext cx="387119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= strel(‘diamond’, 3)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56" y="1688088"/>
            <a:ext cx="3326856" cy="20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827584" y="4660452"/>
            <a:ext cx="37444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= strel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4949"/>
            <a:ext cx="230505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0" y="1917065"/>
            <a:ext cx="7651115" cy="309626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imerode(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I,se</a:t>
            </a:r>
            <a:r>
              <a:rPr lang="en-US" altLang="zh-CN" sz="2800" i="1" dirty="0">
                <a:latin typeface="Times New Roman" panose="02020603050405020304" pitchFamily="18" charset="0"/>
              </a:rPr>
              <a:t>) </a:t>
            </a:r>
            <a:r>
              <a:rPr lang="zh-CN" altLang="en-US" sz="2800" i="1" dirty="0">
                <a:latin typeface="Times New Roman" panose="02020603050405020304" pitchFamily="18" charset="0"/>
              </a:rPr>
              <a:t>腐蚀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imdilate(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I,se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 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膨胀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imopen(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I,se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  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开运算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imclose(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I,se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  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闭</a:t>
            </a:r>
            <a:r>
              <a:rPr lang="zh-CN" alt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运算</a:t>
            </a:r>
            <a:endParaRPr lang="en-US" altLang="zh-CN" sz="280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None/>
            </a:pPr>
            <a:endParaRPr lang="zh-CN" altLang="en-US" sz="280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zh-CN" alt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其中，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</a:t>
            </a:r>
            <a:r>
              <a:rPr lang="zh-CN" alt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为二值或灰度图像，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se</a:t>
            </a:r>
            <a:r>
              <a:rPr lang="zh-CN" alt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为结构元素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17918" y="548680"/>
            <a:ext cx="7793037" cy="837208"/>
          </a:xfrm>
        </p:spPr>
        <p:txBody>
          <a:bodyPr/>
          <a:lstStyle/>
          <a:p>
            <a:r>
              <a:rPr lang="zh-CN" altLang="en-US" sz="3600" dirty="0"/>
              <a:t>二值</a:t>
            </a:r>
            <a:r>
              <a:rPr lang="zh-CN" altLang="en-US" sz="3600" dirty="0" smtClean="0"/>
              <a:t>形态学基本运算</a:t>
            </a:r>
            <a:r>
              <a:rPr lang="en-US" altLang="zh-CN" sz="3600" dirty="0" smtClean="0"/>
              <a:t>IPT</a:t>
            </a:r>
            <a:r>
              <a:rPr lang="zh-CN" altLang="en-US" sz="3600" dirty="0" smtClean="0"/>
              <a:t>函数</a:t>
            </a:r>
            <a:endParaRPr lang="zh-CN" altLang="en-US" sz="3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99504"/>
            <a:ext cx="6912768" cy="869256"/>
          </a:xfrm>
        </p:spPr>
        <p:txBody>
          <a:bodyPr/>
          <a:lstStyle/>
          <a:p>
            <a:r>
              <a:rPr lang="zh-CN" altLang="en-US" sz="3200" kern="1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二值</a:t>
            </a:r>
            <a:r>
              <a:rPr lang="zh-CN" altLang="en-US" sz="3200" kern="12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图像形态学高级处理</a:t>
            </a:r>
            <a:r>
              <a:rPr lang="en-US" altLang="zh-CN" sz="3200" kern="12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IPT</a:t>
            </a:r>
            <a:r>
              <a:rPr lang="zh-CN" altLang="en-US" sz="3200" kern="12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函数</a:t>
            </a:r>
            <a:endParaRPr lang="zh-CN" altLang="en-US" sz="3200" kern="1200" dirty="0" smtClean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564" y="2851418"/>
            <a:ext cx="7920880" cy="355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IPT</a:t>
            </a:r>
            <a:r>
              <a:rPr lang="zh-CN" altLang="en-US" sz="3200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函数</a:t>
            </a:r>
            <a:endParaRPr lang="en-US" altLang="zh-CN" sz="3200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bwmorph</a:t>
            </a:r>
            <a:r>
              <a:rPr lang="en-US" altLang="zh-CN" i="1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BW,operation,n</a:t>
            </a:r>
            <a:r>
              <a:rPr lang="en-US" altLang="zh-CN" i="1" dirty="0" smtClean="0">
                <a:latin typeface="Times New Roman" panose="02020603050405020304" pitchFamily="18" charset="0"/>
              </a:rPr>
              <a:t>)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SzPct val="60000"/>
            </a:pP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根据参数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operation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的不同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执行不同的形态学处理：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operation=‘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skel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’ ,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n=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Inf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执行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骨架化处理；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operation=‘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thin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’,n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执行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细化处理，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执行细化的次数；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operation=‘thicken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执行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粗化处理，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n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执行粗化的次数；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operation=‘remove’ 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去除‘内部’元素，即边沿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检测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708693"/>
            <a:ext cx="7992888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二值</a:t>
            </a:r>
            <a:r>
              <a:rPr lang="zh-CN" altLang="en-US" sz="32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图像形态学处理</a:t>
            </a:r>
            <a:endParaRPr lang="en-US" altLang="zh-CN" sz="3200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边沿提取、区域填充、骨架化、细化、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粗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化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5120" y="1485265"/>
            <a:ext cx="8726805" cy="5128895"/>
          </a:xfrm>
        </p:spPr>
        <p:txBody>
          <a:bodyPr/>
          <a:lstStyle/>
          <a:p>
            <a:pPr marL="198120" indent="0" algn="l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实验目的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algn="just" latinLnBrk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(1)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理解数学形态学中结构元素的概念及作用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0" indent="0" algn="just" latinLnBrk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(2)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掌握膨胀、腐蚀、开、闭运算的物理含义及 </a:t>
            </a:r>
            <a:endParaRPr lang="zh-CN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0" indent="0" algn="just" latinLnBrk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   其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实现方法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198120" indent="0" algn="just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 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内容</a:t>
            </a:r>
            <a:endParaRPr lang="en-US" altLang="zh-CN" sz="28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algn="just" eaLnBrk="1" latinLnBrk="0" hangingPunct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定义结构元素，调用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函数实现二值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图像的膨胀、腐蚀、开运算和闭运算；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函数实现二值图像的边缘提取、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骨架化、细化和粗化；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实现二值图像的形态学滤波。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57300" y="684000"/>
            <a:ext cx="749173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实验四：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形态学滤波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实验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419872" y="683319"/>
            <a:ext cx="21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实验要求</a:t>
            </a:r>
            <a:endParaRPr lang="zh-CN" altLang="en-US" sz="3600" dirty="0" smtClean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990" y="2637155"/>
            <a:ext cx="4357370" cy="4781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6195" lv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(1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二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值图像</a:t>
            </a:r>
            <a:r>
              <a:rPr lang="en-US" altLang="zh-CN" sz="2800" b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square.tif</a:t>
            </a:r>
            <a:endParaRPr lang="zh-CN" altLang="en-US" sz="2800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39" y="1998000"/>
            <a:ext cx="1532759" cy="15372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5007" y="4580622"/>
            <a:ext cx="7632848" cy="218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(3)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imerode(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I,se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进行腐蚀处理；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imdilate(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I,se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进行膨胀处理；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 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imopen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I,se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进行开运算处理；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使用 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imclose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I,se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进行闭运算处理。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003" y="1506168"/>
            <a:ext cx="7704856" cy="103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10000"/>
              </a:lnSpc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图像的膨胀、腐蚀、开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运算和闭运算。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820" y="3577590"/>
            <a:ext cx="81159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eaLnBrk="1" latinLnBrk="0" hangingPunct="1">
              <a:buClr>
                <a:srgbClr val="FF0000"/>
              </a:buClr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(2)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strel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()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函数定义 半径为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的菱形（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diamond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）结构元素；</a:t>
            </a:r>
            <a:endParaRPr lang="en-US" altLang="zh-CN" sz="2800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预期结果</a:t>
            </a:r>
            <a:endParaRPr lang="zh-CN" altLang="en-US" sz="4000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271" y="1700555"/>
            <a:ext cx="8859365" cy="4608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419872" y="683319"/>
            <a:ext cx="21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实验要求</a:t>
            </a:r>
            <a:endParaRPr lang="zh-CN" altLang="en-US" sz="3600" dirty="0" smtClean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6710" y="2924122"/>
            <a:ext cx="3270885" cy="4781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(1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二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值图像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bone</a:t>
            </a:r>
            <a:r>
              <a:rPr lang="en-US" altLang="zh-CN" sz="2800" b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.tif</a:t>
            </a:r>
            <a:endParaRPr lang="zh-CN" altLang="en-US" sz="2800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0" y="2216150"/>
            <a:ext cx="1147445" cy="19119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9003" y="1577923"/>
            <a:ext cx="7704856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20000"/>
              </a:lnSpc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二值图像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边缘提取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、骨架化、细化和粗化。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954" y="4125401"/>
            <a:ext cx="8673517" cy="17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latinLnBrk="0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(2)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bwmorph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()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函数进行抽骨架、细化和粗化；</a:t>
            </a:r>
            <a:endParaRPr lang="en-US" altLang="zh-CN" sz="2800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1" algn="just" eaLnBrk="1" latinLnBrk="0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使用腐蚀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imerode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和膨胀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imdilate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分别提取内、外边缘。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预期结果</a:t>
            </a:r>
            <a:endParaRPr lang="zh-CN" altLang="en-US" sz="4000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775" y="1628775"/>
            <a:ext cx="8059292" cy="507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419872" y="683319"/>
            <a:ext cx="21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实验要求</a:t>
            </a:r>
            <a:endParaRPr lang="zh-CN" altLang="en-US" sz="3600" dirty="0" smtClean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6710" y="2708857"/>
            <a:ext cx="3918585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(1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二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值图像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fingerprint.tif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19" y="2296086"/>
            <a:ext cx="2071073" cy="15648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9003" y="1721433"/>
            <a:ext cx="7704856" cy="43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二值图像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的形态学滤波。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954" y="4053646"/>
            <a:ext cx="8673517" cy="207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latinLnBrk="0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(2)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strel()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函数定义半径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圆盘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形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(disk)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结构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元素；</a:t>
            </a:r>
            <a:endParaRPr lang="en-US" altLang="zh-CN" sz="2800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1" algn="just" eaLnBrk="1" latinLnBrk="0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(3)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</a:t>
            </a:r>
            <a:r>
              <a:rPr lang="en-US" altLang="zh-CN" sz="2800" b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imopen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()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</a:t>
            </a:r>
            <a:r>
              <a:rPr lang="en-US" altLang="zh-CN" sz="2800" b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imclose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()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函数进行形态学滤波。</a:t>
            </a:r>
            <a:endParaRPr lang="en-US" altLang="zh-CN" sz="2800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1" algn="just" eaLnBrk="1" hangingPunct="1">
              <a:buClr>
                <a:srgbClr val="FF0000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预期结果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1700530"/>
            <a:ext cx="7914005" cy="48901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536" y="1844824"/>
            <a:ext cx="84963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2400" b="0" dirty="0" smtClean="0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1988840"/>
            <a:ext cx="792087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SE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strel(</a:t>
            </a:r>
            <a:r>
              <a:rPr lang="en-US" altLang="zh-CN" b="0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shape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0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parameters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en-US" altLang="zh-CN" b="0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shape:</a:t>
            </a:r>
            <a:r>
              <a:rPr lang="zh-CN" altLang="en-US" b="0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指定结构元素的</a:t>
            </a:r>
            <a:r>
              <a:rPr lang="zh-CN" altLang="en-US" b="0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形状</a:t>
            </a:r>
            <a:r>
              <a:rPr lang="en-US" altLang="zh-CN" b="0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(‘</a:t>
            </a:r>
            <a:r>
              <a:rPr lang="en-US" altLang="zh-CN" b="0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diamond’,’square</a:t>
            </a:r>
            <a:r>
              <a:rPr lang="en-US" altLang="zh-CN" b="0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’)</a:t>
            </a:r>
            <a:endParaRPr lang="en-US" altLang="zh-CN" b="0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en-US" altLang="zh-CN" b="0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parameters:</a:t>
            </a:r>
            <a:r>
              <a:rPr lang="zh-CN" altLang="en-US" b="0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附加</a:t>
            </a:r>
            <a:r>
              <a:rPr lang="zh-CN" altLang="en-US" b="0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参数</a:t>
            </a:r>
            <a:endParaRPr lang="en-US" altLang="zh-CN" b="0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zh-CN" altLang="en-US" b="0" i="1" kern="0" dirty="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具体参数的配置，可在命令行中键入：</a:t>
            </a:r>
            <a:r>
              <a:rPr lang="en-US" altLang="zh-CN" b="0" i="1" kern="0" dirty="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help strel</a:t>
            </a:r>
            <a:endParaRPr lang="en-US" altLang="zh-CN" b="0" i="1" kern="0" dirty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None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1008112" y="647576"/>
            <a:ext cx="7884368" cy="83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结构元素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(structuring element)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定义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IPT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函数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1219</Words>
  <Application>WPS 演示</Application>
  <PresentationFormat>全屏显示(4:3)</PresentationFormat>
  <Paragraphs>100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Times New Roman</vt:lpstr>
      <vt:lpstr>楷体_GB2312</vt:lpstr>
      <vt:lpstr>微软雅黑</vt:lpstr>
      <vt:lpstr>Arial Unicode MS</vt:lpstr>
      <vt:lpstr>Blends</vt:lpstr>
      <vt:lpstr>PowerPoint 演示文稿</vt:lpstr>
      <vt:lpstr>PowerPoint 演示文稿</vt:lpstr>
      <vt:lpstr>PowerPoint 演示文稿</vt:lpstr>
      <vt:lpstr>预期结果</vt:lpstr>
      <vt:lpstr>PowerPoint 演示文稿</vt:lpstr>
      <vt:lpstr>预期结果</vt:lpstr>
      <vt:lpstr>PowerPoint 演示文稿</vt:lpstr>
      <vt:lpstr>预期结果</vt:lpstr>
      <vt:lpstr>PowerPoint 演示文稿</vt:lpstr>
      <vt:lpstr>PowerPoint 演示文稿</vt:lpstr>
      <vt:lpstr>二值形态学基本运算IPT函数</vt:lpstr>
      <vt:lpstr>二值图像形态学高级处理IPT函数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多媒体技术及应用基础 第1章 多媒体技术概述 </dc:title>
  <dc:creator>vaio</dc:creator>
  <cp:lastModifiedBy>jindrew</cp:lastModifiedBy>
  <cp:revision>303</cp:revision>
  <dcterms:created xsi:type="dcterms:W3CDTF">2004-10-01T00:31:00Z</dcterms:created>
  <dcterms:modified xsi:type="dcterms:W3CDTF">2020-11-25T05:03:42Z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