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2"/>
  </p:notesMasterIdLst>
  <p:sldIdLst>
    <p:sldId id="260" r:id="rId2"/>
    <p:sldId id="261" r:id="rId3"/>
    <p:sldId id="258" r:id="rId4"/>
    <p:sldId id="262" r:id="rId5"/>
    <p:sldId id="263" r:id="rId6"/>
    <p:sldId id="264" r:id="rId7"/>
    <p:sldId id="265" r:id="rId8"/>
    <p:sldId id="266" r:id="rId9"/>
    <p:sldId id="267" r:id="rId10"/>
    <p:sldId id="268"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6" d="100"/>
          <a:sy n="106" d="100"/>
        </p:scale>
        <p:origin x="-13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DD433-1040-4483-8CEF-7340CB1514DD}" type="datetimeFigureOut">
              <a:rPr lang="es-MX" smtClean="0"/>
              <a:t>12/09/2015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612FF-0AEC-4583-9591-AE34924CE466}" type="slidenum">
              <a:rPr lang="es-MX" smtClean="0"/>
              <a:t>‹Nº›</a:t>
            </a:fld>
            <a:endParaRPr lang="es-MX"/>
          </a:p>
        </p:txBody>
      </p:sp>
    </p:spTree>
    <p:extLst>
      <p:ext uri="{BB962C8B-B14F-4D97-AF65-F5344CB8AC3E}">
        <p14:creationId xmlns:p14="http://schemas.microsoft.com/office/powerpoint/2010/main" val="290600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38A612FF-0AEC-4583-9591-AE34924CE466}" type="slidenum">
              <a:rPr lang="es-MX" smtClean="0"/>
              <a:t>1</a:t>
            </a:fld>
            <a:endParaRPr lang="es-MX"/>
          </a:p>
        </p:txBody>
      </p:sp>
    </p:spTree>
    <p:extLst>
      <p:ext uri="{BB962C8B-B14F-4D97-AF65-F5344CB8AC3E}">
        <p14:creationId xmlns:p14="http://schemas.microsoft.com/office/powerpoint/2010/main" val="377039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38A612FF-0AEC-4583-9591-AE34924CE466}" type="slidenum">
              <a:rPr lang="es-MX" smtClean="0"/>
              <a:t>2</a:t>
            </a:fld>
            <a:endParaRPr lang="es-MX"/>
          </a:p>
        </p:txBody>
      </p:sp>
    </p:spTree>
    <p:extLst>
      <p:ext uri="{BB962C8B-B14F-4D97-AF65-F5344CB8AC3E}">
        <p14:creationId xmlns:p14="http://schemas.microsoft.com/office/powerpoint/2010/main" val="308355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38A612FF-0AEC-4583-9591-AE34924CE466}" type="slidenum">
              <a:rPr lang="es-MX" smtClean="0"/>
              <a:t>3</a:t>
            </a:fld>
            <a:endParaRPr lang="es-MX"/>
          </a:p>
        </p:txBody>
      </p:sp>
    </p:spTree>
    <p:extLst>
      <p:ext uri="{BB962C8B-B14F-4D97-AF65-F5344CB8AC3E}">
        <p14:creationId xmlns:p14="http://schemas.microsoft.com/office/powerpoint/2010/main" val="67127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30140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270052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35784-40A1-4319-A669-C4A068A0EB29}"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1699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290378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35784-40A1-4319-A669-C4A068A0EB29}"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081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27685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315764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357656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94411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BCBE5B-33AA-4878-A9DA-0FF9D51D39D0}" type="datetimeFigureOut">
              <a:rPr lang="es-MX" smtClean="0"/>
              <a:t>12/09/2015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95936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347041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8BCBE5B-33AA-4878-A9DA-0FF9D51D39D0}" type="datetimeFigureOut">
              <a:rPr lang="es-MX" smtClean="0"/>
              <a:t>12/09/2015</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15868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8BCBE5B-33AA-4878-A9DA-0FF9D51D39D0}" type="datetimeFigureOut">
              <a:rPr lang="es-MX" smtClean="0"/>
              <a:t>12/09/2015</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72831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CBE5B-33AA-4878-A9DA-0FF9D51D39D0}" type="datetimeFigureOut">
              <a:rPr lang="es-MX" smtClean="0"/>
              <a:t>12/09/2015</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52957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235267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8BCBE5B-33AA-4878-A9DA-0FF9D51D39D0}" type="datetimeFigureOut">
              <a:rPr lang="es-MX" smtClean="0"/>
              <a:t>12/09/2015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035784-40A1-4319-A669-C4A068A0EB29}" type="slidenum">
              <a:rPr lang="es-MX" smtClean="0"/>
              <a:t>‹Nº›</a:t>
            </a:fld>
            <a:endParaRPr lang="es-MX"/>
          </a:p>
        </p:txBody>
      </p:sp>
    </p:spTree>
    <p:extLst>
      <p:ext uri="{BB962C8B-B14F-4D97-AF65-F5344CB8AC3E}">
        <p14:creationId xmlns:p14="http://schemas.microsoft.com/office/powerpoint/2010/main" val="259173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BCBE5B-33AA-4878-A9DA-0FF9D51D39D0}" type="datetimeFigureOut">
              <a:rPr lang="es-MX" smtClean="0"/>
              <a:t>12/09/2015</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035784-40A1-4319-A669-C4A068A0EB29}" type="slidenum">
              <a:rPr lang="es-MX" smtClean="0"/>
              <a:t>‹Nº›</a:t>
            </a:fld>
            <a:endParaRPr lang="es-MX"/>
          </a:p>
        </p:txBody>
      </p:sp>
    </p:spTree>
    <p:extLst>
      <p:ext uri="{BB962C8B-B14F-4D97-AF65-F5344CB8AC3E}">
        <p14:creationId xmlns:p14="http://schemas.microsoft.com/office/powerpoint/2010/main" val="5440139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hyperlink" Target="http://quecomputadoracomprar.com/ventajas-y-desventajas-del-modelo-en-espiral/" TargetMode="External"/><Relationship Id="rId2" Type="http://schemas.openxmlformats.org/officeDocument/2006/relationships/hyperlink" Target="http://www.ojovisual.net/galofarino/modeloespir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4294967295"/>
          </p:nvPr>
        </p:nvSpPr>
        <p:spPr>
          <a:xfrm>
            <a:off x="2648228" y="1809781"/>
            <a:ext cx="7003992" cy="633412"/>
          </a:xfrm>
        </p:spPr>
        <p:txBody>
          <a:bodyPr>
            <a:noAutofit/>
          </a:bodyPr>
          <a:lstStyle/>
          <a:p>
            <a:pPr marL="0" indent="0" algn="ctr">
              <a:buNone/>
            </a:pPr>
            <a:r>
              <a:rPr lang="es-MX" sz="4000" dirty="0">
                <a:solidFill>
                  <a:schemeClr val="tx2"/>
                </a:solidFill>
                <a:latin typeface="Stencil" panose="040409050D0802020404" pitchFamily="82" charset="0"/>
              </a:rPr>
              <a:t>ESCUELA SUPERIOR DE CÓMPUTO</a:t>
            </a:r>
          </a:p>
        </p:txBody>
      </p:sp>
      <p:sp>
        <p:nvSpPr>
          <p:cNvPr id="2" name="1 Título"/>
          <p:cNvSpPr>
            <a:spLocks noGrp="1"/>
          </p:cNvSpPr>
          <p:nvPr>
            <p:ph type="ctrTitle" idx="4294967295"/>
          </p:nvPr>
        </p:nvSpPr>
        <p:spPr>
          <a:xfrm>
            <a:off x="2741832" y="500085"/>
            <a:ext cx="6910388" cy="1214004"/>
          </a:xfrm>
        </p:spPr>
        <p:txBody>
          <a:bodyPr>
            <a:noAutofit/>
          </a:bodyPr>
          <a:lstStyle/>
          <a:p>
            <a:pPr algn="ctr"/>
            <a:r>
              <a:rPr lang="es-MX" sz="4000" dirty="0">
                <a:latin typeface="Stencil" panose="040409050D0802020404" pitchFamily="82" charset="0"/>
              </a:rPr>
              <a:t>INSTITUTO POLITÉCNICO NACIONAL</a:t>
            </a:r>
          </a:p>
        </p:txBody>
      </p:sp>
      <p:pic>
        <p:nvPicPr>
          <p:cNvPr id="5" name="4 Imagen" descr="http://1.bp.blogspot.com/-GT0dftTabwA/T3vcqz0aJ8I/AAAAAAAAAz8/4MFVDumFxDE/s1600/logoesco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5661" y="651380"/>
            <a:ext cx="2142480" cy="1703182"/>
          </a:xfrm>
          <a:prstGeom prst="rect">
            <a:avLst/>
          </a:prstGeom>
          <a:noFill/>
          <a:ln>
            <a:noFill/>
          </a:ln>
        </p:spPr>
      </p:pic>
      <p:sp>
        <p:nvSpPr>
          <p:cNvPr id="7" name="6 CuadroTexto"/>
          <p:cNvSpPr txBox="1"/>
          <p:nvPr/>
        </p:nvSpPr>
        <p:spPr>
          <a:xfrm>
            <a:off x="1983349" y="3450823"/>
            <a:ext cx="9414453" cy="1200329"/>
          </a:xfrm>
          <a:prstGeom prst="rect">
            <a:avLst/>
          </a:prstGeom>
          <a:noFill/>
        </p:spPr>
        <p:txBody>
          <a:bodyPr wrap="square" rtlCol="0">
            <a:spAutoFit/>
          </a:bodyPr>
          <a:lstStyle/>
          <a:p>
            <a:pPr algn="ctr"/>
            <a:r>
              <a:rPr lang="es-MX" sz="3600" dirty="0" smtClean="0"/>
              <a:t>Metodología para desarrollar un software</a:t>
            </a:r>
          </a:p>
        </p:txBody>
      </p:sp>
      <p:sp>
        <p:nvSpPr>
          <p:cNvPr id="8" name="7 CuadroTexto"/>
          <p:cNvSpPr txBox="1"/>
          <p:nvPr/>
        </p:nvSpPr>
        <p:spPr>
          <a:xfrm>
            <a:off x="1983350" y="4739783"/>
            <a:ext cx="9082103" cy="2308324"/>
          </a:xfrm>
          <a:prstGeom prst="rect">
            <a:avLst/>
          </a:prstGeom>
          <a:noFill/>
        </p:spPr>
        <p:txBody>
          <a:bodyPr wrap="square" rtlCol="0">
            <a:spAutoFit/>
          </a:bodyPr>
          <a:lstStyle/>
          <a:p>
            <a:r>
              <a:rPr lang="es-MX" sz="2400" dirty="0">
                <a:latin typeface="+mj-lt"/>
              </a:rPr>
              <a:t>Integrantes:					</a:t>
            </a:r>
            <a:r>
              <a:rPr lang="es-MX" sz="2400" dirty="0" smtClean="0">
                <a:latin typeface="+mj-lt"/>
              </a:rPr>
              <a:t>               Grupo:2CM10</a:t>
            </a:r>
            <a:endParaRPr lang="es-MX" sz="2400" dirty="0"/>
          </a:p>
          <a:p>
            <a:pPr marL="342900" indent="-342900">
              <a:buFont typeface="Arial" panose="020B0604020202020204" pitchFamily="34" charset="0"/>
              <a:buChar char="•"/>
            </a:pPr>
            <a:r>
              <a:rPr lang="es-MX" sz="2400" dirty="0" smtClean="0"/>
              <a:t>Chávez </a:t>
            </a:r>
            <a:r>
              <a:rPr lang="es-MX" sz="2400" dirty="0" err="1" smtClean="0"/>
              <a:t>Chávez</a:t>
            </a:r>
            <a:r>
              <a:rPr lang="es-MX" sz="2400" dirty="0" smtClean="0"/>
              <a:t> </a:t>
            </a:r>
            <a:r>
              <a:rPr lang="es-MX" sz="2400" dirty="0" smtClean="0"/>
              <a:t>Javier			</a:t>
            </a:r>
            <a:r>
              <a:rPr lang="es-MX" sz="2400" dirty="0"/>
              <a:t> </a:t>
            </a:r>
            <a:r>
              <a:rPr lang="es-MX" sz="2400" dirty="0" smtClean="0"/>
              <a:t>  </a:t>
            </a:r>
            <a:r>
              <a:rPr lang="es-MX" sz="2400" dirty="0" smtClean="0"/>
              <a:t>Fecha:13-09-15</a:t>
            </a:r>
            <a:endParaRPr lang="es-MX" sz="2400" dirty="0" smtClean="0"/>
          </a:p>
          <a:p>
            <a:pPr marL="342900" indent="-342900">
              <a:buFont typeface="Arial" panose="020B0604020202020204" pitchFamily="34" charset="0"/>
              <a:buChar char="•"/>
            </a:pPr>
            <a:r>
              <a:rPr lang="es-MX" sz="2400" dirty="0" smtClean="0"/>
              <a:t>Guzmán </a:t>
            </a:r>
            <a:r>
              <a:rPr lang="es-MX" sz="2400" dirty="0"/>
              <a:t>Chávez Juan </a:t>
            </a:r>
            <a:r>
              <a:rPr lang="es-MX" sz="2400" dirty="0" smtClean="0"/>
              <a:t>Antonio</a:t>
            </a:r>
          </a:p>
          <a:p>
            <a:pPr marL="342900" indent="-342900">
              <a:buFont typeface="Arial" panose="020B0604020202020204" pitchFamily="34" charset="0"/>
              <a:buChar char="•"/>
            </a:pPr>
            <a:r>
              <a:rPr lang="es-MX" sz="2400" dirty="0" smtClean="0"/>
              <a:t>Salgado Benites Otoniel </a:t>
            </a:r>
            <a:endParaRPr lang="es-MX" sz="2400" dirty="0"/>
          </a:p>
          <a:p>
            <a:pPr marL="342900" indent="-342900">
              <a:buFont typeface="Arial" panose="020B0604020202020204" pitchFamily="34" charset="0"/>
              <a:buChar char="•"/>
            </a:pPr>
            <a:r>
              <a:rPr lang="es-MX" sz="2400" dirty="0" err="1" smtClean="0"/>
              <a:t>Tafolla</a:t>
            </a:r>
            <a:r>
              <a:rPr lang="es-MX" sz="2400" dirty="0" smtClean="0"/>
              <a:t> Bermudez Luis Gerardo </a:t>
            </a:r>
            <a:endParaRPr lang="es-MX" sz="2400" dirty="0"/>
          </a:p>
          <a:p>
            <a:endParaRPr lang="es-MX" sz="2400" dirty="0">
              <a:latin typeface="+mj-lt"/>
            </a:endParaRPr>
          </a:p>
        </p:txBody>
      </p:sp>
      <p:pic>
        <p:nvPicPr>
          <p:cNvPr id="1028" name="Picture 4" descr="http://1.bp.blogspot.com/-GaqsgWMzfIU/Uds_2y1ZQFI/AAAAAAAAAAY/ze7iS2Er3lM/s1600/ip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8388" y="500085"/>
            <a:ext cx="1454432" cy="200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39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Bibliografía </a:t>
            </a:r>
            <a:endParaRPr lang="es-MX" dirty="0"/>
          </a:p>
        </p:txBody>
      </p:sp>
      <p:sp>
        <p:nvSpPr>
          <p:cNvPr id="3" name="Marcador de contenido 2"/>
          <p:cNvSpPr>
            <a:spLocks noGrp="1"/>
          </p:cNvSpPr>
          <p:nvPr>
            <p:ph idx="1"/>
          </p:nvPr>
        </p:nvSpPr>
        <p:spPr/>
        <p:txBody>
          <a:bodyPr/>
          <a:lstStyle/>
          <a:p>
            <a:r>
              <a:rPr lang="es-MX" dirty="0" smtClean="0"/>
              <a:t>Galo Fariño R.(2011), Modelo espiral de un proyecto de desarrollo de software, Fecha </a:t>
            </a:r>
            <a:r>
              <a:rPr lang="es-MX" dirty="0"/>
              <a:t>de consulta: 12-09-15, </a:t>
            </a:r>
            <a:r>
              <a:rPr lang="es-MX" dirty="0" smtClean="0"/>
              <a:t>URL: </a:t>
            </a:r>
            <a:r>
              <a:rPr lang="es-MX" dirty="0" smtClean="0">
                <a:hlinkClick r:id="rId2"/>
              </a:rPr>
              <a:t>http</a:t>
            </a:r>
            <a:r>
              <a:rPr lang="es-MX" dirty="0">
                <a:hlinkClick r:id="rId2"/>
              </a:rPr>
              <a:t>://</a:t>
            </a:r>
            <a:r>
              <a:rPr lang="es-MX" dirty="0" smtClean="0">
                <a:hlinkClick r:id="rId2"/>
              </a:rPr>
              <a:t>www.ojovisual.net/galofarino/modeloespiral.pdf</a:t>
            </a:r>
            <a:endParaRPr lang="es-MX" dirty="0" smtClean="0"/>
          </a:p>
          <a:p>
            <a:r>
              <a:rPr lang="es-MX" dirty="0" smtClean="0"/>
              <a:t>Que computadora comprar(21-05-12), Ventajas y desventajas del modelo  en espiral, Fecha </a:t>
            </a:r>
            <a:r>
              <a:rPr lang="es-MX" dirty="0"/>
              <a:t>de consulta: 1209-15, URL: </a:t>
            </a:r>
            <a:r>
              <a:rPr lang="es-MX" dirty="0">
                <a:hlinkClick r:id="rId3"/>
              </a:rPr>
              <a:t>http://quecomputadoracomprar.com/ventajas-y-desventajas-del-modelo-en-espiral</a:t>
            </a:r>
            <a:r>
              <a:rPr lang="es-MX" dirty="0" smtClean="0">
                <a:hlinkClick r:id="rId3"/>
              </a:rPr>
              <a:t>/</a:t>
            </a:r>
            <a:endParaRPr lang="es-MX" dirty="0" smtClean="0"/>
          </a:p>
          <a:p>
            <a:r>
              <a:rPr lang="es-MX" dirty="0" smtClean="0"/>
              <a:t>                      </a:t>
            </a:r>
          </a:p>
          <a:p>
            <a:endParaRPr lang="es-MX" dirty="0"/>
          </a:p>
        </p:txBody>
      </p:sp>
    </p:spTree>
    <p:extLst>
      <p:ext uri="{BB962C8B-B14F-4D97-AF65-F5344CB8AC3E}">
        <p14:creationId xmlns:p14="http://schemas.microsoft.com/office/powerpoint/2010/main" val="220734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odejobs.biz/www/lib/files/images/5c3d9d14a0f8cf8.jp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16213" y="2783105"/>
            <a:ext cx="5838825" cy="38671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90404" y="1473361"/>
            <a:ext cx="8915399" cy="2262781"/>
          </a:xfrm>
        </p:spPr>
        <p:txBody>
          <a:bodyPr/>
          <a:lstStyle/>
          <a:p>
            <a:r>
              <a:rPr lang="es-MX" dirty="0" smtClean="0"/>
              <a:t>METODOLOGÍA: MODELO EN ESPIRAL </a:t>
            </a:r>
            <a:endParaRPr lang="es-MX" dirty="0"/>
          </a:p>
        </p:txBody>
      </p:sp>
    </p:spTree>
    <p:extLst>
      <p:ext uri="{BB962C8B-B14F-4D97-AF65-F5344CB8AC3E}">
        <p14:creationId xmlns:p14="http://schemas.microsoft.com/office/powerpoint/2010/main" val="366878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61861" y="199107"/>
            <a:ext cx="8911687" cy="831203"/>
          </a:xfrm>
        </p:spPr>
        <p:txBody>
          <a:bodyPr/>
          <a:lstStyle/>
          <a:p>
            <a:r>
              <a:rPr lang="es-MX" dirty="0" smtClean="0"/>
              <a:t>DEFINICIÓN</a:t>
            </a:r>
            <a:endParaRPr lang="es-MX" dirty="0"/>
          </a:p>
        </p:txBody>
      </p:sp>
      <p:sp>
        <p:nvSpPr>
          <p:cNvPr id="3" name="Marcador de contenido 2"/>
          <p:cNvSpPr>
            <a:spLocks noGrp="1"/>
          </p:cNvSpPr>
          <p:nvPr>
            <p:ph idx="1"/>
          </p:nvPr>
        </p:nvSpPr>
        <p:spPr>
          <a:xfrm>
            <a:off x="2524818" y="836578"/>
            <a:ext cx="8875999" cy="6021421"/>
          </a:xfrm>
        </p:spPr>
        <p:txBody>
          <a:bodyPr>
            <a:noAutofit/>
          </a:bodyPr>
          <a:lstStyle/>
          <a:p>
            <a:pPr algn="just"/>
            <a:r>
              <a:rPr lang="es-MX" sz="2000" dirty="0" smtClean="0"/>
              <a:t>Es un modelo que reconoce la naturaleza iterativa del desarrollo y combina actividades de desarrollo con gestión de riesgo, para minimizar y controlar el riesgo </a:t>
            </a:r>
          </a:p>
          <a:p>
            <a:pPr algn="just"/>
            <a:r>
              <a:rPr lang="es-MX" sz="2000" dirty="0" smtClean="0"/>
              <a:t>Cada </a:t>
            </a:r>
            <a:r>
              <a:rPr lang="es-MX" sz="2000" dirty="0"/>
              <a:t>ciclo o iteración del espiral se divide en cuatro </a:t>
            </a:r>
            <a:r>
              <a:rPr lang="es-MX" sz="2000" dirty="0" smtClean="0"/>
              <a:t>fases</a:t>
            </a:r>
          </a:p>
          <a:p>
            <a:pPr algn="just"/>
            <a:endParaRPr lang="es-MX" sz="2000" dirty="0"/>
          </a:p>
          <a:p>
            <a:pPr algn="just"/>
            <a:endParaRPr lang="es-MX" sz="2000" dirty="0" smtClean="0"/>
          </a:p>
          <a:p>
            <a:pPr algn="just"/>
            <a:endParaRPr lang="es-MX" sz="2000" dirty="0"/>
          </a:p>
          <a:p>
            <a:pPr algn="just"/>
            <a:endParaRPr lang="es-MX" sz="2000" dirty="0" smtClean="0"/>
          </a:p>
          <a:p>
            <a:pPr algn="just"/>
            <a:endParaRPr lang="es-MX" sz="2000" dirty="0"/>
          </a:p>
          <a:p>
            <a:pPr marL="0" indent="0" algn="just">
              <a:buNone/>
            </a:pPr>
            <a:endParaRPr lang="es-MX" sz="2000" dirty="0"/>
          </a:p>
          <a:p>
            <a:pPr marL="0" indent="0" algn="just">
              <a:buNone/>
            </a:pPr>
            <a:endParaRPr lang="es-MX" sz="2000" dirty="0" smtClean="0"/>
          </a:p>
          <a:p>
            <a:pPr algn="just"/>
            <a:r>
              <a:rPr lang="es-MX" sz="2000" dirty="0" smtClean="0"/>
              <a:t>Con cada iteración alrededor de la espiral se crean sucesivas versiones del software, cada vez mas completas </a:t>
            </a:r>
          </a:p>
          <a:p>
            <a:pPr algn="just"/>
            <a:r>
              <a:rPr lang="es-MX" sz="2000" dirty="0" smtClean="0"/>
              <a:t>Comienza con la determinación de objetivos tanto funcionales como de rendimiento </a:t>
            </a:r>
            <a:endParaRPr lang="es-MX" sz="2000" dirty="0"/>
          </a:p>
        </p:txBody>
      </p:sp>
      <p:pic>
        <p:nvPicPr>
          <p:cNvPr id="3074" name="Picture 2" descr="https://upload.wikimedia.org/wikipedia/commons/thumb/3/39/ModeloEspiral.svg/359px-ModeloEspira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744" y="2443764"/>
            <a:ext cx="5028668" cy="2807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005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6347" y="236625"/>
            <a:ext cx="8911687" cy="1280890"/>
          </a:xfrm>
        </p:spPr>
        <p:txBody>
          <a:bodyPr/>
          <a:lstStyle/>
          <a:p>
            <a:r>
              <a:rPr lang="es-MX" dirty="0" smtClean="0"/>
              <a:t>CARACTERÍSTICAS </a:t>
            </a:r>
            <a:endParaRPr lang="es-MX" dirty="0"/>
          </a:p>
        </p:txBody>
      </p:sp>
      <p:sp>
        <p:nvSpPr>
          <p:cNvPr id="3" name="Marcador de contenido 2"/>
          <p:cNvSpPr>
            <a:spLocks noGrp="1"/>
          </p:cNvSpPr>
          <p:nvPr>
            <p:ph idx="1"/>
          </p:nvPr>
        </p:nvSpPr>
        <p:spPr>
          <a:xfrm>
            <a:off x="2589211" y="1517515"/>
            <a:ext cx="9220167" cy="5058383"/>
          </a:xfrm>
        </p:spPr>
        <p:txBody>
          <a:bodyPr>
            <a:normAutofit/>
          </a:bodyPr>
          <a:lstStyle/>
          <a:p>
            <a:r>
              <a:rPr lang="es-MX" sz="2000" dirty="0" smtClean="0"/>
              <a:t>Es considerado como un modelo evolutivo </a:t>
            </a:r>
          </a:p>
          <a:p>
            <a:r>
              <a:rPr lang="es-MX" sz="2000" dirty="0" smtClean="0"/>
              <a:t>Puede combinarse con otros modelos de proceso de desarrollo </a:t>
            </a:r>
          </a:p>
          <a:p>
            <a:r>
              <a:rPr lang="es-MX" sz="2000" dirty="0" smtClean="0"/>
              <a:t>Es el mejor modelo para el desarrollo de grandes sistemas </a:t>
            </a:r>
          </a:p>
          <a:p>
            <a:r>
              <a:rPr lang="es-MX" sz="2000" dirty="0" smtClean="0"/>
              <a:t>Es el modelo indicado para desarrollar software con diferentes versiones actualizadas</a:t>
            </a:r>
          </a:p>
          <a:p>
            <a:r>
              <a:rPr lang="es-MX" sz="2000" dirty="0" smtClean="0"/>
              <a:t>El análisis de riesgo requiere la participación de personal altamente calificado</a:t>
            </a:r>
          </a:p>
          <a:p>
            <a:r>
              <a:rPr lang="es-MX" sz="2000" dirty="0" smtClean="0"/>
              <a:t>No existe número definido de iteraciones</a:t>
            </a:r>
          </a:p>
          <a:p>
            <a:r>
              <a:rPr lang="es-MX" sz="2000" dirty="0" smtClean="0"/>
              <a:t>Este es el enfoque mas realista actualmente </a:t>
            </a:r>
            <a:endParaRPr lang="es-MX" sz="2000" dirty="0"/>
          </a:p>
        </p:txBody>
      </p:sp>
    </p:spTree>
    <p:extLst>
      <p:ext uri="{BB962C8B-B14F-4D97-AF65-F5344CB8AC3E}">
        <p14:creationId xmlns:p14="http://schemas.microsoft.com/office/powerpoint/2010/main" val="137273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5453" y="157182"/>
            <a:ext cx="8911687" cy="1280890"/>
          </a:xfrm>
        </p:spPr>
        <p:txBody>
          <a:bodyPr/>
          <a:lstStyle/>
          <a:p>
            <a:r>
              <a:rPr lang="es-MX" dirty="0" smtClean="0"/>
              <a:t>ACTIVIDADES</a:t>
            </a:r>
            <a:endParaRPr lang="es-MX" dirty="0"/>
          </a:p>
        </p:txBody>
      </p:sp>
      <p:sp>
        <p:nvSpPr>
          <p:cNvPr id="3" name="Marcador de contenido 2"/>
          <p:cNvSpPr>
            <a:spLocks noGrp="1"/>
          </p:cNvSpPr>
          <p:nvPr>
            <p:ph idx="1"/>
          </p:nvPr>
        </p:nvSpPr>
        <p:spPr>
          <a:xfrm>
            <a:off x="2412460" y="1264595"/>
            <a:ext cx="9092152" cy="5175115"/>
          </a:xfrm>
        </p:spPr>
        <p:txBody>
          <a:bodyPr>
            <a:normAutofit fontScale="92500" lnSpcReduction="10000"/>
          </a:bodyPr>
          <a:lstStyle/>
          <a:p>
            <a:endParaRPr lang="es-MX" dirty="0"/>
          </a:p>
          <a:p>
            <a:r>
              <a:rPr lang="es-MX" b="1" dirty="0"/>
              <a:t>Comunicación con el cliente: </a:t>
            </a:r>
            <a:r>
              <a:rPr lang="es-MX" dirty="0"/>
              <a:t>esta es una tarea requerida para establecer comunicación entre el desarrollador y el cliente</a:t>
            </a:r>
            <a:r>
              <a:rPr lang="es-MX"/>
              <a:t>. </a:t>
            </a:r>
            <a:endParaRPr lang="es-MX" dirty="0"/>
          </a:p>
          <a:p>
            <a:r>
              <a:rPr lang="es-MX" b="1" dirty="0"/>
              <a:t>Planificación: </a:t>
            </a:r>
            <a:r>
              <a:rPr lang="es-MX" dirty="0"/>
              <a:t>esta tarea es necesaria aplicarla para pode definir los recursos, el tiempo y otras informaciones relacionadas con el proyecto, es decir, son todos los requerimientos. </a:t>
            </a:r>
          </a:p>
          <a:p>
            <a:r>
              <a:rPr lang="es-MX" b="1" dirty="0"/>
              <a:t>Análisis de riesgos: </a:t>
            </a:r>
            <a:r>
              <a:rPr lang="es-MX" dirty="0"/>
              <a:t>esta es una de las tareas principales por lo que se aplica el modelo en espiral, es requerida para evaluar los riesgos técnicos y otras informaciones relacionadas con el proyecto. </a:t>
            </a:r>
          </a:p>
          <a:p>
            <a:r>
              <a:rPr lang="es-MX" b="1" dirty="0"/>
              <a:t>Ingeniería: </a:t>
            </a:r>
            <a:r>
              <a:rPr lang="es-MX" dirty="0"/>
              <a:t>esta es una tarea necesaria ya que se requiere construir una o más representaciones de la aplicación. </a:t>
            </a:r>
          </a:p>
          <a:p>
            <a:r>
              <a:rPr lang="es-MX" b="1" dirty="0"/>
              <a:t>Construcción y adaptación</a:t>
            </a:r>
            <a:r>
              <a:rPr lang="es-MX" dirty="0"/>
              <a:t>: esta tarea es requerida en el modelo espiral porque se necesita construir, probar, instalar y proporcionar soporte al usuario. </a:t>
            </a:r>
          </a:p>
          <a:p>
            <a:r>
              <a:rPr lang="es-MX" b="1" dirty="0"/>
              <a:t>Evaluación el cliente: </a:t>
            </a:r>
            <a:r>
              <a:rPr lang="es-MX" dirty="0"/>
              <a:t>esta también es una tarea principal, necesaria para adquirir la reacción del cliente según la evaluación de las representaciones del software creadas durante la etapa de ingeniería y la de implementación creada durante la etapa de instalación. </a:t>
            </a:r>
          </a:p>
          <a:p>
            <a:endParaRPr lang="es-MX" dirty="0"/>
          </a:p>
        </p:txBody>
      </p:sp>
    </p:spTree>
    <p:extLst>
      <p:ext uri="{BB962C8B-B14F-4D97-AF65-F5344CB8AC3E}">
        <p14:creationId xmlns:p14="http://schemas.microsoft.com/office/powerpoint/2010/main" val="2556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Ventajas del modelo</a:t>
            </a:r>
            <a:endParaRPr lang="es-MX" dirty="0"/>
          </a:p>
        </p:txBody>
      </p:sp>
      <p:sp>
        <p:nvSpPr>
          <p:cNvPr id="3" name="Marcador de contenido 2"/>
          <p:cNvSpPr>
            <a:spLocks noGrp="1"/>
          </p:cNvSpPr>
          <p:nvPr>
            <p:ph idx="1"/>
          </p:nvPr>
        </p:nvSpPr>
        <p:spPr/>
        <p:txBody>
          <a:bodyPr/>
          <a:lstStyle/>
          <a:p>
            <a:r>
              <a:rPr lang="es-MX" b="1" dirty="0"/>
              <a:t>El desarrollo repetida o continua ayuda en la gestión de </a:t>
            </a:r>
            <a:r>
              <a:rPr lang="es-MX" b="1" dirty="0" smtClean="0"/>
              <a:t>riesgos:</a:t>
            </a:r>
          </a:p>
          <a:p>
            <a:pPr marL="0" indent="0">
              <a:buNone/>
            </a:pPr>
            <a:r>
              <a:rPr lang="es-MX" dirty="0"/>
              <a:t> Los desarrolladores o programadores describir las características de alta prioridad y luego desarrollar un prototipo basado en los mismos. Cambios Este prototipo se prueba y se desea se realizan en el nuevo sistema. Este enfoque continuo y constante minimiza los riesgos o fallos asociados con el cambio en el sistema</a:t>
            </a:r>
            <a:r>
              <a:rPr lang="es-MX" dirty="0" smtClean="0"/>
              <a:t>.</a:t>
            </a:r>
          </a:p>
          <a:p>
            <a:r>
              <a:rPr lang="es-MX" b="1" dirty="0"/>
              <a:t>La adaptabilidad</a:t>
            </a:r>
            <a:r>
              <a:rPr lang="es-MX" dirty="0"/>
              <a:t> </a:t>
            </a:r>
            <a:r>
              <a:rPr lang="es-MX" b="1" dirty="0" smtClean="0"/>
              <a:t>:</a:t>
            </a:r>
          </a:p>
          <a:p>
            <a:pPr marL="0" indent="0">
              <a:buNone/>
            </a:pPr>
            <a:r>
              <a:rPr lang="es-MX" dirty="0"/>
              <a:t>E</a:t>
            </a:r>
            <a:r>
              <a:rPr lang="es-MX" dirty="0" smtClean="0"/>
              <a:t>n </a:t>
            </a:r>
            <a:r>
              <a:rPr lang="es-MX" dirty="0"/>
              <a:t>el diseño del modelo de espiral en la ingeniería de software se adapta a cualquier número de cambios, que pueden ocurrir durante cualquier fase del proyecto.</a:t>
            </a:r>
          </a:p>
        </p:txBody>
      </p:sp>
    </p:spTree>
    <p:extLst>
      <p:ext uri="{BB962C8B-B14F-4D97-AF65-F5344CB8AC3E}">
        <p14:creationId xmlns:p14="http://schemas.microsoft.com/office/powerpoint/2010/main" val="288176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b="1" dirty="0" smtClean="0"/>
              <a:t>Fácil cotización:</a:t>
            </a:r>
          </a:p>
          <a:p>
            <a:pPr marL="0" indent="0">
              <a:buNone/>
            </a:pPr>
            <a:r>
              <a:rPr lang="es-MX" dirty="0"/>
              <a:t>Dado que la construcción de prototipos se realiza en pequeños fragmentos o trozos, estimación de costos se convierte en fácil y el cliente puede obtener el control sobre la administración del nuevo sistema</a:t>
            </a:r>
            <a:r>
              <a:rPr lang="es-MX" dirty="0" smtClean="0"/>
              <a:t>.</a:t>
            </a:r>
          </a:p>
          <a:p>
            <a:pPr marL="0" indent="0">
              <a:buNone/>
            </a:pPr>
            <a:endParaRPr lang="es-MX" b="1" dirty="0" smtClean="0"/>
          </a:p>
        </p:txBody>
      </p:sp>
      <p:sp>
        <p:nvSpPr>
          <p:cNvPr id="4" name="Título 1"/>
          <p:cNvSpPr>
            <a:spLocks noGrp="1"/>
          </p:cNvSpPr>
          <p:nvPr>
            <p:ph type="title"/>
          </p:nvPr>
        </p:nvSpPr>
        <p:spPr/>
        <p:txBody>
          <a:bodyPr/>
          <a:lstStyle/>
          <a:p>
            <a:pPr algn="ctr"/>
            <a:r>
              <a:rPr lang="es-MX" dirty="0" smtClean="0"/>
              <a:t>Ventajas del modelo</a:t>
            </a:r>
            <a:endParaRPr lang="es-MX" dirty="0"/>
          </a:p>
        </p:txBody>
      </p:sp>
    </p:spTree>
    <p:extLst>
      <p:ext uri="{BB962C8B-B14F-4D97-AF65-F5344CB8AC3E}">
        <p14:creationId xmlns:p14="http://schemas.microsoft.com/office/powerpoint/2010/main" val="51071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pPr algn="just" fontAlgn="base"/>
            <a:r>
              <a:rPr lang="es-MX" dirty="0"/>
              <a:t>Existe complicación cuando se evalúa los riesgos. </a:t>
            </a:r>
            <a:endParaRPr lang="es-MX" dirty="0" smtClean="0"/>
          </a:p>
          <a:p>
            <a:pPr algn="just" fontAlgn="base"/>
            <a:r>
              <a:rPr lang="es-MX" dirty="0" smtClean="0"/>
              <a:t>Se </a:t>
            </a:r>
            <a:r>
              <a:rPr lang="es-MX" dirty="0"/>
              <a:t>requiere la participación continua por parte del cliente. </a:t>
            </a:r>
            <a:endParaRPr lang="es-MX" dirty="0" smtClean="0"/>
          </a:p>
          <a:p>
            <a:pPr algn="just" fontAlgn="base"/>
            <a:r>
              <a:rPr lang="es-MX" dirty="0" smtClean="0"/>
              <a:t>Se </a:t>
            </a:r>
            <a:r>
              <a:rPr lang="es-MX" dirty="0"/>
              <a:t>pierde tiempo al volver producir inicialmente una especificación completa de los requerimientos cuando se modifica o mejora el </a:t>
            </a:r>
            <a:r>
              <a:rPr lang="es-MX" dirty="0" smtClean="0"/>
              <a:t>software.</a:t>
            </a:r>
          </a:p>
          <a:p>
            <a:pPr algn="just" fontAlgn="base"/>
            <a:r>
              <a:rPr lang="es-MX" dirty="0" smtClean="0"/>
              <a:t> </a:t>
            </a:r>
            <a:r>
              <a:rPr lang="es-MX" dirty="0"/>
              <a:t>Los modelos en espiral funcionan mejor para los grandes proyectos solamente, donde los costos son mucho más altos y los requisitos del sistema de pre implica un mayor nivel de complejidad.</a:t>
            </a:r>
          </a:p>
          <a:p>
            <a:pPr algn="just" fontAlgn="base"/>
            <a:r>
              <a:rPr lang="es-MX" dirty="0" smtClean="0"/>
              <a:t> </a:t>
            </a:r>
            <a:r>
              <a:rPr lang="es-MX" dirty="0"/>
              <a:t>Los modelos espiral trabajar en un protocolo, que debe ser seguido estrictamente para su buen funcionamiento. A veces se hace difícil seguir el siguiente protocolo.</a:t>
            </a:r>
          </a:p>
          <a:p>
            <a:pPr algn="just" fontAlgn="base"/>
            <a:r>
              <a:rPr lang="es-MX" dirty="0" smtClean="0"/>
              <a:t>La </a:t>
            </a:r>
            <a:r>
              <a:rPr lang="es-MX" dirty="0"/>
              <a:t>evaluación de los riesgos involucrados en el proyecto pueden disparar el costo y puede ser mayor que el costo de la construcción del sistema.</a:t>
            </a:r>
          </a:p>
          <a:p>
            <a:pPr algn="just" fontAlgn="base"/>
            <a:r>
              <a:rPr lang="es-MX" dirty="0" smtClean="0"/>
              <a:t>El modelo </a:t>
            </a:r>
            <a:r>
              <a:rPr lang="es-MX" dirty="0"/>
              <a:t>en espiral sirve como la mejor opción para las empresas con los objetivos empresariales volátiles, pero </a:t>
            </a:r>
            <a:r>
              <a:rPr lang="es-MX" dirty="0" smtClean="0"/>
              <a:t>donde existe la </a:t>
            </a:r>
            <a:r>
              <a:rPr lang="es-MX" dirty="0"/>
              <a:t>necesidad de que el prototipo </a:t>
            </a:r>
            <a:r>
              <a:rPr lang="es-MX" dirty="0" smtClean="0"/>
              <a:t>pueda </a:t>
            </a:r>
            <a:r>
              <a:rPr lang="es-MX" dirty="0"/>
              <a:t>manejar las complejidades de los procedimientos de negocio</a:t>
            </a:r>
            <a:r>
              <a:rPr lang="es-MX" dirty="0" smtClean="0"/>
              <a:t>.</a:t>
            </a:r>
            <a:endParaRPr lang="es-MX" dirty="0"/>
          </a:p>
          <a:p>
            <a:pPr marL="0" indent="0">
              <a:buNone/>
            </a:pPr>
            <a:endParaRPr lang="es-MX" b="1" dirty="0"/>
          </a:p>
        </p:txBody>
      </p:sp>
      <p:sp>
        <p:nvSpPr>
          <p:cNvPr id="4" name="Título 1"/>
          <p:cNvSpPr>
            <a:spLocks noGrp="1"/>
          </p:cNvSpPr>
          <p:nvPr>
            <p:ph type="title"/>
          </p:nvPr>
        </p:nvSpPr>
        <p:spPr/>
        <p:txBody>
          <a:bodyPr/>
          <a:lstStyle/>
          <a:p>
            <a:pPr algn="ctr"/>
            <a:r>
              <a:rPr lang="es-MX" dirty="0" smtClean="0"/>
              <a:t>Desventajas del modelo</a:t>
            </a:r>
            <a:endParaRPr lang="es-MX" dirty="0"/>
          </a:p>
        </p:txBody>
      </p:sp>
    </p:spTree>
    <p:extLst>
      <p:ext uri="{BB962C8B-B14F-4D97-AF65-F5344CB8AC3E}">
        <p14:creationId xmlns:p14="http://schemas.microsoft.com/office/powerpoint/2010/main" val="166782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Recomendado para ser usado en</a:t>
            </a:r>
            <a:endParaRPr lang="es-MX" dirty="0"/>
          </a:p>
        </p:txBody>
      </p:sp>
      <p:sp>
        <p:nvSpPr>
          <p:cNvPr id="3" name="Marcador de contenido 2"/>
          <p:cNvSpPr>
            <a:spLocks noGrp="1"/>
          </p:cNvSpPr>
          <p:nvPr>
            <p:ph idx="1"/>
          </p:nvPr>
        </p:nvSpPr>
        <p:spPr/>
        <p:txBody>
          <a:bodyPr/>
          <a:lstStyle/>
          <a:p>
            <a:pPr marL="0" indent="0" fontAlgn="base">
              <a:buNone/>
            </a:pPr>
            <a:r>
              <a:rPr lang="es-MX" dirty="0" smtClean="0"/>
              <a:t>Modelo </a:t>
            </a:r>
            <a:r>
              <a:rPr lang="es-MX" dirty="0"/>
              <a:t>en espiral sirve como la mejor opción para las empresas con los objetivos empresariales volátiles, pero donde hay una necesidad de que el prototipo para manejar las complejidades de los procedimientos de negocio. Esto fue sobre las ventajas y desventajas del modelo en espiral y los pasos en espiral modelo de desarrollo. Espero que este artículo te ha ayudado con los pros y los contras del modelo en espiral.</a:t>
            </a:r>
          </a:p>
          <a:p>
            <a:pPr marL="0" indent="0">
              <a:buNone/>
            </a:pPr>
            <a:r>
              <a:rPr lang="es-MX" dirty="0"/>
              <a:t/>
            </a:r>
            <a:br>
              <a:rPr lang="es-MX" dirty="0"/>
            </a:br>
            <a:endParaRPr lang="es-MX" dirty="0"/>
          </a:p>
        </p:txBody>
      </p:sp>
    </p:spTree>
    <p:extLst>
      <p:ext uri="{BB962C8B-B14F-4D97-AF65-F5344CB8AC3E}">
        <p14:creationId xmlns:p14="http://schemas.microsoft.com/office/powerpoint/2010/main" val="559898336"/>
      </p:ext>
    </p:extLst>
  </p:cSld>
  <p:clrMapOvr>
    <a:masterClrMapping/>
  </p:clrMapOvr>
</p:sld>
</file>

<file path=ppt/theme/theme1.xml><?xml version="1.0" encoding="utf-8"?>
<a:theme xmlns:a="http://schemas.openxmlformats.org/drawingml/2006/main" name="Espiral">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1327</TotalTime>
  <Words>683</Words>
  <Application>Microsoft Office PowerPoint</Application>
  <PresentationFormat>Panorámica</PresentationFormat>
  <Paragraphs>63</Paragraphs>
  <Slides>10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Century Gothic</vt:lpstr>
      <vt:lpstr>Stencil</vt:lpstr>
      <vt:lpstr>Wingdings 3</vt:lpstr>
      <vt:lpstr>Espiral</vt:lpstr>
      <vt:lpstr>INSTITUTO POLITÉCNICO NACIONAL</vt:lpstr>
      <vt:lpstr>METODOLOGÍA: MODELO EN ESPIRAL </vt:lpstr>
      <vt:lpstr>DEFINICIÓN</vt:lpstr>
      <vt:lpstr>CARACTERÍSTICAS </vt:lpstr>
      <vt:lpstr>ACTIVIDADES</vt:lpstr>
      <vt:lpstr>Ventajas del modelo</vt:lpstr>
      <vt:lpstr>Ventajas del modelo</vt:lpstr>
      <vt:lpstr>Desventajas del modelo</vt:lpstr>
      <vt:lpstr>Recomendado para ser usado en</vt:lpstr>
      <vt:lpstr>Bibliografía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Juan</dc:creator>
  <cp:lastModifiedBy>javis</cp:lastModifiedBy>
  <cp:revision>19</cp:revision>
  <dcterms:created xsi:type="dcterms:W3CDTF">2015-09-12T16:12:26Z</dcterms:created>
  <dcterms:modified xsi:type="dcterms:W3CDTF">2015-09-13T20:37:15Z</dcterms:modified>
</cp:coreProperties>
</file>