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7/30/2019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net.twb-tech.com/blog/automation/netmiko.html" TargetMode="External"/><Relationship Id="rId2" Type="http://schemas.openxmlformats.org/officeDocument/2006/relationships/hyperlink" Target="https://napalm.readthedocs.io/en/latest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pennington.net/py/ciscoconfparse/" TargetMode="External"/><Relationship Id="rId4" Type="http://schemas.openxmlformats.org/officeDocument/2006/relationships/hyperlink" Target="https://github.com/hoelsner/python-script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12" y="1630017"/>
            <a:ext cx="8825658" cy="215345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Automation with Python and Netmiko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: Daniel </a:t>
            </a:r>
            <a:r>
              <a:rPr lang="en-US" dirty="0" err="1">
                <a:solidFill>
                  <a:schemeClr val="bg1"/>
                </a:solidFill>
              </a:rPr>
              <a:t>MediNa</a:t>
            </a:r>
            <a:r>
              <a:rPr lang="en-US" dirty="0">
                <a:solidFill>
                  <a:schemeClr val="bg1"/>
                </a:solidFill>
              </a:rPr>
              <a:t> Lopez</a:t>
            </a:r>
          </a:p>
          <a:p>
            <a:r>
              <a:rPr lang="en-US" dirty="0"/>
              <a:t>July 2019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E98A2-2497-4C19-9E03-CD9D9930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8" y="412564"/>
            <a:ext cx="2067339" cy="9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1CC2-E36D-4C2E-8C36-AD2F6C4F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Netmiko</a:t>
            </a:r>
            <a:r>
              <a:rPr lang="es-MX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D37A-15AB-470E-AF8E-D7516D6F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76" y="2468032"/>
            <a:ext cx="8761412" cy="3416300"/>
          </a:xfrm>
        </p:spPr>
        <p:txBody>
          <a:bodyPr/>
          <a:lstStyle/>
          <a:p>
            <a:r>
              <a:rPr lang="en-US" dirty="0" err="1"/>
              <a:t>Paramiko</a:t>
            </a:r>
            <a:r>
              <a:rPr lang="en-US" dirty="0"/>
              <a:t> is the standard Python SSH library.</a:t>
            </a:r>
          </a:p>
          <a:p>
            <a:endParaRPr lang="en-US" dirty="0"/>
          </a:p>
          <a:p>
            <a:r>
              <a:rPr lang="en-US" dirty="0"/>
              <a:t>Netmiko is a multi-vendor networking library based on </a:t>
            </a:r>
            <a:r>
              <a:rPr lang="en-US" dirty="0" err="1"/>
              <a:t>Paramiko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Simplify the execution of show commands and the retrieval of output data</a:t>
            </a:r>
          </a:p>
          <a:p>
            <a:endParaRPr lang="en-US" dirty="0"/>
          </a:p>
          <a:p>
            <a:r>
              <a:rPr lang="en-US" dirty="0"/>
              <a:t>Simplify execution of configuration commands including possibly commit actions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0BC5-3369-418D-AD5C-6A69F44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0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47BB-9571-47D8-9DC5-AC68365B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Netmiko</a:t>
            </a:r>
            <a:r>
              <a:rPr lang="es-MX" dirty="0"/>
              <a:t> </a:t>
            </a:r>
            <a:r>
              <a:rPr lang="es-MX" dirty="0" err="1"/>
              <a:t>Vendors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A318E-2695-4A71-9B9F-9C2E2DBD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603CA2-7B48-489A-B650-76EF0A87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35907"/>
              </p:ext>
            </p:extLst>
          </p:nvPr>
        </p:nvGraphicFramePr>
        <p:xfrm>
          <a:off x="1154953" y="2468032"/>
          <a:ext cx="8761413" cy="4028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0471">
                  <a:extLst>
                    <a:ext uri="{9D8B030D-6E8A-4147-A177-3AD203B41FA5}">
                      <a16:colId xmlns:a16="http://schemas.microsoft.com/office/drawing/2014/main" val="1810564340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2387491858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367773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Regularly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Tested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Limited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Testing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Experimental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8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Arista EOS</a:t>
                      </a:r>
                    </a:p>
                    <a:p>
                      <a:r>
                        <a:rPr lang="es-MX" dirty="0"/>
                        <a:t>Cisco ASA</a:t>
                      </a:r>
                    </a:p>
                    <a:p>
                      <a:r>
                        <a:rPr lang="es-MX" dirty="0"/>
                        <a:t>Cisco IOS/IOS-XE</a:t>
                      </a:r>
                    </a:p>
                    <a:p>
                      <a:r>
                        <a:rPr lang="es-MX" dirty="0"/>
                        <a:t>Cisco IOS-XR</a:t>
                      </a:r>
                    </a:p>
                    <a:p>
                      <a:r>
                        <a:rPr lang="es-MX" dirty="0"/>
                        <a:t>Cisco NX-OS</a:t>
                      </a:r>
                    </a:p>
                    <a:p>
                      <a:r>
                        <a:rPr lang="es-MX" dirty="0"/>
                        <a:t>Cisco SG300</a:t>
                      </a:r>
                    </a:p>
                    <a:p>
                      <a:r>
                        <a:rPr lang="es-MX" dirty="0"/>
                        <a:t>HP Comware7</a:t>
                      </a:r>
                    </a:p>
                    <a:p>
                      <a:r>
                        <a:rPr lang="es-MX" dirty="0"/>
                        <a:t>HP </a:t>
                      </a:r>
                      <a:r>
                        <a:rPr lang="es-MX" dirty="0" err="1"/>
                        <a:t>ProCurve</a:t>
                      </a:r>
                      <a:endParaRPr lang="es-MX" dirty="0"/>
                    </a:p>
                    <a:p>
                      <a:r>
                        <a:rPr lang="es-MX" dirty="0"/>
                        <a:t>Juniper Junos</a:t>
                      </a:r>
                    </a:p>
                    <a:p>
                      <a:r>
                        <a:rPr lang="es-MX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Alcatel AOS6/AOS8</a:t>
                      </a:r>
                    </a:p>
                    <a:p>
                      <a:r>
                        <a:rPr lang="es-MX" dirty="0" err="1"/>
                        <a:t>Apresia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Systems</a:t>
                      </a:r>
                      <a:r>
                        <a:rPr lang="es-MX" dirty="0"/>
                        <a:t> AEOS</a:t>
                      </a:r>
                    </a:p>
                    <a:p>
                      <a:r>
                        <a:rPr lang="es-MX" dirty="0"/>
                        <a:t>Calix B6</a:t>
                      </a:r>
                    </a:p>
                    <a:p>
                      <a:r>
                        <a:rPr lang="es-MX" dirty="0"/>
                        <a:t>Cisco </a:t>
                      </a:r>
                      <a:r>
                        <a:rPr lang="es-MX" dirty="0" err="1"/>
                        <a:t>AireOS</a:t>
                      </a:r>
                      <a:r>
                        <a:rPr lang="es-MX" dirty="0"/>
                        <a:t> (Wireless LAN </a:t>
                      </a:r>
                      <a:r>
                        <a:rPr lang="es-MX" dirty="0" err="1"/>
                        <a:t>Controllers</a:t>
                      </a:r>
                      <a:r>
                        <a:rPr lang="es-MX" dirty="0"/>
                        <a:t>)</a:t>
                      </a:r>
                    </a:p>
                    <a:p>
                      <a:r>
                        <a:rPr lang="es-MX" dirty="0"/>
                        <a:t>Dell OS9 (Force10)</a:t>
                      </a:r>
                    </a:p>
                    <a:p>
                      <a:r>
                        <a:rPr lang="es-MX" dirty="0"/>
                        <a:t>Dell OS10</a:t>
                      </a:r>
                    </a:p>
                    <a:p>
                      <a:r>
                        <a:rPr lang="es-MX" dirty="0"/>
                        <a:t>Dell </a:t>
                      </a:r>
                      <a:r>
                        <a:rPr lang="es-MX" dirty="0" err="1"/>
                        <a:t>PowerConnect</a:t>
                      </a:r>
                      <a:endParaRPr lang="es-MX" dirty="0"/>
                    </a:p>
                    <a:p>
                      <a:r>
                        <a:rPr lang="es-MX" dirty="0"/>
                        <a:t>Extreme ERS (Avaya)</a:t>
                      </a:r>
                    </a:p>
                    <a:p>
                      <a:r>
                        <a:rPr lang="es-MX" dirty="0"/>
                        <a:t>Huawei</a:t>
                      </a:r>
                    </a:p>
                    <a:p>
                      <a:r>
                        <a:rPr lang="es-MX" dirty="0"/>
                        <a:t>Palo Alto PAN-OS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A10</a:t>
                      </a:r>
                    </a:p>
                    <a:p>
                      <a:r>
                        <a:rPr lang="es-MX" dirty="0" err="1"/>
                        <a:t>Accedian</a:t>
                      </a:r>
                      <a:endParaRPr lang="es-MX" dirty="0"/>
                    </a:p>
                    <a:p>
                      <a:r>
                        <a:rPr lang="es-MX" dirty="0"/>
                        <a:t>Aruba</a:t>
                      </a:r>
                    </a:p>
                    <a:p>
                      <a:r>
                        <a:rPr lang="es-MX" dirty="0" err="1"/>
                        <a:t>Ciena</a:t>
                      </a:r>
                      <a:r>
                        <a:rPr lang="es-MX" dirty="0"/>
                        <a:t> SAOS</a:t>
                      </a:r>
                    </a:p>
                    <a:p>
                      <a:r>
                        <a:rPr lang="es-MX" dirty="0"/>
                        <a:t>Citrix </a:t>
                      </a:r>
                      <a:r>
                        <a:rPr lang="es-MX" dirty="0" err="1"/>
                        <a:t>Netscaler</a:t>
                      </a:r>
                      <a:endParaRPr lang="es-MX" dirty="0"/>
                    </a:p>
                    <a:p>
                      <a:r>
                        <a:rPr lang="es-MX" dirty="0"/>
                        <a:t>Cisco </a:t>
                      </a:r>
                      <a:r>
                        <a:rPr lang="es-MX" dirty="0" err="1"/>
                        <a:t>Telepresence</a:t>
                      </a:r>
                      <a:endParaRPr lang="es-MX" dirty="0"/>
                    </a:p>
                    <a:p>
                      <a:r>
                        <a:rPr lang="es-MX" dirty="0" err="1"/>
                        <a:t>Check</a:t>
                      </a:r>
                      <a:r>
                        <a:rPr lang="es-MX" dirty="0"/>
                        <a:t> Point </a:t>
                      </a:r>
                      <a:r>
                        <a:rPr lang="es-MX" dirty="0" err="1"/>
                        <a:t>GAiA</a:t>
                      </a:r>
                      <a:endParaRPr lang="es-MX" dirty="0"/>
                    </a:p>
                    <a:p>
                      <a:r>
                        <a:rPr lang="es-MX" dirty="0" err="1"/>
                        <a:t>Coriant</a:t>
                      </a:r>
                      <a:endParaRPr lang="es-MX" dirty="0"/>
                    </a:p>
                    <a:p>
                      <a:r>
                        <a:rPr lang="es-MX" dirty="0"/>
                        <a:t>Dell OS6</a:t>
                      </a:r>
                    </a:p>
                    <a:p>
                      <a:r>
                        <a:rPr lang="es-MX" dirty="0"/>
                        <a:t>Dell EMC </a:t>
                      </a:r>
                      <a:r>
                        <a:rPr lang="es-MX" dirty="0" err="1"/>
                        <a:t>Isilon</a:t>
                      </a:r>
                      <a:endParaRPr lang="es-MX" dirty="0"/>
                    </a:p>
                    <a:p>
                      <a:r>
                        <a:rPr lang="es-MX" dirty="0" err="1"/>
                        <a:t>Eltex</a:t>
                      </a:r>
                      <a:endParaRPr lang="es-MX" dirty="0"/>
                    </a:p>
                    <a:p>
                      <a:r>
                        <a:rPr lang="es-MX" dirty="0" err="1"/>
                        <a:t>Enterasys</a:t>
                      </a:r>
                      <a:endParaRPr lang="es-MX" dirty="0"/>
                    </a:p>
                    <a:p>
                      <a:r>
                        <a:rPr lang="es-MX" dirty="0"/>
                        <a:t>Extreme 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51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ACC4-C41A-4CE3-83F0-C1425CCC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Netmiko</a:t>
            </a:r>
            <a:r>
              <a:rPr lang="es-MX" dirty="0"/>
              <a:t> </a:t>
            </a:r>
            <a:r>
              <a:rPr lang="es-MX" dirty="0" err="1"/>
              <a:t>commonly-used</a:t>
            </a:r>
            <a:r>
              <a:rPr lang="es-MX" dirty="0"/>
              <a:t> </a:t>
            </a:r>
            <a:r>
              <a:rPr lang="es-MX" dirty="0" err="1"/>
              <a:t>methods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1995A-3B53-457C-BC82-5E505F7E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BFC48-A6BB-470A-B80E-67EB10B37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804" y="2088597"/>
            <a:ext cx="11273918" cy="4086915"/>
          </a:xfrm>
        </p:spPr>
        <p:txBody>
          <a:bodyPr>
            <a:noAutofit/>
          </a:bodyPr>
          <a:lstStyle/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b="1" dirty="0" err="1"/>
              <a:t>net_connect.send_command</a:t>
            </a:r>
            <a:r>
              <a:rPr lang="en-US" sz="1800" b="1" dirty="0"/>
              <a:t>()</a:t>
            </a:r>
            <a:r>
              <a:rPr lang="en-US" sz="1800" dirty="0"/>
              <a:t> - Send command down the channel, return output back 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b="1" dirty="0" err="1"/>
              <a:t>net_connect.send_config_set</a:t>
            </a:r>
            <a:r>
              <a:rPr lang="en-US" sz="1800" b="1" dirty="0"/>
              <a:t>() </a:t>
            </a:r>
            <a:r>
              <a:rPr lang="en-US" sz="1800" dirty="0"/>
              <a:t>- Send configuration commands to remote device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b="1" dirty="0" err="1"/>
              <a:t>net_connect.send_config_from_file</a:t>
            </a:r>
            <a:r>
              <a:rPr lang="en-US" sz="1800" b="1" dirty="0"/>
              <a:t>()</a:t>
            </a:r>
            <a:r>
              <a:rPr lang="en-US" sz="1800" dirty="0"/>
              <a:t> - Send configuration commands loaded from a file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b="1" dirty="0" err="1"/>
              <a:t>net_connect.save_config</a:t>
            </a:r>
            <a:r>
              <a:rPr lang="en-US" sz="1800" b="1" dirty="0"/>
              <a:t>() </a:t>
            </a:r>
            <a:r>
              <a:rPr lang="en-US" sz="1800" dirty="0"/>
              <a:t>- Save the running-config to the startup-config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b="1" dirty="0" err="1"/>
              <a:t>net_connect.enable</a:t>
            </a:r>
            <a:r>
              <a:rPr lang="en-US" sz="1800" b="1" dirty="0"/>
              <a:t>() </a:t>
            </a:r>
            <a:r>
              <a:rPr lang="en-US" sz="1800" dirty="0"/>
              <a:t>- Enter enable mode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b="1" dirty="0" err="1"/>
              <a:t>net_connect.find_prompt</a:t>
            </a:r>
            <a:r>
              <a:rPr lang="en-US" sz="1800" b="1" dirty="0"/>
              <a:t>() </a:t>
            </a:r>
            <a:r>
              <a:rPr lang="en-US" sz="1800" dirty="0"/>
              <a:t>- Return the current router prompt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b="1" dirty="0" err="1"/>
              <a:t>net_connect.commit</a:t>
            </a:r>
            <a:r>
              <a:rPr lang="en-US" sz="1800" b="1" dirty="0"/>
              <a:t>() </a:t>
            </a:r>
            <a:r>
              <a:rPr lang="en-US" sz="1800" dirty="0"/>
              <a:t>- Execute a commit action on Juniper and IOS-XR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b="1" dirty="0" err="1"/>
              <a:t>net_connect.disconnect</a:t>
            </a:r>
            <a:r>
              <a:rPr lang="en-US" sz="1800" b="1" dirty="0"/>
              <a:t>()</a:t>
            </a:r>
            <a:r>
              <a:rPr lang="en-US" sz="1800" dirty="0"/>
              <a:t> - Close the connection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16255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291812-30D9-4B5A-9134-3093C077E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9000" y="1457264"/>
            <a:ext cx="3852000" cy="720000"/>
          </a:xfrm>
        </p:spPr>
        <p:txBody>
          <a:bodyPr/>
          <a:lstStyle/>
          <a:p>
            <a:r>
              <a:rPr lang="es-MX" b="1" u="sng" dirty="0" err="1"/>
              <a:t>Device_type</a:t>
            </a:r>
            <a:r>
              <a:rPr lang="es-MX" b="1" u="sng" dirty="0"/>
              <a:t> </a:t>
            </a:r>
            <a:r>
              <a:rPr lang="es-MX" dirty="0"/>
              <a:t>: </a:t>
            </a:r>
            <a:r>
              <a:rPr lang="es-MX" dirty="0" err="1"/>
              <a:t>cisco_ios</a:t>
            </a:r>
            <a:endParaRPr lang="es-MX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ECABF-07E9-475F-8810-E1392893A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99000" y="2269608"/>
            <a:ext cx="3852000" cy="720000"/>
          </a:xfrm>
        </p:spPr>
        <p:txBody>
          <a:bodyPr/>
          <a:lstStyle/>
          <a:p>
            <a:r>
              <a:rPr lang="es-MX" b="1" u="sng" dirty="0"/>
              <a:t>IP</a:t>
            </a:r>
            <a:r>
              <a:rPr lang="es-MX" dirty="0"/>
              <a:t>: 10.0.0.1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6B406F-7441-48B0-9916-E5146B4AF8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99000" y="3081953"/>
            <a:ext cx="3852000" cy="720000"/>
          </a:xfrm>
        </p:spPr>
        <p:txBody>
          <a:bodyPr/>
          <a:lstStyle/>
          <a:p>
            <a:r>
              <a:rPr lang="es-MX" b="1" u="sng" dirty="0" err="1"/>
              <a:t>Username</a:t>
            </a:r>
            <a:r>
              <a:rPr lang="es-MX" dirty="0"/>
              <a:t>: </a:t>
            </a:r>
            <a:r>
              <a:rPr lang="es-MX" dirty="0" err="1"/>
              <a:t>Admin</a:t>
            </a:r>
            <a:endParaRPr lang="es-MX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68EC00-ECBC-4705-9113-9EC44D4389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99000" y="3894298"/>
            <a:ext cx="3852000" cy="720000"/>
          </a:xfrm>
        </p:spPr>
        <p:txBody>
          <a:bodyPr/>
          <a:lstStyle/>
          <a:p>
            <a:r>
              <a:rPr lang="es-MX" b="1" u="sng" dirty="0" err="1"/>
              <a:t>Password</a:t>
            </a:r>
            <a:r>
              <a:rPr lang="es-MX" dirty="0"/>
              <a:t>: cisco123!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F871F3-8BEC-4C33-9C5E-C691827F31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99000" y="4706642"/>
            <a:ext cx="3852000" cy="720000"/>
          </a:xfrm>
        </p:spPr>
        <p:txBody>
          <a:bodyPr/>
          <a:lstStyle/>
          <a:p>
            <a:r>
              <a:rPr lang="es-MX" b="1" u="sng" dirty="0" err="1"/>
              <a:t>Secret</a:t>
            </a:r>
            <a:r>
              <a:rPr lang="es-MX" dirty="0"/>
              <a:t>: cisco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1CBFC-5702-481B-9C04-CB39514F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n-US" sz="3200" dirty="0"/>
              <a:t>stablish</a:t>
            </a:r>
            <a:r>
              <a:rPr lang="es-MX" sz="3200" dirty="0"/>
              <a:t>  SSH </a:t>
            </a:r>
            <a:r>
              <a:rPr lang="es-MX" sz="3200" dirty="0" err="1"/>
              <a:t>connection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a </a:t>
            </a:r>
            <a:r>
              <a:rPr lang="es-MX" sz="3200" dirty="0" err="1"/>
              <a:t>device</a:t>
            </a:r>
            <a:r>
              <a:rPr lang="es-MX" sz="3200" dirty="0"/>
              <a:t> </a:t>
            </a:r>
            <a:r>
              <a:rPr lang="es-MX" sz="3200" dirty="0" err="1"/>
              <a:t>with</a:t>
            </a:r>
            <a:r>
              <a:rPr lang="es-MX" sz="3200" dirty="0"/>
              <a:t> Netmiko?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787A9-EFA1-4837-B420-31EBB7E1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4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BA782A7D-CCC8-4B57-A020-0F8C31681AE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t="37" b="37"/>
          <a:stretch>
            <a:fillRect/>
          </a:stretch>
        </p:blipFill>
        <p:spPr>
          <a:xfrm>
            <a:off x="8553049" y="3395039"/>
            <a:ext cx="1713092" cy="1713092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9F574BD-ABA6-4A50-B5DF-49BA7A5B266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l="16690" r="16690"/>
          <a:stretch>
            <a:fillRect/>
          </a:stretch>
        </p:blipFill>
        <p:spPr>
          <a:xfrm>
            <a:off x="5820642" y="3125788"/>
            <a:ext cx="2062026" cy="2062026"/>
          </a:xfr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C8DA792E-F05E-406D-A0A6-1B691583C9C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l="18889" r="18889"/>
          <a:stretch>
            <a:fillRect/>
          </a:stretch>
        </p:blipFill>
        <p:spPr>
          <a:xfrm>
            <a:off x="5965555" y="398608"/>
            <a:ext cx="1772200" cy="1772200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8D232382-1C23-432D-84B8-EF6F31405B9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l="12548" r="12548"/>
          <a:stretch>
            <a:fillRect/>
          </a:stretch>
        </p:blipFill>
        <p:spPr>
          <a:xfrm>
            <a:off x="8272918" y="301742"/>
            <a:ext cx="1995402" cy="1995402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63138DD4-BACF-4510-90C9-614279FF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learn:</a:t>
            </a:r>
            <a:endParaRPr lang="es-MX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EFEBFF-EB8D-4986-9B3D-33113052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65318D2-6FDD-49BA-9BDA-FB5A0D964B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Connect via SSH to a device.</a:t>
            </a:r>
            <a:endParaRPr lang="es-MX" sz="20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36C19AD-06DC-4DBB-9F86-72B6EBD4B3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7235" y="2351088"/>
            <a:ext cx="2325688" cy="7747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Get “show” commands output.</a:t>
            </a:r>
            <a:endParaRPr lang="es-MX" sz="20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75ADED1-CA97-4D50-B049-4383531DAA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60023" y="5338758"/>
            <a:ext cx="2633746" cy="1107392"/>
          </a:xfrm>
        </p:spPr>
        <p:txBody>
          <a:bodyPr>
            <a:noAutofit/>
          </a:bodyPr>
          <a:lstStyle/>
          <a:p>
            <a:r>
              <a:rPr lang="en-US" sz="2000" dirty="0"/>
              <a:t>Parse information from outputs.</a:t>
            </a:r>
            <a:endParaRPr lang="es-MX" sz="20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F2A16A5-A814-4966-A597-9D0EC905D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234" y="5258548"/>
            <a:ext cx="2484723" cy="1190378"/>
          </a:xfrm>
        </p:spPr>
        <p:txBody>
          <a:bodyPr>
            <a:noAutofit/>
          </a:bodyPr>
          <a:lstStyle/>
          <a:p>
            <a:r>
              <a:rPr lang="en-US" sz="2000" dirty="0"/>
              <a:t>Apply configurations</a:t>
            </a:r>
            <a:r>
              <a:rPr lang="es-MX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213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39E1248-B18E-47A1-9E1D-284EF855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</a:t>
            </a:r>
            <a:endParaRPr lang="es-MX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79CCF-E6BC-4956-8C82-5773D0C2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7C6B20-CF84-4C5D-8834-3ABD47E5F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94" b="26091"/>
          <a:stretch/>
        </p:blipFill>
        <p:spPr>
          <a:xfrm>
            <a:off x="579190" y="3547684"/>
            <a:ext cx="2057400" cy="1176557"/>
          </a:xfrm>
          <a:prstGeom prst="rect">
            <a:avLst/>
          </a:prstGeom>
        </p:spPr>
      </p:pic>
      <p:pic>
        <p:nvPicPr>
          <p:cNvPr id="1026" name="Picture 2" descr="Image result for switch symbol cisco">
            <a:extLst>
              <a:ext uri="{FF2B5EF4-FFF2-40B4-BE49-F238E27FC236}">
                <a16:creationId xmlns:a16="http://schemas.microsoft.com/office/drawing/2014/main" id="{8EDFF9D9-0491-4141-A15C-2C3DC4BD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25" y="3166656"/>
            <a:ext cx="2617534" cy="19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AFA447-ABC2-4BBD-8DA5-6D70C3F34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83" b="38041"/>
          <a:stretch/>
        </p:blipFill>
        <p:spPr>
          <a:xfrm>
            <a:off x="5016852" y="3690818"/>
            <a:ext cx="2133600" cy="86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AC8414-BB7E-4FCC-8067-EDD9D09F2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83" b="38041"/>
          <a:stretch/>
        </p:blipFill>
        <p:spPr>
          <a:xfrm>
            <a:off x="6712908" y="4645487"/>
            <a:ext cx="2133600" cy="86101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9C0D9C-0868-450C-A81B-58CB131102BD}"/>
              </a:ext>
            </a:extLst>
          </p:cNvPr>
          <p:cNvCxnSpPr>
            <a:stCxn id="14" idx="3"/>
          </p:cNvCxnSpPr>
          <p:nvPr/>
        </p:nvCxnSpPr>
        <p:spPr>
          <a:xfrm flipV="1">
            <a:off x="2636590" y="4135961"/>
            <a:ext cx="85475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B125A9-6BCF-41CC-B428-7B6C2986A229}"/>
              </a:ext>
            </a:extLst>
          </p:cNvPr>
          <p:cNvCxnSpPr>
            <a:cxnSpLocks/>
            <a:endCxn id="1026" idx="3"/>
          </p:cNvCxnSpPr>
          <p:nvPr/>
        </p:nvCxnSpPr>
        <p:spPr>
          <a:xfrm>
            <a:off x="4735175" y="4121325"/>
            <a:ext cx="800484" cy="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54B9EC-43D0-424D-8018-E411931F4687}"/>
              </a:ext>
            </a:extLst>
          </p:cNvPr>
          <p:cNvCxnSpPr>
            <a:cxnSpLocks/>
          </p:cNvCxnSpPr>
          <p:nvPr/>
        </p:nvCxnSpPr>
        <p:spPr>
          <a:xfrm>
            <a:off x="6462534" y="4388448"/>
            <a:ext cx="858389" cy="5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B20559-DE77-4214-B155-03407A1FBB8D}"/>
              </a:ext>
            </a:extLst>
          </p:cNvPr>
          <p:cNvSpPr txBox="1"/>
          <p:nvPr/>
        </p:nvSpPr>
        <p:spPr>
          <a:xfrm>
            <a:off x="877455" y="2272145"/>
            <a:ext cx="34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Topology:</a:t>
            </a:r>
            <a:endParaRPr lang="es-MX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7755D-CEBE-4E98-920A-D587F032E33F}"/>
              </a:ext>
            </a:extLst>
          </p:cNvPr>
          <p:cNvSpPr txBox="1"/>
          <p:nvPr/>
        </p:nvSpPr>
        <p:spPr>
          <a:xfrm>
            <a:off x="5817194" y="3567890"/>
            <a:ext cx="6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s-MX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BDF94-36D5-43FB-A25E-86E333D53192}"/>
              </a:ext>
            </a:extLst>
          </p:cNvPr>
          <p:cNvSpPr txBox="1"/>
          <p:nvPr/>
        </p:nvSpPr>
        <p:spPr>
          <a:xfrm>
            <a:off x="7474140" y="441399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</a:t>
            </a:r>
            <a:endParaRPr lang="es-MX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206D39-3AF2-495D-A6BC-FBCEB601E17A}"/>
              </a:ext>
            </a:extLst>
          </p:cNvPr>
          <p:cNvSpPr txBox="1"/>
          <p:nvPr/>
        </p:nvSpPr>
        <p:spPr>
          <a:xfrm>
            <a:off x="1071418" y="4724241"/>
            <a:ext cx="152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es-MX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FF8D63-C133-4AEA-9DD1-6CCD21BBE121}"/>
              </a:ext>
            </a:extLst>
          </p:cNvPr>
          <p:cNvSpPr txBox="1"/>
          <p:nvPr/>
        </p:nvSpPr>
        <p:spPr>
          <a:xfrm>
            <a:off x="9249179" y="3538484"/>
            <a:ext cx="2309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 R1 ===</a:t>
            </a:r>
          </a:p>
          <a:p>
            <a:r>
              <a:rPr lang="en-US" dirty="0"/>
              <a:t>IP: 192.168.122.x</a:t>
            </a:r>
          </a:p>
          <a:p>
            <a:r>
              <a:rPr lang="en-US" dirty="0"/>
              <a:t>Username: </a:t>
            </a:r>
            <a:r>
              <a:rPr lang="en-US" dirty="0" err="1"/>
              <a:t>daniel</a:t>
            </a:r>
            <a:r>
              <a:rPr lang="en-US" dirty="0"/>
              <a:t> (Privilege 15)</a:t>
            </a:r>
          </a:p>
          <a:p>
            <a:r>
              <a:rPr lang="en-US" dirty="0"/>
              <a:t>Password: cisco</a:t>
            </a:r>
            <a:endParaRPr lang="es-MX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0E7C87-8E06-4BD4-89D9-B47255DBC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83" b="38041"/>
          <a:stretch/>
        </p:blipFill>
        <p:spPr>
          <a:xfrm>
            <a:off x="6622473" y="2583985"/>
            <a:ext cx="2133600" cy="8610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D85270-DCA9-4E5F-B45B-99B292F630ED}"/>
              </a:ext>
            </a:extLst>
          </p:cNvPr>
          <p:cNvCxnSpPr>
            <a:cxnSpLocks/>
          </p:cNvCxnSpPr>
          <p:nvPr/>
        </p:nvCxnSpPr>
        <p:spPr>
          <a:xfrm flipV="1">
            <a:off x="6381923" y="3218345"/>
            <a:ext cx="768529" cy="63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2B6C31-56A1-44F0-9DE1-C25CE4F14825}"/>
              </a:ext>
            </a:extLst>
          </p:cNvPr>
          <p:cNvSpPr txBox="1"/>
          <p:nvPr/>
        </p:nvSpPr>
        <p:spPr>
          <a:xfrm>
            <a:off x="7370620" y="2338166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679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437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9200" y="1929572"/>
            <a:ext cx="9447189" cy="44513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s-MX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Napalm</a:t>
            </a:r>
          </a:p>
          <a:p>
            <a:pPr algn="l"/>
            <a:r>
              <a:rPr lang="es-MX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https://napalm.readthedocs.io/en/latest/</a:t>
            </a:r>
            <a:endParaRPr lang="es-MX" dirty="0">
              <a:solidFill>
                <a:schemeClr val="tx1"/>
              </a:solidFill>
            </a:endParaRPr>
          </a:p>
          <a:p>
            <a:pPr algn="l"/>
            <a:endParaRPr lang="es-MX" dirty="0">
              <a:solidFill>
                <a:schemeClr val="tx1"/>
              </a:solidFill>
            </a:endParaRPr>
          </a:p>
          <a:p>
            <a:pPr algn="l"/>
            <a:r>
              <a:rPr lang="es-MX" dirty="0">
                <a:solidFill>
                  <a:schemeClr val="tx1"/>
                </a:solidFill>
              </a:rPr>
              <a:t>Netmiko</a:t>
            </a:r>
          </a:p>
          <a:p>
            <a:pPr algn="l"/>
            <a:r>
              <a:rPr lang="es-MX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https://pynet.twb-tech.com/blog/automation/netmiko.html</a:t>
            </a:r>
            <a:endParaRPr lang="es-MX" dirty="0">
              <a:solidFill>
                <a:schemeClr val="tx1"/>
              </a:solidFill>
            </a:endParaRPr>
          </a:p>
          <a:p>
            <a:pPr algn="l"/>
            <a:endParaRPr lang="es-MX" dirty="0">
              <a:solidFill>
                <a:schemeClr val="tx1"/>
              </a:solidFill>
            </a:endParaRPr>
          </a:p>
          <a:p>
            <a:pPr algn="l"/>
            <a:r>
              <a:rPr lang="es-MX" dirty="0">
                <a:solidFill>
                  <a:schemeClr val="tx1"/>
                </a:solidFill>
              </a:rPr>
              <a:t>Script </a:t>
            </a:r>
            <a:r>
              <a:rPr lang="es-MX" dirty="0" err="1">
                <a:solidFill>
                  <a:schemeClr val="tx1"/>
                </a:solidFill>
              </a:rPr>
              <a:t>Examples</a:t>
            </a:r>
            <a:endParaRPr lang="es-MX" dirty="0">
              <a:solidFill>
                <a:schemeClr val="tx1"/>
              </a:solidFill>
            </a:endParaRPr>
          </a:p>
          <a:p>
            <a:pPr algn="l"/>
            <a:r>
              <a:rPr lang="es-MX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https://github.com/hoelsner/python-script-examples</a:t>
            </a:r>
            <a:endParaRPr lang="es-MX" dirty="0">
              <a:solidFill>
                <a:schemeClr val="tx1"/>
              </a:solidFill>
            </a:endParaRPr>
          </a:p>
          <a:p>
            <a:pPr algn="l"/>
            <a:endParaRPr lang="es-MX" dirty="0">
              <a:solidFill>
                <a:schemeClr val="tx1"/>
              </a:solidFill>
            </a:endParaRPr>
          </a:p>
          <a:p>
            <a:pPr algn="l"/>
            <a:r>
              <a:rPr lang="es-MX" dirty="0" err="1">
                <a:solidFill>
                  <a:schemeClr val="tx1"/>
                </a:solidFill>
              </a:rPr>
              <a:t>Ciscoconfpase</a:t>
            </a:r>
            <a:r>
              <a:rPr lang="es-MX" dirty="0">
                <a:solidFill>
                  <a:schemeClr val="tx1"/>
                </a:solidFill>
              </a:rPr>
              <a:t> Library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http://www.pennington.net/py/ciscoconfparse/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393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 Boardroom</vt:lpstr>
      <vt:lpstr>Network Automation with Python and Netmiko</vt:lpstr>
      <vt:lpstr>What is Netmiko ?</vt:lpstr>
      <vt:lpstr>Netmiko Vendors</vt:lpstr>
      <vt:lpstr>Netmiko commonly-used methods</vt:lpstr>
      <vt:lpstr>How to stablish  SSH connection to a device with Netmiko?</vt:lpstr>
      <vt:lpstr>You will learn:</vt:lpstr>
      <vt:lpstr>DEMO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2019-07-22T04:10:43Z</dcterms:created>
  <dcterms:modified xsi:type="dcterms:W3CDTF">2019-07-31T02:47:14Z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