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57" r:id="rId11"/>
    <p:sldId id="2146847058" r:id="rId12"/>
    <p:sldId id="2146847059" r:id="rId13"/>
    <p:sldId id="267" r:id="rId14"/>
    <p:sldId id="2146847062" r:id="rId15"/>
    <p:sldId id="268" r:id="rId16"/>
    <p:sldId id="2146847063" r:id="rId17"/>
    <p:sldId id="2146847055" r:id="rId18"/>
    <p:sldId id="2146847060" r:id="rId19"/>
    <p:sldId id="2146847061"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4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2" Type="http://schemas.openxmlformats.org/officeDocument/2006/relationships/hyperlink" Target="https://www.sophos.com/en-us/products/managed-detection-and-respon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microsoft-365-life-hacks/privacy-and-safety/importance-of-two-factor-authentication" TargetMode="External"/><Relationship Id="rId2" Type="http://schemas.openxmlformats.org/officeDocument/2006/relationships/hyperlink" Target="https://www.microsoft.com/en-us/microsoft-365-life-hacks/privacy-and-safety/cyber-hygie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M. DIVYASREE - </a:t>
            </a:r>
            <a:r>
              <a:rPr lang="en-US" sz="2000" b="1" dirty="0" err="1" smtClean="0">
                <a:solidFill>
                  <a:schemeClr val="accent1">
                    <a:lumMod val="75000"/>
                  </a:schemeClr>
                </a:solidFill>
                <a:latin typeface="Arial"/>
                <a:cs typeface="Arial"/>
              </a:rPr>
              <a:t>Priyadarshini</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Engineering College -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xmlns="" id="{A8265C6D-FCD6-CEF4-646F-CD79C8E2A7A4}"/>
              </a:ext>
            </a:extLst>
          </p:cNvPr>
          <p:cNvSpPr txBox="1"/>
          <p:nvPr/>
        </p:nvSpPr>
        <p:spPr>
          <a:xfrm>
            <a:off x="1254867" y="1284211"/>
            <a:ext cx="9007813" cy="369332"/>
          </a:xfrm>
          <a:prstGeom prst="rect">
            <a:avLst/>
          </a:prstGeom>
          <a:noFill/>
        </p:spPr>
        <p:txBody>
          <a:bodyPr wrap="square" rtlCol="0">
            <a:spAutoFit/>
          </a:bodyPr>
          <a:lstStyle/>
          <a:p>
            <a:r>
              <a:rPr lang="en-US" dirty="0"/>
              <a:t>Keylogger is running and key_log.txt is generated:</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103" y="1301750"/>
            <a:ext cx="9643793" cy="4673600"/>
          </a:xfr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xmlns="" id="{E042BA9A-1513-1900-1A5B-A3E03DB20D01}"/>
              </a:ext>
            </a:extLst>
          </p:cNvPr>
          <p:cNvSpPr txBox="1"/>
          <p:nvPr/>
        </p:nvSpPr>
        <p:spPr>
          <a:xfrm>
            <a:off x="1459149" y="1232452"/>
            <a:ext cx="9036996" cy="369332"/>
          </a:xfrm>
          <a:prstGeom prst="rect">
            <a:avLst/>
          </a:prstGeom>
          <a:noFill/>
        </p:spPr>
        <p:txBody>
          <a:bodyPr wrap="square" rtlCol="0">
            <a:spAutoFit/>
          </a:bodyPr>
          <a:lstStyle/>
          <a:p>
            <a:r>
              <a:rPr lang="en-US" dirty="0"/>
              <a:t>The generated Key_log.txt with the keystrokes recorded:</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3615362383"/>
              </p:ext>
            </p:extLst>
          </p:nvPr>
        </p:nvGraphicFramePr>
        <p:xfrm>
          <a:off x="5653088" y="3136900"/>
          <a:ext cx="885825" cy="582613"/>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3" imgW="885960" imgH="582120" progId="Package">
                  <p:embed/>
                </p:oleObj>
              </mc:Choice>
              <mc:Fallback>
                <p:oleObj name="Packager Shell Object" showAsIcon="1" r:id="rId3" imgW="885960" imgH="582120" progId="Package">
                  <p:embed/>
                  <p:pic>
                    <p:nvPicPr>
                      <p:cNvPr id="0" name=""/>
                      <p:cNvPicPr/>
                      <p:nvPr/>
                    </p:nvPicPr>
                    <p:blipFill>
                      <a:blip r:embed="rId4"/>
                      <a:stretch>
                        <a:fillRect/>
                      </a:stretch>
                    </p:blipFill>
                    <p:spPr>
                      <a:xfrm>
                        <a:off x="5653088" y="3136900"/>
                        <a:ext cx="885825" cy="582613"/>
                      </a:xfrm>
                      <a:prstGeom prst="rect">
                        <a:avLst/>
                      </a:prstGeom>
                    </p:spPr>
                  </p:pic>
                </p:oleObj>
              </mc:Fallback>
            </mc:AlternateContent>
          </a:graphicData>
        </a:graphic>
      </p:graphicFrame>
      <p:pic>
        <p:nvPicPr>
          <p:cNvPr id="9" name="Content Placeholder 8"/>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60310" y="1301750"/>
            <a:ext cx="9671380" cy="4673600"/>
          </a:xfrm>
        </p:spPr>
      </p:pic>
    </p:spTree>
    <p:extLst>
      <p:ext uri="{BB962C8B-B14F-4D97-AF65-F5344CB8AC3E}">
        <p14:creationId xmlns:p14="http://schemas.microsoft.com/office/powerpoint/2010/main" val="105438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Security Measures:</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652630" y="1430614"/>
            <a:ext cx="11029615" cy="4853818"/>
          </a:xfrm>
        </p:spPr>
        <p:txBody>
          <a:bodyPr>
            <a:normAutofit fontScale="92500"/>
          </a:bodyPr>
          <a:lstStyle/>
          <a:p>
            <a:r>
              <a:rPr lang="en-US" sz="2000" dirty="0"/>
              <a:t>1. Use Security Software: Install reputable antivirus and anti-malware software that can help detect and prevent </a:t>
            </a:r>
            <a:r>
              <a:rPr lang="en-US" sz="2000" dirty="0" err="1"/>
              <a:t>keyloggers</a:t>
            </a:r>
            <a:r>
              <a:rPr lang="en-US" sz="2000" dirty="0"/>
              <a:t>. Or, outsource your security via a </a:t>
            </a:r>
            <a:r>
              <a:rPr lang="en-US" sz="2000" u="sng" dirty="0">
                <a:hlinkClick r:id="rId2"/>
              </a:rPr>
              <a:t>managed detection and response</a:t>
            </a:r>
            <a:r>
              <a:rPr lang="en-US" sz="2000" dirty="0"/>
              <a:t> provider.</a:t>
            </a:r>
          </a:p>
          <a:p>
            <a:r>
              <a:rPr lang="en-US" sz="2000" dirty="0"/>
              <a:t>2. Keep Software Updated: Regularly update your operating system, applications, and security software to patch vulnerabilities that attackers might exploit.</a:t>
            </a:r>
          </a:p>
          <a:p>
            <a:r>
              <a:rPr lang="en-US" sz="2000" dirty="0"/>
              <a:t>3. Use Common Sense. Avoid downloading files or clicking on links from unknown sources. Be cautious when opening email attachments, especially if they're from unfamiliar senders.</a:t>
            </a:r>
          </a:p>
          <a:p>
            <a:r>
              <a:rPr lang="en-US" sz="2000" dirty="0"/>
              <a:t>4. Use Virtual Keyboards: Some security-sensitive activities (like entering passwords) can be done using virtual keyboards, which can help thwart </a:t>
            </a:r>
            <a:r>
              <a:rPr lang="en-US" sz="2000" dirty="0" err="1"/>
              <a:t>keyloggers</a:t>
            </a:r>
            <a:r>
              <a:rPr lang="en-US" sz="2000" dirty="0"/>
              <a:t> that are designed to capture physical keystrokes.</a:t>
            </a:r>
          </a:p>
          <a:p>
            <a:r>
              <a:rPr lang="en-US" sz="2000" dirty="0"/>
              <a:t>5. Regular Security Scans: Perform regular malware scans on your computer to identify and remove any potential threats.</a:t>
            </a:r>
          </a:p>
          <a:p>
            <a:r>
              <a:rPr lang="en-US" sz="2000" dirty="0"/>
              <a:t>6. Don’t Forget Physical Security: Be aware of physical security risks, especially in public places. Check your surroundings for suspicious devices attached to the computer or keyboard.</a:t>
            </a:r>
          </a:p>
          <a:p>
            <a:pPr>
              <a:buFont typeface="Wingdings" panose="05000000000000000000" pitchFamily="2" charset="2"/>
              <a:buChar char="§"/>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52605" y="373339"/>
            <a:ext cx="11029615" cy="4853818"/>
          </a:xfrm>
        </p:spPr>
        <p:txBody>
          <a:bodyPr>
            <a:normAutofit/>
          </a:bodyPr>
          <a:lstStyle/>
          <a:p>
            <a:pPr marL="0" indent="0">
              <a:buNone/>
            </a:pPr>
            <a:r>
              <a:rPr lang="en-US" sz="2000" dirty="0">
                <a:latin typeface="Times New Roman" pitchFamily="18" charset="0"/>
                <a:cs typeface="Times New Roman" pitchFamily="18" charset="0"/>
              </a:rPr>
              <a:t>We have thus designed a system to deploy and detect a </a:t>
            </a:r>
            <a:r>
              <a:rPr lang="en-US" sz="2000" dirty="0" err="1">
                <a:latin typeface="Times New Roman" pitchFamily="18" charset="0"/>
                <a:cs typeface="Times New Roman" pitchFamily="18" charset="0"/>
              </a:rPr>
              <a:t>keylogger</a:t>
            </a:r>
            <a:r>
              <a:rPr lang="en-US" sz="2000" dirty="0">
                <a:latin typeface="Times New Roman" pitchFamily="18" charset="0"/>
                <a:cs typeface="Times New Roman" pitchFamily="18" charset="0"/>
              </a:rPr>
              <a:t>. This system is not perfect by any stretch and we aim to better it as time goes on. We aim to make this system more user-friendly and interactive. There are multiple ways of capturing keystrokes since all a </a:t>
            </a:r>
            <a:r>
              <a:rPr lang="en-US" sz="2000" dirty="0" err="1">
                <a:latin typeface="Times New Roman" pitchFamily="18" charset="0"/>
                <a:cs typeface="Times New Roman" pitchFamily="18" charset="0"/>
              </a:rPr>
              <a:t>keylogger</a:t>
            </a:r>
            <a:r>
              <a:rPr lang="en-US" sz="2000" dirty="0">
                <a:latin typeface="Times New Roman" pitchFamily="18" charset="0"/>
                <a:cs typeface="Times New Roman" pitchFamily="18" charset="0"/>
              </a:rPr>
              <a:t> needs is to sit between processes and record it and there are multiple ways to detect a </a:t>
            </a:r>
            <a:r>
              <a:rPr lang="en-US" sz="2000" dirty="0" err="1">
                <a:latin typeface="Times New Roman" pitchFamily="18" charset="0"/>
                <a:cs typeface="Times New Roman" pitchFamily="18" charset="0"/>
              </a:rPr>
              <a:t>keylogger</a:t>
            </a:r>
            <a:r>
              <a:rPr lang="en-US" sz="2000" dirty="0">
                <a:latin typeface="Times New Roman" pitchFamily="18" charset="0"/>
                <a:cs typeface="Times New Roman" pitchFamily="18" charset="0"/>
              </a:rPr>
              <a:t>, there is no single, perfect way of detection. We need to be with the times and ahead of a malicious user. And also for searching in RAM will be easier if we use any searching mechanism or string matching program. The goal was to create a method for </a:t>
            </a:r>
            <a:r>
              <a:rPr lang="en-US" sz="2000" dirty="0" err="1">
                <a:latin typeface="Times New Roman" pitchFamily="18" charset="0"/>
                <a:cs typeface="Times New Roman" pitchFamily="18" charset="0"/>
              </a:rPr>
              <a:t>keylogger</a:t>
            </a:r>
            <a:r>
              <a:rPr lang="en-US" sz="2000" dirty="0">
                <a:latin typeface="Times New Roman" pitchFamily="18" charset="0"/>
                <a:cs typeface="Times New Roman" pitchFamily="18" charset="0"/>
              </a:rPr>
              <a:t> detection and make it easier for non-technical person. This proposed method does not need any special technical knowledge. Any regular person will be able to handle it.</a:t>
            </a:r>
            <a:endParaRPr lang="en-US" sz="2000" dirty="0">
              <a:solidFill>
                <a:srgbClr val="0F0F0F"/>
              </a:solidFill>
              <a:latin typeface="Times New Roman" pitchFamily="18" charset="0"/>
              <a:ea typeface="+mn-lt"/>
              <a:cs typeface="Times New Roman" pitchFamily="18" charset="0"/>
            </a:endParaRPr>
          </a:p>
        </p:txBody>
      </p:sp>
    </p:spTree>
    <p:extLst>
      <p:ext uri="{BB962C8B-B14F-4D97-AF65-F5344CB8AC3E}">
        <p14:creationId xmlns:p14="http://schemas.microsoft.com/office/powerpoint/2010/main" val="24614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0" y="501926"/>
            <a:ext cx="11029615" cy="4673324"/>
          </a:xfrm>
        </p:spPr>
        <p:txBody>
          <a:bodyPr>
            <a:normAutofit/>
          </a:bodyPr>
          <a:lstStyle/>
          <a:p>
            <a:pPr marL="0" indent="0">
              <a:buNone/>
            </a:pPr>
            <a:endParaRPr lang="en-US" sz="2000" b="1" dirty="0"/>
          </a:p>
          <a:p>
            <a:pPr marL="0" indent="0">
              <a:buNone/>
            </a:pPr>
            <a:endParaRPr lang="en-US" sz="2000" dirty="0">
              <a:ea typeface="+mn-lt"/>
              <a:cs typeface="+mn-lt"/>
            </a:endParaRPr>
          </a:p>
          <a:p>
            <a:r>
              <a:rPr lang="en-IN" sz="2000" dirty="0"/>
              <a:t>Privilege escalation mitigations (Running </a:t>
            </a:r>
            <a:r>
              <a:rPr lang="en-IN" sz="2000" dirty="0" err="1"/>
              <a:t>keylogger</a:t>
            </a:r>
            <a:r>
              <a:rPr lang="en-IN" sz="2000" dirty="0"/>
              <a:t> in non-admin mode to avoid privilege exploitation)</a:t>
            </a:r>
          </a:p>
          <a:p>
            <a:r>
              <a:rPr lang="en-IN" sz="2000" dirty="0"/>
              <a:t>Using UTF-8 Unicode characters instead of ASCII (UTF-8 will provide a higher scope for character detection)</a:t>
            </a:r>
          </a:p>
          <a:p>
            <a:r>
              <a:rPr lang="en-IN" sz="2000" dirty="0"/>
              <a:t>Optimizing heuristic operation of </a:t>
            </a:r>
            <a:r>
              <a:rPr lang="en-IN" sz="2000" dirty="0" err="1"/>
              <a:t>keylogger</a:t>
            </a:r>
            <a:r>
              <a:rPr lang="en-IN" sz="2000" dirty="0"/>
              <a:t> (Optimizing RAM usage so that the </a:t>
            </a:r>
            <a:r>
              <a:rPr lang="en-IN" sz="2000" dirty="0" err="1"/>
              <a:t>keylogger</a:t>
            </a:r>
            <a:r>
              <a:rPr lang="en-IN" sz="2000" dirty="0"/>
              <a:t> uses low RAM and becomes difficult to get noticed</a:t>
            </a:r>
          </a:p>
          <a:p>
            <a:pPr marL="305435" indent="-305435"/>
            <a:endParaRPr lang="en-US" sz="2000" dirty="0">
              <a:ea typeface="+mn-lt"/>
              <a:cs typeface="+mn-lt"/>
            </a:endParaRP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sz="2000" dirty="0">
                <a:ea typeface="+mn-lt"/>
                <a:cs typeface="+mn-lt"/>
              </a:rPr>
              <a:t>Furthermore, ensuring secure data transmission mechanisms is paramount for maintaining the confidentiality and integrity of captured keystrokes. By enhancing the keylogger to securely transmit data to a remote server or monitoring system, centralized logging and analysis can be facilitated while mitigating the risk of unauthorized access or tampering.</a:t>
            </a:r>
          </a:p>
          <a:p>
            <a:pPr marL="305435" indent="-305435"/>
            <a:endParaRPr lang="en-US" sz="2000" dirty="0">
              <a:ea typeface="+mn-lt"/>
              <a:cs typeface="+mn-lt"/>
            </a:endParaRPr>
          </a:p>
          <a:p>
            <a:pPr marL="305435" indent="-305435"/>
            <a:r>
              <a:rPr lang="en-US" sz="2000" dirty="0">
                <a:ea typeface="+mn-lt"/>
                <a:cs typeface="+mn-lt"/>
              </a:rPr>
              <a:t>Integration with security management systems can also enhance the keylogger's capabilities by correlating keystroke data with other security events and logs. This comprehensive approach provides a holistic view of security incidents, enabling proactive threat detection and response strategies to be implemented effectively.</a:t>
            </a:r>
          </a:p>
          <a:p>
            <a:pPr marL="305435" indent="-305435"/>
            <a:endParaRPr lang="en-US" sz="2000" dirty="0">
              <a:ea typeface="+mn-lt"/>
              <a:cs typeface="+mn-lt"/>
            </a:endParaRPr>
          </a:p>
          <a:p>
            <a:pPr marL="305435" indent="-305435"/>
            <a:r>
              <a:rPr lang="en-US" sz="2000" dirty="0">
                <a:ea typeface="+mn-lt"/>
                <a:cs typeface="+mn-lt"/>
              </a:rPr>
              <a:t>Overall, by pursuing these avenues for development and improvement, the keylogger project can evolve into a more robust and sophisticated tool for enhancing cybersecurity measures and safeguarding sensitive information..</a:t>
            </a:r>
            <a:endParaRPr lang="en-US" sz="2000" dirty="0"/>
          </a:p>
          <a:p>
            <a:pPr marL="305435" indent="-305435"/>
            <a:endParaRPr lang="en-US" sz="2000" dirty="0">
              <a:ea typeface="+mn-lt"/>
              <a:cs typeface="+mn-lt"/>
            </a:endParaRP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972597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2" y="1302025"/>
            <a:ext cx="11029615" cy="5059863"/>
          </a:xfrm>
        </p:spPr>
        <p:txBody>
          <a:bodyPr>
            <a:normAutofit fontScale="92500" lnSpcReduction="2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Mangal" panose="02040503050203030202" pitchFamily="18" charset="0"/>
              </a:rPr>
              <a:t>Python Documentation: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800" i="1" u="sng" kern="100" dirty="0">
                <a:effectLst/>
                <a:latin typeface="Calibri" panose="020F0502020204030204" pitchFamily="34" charset="0"/>
                <a:ea typeface="Calibri" panose="020F0502020204030204" pitchFamily="34" charset="0"/>
                <a:cs typeface="Mangal" panose="02040503050203030202" pitchFamily="18" charset="0"/>
              </a:rPr>
              <a:t>https://docs.python.org/3/</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Python's official documentation provides comprehensive information on the Python programming language, including tutorials, guides, and references for various modules and libraries used in the project.</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800" b="1" kern="100" dirty="0">
                <a:effectLst/>
                <a:latin typeface="Calibri" panose="020F0502020204030204" pitchFamily="34" charset="0"/>
                <a:ea typeface="Calibri" panose="020F0502020204030204" pitchFamily="34" charset="0"/>
                <a:cs typeface="Mangal" panose="02040503050203030202" pitchFamily="18" charset="0"/>
              </a:rPr>
              <a:t> Documentation: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800" i="1" u="sng" kern="100" dirty="0">
                <a:effectLst/>
                <a:latin typeface="Calibri" panose="020F0502020204030204" pitchFamily="34" charset="0"/>
                <a:ea typeface="Calibri" panose="020F0502020204030204" pitchFamily="34" charset="0"/>
                <a:cs typeface="Mangal" panose="02040503050203030202" pitchFamily="18" charset="0"/>
              </a:rPr>
              <a:t>https://docs.python.org/3/library/tkinter.html</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800" kern="100" dirty="0">
                <a:effectLst/>
                <a:latin typeface="Calibri" panose="020F0502020204030204" pitchFamily="34" charset="0"/>
                <a:ea typeface="Calibri" panose="020F0502020204030204" pitchFamily="34" charset="0"/>
                <a:cs typeface="Mangal" panose="02040503050203030202" pitchFamily="18" charset="0"/>
              </a:rPr>
              <a:t> is Python's standard GUI (Graphical User Interface) toolkit. The documentation offers detailed explanations, examples, and references for building GUI applications using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800" b="1" kern="100" dirty="0">
                <a:effectLst/>
                <a:latin typeface="Calibri" panose="020F0502020204030204" pitchFamily="34" charset="0"/>
                <a:ea typeface="Calibri" panose="020F0502020204030204" pitchFamily="34" charset="0"/>
                <a:cs typeface="Mangal" panose="02040503050203030202" pitchFamily="18" charset="0"/>
              </a:rPr>
              <a:t> Documentation: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800" i="1" u="sng" kern="100" dirty="0">
                <a:effectLst/>
                <a:latin typeface="Calibri" panose="020F0502020204030204" pitchFamily="34" charset="0"/>
                <a:ea typeface="Calibri" panose="020F0502020204030204" pitchFamily="34" charset="0"/>
                <a:cs typeface="Mangal" panose="02040503050203030202" pitchFamily="18" charset="0"/>
              </a:rPr>
              <a:t>https://pynput.readthedocs.io/en/latest/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800" kern="100" dirty="0">
                <a:effectLst/>
                <a:latin typeface="Calibri" panose="020F0502020204030204" pitchFamily="34" charset="0"/>
                <a:ea typeface="Calibri" panose="020F0502020204030204" pitchFamily="34" charset="0"/>
                <a:cs typeface="Mangal" panose="02040503050203030202" pitchFamily="18" charset="0"/>
              </a:rPr>
              <a:t> is a Python library used for controlling and monitoring input devices such as keyboards and mice. The documentation provides guidance on how to capture keystrokes and handle input events using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9611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0" indent="0">
              <a:lnSpc>
                <a:spcPct val="107000"/>
              </a:lnSpc>
              <a:spcAft>
                <a:spcPts val="800"/>
              </a:spcAft>
              <a:buNone/>
            </a:pPr>
            <a:r>
              <a:rPr lang="en-IN" sz="1500" b="1" kern="100" dirty="0">
                <a:effectLst/>
                <a:latin typeface="Calibri" panose="020F0502020204030204" pitchFamily="34" charset="0"/>
                <a:ea typeface="Calibri" panose="020F0502020204030204" pitchFamily="34" charset="0"/>
                <a:cs typeface="Mangal" panose="02040503050203030202" pitchFamily="18" charset="0"/>
              </a:rPr>
              <a:t>JSON Documentation:</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500" i="1" u="sng" kern="100" dirty="0">
                <a:effectLst/>
                <a:latin typeface="Calibri" panose="020F0502020204030204" pitchFamily="34" charset="0"/>
                <a:ea typeface="Calibri" panose="020F0502020204030204" pitchFamily="34" charset="0"/>
                <a:cs typeface="Mangal" panose="02040503050203030202" pitchFamily="18" charset="0"/>
              </a:rPr>
              <a:t>https://docs.python.org/3/library/json.html</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 JSON (JavaScript Object Notation) is a lightweight data-interchange format commonly used for storing and transmitting data. The Python documentation offers guidance on working with JSON data, including parsing, encoding, and decoding operations.</a:t>
            </a:r>
          </a:p>
          <a:p>
            <a:pPr marL="0" indent="0">
              <a:lnSpc>
                <a:spcPct val="107000"/>
              </a:lnSpc>
              <a:spcAft>
                <a:spcPts val="800"/>
              </a:spcAft>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500" b="1" kern="100" dirty="0">
                <a:effectLst/>
                <a:latin typeface="Calibri" panose="020F0502020204030204" pitchFamily="34" charset="0"/>
                <a:ea typeface="Calibri" panose="020F0502020204030204" pitchFamily="34" charset="0"/>
                <a:cs typeface="Mangal" panose="02040503050203030202" pitchFamily="18" charset="0"/>
              </a:rPr>
              <a:t>Cybersecurity Resources:</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 OWASP Website:</a:t>
            </a:r>
            <a:r>
              <a:rPr lang="en-IN" sz="1500" i="1" u="sng" kern="100" dirty="0">
                <a:effectLst/>
                <a:latin typeface="Calibri" panose="020F0502020204030204" pitchFamily="34" charset="0"/>
                <a:ea typeface="Calibri" panose="020F0502020204030204" pitchFamily="34" charset="0"/>
                <a:cs typeface="Mangal" panose="02040503050203030202" pitchFamily="18" charset="0"/>
              </a:rPr>
              <a:t> https://owasp.org/</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-This provide valuable resources, guidelines, and best practices for enhancing cybersecurity and addressing security concerns in software development projects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t>It's challenging to covertly install a hardware </a:t>
            </a:r>
            <a:r>
              <a:rPr lang="en-US" sz="1800" dirty="0" err="1"/>
              <a:t>keylogger</a:t>
            </a:r>
            <a:r>
              <a:rPr lang="en-US" sz="1800" dirty="0"/>
              <a:t> on another person's device. To tackle this issue, We are therefore using a software </a:t>
            </a:r>
            <a:r>
              <a:rPr lang="en-US" sz="1800" dirty="0" err="1"/>
              <a:t>keylogger</a:t>
            </a:r>
            <a:r>
              <a:rPr lang="en-US" sz="1800" dirty="0"/>
              <a:t> that can be remotely installed on a person's PC to resolve this problem</a:t>
            </a:r>
            <a:r>
              <a:rPr lang="en-US" sz="1800" dirty="0" smtClean="0"/>
              <a:t>.</a:t>
            </a:r>
            <a:r>
              <a:rPr lang="en-US" sz="1800" dirty="0"/>
              <a:t> </a:t>
            </a:r>
            <a:r>
              <a:rPr lang="en-US" sz="1800" dirty="0" err="1"/>
              <a:t>Keyloggers</a:t>
            </a:r>
            <a:r>
              <a:rPr lang="en-US" sz="1800" dirty="0"/>
              <a:t> are dangerous because they steal personal information, passwords, and sensitive data right from under your </a:t>
            </a:r>
            <a:r>
              <a:rPr lang="en-US" sz="1800" dirty="0" smtClean="0"/>
              <a:t>fingertips.</a:t>
            </a:r>
            <a:endParaRPr lang="en-IN" sz="1800" dirty="0">
              <a:latin typeface="+mj-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14413"/>
            <a:ext cx="11750329" cy="5483968"/>
          </a:xfrm>
        </p:spPr>
        <p:txBody>
          <a:bodyPr vert="horz" lIns="91440" tIns="45720" rIns="91440" bIns="45720" rtlCol="0" anchor="ctr">
            <a:noAutofit/>
          </a:bodyPr>
          <a:lstStyle/>
          <a:p>
            <a:pPr marL="0" indent="0">
              <a:buNone/>
            </a:pPr>
            <a:endParaRPr lang="en-IN" sz="1200" b="1" dirty="0">
              <a:latin typeface="Calibri"/>
              <a:ea typeface="+mn-lt"/>
              <a:cs typeface="+mn-lt"/>
            </a:endParaRPr>
          </a:p>
          <a:p>
            <a:pPr marL="0" indent="0">
              <a:buNone/>
            </a:pPr>
            <a:endParaRPr lang="en-IN" sz="1200" b="1" dirty="0">
              <a:latin typeface="Calibri"/>
              <a:ea typeface="+mn-lt"/>
              <a:cs typeface="+mn-lt"/>
            </a:endParaRPr>
          </a:p>
          <a:p>
            <a:pPr marL="0" indent="0">
              <a:buNone/>
            </a:pPr>
            <a:endParaRPr lang="en-IN" sz="1200" b="1" dirty="0">
              <a:latin typeface="Calibri"/>
              <a:ea typeface="+mn-lt"/>
              <a:cs typeface="+mn-lt"/>
            </a:endParaRPr>
          </a:p>
          <a:p>
            <a:pPr marL="0" indent="0">
              <a:buNone/>
            </a:pPr>
            <a:endParaRPr lang="en-IN" sz="1200" b="1" dirty="0">
              <a:latin typeface="Calibri"/>
              <a:ea typeface="+mn-lt"/>
              <a:cs typeface="+mn-lt"/>
            </a:endParaRPr>
          </a:p>
          <a:p>
            <a:pPr marL="0" indent="0">
              <a:lnSpc>
                <a:spcPct val="107000"/>
              </a:lnSpc>
              <a:spcAft>
                <a:spcPts val="800"/>
              </a:spcAft>
              <a:buNone/>
            </a:pPr>
            <a:r>
              <a:rPr lang="en-US" sz="1400" dirty="0">
                <a:latin typeface="Times New Roman" pitchFamily="18" charset="0"/>
                <a:cs typeface="Times New Roman" pitchFamily="18" charset="0"/>
              </a:rPr>
              <a:t>Maintaining good </a:t>
            </a:r>
            <a:r>
              <a:rPr lang="en-US" sz="1400" b="1" u="sng" dirty="0">
                <a:latin typeface="Times New Roman" pitchFamily="18" charset="0"/>
                <a:cs typeface="Times New Roman" pitchFamily="18" charset="0"/>
                <a:hlinkClick r:id="rId2"/>
              </a:rPr>
              <a:t>cyber hygiene</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and </a:t>
            </a:r>
            <a:r>
              <a:rPr lang="en-US" sz="1400" dirty="0">
                <a:latin typeface="Times New Roman" pitchFamily="18" charset="0"/>
                <a:cs typeface="Times New Roman" pitchFamily="18" charset="0"/>
              </a:rPr>
              <a:t>following online safety best practices can help you stay safe from </a:t>
            </a:r>
            <a:r>
              <a:rPr lang="en-US" sz="1400" dirty="0" err="1">
                <a:latin typeface="Times New Roman" pitchFamily="18" charset="0"/>
                <a:cs typeface="Times New Roman" pitchFamily="18" charset="0"/>
              </a:rPr>
              <a:t>keylogging</a:t>
            </a:r>
            <a:r>
              <a:rPr lang="en-US" sz="1400" dirty="0">
                <a:latin typeface="Times New Roman" pitchFamily="18" charset="0"/>
                <a:cs typeface="Times New Roman" pitchFamily="18" charset="0"/>
              </a:rPr>
              <a:t>. While no solution is entirely foolproof, taking these steps can help reduce your risk of malware and prevent </a:t>
            </a:r>
            <a:r>
              <a:rPr lang="en-US" sz="1400" dirty="0" err="1">
                <a:latin typeface="Times New Roman" pitchFamily="18" charset="0"/>
                <a:cs typeface="Times New Roman" pitchFamily="18" charset="0"/>
              </a:rPr>
              <a:t>keylogging</a:t>
            </a:r>
            <a:r>
              <a:rPr lang="en-US" sz="1400" dirty="0">
                <a:latin typeface="Times New Roman" pitchFamily="18" charset="0"/>
                <a:cs typeface="Times New Roman" pitchFamily="18" charset="0"/>
              </a:rPr>
              <a:t> threats</a:t>
            </a:r>
            <a:r>
              <a:rPr lang="en-US" sz="1400" dirty="0" smtClean="0">
                <a:latin typeface="Times New Roman" pitchFamily="18" charset="0"/>
                <a:cs typeface="Times New Roman" pitchFamily="18" charset="0"/>
              </a:rPr>
              <a:t>.</a:t>
            </a:r>
          </a:p>
          <a:p>
            <a:r>
              <a:rPr lang="en-US" sz="1400" b="1" dirty="0">
                <a:latin typeface="Times New Roman" pitchFamily="18" charset="0"/>
                <a:cs typeface="Times New Roman" pitchFamily="18" charset="0"/>
              </a:rPr>
              <a:t>Two-Factor Authentication</a:t>
            </a:r>
          </a:p>
          <a:p>
            <a:r>
              <a:rPr lang="en-US" sz="1400" b="1" u="sng" dirty="0">
                <a:latin typeface="Times New Roman" pitchFamily="18" charset="0"/>
                <a:cs typeface="Times New Roman" pitchFamily="18" charset="0"/>
                <a:hlinkClick r:id="rId3"/>
              </a:rPr>
              <a:t>Two-factor or multi-factor authentication</a:t>
            </a:r>
            <a:r>
              <a:rPr lang="en-US" sz="1400" dirty="0">
                <a:latin typeface="Times New Roman" pitchFamily="18" charset="0"/>
                <a:cs typeface="Times New Roman" pitchFamily="18" charset="0"/>
              </a:rPr>
              <a:t> provides an effective defense against </a:t>
            </a:r>
            <a:r>
              <a:rPr lang="en-US" sz="1400" dirty="0" err="1">
                <a:latin typeface="Times New Roman" pitchFamily="18" charset="0"/>
                <a:cs typeface="Times New Roman" pitchFamily="18" charset="0"/>
              </a:rPr>
              <a:t>keylogging</a:t>
            </a:r>
            <a:r>
              <a:rPr lang="en-US" sz="1400" dirty="0">
                <a:latin typeface="Times New Roman" pitchFamily="18" charset="0"/>
                <a:cs typeface="Times New Roman" pitchFamily="18" charset="0"/>
              </a:rPr>
              <a:t> viruses and malware. Two-factor identification adds an additional step when logging into an account or device, requiring a temporary PIN or fingerprint to verify that you own the account you’re logging into. If your passwords are identified via </a:t>
            </a:r>
            <a:r>
              <a:rPr lang="en-US" sz="1400" dirty="0" err="1">
                <a:latin typeface="Times New Roman" pitchFamily="18" charset="0"/>
                <a:cs typeface="Times New Roman" pitchFamily="18" charset="0"/>
              </a:rPr>
              <a:t>keylogging</a:t>
            </a:r>
            <a:r>
              <a:rPr lang="en-US" sz="1400" dirty="0">
                <a:latin typeface="Times New Roman" pitchFamily="18" charset="0"/>
                <a:cs typeface="Times New Roman" pitchFamily="18" charset="0"/>
              </a:rPr>
              <a:t>, two-factor authentication will keep cybercriminals from accessing your accounts remotely.</a:t>
            </a:r>
          </a:p>
          <a:p>
            <a:r>
              <a:rPr lang="en-US" sz="1400" b="1" dirty="0">
                <a:latin typeface="Times New Roman" pitchFamily="18" charset="0"/>
                <a:cs typeface="Times New Roman" pitchFamily="18" charset="0"/>
              </a:rPr>
              <a:t>Only Download Safe Files</a:t>
            </a:r>
          </a:p>
          <a:p>
            <a:r>
              <a:rPr lang="en-US" sz="1400" dirty="0">
                <a:latin typeface="Times New Roman" pitchFamily="18" charset="0"/>
                <a:cs typeface="Times New Roman" pitchFamily="18" charset="0"/>
              </a:rPr>
              <a:t>Avoid downloading files from unsafe websites or clicking links in an email from an unknown sender. Phishing has become more sophisticated, so you should be cautious of clicking links or downloading attachments from people you know, as their email or other accounts may have been hacked.</a:t>
            </a:r>
          </a:p>
          <a:p>
            <a:r>
              <a:rPr lang="en-US" sz="1400" b="1" dirty="0">
                <a:latin typeface="Times New Roman" pitchFamily="18" charset="0"/>
                <a:cs typeface="Times New Roman" pitchFamily="18" charset="0"/>
              </a:rPr>
              <a:t>Install Antivirus Software</a:t>
            </a:r>
          </a:p>
          <a:p>
            <a:r>
              <a:rPr lang="en-US" sz="1400" dirty="0">
                <a:latin typeface="Times New Roman" pitchFamily="18" charset="0"/>
                <a:cs typeface="Times New Roman" pitchFamily="18" charset="0"/>
              </a:rPr>
              <a:t>Many antivirus software options now include anti-</a:t>
            </a:r>
            <a:r>
              <a:rPr lang="en-US" sz="1400" dirty="0" err="1">
                <a:latin typeface="Times New Roman" pitchFamily="18" charset="0"/>
                <a:cs typeface="Times New Roman" pitchFamily="18" charset="0"/>
              </a:rPr>
              <a:t>keylogger</a:t>
            </a:r>
            <a:r>
              <a:rPr lang="en-US" sz="1400" dirty="0">
                <a:latin typeface="Times New Roman" pitchFamily="18" charset="0"/>
                <a:cs typeface="Times New Roman" pitchFamily="18" charset="0"/>
              </a:rPr>
              <a:t> and anti-spyware protection. This software can help you identify and avoid </a:t>
            </a:r>
            <a:r>
              <a:rPr lang="en-US" sz="1400" dirty="0" err="1">
                <a:latin typeface="Times New Roman" pitchFamily="18" charset="0"/>
                <a:cs typeface="Times New Roman" pitchFamily="18" charset="0"/>
              </a:rPr>
              <a:t>keylogging</a:t>
            </a:r>
            <a:r>
              <a:rPr lang="en-US" sz="1400" dirty="0">
                <a:latin typeface="Times New Roman" pitchFamily="18" charset="0"/>
                <a:cs typeface="Times New Roman" pitchFamily="18" charset="0"/>
              </a:rPr>
              <a:t> malware. Installing and keeping antivirus software up-to-date prevents having your information stolen.</a:t>
            </a:r>
          </a:p>
          <a:p>
            <a:r>
              <a:rPr lang="en-US" sz="1400" b="1" dirty="0">
                <a:latin typeface="Times New Roman" pitchFamily="18" charset="0"/>
                <a:cs typeface="Times New Roman" pitchFamily="18" charset="0"/>
              </a:rPr>
              <a:t>Use a Password Manager</a:t>
            </a:r>
          </a:p>
          <a:p>
            <a:r>
              <a:rPr lang="en-US" sz="1400" dirty="0">
                <a:latin typeface="Times New Roman" pitchFamily="18" charset="0"/>
                <a:cs typeface="Times New Roman" pitchFamily="18" charset="0"/>
              </a:rPr>
              <a:t>A password manager is a convenient way to avoid forgetting passwords and they’re also a great way to prevent </a:t>
            </a:r>
            <a:r>
              <a:rPr lang="en-US" sz="1400" dirty="0" err="1">
                <a:latin typeface="Times New Roman" pitchFamily="18" charset="0"/>
                <a:cs typeface="Times New Roman" pitchFamily="18" charset="0"/>
              </a:rPr>
              <a:t>keylogging</a:t>
            </a:r>
            <a:r>
              <a:rPr lang="en-US" sz="1400" dirty="0">
                <a:latin typeface="Times New Roman" pitchFamily="18" charset="0"/>
                <a:cs typeface="Times New Roman" pitchFamily="18" charset="0"/>
              </a:rPr>
              <a:t> attacks. By using a password manager, you won’t display your passwords on a screen or physically type them.</a:t>
            </a:r>
          </a:p>
          <a:p>
            <a:r>
              <a:rPr lang="en-US" sz="1400" dirty="0">
                <a:latin typeface="Times New Roman" pitchFamily="18" charset="0"/>
                <a:cs typeface="Times New Roman" pitchFamily="18" charset="0"/>
              </a:rPr>
              <a:t>Although </a:t>
            </a:r>
            <a:r>
              <a:rPr lang="en-US" sz="1400" dirty="0" err="1">
                <a:latin typeface="Times New Roman" pitchFamily="18" charset="0"/>
                <a:cs typeface="Times New Roman" pitchFamily="18" charset="0"/>
              </a:rPr>
              <a:t>keylogger</a:t>
            </a:r>
            <a:r>
              <a:rPr lang="en-US" sz="1400" dirty="0">
                <a:latin typeface="Times New Roman" pitchFamily="18" charset="0"/>
                <a:cs typeface="Times New Roman" pitchFamily="18" charset="0"/>
              </a:rPr>
              <a:t> malware relies on stealth, it may show warning signs like slower computer performance or unusually low storage space. Understanding how </a:t>
            </a:r>
            <a:r>
              <a:rPr lang="en-US" sz="1400" dirty="0" err="1">
                <a:latin typeface="Times New Roman" pitchFamily="18" charset="0"/>
                <a:cs typeface="Times New Roman" pitchFamily="18" charset="0"/>
              </a:rPr>
              <a:t>keylogging</a:t>
            </a:r>
            <a:r>
              <a:rPr lang="en-US" sz="1400" dirty="0">
                <a:latin typeface="Times New Roman" pitchFamily="18" charset="0"/>
                <a:cs typeface="Times New Roman" pitchFamily="18" charset="0"/>
              </a:rPr>
              <a:t> works can help you detect and remove </a:t>
            </a:r>
            <a:r>
              <a:rPr lang="en-US" sz="1400" dirty="0" err="1">
                <a:latin typeface="Times New Roman" pitchFamily="18" charset="0"/>
                <a:cs typeface="Times New Roman" pitchFamily="18" charset="0"/>
              </a:rPr>
              <a:t>keylogging</a:t>
            </a:r>
            <a:r>
              <a:rPr lang="en-US" sz="1400" dirty="0">
                <a:latin typeface="Times New Roman" pitchFamily="18" charset="0"/>
                <a:cs typeface="Times New Roman" pitchFamily="18" charset="0"/>
              </a:rPr>
              <a:t> malware</a:t>
            </a:r>
            <a:r>
              <a:rPr lang="en-US" sz="1400" dirty="0" smtClean="0">
                <a:latin typeface="Times New Roman" pitchFamily="18" charset="0"/>
                <a:cs typeface="Times New Roman" pitchFamily="18" charset="0"/>
              </a:rPr>
              <a:t>.</a:t>
            </a:r>
            <a:endParaRPr lang="en-US" sz="1400" b="1" dirty="0">
              <a:latin typeface="Times New Roman" pitchFamily="18" charset="0"/>
              <a:cs typeface="Times New Roman" pitchFamily="18" charset="0"/>
            </a:endParaRPr>
          </a:p>
          <a:p>
            <a:pPr marL="0" indent="0" algn="l">
              <a:buNone/>
            </a:pPr>
            <a:endParaRPr lang="en-US" sz="1200" b="0" i="0" dirty="0">
              <a:effectLst/>
              <a:latin typeface="Söhne"/>
            </a:endParaRPr>
          </a:p>
          <a:p>
            <a:pPr marL="0" indent="0">
              <a:lnSpc>
                <a:spcPct val="107000"/>
              </a:lnSpc>
              <a:spcAft>
                <a:spcPts val="800"/>
              </a:spcAft>
              <a:buNone/>
            </a:pP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09755" y="1385888"/>
            <a:ext cx="11029615" cy="4132262"/>
          </a:xfrm>
        </p:spPr>
        <p:txBody>
          <a:bodyPr>
            <a:noAutofit/>
          </a:bodyPr>
          <a:lstStyle/>
          <a:p>
            <a:pPr marL="0" indent="0">
              <a:buNone/>
            </a:pPr>
            <a:r>
              <a:rPr lang="en-US" sz="1600" dirty="0">
                <a:latin typeface="Times New Roman" pitchFamily="18" charset="0"/>
                <a:cs typeface="Times New Roman" pitchFamily="18" charset="0"/>
              </a:rPr>
              <a:t>A software </a:t>
            </a:r>
            <a:r>
              <a:rPr lang="en-US" sz="1600" dirty="0" err="1">
                <a:latin typeface="Times New Roman" pitchFamily="18" charset="0"/>
                <a:cs typeface="Times New Roman" pitchFamily="18" charset="0"/>
              </a:rPr>
              <a:t>keylogger</a:t>
            </a:r>
            <a:r>
              <a:rPr lang="en-US" sz="1600" dirty="0">
                <a:latin typeface="Times New Roman" pitchFamily="18" charset="0"/>
                <a:cs typeface="Times New Roman" pitchFamily="18" charset="0"/>
              </a:rPr>
              <a:t> is put on a computer when the user downloads an infected application. Once installed, the </a:t>
            </a:r>
            <a:r>
              <a:rPr lang="en-US" sz="1600" dirty="0" err="1">
                <a:latin typeface="Times New Roman" pitchFamily="18" charset="0"/>
                <a:cs typeface="Times New Roman" pitchFamily="18" charset="0"/>
              </a:rPr>
              <a:t>keylogger</a:t>
            </a:r>
            <a:r>
              <a:rPr lang="en-US" sz="1600" dirty="0">
                <a:latin typeface="Times New Roman" pitchFamily="18" charset="0"/>
                <a:cs typeface="Times New Roman" pitchFamily="18" charset="0"/>
              </a:rPr>
              <a:t> monitors the keystrokes on the operating system you are using, checking the paths each keystroke goes through. In this way, a software </a:t>
            </a:r>
            <a:r>
              <a:rPr lang="en-US" sz="1600" dirty="0" err="1">
                <a:latin typeface="Times New Roman" pitchFamily="18" charset="0"/>
                <a:cs typeface="Times New Roman" pitchFamily="18" charset="0"/>
              </a:rPr>
              <a:t>keylogger</a:t>
            </a:r>
            <a:r>
              <a:rPr lang="en-US" sz="1600" dirty="0">
                <a:latin typeface="Times New Roman" pitchFamily="18" charset="0"/>
                <a:cs typeface="Times New Roman" pitchFamily="18" charset="0"/>
              </a:rPr>
              <a:t> can keep track of your keystrokes and record each one</a:t>
            </a:r>
            <a:r>
              <a:rPr lang="en-US" sz="1600" dirty="0" smtClean="0">
                <a:latin typeface="Times New Roman" pitchFamily="18" charset="0"/>
                <a:cs typeface="Times New Roman" pitchFamily="18" charset="0"/>
              </a:rPr>
              <a:t>.</a:t>
            </a:r>
          </a:p>
          <a:p>
            <a:pPr marL="0" indent="0">
              <a:buNone/>
            </a:pPr>
            <a:r>
              <a:rPr lang="en-US" sz="1600" dirty="0" smtClean="0"/>
              <a:t>1. </a:t>
            </a:r>
            <a:r>
              <a:rPr lang="en-US" sz="1600" b="1" dirty="0" smtClean="0"/>
              <a:t>Existing System </a:t>
            </a:r>
            <a:r>
              <a:rPr lang="en-US" sz="1600" dirty="0" smtClean="0"/>
              <a:t>: </a:t>
            </a:r>
            <a:r>
              <a:rPr lang="en-US" sz="1600" dirty="0"/>
              <a:t>The </a:t>
            </a:r>
            <a:r>
              <a:rPr lang="en-US" sz="1600" dirty="0" err="1"/>
              <a:t>keylogger</a:t>
            </a:r>
            <a:r>
              <a:rPr lang="en-US" sz="1600" dirty="0"/>
              <a:t> already exist just record the keystroke in the same system and the </a:t>
            </a:r>
            <a:r>
              <a:rPr lang="en-US" sz="1600" dirty="0" err="1"/>
              <a:t>the</a:t>
            </a:r>
            <a:r>
              <a:rPr lang="en-US" sz="1600" dirty="0"/>
              <a:t> program has to be install manually and retrieve the keystroke manually form the target machine . which is not so easy to get access to target machine to run the </a:t>
            </a:r>
            <a:r>
              <a:rPr lang="en-US" sz="1600" dirty="0" err="1"/>
              <a:t>keylogger</a:t>
            </a:r>
            <a:r>
              <a:rPr lang="en-US" sz="1600" dirty="0"/>
              <a:t> program in that and get access to the target machine and access the program later and get the </a:t>
            </a:r>
            <a:r>
              <a:rPr lang="en-US" sz="1600" dirty="0" smtClean="0"/>
              <a:t>keystrokes.</a:t>
            </a:r>
          </a:p>
          <a:p>
            <a:pPr marL="0" indent="0">
              <a:buNone/>
            </a:pPr>
            <a:r>
              <a:rPr lang="en-US" sz="1600" dirty="0" smtClean="0"/>
              <a:t>2. </a:t>
            </a:r>
            <a:r>
              <a:rPr lang="en-US" sz="1600" b="1" dirty="0"/>
              <a:t>Proposed </a:t>
            </a:r>
            <a:r>
              <a:rPr lang="en-US" sz="1600" b="1" dirty="0" smtClean="0"/>
              <a:t>System :  </a:t>
            </a:r>
            <a:r>
              <a:rPr lang="en-US" sz="1600" dirty="0"/>
              <a:t>In this program I have reduced the work of accessing the target machine after installing the program to get the keystrokes stored in the target machine because I have enabled an option for the user to get the keystrokes from the target machine using mail. The program automatically stores the keystrokes and mail to the user from the target machine which makes the work for the user to avoid going to the target machine again and retrieve the </a:t>
            </a:r>
            <a:r>
              <a:rPr lang="en-US" sz="1600" dirty="0" smtClean="0"/>
              <a:t>data.</a:t>
            </a: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endParaRPr lang="en-IN" sz="1400" kern="1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Mangal" panose="02040503050203030202" pitchFamily="18" charset="0"/>
              </a:rPr>
              <a:t>ALGORITHM:</a:t>
            </a:r>
          </a:p>
          <a:p>
            <a:pPr marL="0" indent="0">
              <a:lnSpc>
                <a:spcPct val="107000"/>
              </a:lnSpc>
              <a:spcAft>
                <a:spcPts val="800"/>
              </a:spcAft>
              <a:buNone/>
            </a:pPr>
            <a:r>
              <a:rPr lang="en-IN" sz="1600" b="1" kern="100" dirty="0">
                <a:effectLst/>
                <a:latin typeface="Times New Roman" pitchFamily="18" charset="0"/>
                <a:ea typeface="Calibri" panose="020F0502020204030204" pitchFamily="34" charset="0"/>
                <a:cs typeface="Times New Roman" pitchFamily="18" charset="0"/>
              </a:rPr>
              <a:t>1. Initialization</a:t>
            </a:r>
            <a:r>
              <a:rPr lang="en-IN" sz="1600" kern="100" dirty="0">
                <a:effectLst/>
                <a:latin typeface="Times New Roman" pitchFamily="18" charset="0"/>
                <a:ea typeface="Calibri" panose="020F0502020204030204" pitchFamily="34" charset="0"/>
                <a:cs typeface="Times New Roman" pitchFamily="18" charset="0"/>
              </a:rPr>
              <a:t>: Initialize variables and setup necessary configurations.</a:t>
            </a:r>
          </a:p>
          <a:p>
            <a:pPr marL="0" indent="0">
              <a:lnSpc>
                <a:spcPct val="107000"/>
              </a:lnSpc>
              <a:spcAft>
                <a:spcPts val="800"/>
              </a:spcAft>
              <a:buNone/>
            </a:pPr>
            <a:endParaRPr lang="en-IN" sz="1600" kern="100" dirty="0">
              <a:effectLst/>
              <a:latin typeface="Times New Roman" pitchFamily="18" charset="0"/>
              <a:ea typeface="Calibri" panose="020F0502020204030204" pitchFamily="34" charset="0"/>
              <a:cs typeface="Times New Roman" pitchFamily="18" charset="0"/>
            </a:endParaRPr>
          </a:p>
          <a:p>
            <a:pPr marL="0" indent="0">
              <a:lnSpc>
                <a:spcPct val="107000"/>
              </a:lnSpc>
              <a:spcAft>
                <a:spcPts val="800"/>
              </a:spcAft>
              <a:buNone/>
            </a:pPr>
            <a:r>
              <a:rPr lang="en-IN" sz="1600" b="1" kern="100" dirty="0">
                <a:effectLst/>
                <a:latin typeface="Times New Roman" pitchFamily="18" charset="0"/>
                <a:ea typeface="Calibri" panose="020F0502020204030204" pitchFamily="34" charset="0"/>
                <a:cs typeface="Times New Roman" pitchFamily="18" charset="0"/>
              </a:rPr>
              <a:t>2. Start Keylogger:</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Create a keyboard listener using the `</a:t>
            </a:r>
            <a:r>
              <a:rPr lang="en-IN" sz="1600" kern="100" dirty="0" err="1">
                <a:effectLst/>
                <a:latin typeface="Times New Roman" pitchFamily="18" charset="0"/>
                <a:ea typeface="Calibri" panose="020F0502020204030204" pitchFamily="34" charset="0"/>
                <a:cs typeface="Times New Roman" pitchFamily="18" charset="0"/>
              </a:rPr>
              <a:t>pynput</a:t>
            </a:r>
            <a:r>
              <a:rPr lang="en-IN" sz="1600" kern="100" dirty="0">
                <a:effectLst/>
                <a:latin typeface="Times New Roman" pitchFamily="18" charset="0"/>
                <a:ea typeface="Calibri" panose="020F0502020204030204" pitchFamily="34" charset="0"/>
                <a:cs typeface="Times New Roman" pitchFamily="18" charset="0"/>
              </a:rPr>
              <a:t>` library.</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Define functions to handle key press and release events (`</a:t>
            </a:r>
            <a:r>
              <a:rPr lang="en-IN" sz="1600" kern="100" dirty="0" err="1">
                <a:effectLst/>
                <a:latin typeface="Times New Roman" pitchFamily="18" charset="0"/>
                <a:ea typeface="Calibri" panose="020F0502020204030204" pitchFamily="34" charset="0"/>
                <a:cs typeface="Times New Roman" pitchFamily="18" charset="0"/>
              </a:rPr>
              <a:t>on_press</a:t>
            </a:r>
            <a:r>
              <a:rPr lang="en-IN" sz="1600" kern="100" dirty="0">
                <a:effectLst/>
                <a:latin typeface="Times New Roman" pitchFamily="18" charset="0"/>
                <a:ea typeface="Calibri" panose="020F0502020204030204" pitchFamily="34" charset="0"/>
                <a:cs typeface="Times New Roman" pitchFamily="18" charset="0"/>
              </a:rPr>
              <a:t>` and `</a:t>
            </a:r>
            <a:r>
              <a:rPr lang="en-IN" sz="1600" kern="100" dirty="0" err="1">
                <a:effectLst/>
                <a:latin typeface="Times New Roman" pitchFamily="18" charset="0"/>
                <a:ea typeface="Calibri" panose="020F0502020204030204" pitchFamily="34" charset="0"/>
                <a:cs typeface="Times New Roman" pitchFamily="18" charset="0"/>
              </a:rPr>
              <a:t>on_release</a:t>
            </a:r>
            <a:r>
              <a:rPr lang="en-IN" sz="1600" kern="100" dirty="0">
                <a:effectLst/>
                <a:latin typeface="Times New Roman" pitchFamily="18" charset="0"/>
                <a:ea typeface="Calibri" panose="020F0502020204030204" pitchFamily="34" charset="0"/>
                <a:cs typeface="Times New Roman" pitchFamily="18" charset="0"/>
              </a:rPr>
              <a:t>`).</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Start the keyboard listener to capture keystrokes in real-time.</a:t>
            </a:r>
          </a:p>
          <a:p>
            <a:pPr marL="0" indent="0">
              <a:lnSpc>
                <a:spcPct val="107000"/>
              </a:lnSpc>
              <a:spcAft>
                <a:spcPts val="800"/>
              </a:spcAft>
              <a:buNone/>
            </a:pPr>
            <a:r>
              <a:rPr lang="en-IN" sz="1600" kern="100" dirty="0">
                <a:effectLst/>
                <a:latin typeface="Times New Roman" pitchFamily="18" charset="0"/>
                <a:ea typeface="Calibri" panose="020F0502020204030204" pitchFamily="34" charset="0"/>
                <a:cs typeface="Times New Roman" pitchFamily="18" charset="0"/>
              </a:rPr>
              <a:t> </a:t>
            </a:r>
          </a:p>
          <a:p>
            <a:pPr marL="0" indent="0">
              <a:lnSpc>
                <a:spcPct val="107000"/>
              </a:lnSpc>
              <a:spcAft>
                <a:spcPts val="800"/>
              </a:spcAft>
              <a:buNone/>
            </a:pPr>
            <a:r>
              <a:rPr lang="en-IN" sz="1600" b="1" kern="100" dirty="0">
                <a:effectLst/>
                <a:latin typeface="Times New Roman" pitchFamily="18" charset="0"/>
                <a:ea typeface="Calibri" panose="020F0502020204030204" pitchFamily="34" charset="0"/>
                <a:cs typeface="Times New Roman" pitchFamily="18" charset="0"/>
              </a:rPr>
              <a:t>3. Capture Keystrokes:</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Upon key press event, append the pressed key information to the `</a:t>
            </a:r>
            <a:r>
              <a:rPr lang="en-IN" sz="1600" kern="100" dirty="0" err="1">
                <a:effectLst/>
                <a:latin typeface="Times New Roman" pitchFamily="18" charset="0"/>
                <a:ea typeface="Calibri" panose="020F0502020204030204" pitchFamily="34" charset="0"/>
                <a:cs typeface="Times New Roman" pitchFamily="18" charset="0"/>
              </a:rPr>
              <a:t>keys_used</a:t>
            </a:r>
            <a:r>
              <a:rPr lang="en-IN" sz="1600" kern="100" dirty="0">
                <a:effectLst/>
                <a:latin typeface="Times New Roman" pitchFamily="18" charset="0"/>
                <a:ea typeface="Calibri" panose="020F0502020204030204" pitchFamily="34" charset="0"/>
                <a:cs typeface="Times New Roman" pitchFamily="18" charset="0"/>
              </a:rPr>
              <a:t>` list.</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If a key is held down, continuously append the held key information until it is released.</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Upon key release event, append the released key information to the `</a:t>
            </a:r>
            <a:r>
              <a:rPr lang="en-IN" sz="1600" kern="100" dirty="0" err="1">
                <a:effectLst/>
                <a:latin typeface="Times New Roman" pitchFamily="18" charset="0"/>
                <a:ea typeface="Calibri" panose="020F0502020204030204" pitchFamily="34" charset="0"/>
                <a:cs typeface="Times New Roman" pitchFamily="18" charset="0"/>
              </a:rPr>
              <a:t>keys_used</a:t>
            </a:r>
            <a:r>
              <a:rPr lang="en-IN" sz="1600" kern="100" dirty="0">
                <a:effectLst/>
                <a:latin typeface="Times New Roman" pitchFamily="18" charset="0"/>
                <a:ea typeface="Calibri" panose="020F0502020204030204" pitchFamily="34" charset="0"/>
                <a:cs typeface="Times New Roman" pitchFamily="18" charset="0"/>
              </a:rPr>
              <a:t>` list.</a:t>
            </a: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600" b="1" kern="100" dirty="0">
                <a:effectLst/>
                <a:latin typeface="Times New Roman" pitchFamily="18" charset="0"/>
                <a:ea typeface="Calibri" panose="020F0502020204030204" pitchFamily="34" charset="0"/>
                <a:cs typeface="Times New Roman" pitchFamily="18" charset="0"/>
              </a:rPr>
              <a:t>4. Logging:</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Implement functions (`</a:t>
            </a:r>
            <a:r>
              <a:rPr lang="en-IN" sz="1600" kern="100" dirty="0" err="1">
                <a:effectLst/>
                <a:latin typeface="Times New Roman" pitchFamily="18" charset="0"/>
                <a:ea typeface="Calibri" panose="020F0502020204030204" pitchFamily="34" charset="0"/>
                <a:cs typeface="Times New Roman" pitchFamily="18" charset="0"/>
              </a:rPr>
              <a:t>generate_text_log</a:t>
            </a:r>
            <a:r>
              <a:rPr lang="en-IN" sz="1600" kern="100" dirty="0">
                <a:effectLst/>
                <a:latin typeface="Times New Roman" pitchFamily="18" charset="0"/>
                <a:ea typeface="Calibri" panose="020F0502020204030204" pitchFamily="34" charset="0"/>
                <a:cs typeface="Times New Roman" pitchFamily="18" charset="0"/>
              </a:rPr>
              <a:t>` and `</a:t>
            </a:r>
            <a:r>
              <a:rPr lang="en-IN" sz="1600" kern="100" dirty="0" err="1">
                <a:effectLst/>
                <a:latin typeface="Times New Roman" pitchFamily="18" charset="0"/>
                <a:ea typeface="Calibri" panose="020F0502020204030204" pitchFamily="34" charset="0"/>
                <a:cs typeface="Times New Roman" pitchFamily="18" charset="0"/>
              </a:rPr>
              <a:t>generate_json_file</a:t>
            </a:r>
            <a:r>
              <a:rPr lang="en-IN" sz="1600" kern="100" dirty="0">
                <a:effectLst/>
                <a:latin typeface="Times New Roman" pitchFamily="18" charset="0"/>
                <a:ea typeface="Calibri" panose="020F0502020204030204" pitchFamily="34" charset="0"/>
                <a:cs typeface="Times New Roman" pitchFamily="18" charset="0"/>
              </a:rPr>
              <a:t>`) to log captured keystrokes into text and JSON files, respectively.</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Ensure secure and consistent storage of keystrokes locally on the system.</a:t>
            </a:r>
          </a:p>
          <a:p>
            <a:pPr marL="0" indent="0">
              <a:lnSpc>
                <a:spcPct val="107000"/>
              </a:lnSpc>
              <a:spcAft>
                <a:spcPts val="800"/>
              </a:spcAft>
              <a:buNone/>
            </a:pPr>
            <a:r>
              <a:rPr lang="en-IN" sz="1600" kern="100" dirty="0">
                <a:effectLst/>
                <a:latin typeface="Times New Roman" pitchFamily="18" charset="0"/>
                <a:ea typeface="Calibri" panose="020F0502020204030204" pitchFamily="34" charset="0"/>
                <a:cs typeface="Times New Roman" pitchFamily="18" charset="0"/>
              </a:rPr>
              <a:t> </a:t>
            </a:r>
          </a:p>
          <a:p>
            <a:pPr marL="0" indent="0">
              <a:lnSpc>
                <a:spcPct val="107000"/>
              </a:lnSpc>
              <a:spcAft>
                <a:spcPts val="800"/>
              </a:spcAft>
              <a:buNone/>
            </a:pPr>
            <a:r>
              <a:rPr lang="en-IN" sz="1600" b="1" kern="100" dirty="0">
                <a:effectLst/>
                <a:latin typeface="Times New Roman" pitchFamily="18" charset="0"/>
                <a:ea typeface="Calibri" panose="020F0502020204030204" pitchFamily="34" charset="0"/>
                <a:cs typeface="Times New Roman" pitchFamily="18" charset="0"/>
              </a:rPr>
              <a:t>5. User Interface:</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Develop a simple GUI using `</a:t>
            </a:r>
            <a:r>
              <a:rPr lang="en-IN" sz="1600" kern="100" dirty="0" err="1">
                <a:effectLst/>
                <a:latin typeface="Times New Roman" pitchFamily="18" charset="0"/>
                <a:ea typeface="Calibri" panose="020F0502020204030204" pitchFamily="34" charset="0"/>
                <a:cs typeface="Times New Roman" pitchFamily="18" charset="0"/>
              </a:rPr>
              <a:t>tkinter</a:t>
            </a:r>
            <a:r>
              <a:rPr lang="en-IN" sz="1600" kern="100" dirty="0">
                <a:effectLst/>
                <a:latin typeface="Times New Roman" pitchFamily="18" charset="0"/>
                <a:ea typeface="Calibri" panose="020F0502020204030204" pitchFamily="34" charset="0"/>
                <a:cs typeface="Times New Roman" pitchFamily="18" charset="0"/>
              </a:rPr>
              <a:t>` with buttons to start and stop the keylogger.</a:t>
            </a:r>
          </a:p>
          <a:p>
            <a:pPr>
              <a:lnSpc>
                <a:spcPct val="107000"/>
              </a:lnSpc>
              <a:spcAft>
                <a:spcPts val="800"/>
              </a:spcAft>
            </a:pPr>
            <a:r>
              <a:rPr lang="en-IN" sz="1600" kern="100" dirty="0">
                <a:effectLst/>
                <a:latin typeface="Times New Roman" pitchFamily="18" charset="0"/>
                <a:ea typeface="Calibri" panose="020F0502020204030204" pitchFamily="34" charset="0"/>
                <a:cs typeface="Times New Roman" pitchFamily="18" charset="0"/>
              </a:rPr>
              <a:t>   - Configure button callbacks to initiate and terminate the keylogging process</a:t>
            </a:r>
            <a:r>
              <a:rPr lang="en-IN" sz="1400" kern="100" dirty="0">
                <a:effectLst/>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305435" indent="-305435"/>
            <a:endParaRPr lang="en-IN" sz="1400" dirty="0"/>
          </a:p>
        </p:txBody>
      </p:sp>
    </p:spTree>
    <p:extLst>
      <p:ext uri="{BB962C8B-B14F-4D97-AF65-F5344CB8AC3E}">
        <p14:creationId xmlns:p14="http://schemas.microsoft.com/office/powerpoint/2010/main" val="208542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24042" y="1330601"/>
            <a:ext cx="11029615" cy="4673324"/>
          </a:xfrm>
        </p:spPr>
        <p:txBody>
          <a:bodyPr>
            <a:noAutofit/>
          </a:bodyPr>
          <a:lstStyle/>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2000" b="1" kern="100" dirty="0">
                <a:latin typeface="Calibri" panose="020F0502020204030204" pitchFamily="34" charset="0"/>
                <a:ea typeface="Calibri" panose="020F0502020204030204" pitchFamily="34" charset="0"/>
                <a:cs typeface="Mangal" panose="02040503050203030202" pitchFamily="18" charset="0"/>
              </a:rPr>
              <a:t>DEPLOYMENT:</a:t>
            </a:r>
            <a:endParaRPr lang="en-IN" sz="2000" b="1" kern="100" dirty="0">
              <a:effectLst/>
              <a:latin typeface="Calibri" panose="020F0502020204030204" pitchFamily="34" charset="0"/>
              <a:ea typeface="Calibri" panose="020F0502020204030204" pitchFamily="34" charset="0"/>
              <a:cs typeface="Mangal" panose="02040503050203030202" pitchFamily="18" charset="0"/>
            </a:endParaRPr>
          </a:p>
          <a:p>
            <a:pPr latinLnBrk="1"/>
            <a:r>
              <a:rPr lang="en-US" sz="1600" i="1" dirty="0">
                <a:latin typeface="Times New Roman" pitchFamily="18" charset="0"/>
                <a:cs typeface="Times New Roman" pitchFamily="18" charset="0"/>
              </a:rPr>
              <a:t>a. The program will wait for all the system processes to initialize.</a:t>
            </a:r>
            <a:endParaRPr lang="en-US" sz="1600" dirty="0">
              <a:latin typeface="Times New Roman" pitchFamily="18" charset="0"/>
              <a:cs typeface="Times New Roman" pitchFamily="18" charset="0"/>
            </a:endParaRPr>
          </a:p>
          <a:p>
            <a:pPr latinLnBrk="1"/>
            <a:r>
              <a:rPr lang="en-US" sz="1600" i="1" dirty="0">
                <a:latin typeface="Times New Roman" pitchFamily="18" charset="0"/>
                <a:cs typeface="Times New Roman" pitchFamily="18" charset="0"/>
              </a:rPr>
              <a:t>b. The </a:t>
            </a:r>
            <a:r>
              <a:rPr lang="en-US" sz="1600" i="1" dirty="0" err="1">
                <a:latin typeface="Times New Roman" pitchFamily="18" charset="0"/>
                <a:cs typeface="Times New Roman" pitchFamily="18" charset="0"/>
              </a:rPr>
              <a:t>keylogger</a:t>
            </a:r>
            <a:r>
              <a:rPr lang="en-US" sz="1600" i="1" dirty="0">
                <a:latin typeface="Times New Roman" pitchFamily="18" charset="0"/>
                <a:cs typeface="Times New Roman" pitchFamily="18" charset="0"/>
              </a:rPr>
              <a:t> daemon is initialized and the process will be gauged in scale of time.</a:t>
            </a:r>
            <a:endParaRPr lang="en-US" sz="1600" dirty="0">
              <a:latin typeface="Times New Roman" pitchFamily="18" charset="0"/>
              <a:cs typeface="Times New Roman" pitchFamily="18" charset="0"/>
            </a:endParaRPr>
          </a:p>
          <a:p>
            <a:pPr latinLnBrk="1"/>
            <a:r>
              <a:rPr lang="en-US" sz="1600" i="1" dirty="0">
                <a:latin typeface="Times New Roman" pitchFamily="18" charset="0"/>
                <a:cs typeface="Times New Roman" pitchFamily="18" charset="0"/>
              </a:rPr>
              <a:t>c. A log file is created for the current session to log all the keystrokes and maintain a record.</a:t>
            </a:r>
            <a:endParaRPr lang="en-US" sz="1600" dirty="0">
              <a:latin typeface="Times New Roman" pitchFamily="18" charset="0"/>
              <a:cs typeface="Times New Roman" pitchFamily="18" charset="0"/>
            </a:endParaRPr>
          </a:p>
          <a:p>
            <a:pPr latinLnBrk="1"/>
            <a:r>
              <a:rPr lang="en-US" sz="1600" i="1" dirty="0">
                <a:latin typeface="Times New Roman" pitchFamily="18" charset="0"/>
                <a:cs typeface="Times New Roman" pitchFamily="18" charset="0"/>
              </a:rPr>
              <a:t>d. If no event occurs, </a:t>
            </a:r>
            <a:r>
              <a:rPr lang="en-US" sz="1600" i="1" dirty="0" err="1">
                <a:latin typeface="Times New Roman" pitchFamily="18" charset="0"/>
                <a:cs typeface="Times New Roman" pitchFamily="18" charset="0"/>
              </a:rPr>
              <a:t>keylogger</a:t>
            </a:r>
            <a:r>
              <a:rPr lang="en-US" sz="1600" i="1" dirty="0">
                <a:latin typeface="Times New Roman" pitchFamily="18" charset="0"/>
                <a:cs typeface="Times New Roman" pitchFamily="18" charset="0"/>
              </a:rPr>
              <a:t> continues listening to the strokes.</a:t>
            </a:r>
            <a:endParaRPr lang="en-US" sz="1600" dirty="0">
              <a:latin typeface="Times New Roman" pitchFamily="18" charset="0"/>
              <a:cs typeface="Times New Roman" pitchFamily="18" charset="0"/>
            </a:endParaRPr>
          </a:p>
          <a:p>
            <a:pPr latinLnBrk="1"/>
            <a:r>
              <a:rPr lang="en-US" sz="1600" i="1" dirty="0">
                <a:latin typeface="Times New Roman" pitchFamily="18" charset="0"/>
                <a:cs typeface="Times New Roman" pitchFamily="18" charset="0"/>
              </a:rPr>
              <a:t>e. If an event occurs, the </a:t>
            </a:r>
            <a:r>
              <a:rPr lang="en-US" sz="1600" i="1" dirty="0" err="1">
                <a:latin typeface="Times New Roman" pitchFamily="18" charset="0"/>
                <a:cs typeface="Times New Roman" pitchFamily="18" charset="0"/>
              </a:rPr>
              <a:t>keylogger</a:t>
            </a:r>
            <a:r>
              <a:rPr lang="en-US" sz="1600" i="1" dirty="0">
                <a:latin typeface="Times New Roman" pitchFamily="18" charset="0"/>
                <a:cs typeface="Times New Roman" pitchFamily="18" charset="0"/>
              </a:rPr>
              <a:t> classifies the type of keystroke that has occurred- special key which are commands or normal text input.</a:t>
            </a:r>
            <a:endParaRPr lang="en-US" sz="1600" dirty="0">
              <a:latin typeface="Times New Roman" pitchFamily="18" charset="0"/>
              <a:cs typeface="Times New Roman" pitchFamily="18" charset="0"/>
            </a:endParaRPr>
          </a:p>
          <a:p>
            <a:pPr latinLnBrk="1"/>
            <a:r>
              <a:rPr lang="en-US" sz="1600" i="1" dirty="0">
                <a:latin typeface="Times New Roman" pitchFamily="18" charset="0"/>
                <a:cs typeface="Times New Roman" pitchFamily="18" charset="0"/>
              </a:rPr>
              <a:t>f. If a special key that gives a command has been entered then it is compared with a value in a dictionary and recorded in the log file.</a:t>
            </a:r>
            <a:endParaRPr lang="en-US" sz="1600" dirty="0">
              <a:latin typeface="Times New Roman" pitchFamily="18" charset="0"/>
              <a:cs typeface="Times New Roman" pitchFamily="18" charset="0"/>
            </a:endParaRPr>
          </a:p>
          <a:p>
            <a:pPr latinLnBrk="1"/>
            <a:r>
              <a:rPr lang="en-US" sz="1600" i="1" dirty="0">
                <a:latin typeface="Times New Roman" pitchFamily="18" charset="0"/>
                <a:cs typeface="Times New Roman" pitchFamily="18" charset="0"/>
              </a:rPr>
              <a:t>g. If a normal text i.e. anything in the range of ASCII characters has been inputted, the ASCII code is converted to its    respective character and this is exported to the log file.</a:t>
            </a:r>
            <a:endParaRPr lang="en-US" sz="1600" dirty="0">
              <a:latin typeface="Times New Roman" pitchFamily="18" charset="0"/>
              <a:cs typeface="Times New Roman" pitchFamily="18" charset="0"/>
            </a:endParaRPr>
          </a:p>
          <a:p>
            <a:pPr latinLnBrk="1"/>
            <a:r>
              <a:rPr lang="en-US" sz="1600" i="1" dirty="0">
                <a:latin typeface="Times New Roman" pitchFamily="18" charset="0"/>
                <a:cs typeface="Times New Roman" pitchFamily="18" charset="0"/>
              </a:rPr>
              <a:t>h. The inputs along with their timestamps are recorded in the log file</a:t>
            </a:r>
            <a:r>
              <a:rPr lang="en-US" sz="1600" i="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305435" indent="-305435"/>
            <a:endParaRPr lang="en-IN" sz="1400" dirty="0"/>
          </a:p>
        </p:txBody>
      </p:sp>
    </p:spTree>
    <p:extLst>
      <p:ext uri="{BB962C8B-B14F-4D97-AF65-F5344CB8AC3E}">
        <p14:creationId xmlns:p14="http://schemas.microsoft.com/office/powerpoint/2010/main" val="4334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4853818"/>
          </a:xfrm>
        </p:spPr>
        <p:txBody>
          <a:bodyPr>
            <a:noAutofit/>
          </a:bodyPr>
          <a:lstStyle/>
          <a:p>
            <a:pPr marL="0" indent="0" latinLnBrk="1">
              <a:buNone/>
            </a:pPr>
            <a:r>
              <a:rPr lang="en-US" sz="1800" b="1" i="1" dirty="0" smtClean="0">
                <a:latin typeface="Times New Roman" pitchFamily="18" charset="0"/>
                <a:cs typeface="Times New Roman" pitchFamily="18" charset="0"/>
              </a:rPr>
              <a:t>DETECTION:</a:t>
            </a:r>
            <a:endParaRPr lang="en-US" sz="1800" b="1" dirty="0" smtClean="0">
              <a:latin typeface="Times New Roman" pitchFamily="18" charset="0"/>
              <a:cs typeface="Times New Roman" pitchFamily="18" charset="0"/>
            </a:endParaRPr>
          </a:p>
          <a:p>
            <a:pPr latinLnBrk="1"/>
            <a:r>
              <a:rPr lang="en-US" sz="1600" dirty="0" smtClean="0">
                <a:latin typeface="Times New Roman" pitchFamily="18" charset="0"/>
                <a:cs typeface="Times New Roman" pitchFamily="18" charset="0"/>
              </a:rPr>
              <a:t>a</a:t>
            </a:r>
            <a:r>
              <a:rPr lang="en-US" sz="1600" dirty="0">
                <a:latin typeface="Times New Roman" pitchFamily="18" charset="0"/>
                <a:cs typeface="Times New Roman" pitchFamily="18" charset="0"/>
              </a:rPr>
              <a:t>. The program checks if there has been any delay in normal registering of keystrokes.</a:t>
            </a:r>
          </a:p>
          <a:p>
            <a:pPr latinLnBrk="1"/>
            <a:r>
              <a:rPr lang="en-US" sz="1600" dirty="0">
                <a:latin typeface="Times New Roman" pitchFamily="18" charset="0"/>
                <a:cs typeface="Times New Roman" pitchFamily="18" charset="0"/>
              </a:rPr>
              <a:t>b. If there is no delay then exit. If there is a delay then go to step 3.</a:t>
            </a:r>
          </a:p>
          <a:p>
            <a:pPr latinLnBrk="1"/>
            <a:r>
              <a:rPr lang="en-US" sz="1600" dirty="0">
                <a:latin typeface="Times New Roman" pitchFamily="18" charset="0"/>
                <a:cs typeface="Times New Roman" pitchFamily="18" charset="0"/>
              </a:rPr>
              <a:t>c. Import the list of all the startup processes and monitor them for memory usage.</a:t>
            </a:r>
          </a:p>
          <a:p>
            <a:pPr latinLnBrk="1"/>
            <a:r>
              <a:rPr lang="en-US" sz="1600" dirty="0">
                <a:latin typeface="Times New Roman" pitchFamily="18" charset="0"/>
                <a:cs typeface="Times New Roman" pitchFamily="18" charset="0"/>
              </a:rPr>
              <a:t>d. Simulate pseudo-random keywords and observe the resource usage within the processes.</a:t>
            </a:r>
          </a:p>
          <a:p>
            <a:pPr latinLnBrk="1"/>
            <a:r>
              <a:rPr lang="en-US" sz="1600" dirty="0">
                <a:latin typeface="Times New Roman" pitchFamily="18" charset="0"/>
                <a:cs typeface="Times New Roman" pitchFamily="18" charset="0"/>
              </a:rPr>
              <a:t>e. If any processes have irrelevant memory usage, they are removed for e.g. system processes, user processes are kept and  monitored.</a:t>
            </a:r>
          </a:p>
          <a:p>
            <a:pPr latinLnBrk="1"/>
            <a:r>
              <a:rPr lang="en-US" sz="1600" dirty="0">
                <a:latin typeface="Times New Roman" pitchFamily="18" charset="0"/>
                <a:cs typeface="Times New Roman" pitchFamily="18" charset="0"/>
              </a:rPr>
              <a:t>f. Input pre-determined strings and obtain memory values.</a:t>
            </a:r>
          </a:p>
          <a:p>
            <a:pPr latinLnBrk="1"/>
            <a:r>
              <a:rPr lang="en-US" sz="1600" dirty="0">
                <a:latin typeface="Times New Roman" pitchFamily="18" charset="0"/>
                <a:cs typeface="Times New Roman" pitchFamily="18" charset="0"/>
              </a:rPr>
              <a:t>g. If the same increment patterns are observed go to step 8, else go to step 5.</a:t>
            </a:r>
          </a:p>
          <a:p>
            <a:pPr latinLnBrk="1"/>
            <a:r>
              <a:rPr lang="en-US" sz="1600" dirty="0">
                <a:latin typeface="Times New Roman" pitchFamily="18" charset="0"/>
                <a:cs typeface="Times New Roman" pitchFamily="18" charset="0"/>
              </a:rPr>
              <a:t>h. The process is flagged as a </a:t>
            </a:r>
            <a:r>
              <a:rPr lang="en-US" sz="1600" dirty="0" err="1">
                <a:latin typeface="Times New Roman" pitchFamily="18" charset="0"/>
                <a:cs typeface="Times New Roman" pitchFamily="18" charset="0"/>
              </a:rPr>
              <a:t>keylogger</a:t>
            </a:r>
            <a:r>
              <a:rPr lang="en-US" sz="1600" dirty="0">
                <a:latin typeface="Times New Roman" pitchFamily="18" charset="0"/>
                <a:cs typeface="Times New Roman" pitchFamily="18" charset="0"/>
              </a:rPr>
              <a:t> and exit.</a:t>
            </a:r>
          </a:p>
          <a:p>
            <a:pPr marL="0" indent="0">
              <a:lnSpc>
                <a:spcPct val="107000"/>
              </a:lnSpc>
              <a:spcAft>
                <a:spcPts val="800"/>
              </a:spcAft>
              <a:buNone/>
            </a:pPr>
            <a:endParaRPr lang="en-IN" sz="1600" kern="100" dirty="0">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24226781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293</TotalTime>
  <Words>982</Words>
  <Application>Microsoft Office PowerPoint</Application>
  <PresentationFormat>Custom</PresentationFormat>
  <Paragraphs>129</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DividendVTI</vt:lpstr>
      <vt:lpstr>Package</vt:lpstr>
      <vt:lpstr>Keylogger and security</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Security Measures:</vt:lpstr>
      <vt:lpstr>Conclusion</vt:lpstr>
      <vt:lpstr>PowerPoint Presentation</vt:lpstr>
      <vt:lpstr>PowerPoint Presentation</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31</cp:revision>
  <dcterms:created xsi:type="dcterms:W3CDTF">2021-05-26T16:50:10Z</dcterms:created>
  <dcterms:modified xsi:type="dcterms:W3CDTF">2024-04-05T07:26:00Z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