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2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81" r:id="rId9"/>
    <p:sldId id="266" r:id="rId10"/>
    <p:sldId id="280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Quicksand" panose="020B0604020202020204"/>
      <p:regular r:id="rId17"/>
      <p:bold r:id="rId18"/>
    </p:embeddedFont>
    <p:embeddedFont>
      <p:font typeface="Righteous" panose="020B0604020202020204" charset="0"/>
      <p:regular r:id="rId19"/>
    </p:embeddedFont>
    <p:embeddedFont>
      <p:font typeface="Roboto Condensed Light" panose="02000000000000000000" pitchFamily="2" charset="0"/>
      <p:regular r:id="rId20"/>
      <p:bold r:id="rId21"/>
      <p:italic r:id="rId22"/>
      <p:boldItalic r:id="rId23"/>
    </p:embeddedFont>
    <p:embeddedFont>
      <p:font typeface="Squad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5e7858a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5e7858a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709524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224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5d16254f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5d16254f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254"/>
          <a:stretch/>
        </p:blipFill>
        <p:spPr>
          <a:xfrm>
            <a:off x="75" y="0"/>
            <a:ext cx="9144000" cy="50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rot="10800000">
            <a:off x="6925725" y="3063401"/>
            <a:ext cx="2218277" cy="20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>
            <a:off x="102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rot="10800000" flipH="1">
            <a:off x="102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flipH="1">
            <a:off x="5457877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latin typeface="Quicksand" panose="020B0604020202020204" charset="0"/>
              </a:rPr>
              <a:t>Quản lý nhà hàng</a:t>
            </a:r>
            <a:endParaRPr sz="4800" b="1" dirty="0"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9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/>
              <a:t>Nguyễn</a:t>
            </a:r>
            <a:r>
              <a:rPr lang="en-US" sz="2400" b="1" dirty="0"/>
              <a:t> </a:t>
            </a:r>
            <a:r>
              <a:rPr lang="en-US" sz="2400" b="1" dirty="0" err="1"/>
              <a:t>Đức</a:t>
            </a:r>
            <a:r>
              <a:rPr lang="en-US" sz="2400" b="1" dirty="0"/>
              <a:t> Anh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/>
              <a:t>Hoàng Xuân </a:t>
            </a:r>
            <a:r>
              <a:rPr lang="en-US" sz="2400" b="1" dirty="0" err="1"/>
              <a:t>cường</a:t>
            </a:r>
            <a:endParaRPr lang="en-US" sz="24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/>
              <a:t>Khuất Phú Kiên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/>
              <a:t>Vũ Minh Phong</a:t>
            </a:r>
            <a:endParaRPr sz="2400" b="1" dirty="0"/>
          </a:p>
        </p:txBody>
      </p:sp>
      <p:sp>
        <p:nvSpPr>
          <p:cNvPr id="328" name="Google Shape;328;p4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Member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311" name="Google Shape;311;p46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Quicksand" panose="020B0604020202020204" charset="0"/>
              </a:rPr>
              <a:t>Yêu cầu của khách hàng</a:t>
            </a:r>
            <a:endParaRPr b="1" dirty="0">
              <a:latin typeface="Quicksand" panose="020B0604020202020204" charset="0"/>
            </a:endParaRPr>
          </a:p>
        </p:txBody>
      </p:sp>
      <p:sp>
        <p:nvSpPr>
          <p:cNvPr id="313" name="Google Shape;313;p46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ctrTitle" idx="2"/>
          </p:nvPr>
        </p:nvSpPr>
        <p:spPr>
          <a:xfrm>
            <a:off x="3509743" y="36020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Quicksand" panose="020B0604020202020204" charset="0"/>
              </a:rPr>
              <a:t>Cơ sở dữ liệu</a:t>
            </a:r>
            <a:endParaRPr b="1" dirty="0">
              <a:latin typeface="Quicksand" panose="020B0604020202020204" charset="0"/>
            </a:endParaRPr>
          </a:p>
        </p:txBody>
      </p:sp>
      <p:sp>
        <p:nvSpPr>
          <p:cNvPr id="316" name="Google Shape;316;p46"/>
          <p:cNvSpPr txBox="1">
            <a:spLocks noGrp="1"/>
          </p:cNvSpPr>
          <p:nvPr>
            <p:ph type="title" idx="13"/>
          </p:nvPr>
        </p:nvSpPr>
        <p:spPr>
          <a:xfrm>
            <a:off x="3947443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317" name="Google Shape;317;p46"/>
          <p:cNvSpPr txBox="1">
            <a:spLocks noGrp="1"/>
          </p:cNvSpPr>
          <p:nvPr>
            <p:ph type="ctrTitle" idx="4"/>
          </p:nvPr>
        </p:nvSpPr>
        <p:spPr>
          <a:xfrm>
            <a:off x="4824343" y="202548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Quicksand" panose="020B0604020202020204" charset="0"/>
              </a:rPr>
              <a:t>Phân tích chức năng</a:t>
            </a:r>
            <a:endParaRPr b="1" dirty="0">
              <a:latin typeface="Quicksand" panose="020B0604020202020204" charset="0"/>
            </a:endParaRPr>
          </a:p>
        </p:txBody>
      </p:sp>
      <p:sp>
        <p:nvSpPr>
          <p:cNvPr id="319" name="Google Shape;319;p46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Quicksand" panose="020B0604020202020204" charset="0"/>
              </a:rPr>
              <a:t>Yêu cầu khách hàng</a:t>
            </a:r>
            <a:endParaRPr b="1" dirty="0"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ctrTitle"/>
          </p:nvPr>
        </p:nvSpPr>
        <p:spPr>
          <a:xfrm flipH="1">
            <a:off x="840058" y="305965"/>
            <a:ext cx="7160732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latin typeface="Quicksand" panose="020B0604020202020204" charset="0"/>
              </a:rPr>
              <a:t>Yêu cầu khách hàng</a:t>
            </a:r>
            <a:endParaRPr sz="3200" b="1" dirty="0">
              <a:latin typeface="Quicksand" panose="020B0604020202020204" charset="0"/>
            </a:endParaRPr>
          </a:p>
        </p:txBody>
      </p:sp>
      <p:sp>
        <p:nvSpPr>
          <p:cNvPr id="379" name="Google Shape;379;p51"/>
          <p:cNvSpPr txBox="1">
            <a:spLocks noGrp="1"/>
          </p:cNvSpPr>
          <p:nvPr>
            <p:ph type="subTitle" idx="1"/>
          </p:nvPr>
        </p:nvSpPr>
        <p:spPr>
          <a:xfrm>
            <a:off x="509239" y="1044085"/>
            <a:ext cx="8125522" cy="34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 sz="1400" b="1" i="0" dirty="0">
                <a:solidFill>
                  <a:schemeClr val="accent6"/>
                </a:solidFill>
                <a:effectLst/>
                <a:latin typeface="-apple-system"/>
              </a:rPr>
              <a:t>Hệ thống quản lí nhà hàng được sử dụng để quản lý và điều hành các hoạt động hàng ngày của một nhà</a:t>
            </a:r>
            <a:endParaRPr lang="en-US" sz="1400" b="1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/>
            <a:r>
              <a:rPr lang="vi-VN" sz="1400" b="1" i="0" dirty="0">
                <a:solidFill>
                  <a:schemeClr val="accent6"/>
                </a:solidFill>
                <a:effectLst/>
                <a:latin typeface="-apple-system"/>
              </a:rPr>
              <a:t>hàng. Nó cung cấp</a:t>
            </a:r>
            <a:r>
              <a:rPr lang="en-US" sz="1400" b="1" dirty="0">
                <a:solidFill>
                  <a:schemeClr val="accent6"/>
                </a:solidFill>
                <a:latin typeface="-apple-system"/>
              </a:rPr>
              <a:t> </a:t>
            </a:r>
            <a:r>
              <a:rPr lang="vi-VN" sz="1400" b="1" i="0" dirty="0">
                <a:solidFill>
                  <a:schemeClr val="accent6"/>
                </a:solidFill>
                <a:effectLst/>
                <a:latin typeface="-apple-system"/>
              </a:rPr>
              <a:t>một loạt các chức năng và tính năng giúp tối ưu hóa quản lý nhà hàng, cải thiện trải</a:t>
            </a:r>
            <a:endParaRPr lang="en-US" sz="1400" b="1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/>
            <a:r>
              <a:rPr lang="vi-VN" sz="1400" b="1" i="0" dirty="0">
                <a:solidFill>
                  <a:schemeClr val="accent6"/>
                </a:solidFill>
                <a:effectLst/>
                <a:latin typeface="-apple-system"/>
              </a:rPr>
              <a:t>nghiệm khách hàng và</a:t>
            </a:r>
            <a:r>
              <a:rPr lang="en-US" sz="1400" b="1" dirty="0">
                <a:solidFill>
                  <a:schemeClr val="accent6"/>
                </a:solidFill>
                <a:latin typeface="-apple-system"/>
              </a:rPr>
              <a:t> </a:t>
            </a:r>
            <a:r>
              <a:rPr lang="vi-VN" sz="1400" b="1" i="0" dirty="0">
                <a:solidFill>
                  <a:schemeClr val="accent6"/>
                </a:solidFill>
                <a:effectLst/>
                <a:latin typeface="-apple-system"/>
              </a:rPr>
              <a:t>tăng hiệu suất</a:t>
            </a:r>
            <a:r>
              <a:rPr lang="en-US" sz="1400" b="1" dirty="0">
                <a:solidFill>
                  <a:schemeClr val="accent6"/>
                </a:solidFill>
                <a:latin typeface="-apple-system"/>
              </a:rPr>
              <a:t> </a:t>
            </a:r>
            <a:r>
              <a:rPr lang="vi-VN" sz="1400" b="1" i="0" dirty="0">
                <a:solidFill>
                  <a:schemeClr val="accent6"/>
                </a:solidFill>
                <a:effectLst/>
                <a:latin typeface="-apple-system"/>
              </a:rPr>
              <a:t>kinh doanh. Dưới đây là một số mục đích chính của hệ thống quản</a:t>
            </a:r>
            <a:endParaRPr lang="en-US" sz="1400" b="1" dirty="0">
              <a:solidFill>
                <a:schemeClr val="accent6"/>
              </a:solidFill>
              <a:latin typeface="-apple-system"/>
            </a:endParaRPr>
          </a:p>
          <a:p>
            <a:pPr algn="l"/>
            <a:r>
              <a:rPr lang="vi-VN" sz="1400" b="1" i="0" dirty="0">
                <a:solidFill>
                  <a:schemeClr val="accent6"/>
                </a:solidFill>
                <a:effectLst/>
                <a:latin typeface="-apple-system"/>
              </a:rPr>
              <a:t>l</a:t>
            </a:r>
            <a:r>
              <a:rPr lang="en-US" sz="1400" b="1" dirty="0">
                <a:solidFill>
                  <a:schemeClr val="accent6"/>
                </a:solidFill>
                <a:latin typeface="-apple-system"/>
              </a:rPr>
              <a:t>ý </a:t>
            </a:r>
            <a:r>
              <a:rPr lang="vi-VN" sz="1400" b="1" i="0" dirty="0">
                <a:solidFill>
                  <a:schemeClr val="accent6"/>
                </a:solidFill>
                <a:effectLst/>
                <a:latin typeface="-apple-system"/>
              </a:rPr>
              <a:t>nhà hàng: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-apple-system"/>
              </a:rPr>
              <a:t>Đặt</a:t>
            </a:r>
            <a:r>
              <a:rPr lang="en-US" sz="1400" dirty="0">
                <a:solidFill>
                  <a:schemeClr val="accent6"/>
                </a:solidFill>
                <a:latin typeface="-apple-system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-apple-system"/>
              </a:rPr>
              <a:t>bàn</a:t>
            </a:r>
            <a:r>
              <a:rPr lang="en-US" sz="1400" dirty="0">
                <a:solidFill>
                  <a:schemeClr val="accent6"/>
                </a:solidFill>
                <a:latin typeface="-apple-system"/>
              </a:rPr>
              <a:t>, </a:t>
            </a:r>
            <a:r>
              <a:rPr lang="en-US" sz="1400" dirty="0" err="1">
                <a:solidFill>
                  <a:schemeClr val="accent6"/>
                </a:solidFill>
                <a:latin typeface="-apple-system"/>
              </a:rPr>
              <a:t>quản</a:t>
            </a:r>
            <a:r>
              <a:rPr lang="en-US" sz="1400" dirty="0">
                <a:solidFill>
                  <a:schemeClr val="accent6"/>
                </a:solidFill>
                <a:latin typeface="-apple-system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-apple-system"/>
              </a:rPr>
              <a:t>lý</a:t>
            </a:r>
            <a:r>
              <a:rPr lang="en-US" sz="1400" dirty="0">
                <a:solidFill>
                  <a:schemeClr val="accent6"/>
                </a:solidFill>
                <a:latin typeface="-apple-system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-apple-system"/>
              </a:rPr>
              <a:t>đặt</a:t>
            </a:r>
            <a:r>
              <a:rPr lang="en-US" sz="1400" dirty="0">
                <a:solidFill>
                  <a:schemeClr val="accent6"/>
                </a:solidFill>
                <a:latin typeface="-apple-system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-apple-system"/>
              </a:rPr>
              <a:t>bàn</a:t>
            </a:r>
            <a:r>
              <a:rPr lang="en-US" sz="1400" dirty="0">
                <a:solidFill>
                  <a:schemeClr val="accent6"/>
                </a:solidFill>
                <a:latin typeface="-apple-system"/>
              </a:rPr>
              <a:t>.</a:t>
            </a:r>
            <a:endParaRPr lang="vi-VN" sz="1400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Thực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đơn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và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đặt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món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.</a:t>
            </a:r>
            <a:endParaRPr lang="vi-VN" sz="1400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Thanh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toán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.</a:t>
            </a:r>
            <a:endParaRPr lang="vi-VN" sz="1400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Quản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lý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hàng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hóa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và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tồn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kho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.</a:t>
            </a:r>
            <a:endParaRPr lang="vi-VN" sz="1400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Quản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lý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nhân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viên</a:t>
            </a:r>
            <a:r>
              <a:rPr lang="en-US" sz="1400" dirty="0">
                <a:solidFill>
                  <a:schemeClr val="accent6"/>
                </a:solidFill>
                <a:latin typeface="-apple-system"/>
              </a:rPr>
              <a:t>.</a:t>
            </a:r>
            <a:endParaRPr lang="vi-VN" sz="1400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Báo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cáo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thống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kê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doanh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thu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.</a:t>
            </a:r>
            <a:endParaRPr lang="vi-VN" sz="1400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Giao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diện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dễ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nhìn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,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thân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thiện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.</a:t>
            </a:r>
            <a:endParaRPr lang="vi-VN" sz="1400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An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toàn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bảo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mật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</a:t>
            </a:r>
            <a:r>
              <a:rPr lang="en-US" sz="1400" i="0" dirty="0" err="1">
                <a:solidFill>
                  <a:schemeClr val="accent6"/>
                </a:solidFill>
                <a:effectLst/>
                <a:latin typeface="-apple-system"/>
              </a:rPr>
              <a:t>thông</a:t>
            </a:r>
            <a:r>
              <a:rPr lang="en-US" sz="1400" i="0" dirty="0">
                <a:solidFill>
                  <a:schemeClr val="accent6"/>
                </a:solidFill>
                <a:effectLst/>
                <a:latin typeface="-apple-system"/>
              </a:rPr>
              <a:t> tin.</a:t>
            </a:r>
            <a:endParaRPr lang="vi-VN" sz="1400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vi-VN" sz="1400" i="0" dirty="0">
              <a:solidFill>
                <a:schemeClr val="accent6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Quicksand" panose="020B0604020202020204" charset="0"/>
              </a:rPr>
              <a:t>Phân tích chức năng</a:t>
            </a:r>
            <a:endParaRPr b="1" dirty="0"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Quicksand" panose="020B0604020202020204" charset="0"/>
              </a:rPr>
              <a:t>Phân tích chức năng</a:t>
            </a:r>
            <a:endParaRPr b="1" dirty="0">
              <a:latin typeface="Quicksand" panose="020B0604020202020204" charset="0"/>
            </a:endParaRPr>
          </a:p>
        </p:txBody>
      </p:sp>
      <p:sp>
        <p:nvSpPr>
          <p:cNvPr id="403" name="Google Shape;403;p53"/>
          <p:cNvSpPr txBox="1">
            <a:spLocks noGrp="1"/>
          </p:cNvSpPr>
          <p:nvPr>
            <p:ph type="subTitle" idx="4294967295"/>
          </p:nvPr>
        </p:nvSpPr>
        <p:spPr>
          <a:xfrm>
            <a:off x="877229" y="1308411"/>
            <a:ext cx="7501053" cy="3345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1600" b="1" i="0" dirty="0">
                <a:solidFill>
                  <a:schemeClr val="accent6"/>
                </a:solidFill>
                <a:effectLst/>
                <a:latin typeface="-apple-system"/>
              </a:rPr>
              <a:t>Đăng nhập phân quyền: Quản lí, nhân viê</a:t>
            </a:r>
            <a:r>
              <a:rPr lang="en-US" sz="1600" b="1" i="0" dirty="0">
                <a:solidFill>
                  <a:schemeClr val="accent6"/>
                </a:solidFill>
                <a:effectLst/>
                <a:latin typeface="-apple-system"/>
              </a:rPr>
              <a:t>n.</a:t>
            </a:r>
            <a:endParaRPr lang="vi-VN" sz="1600" b="1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600" b="1" i="0" dirty="0">
                <a:solidFill>
                  <a:schemeClr val="accent6"/>
                </a:solidFill>
                <a:effectLst/>
                <a:latin typeface="-apple-system"/>
              </a:rPr>
              <a:t>Quản lý nhân viên: Tính thời gian làm việc, Nhân viên lễ tân, Nhân viên phục vụ, Đầu bếp.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600" b="1" i="0" dirty="0">
                <a:solidFill>
                  <a:schemeClr val="accent6"/>
                </a:solidFill>
                <a:effectLst/>
                <a:latin typeface="-apple-system"/>
              </a:rPr>
              <a:t>Quản lý hàng hoá: Giá nhập, ngày nhập, giá bán</a:t>
            </a:r>
            <a:r>
              <a:rPr lang="en-US" sz="1600" b="1" i="0" dirty="0">
                <a:solidFill>
                  <a:schemeClr val="accent6"/>
                </a:solidFill>
                <a:effectLst/>
                <a:latin typeface="-apple-system"/>
              </a:rPr>
              <a:t>.</a:t>
            </a:r>
            <a:endParaRPr lang="vi-VN" sz="1600" b="1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600" b="1" i="0" dirty="0">
                <a:solidFill>
                  <a:schemeClr val="accent6"/>
                </a:solidFill>
                <a:effectLst/>
                <a:latin typeface="-apple-system"/>
              </a:rPr>
              <a:t>Menu: Hiển thị hình ảnh món ăn, giá món</a:t>
            </a:r>
            <a:r>
              <a:rPr lang="en-US" sz="1600" b="1" i="0" dirty="0">
                <a:solidFill>
                  <a:schemeClr val="accent6"/>
                </a:solidFill>
                <a:effectLst/>
                <a:latin typeface="-apple-system"/>
              </a:rPr>
              <a:t>.</a:t>
            </a:r>
            <a:endParaRPr lang="vi-VN" sz="1600" b="1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600" b="1" i="0" dirty="0">
                <a:solidFill>
                  <a:schemeClr val="accent6"/>
                </a:solidFill>
                <a:effectLst/>
                <a:latin typeface="-apple-system"/>
              </a:rPr>
              <a:t>Quản lý bàn: Tổng số lượng bàn của nhà hàng, tình trạng còn bàn, hết bàn, thông tin từng bàn đang phục vụ</a:t>
            </a:r>
            <a:r>
              <a:rPr lang="en-US" sz="1600" b="1" i="0" dirty="0">
                <a:solidFill>
                  <a:schemeClr val="accent6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 b="1" i="0" dirty="0">
                <a:solidFill>
                  <a:schemeClr val="accent6"/>
                </a:solidFill>
                <a:effectLst/>
                <a:latin typeface="-apple-system"/>
              </a:rPr>
              <a:t>Quản lí đơn hàng: Thông tin chi tiết hóa đơn, t</a:t>
            </a:r>
            <a:r>
              <a:rPr lang="en-US" sz="1600" b="1" dirty="0">
                <a:solidFill>
                  <a:schemeClr val="accent6"/>
                </a:solidFill>
                <a:latin typeface="-apple-system"/>
              </a:rPr>
              <a:t>ổ</a:t>
            </a:r>
            <a:r>
              <a:rPr lang="vi-VN" sz="1600" b="1" i="0" dirty="0">
                <a:solidFill>
                  <a:schemeClr val="accent6"/>
                </a:solidFill>
                <a:effectLst/>
                <a:latin typeface="-apple-system"/>
              </a:rPr>
              <a:t>ng tiền</a:t>
            </a:r>
            <a:r>
              <a:rPr lang="en-US" sz="1600" b="1" i="0" dirty="0">
                <a:solidFill>
                  <a:schemeClr val="accent6"/>
                </a:solidFill>
                <a:effectLst/>
                <a:latin typeface="-apple-system"/>
              </a:rPr>
              <a:t>.</a:t>
            </a:r>
            <a:endParaRPr lang="vi-VN" sz="1600" b="1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600" b="1" i="0" dirty="0">
                <a:solidFill>
                  <a:schemeClr val="accent6"/>
                </a:solidFill>
                <a:effectLst/>
                <a:latin typeface="-apple-system"/>
              </a:rPr>
              <a:t>Báo cáo doanh thu nhà hàng: Tiền nhập hàng, tiền lương cho nhân viên, tiền thu nhập của nhà hàng, các chi phí khác, doanh thu của nhà hàng tháng, năm</a:t>
            </a:r>
            <a:r>
              <a:rPr lang="en-US" sz="1600" b="1" i="0" dirty="0">
                <a:solidFill>
                  <a:schemeClr val="accent6"/>
                </a:solidFill>
                <a:effectLst/>
                <a:latin typeface="-apple-system"/>
              </a:rPr>
              <a:t>.</a:t>
            </a:r>
            <a:endParaRPr lang="vi-VN" sz="1600" b="1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accent6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Quicksand" panose="020B0604020202020204" charset="0"/>
              </a:rPr>
              <a:t>Cơ sở dữ liệu</a:t>
            </a:r>
            <a:endParaRPr b="1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>
            <a:spLocks noGrp="1"/>
          </p:cNvSpPr>
          <p:nvPr>
            <p:ph type="ctrTitle"/>
          </p:nvPr>
        </p:nvSpPr>
        <p:spPr>
          <a:xfrm flipH="1">
            <a:off x="550126" y="507400"/>
            <a:ext cx="7844673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Quicksand"/>
              </a:rPr>
              <a:t>Cơ sở dữ liệu</a:t>
            </a:r>
            <a:endParaRPr b="1" dirty="0">
              <a:latin typeface="Quicksand"/>
            </a:endParaRPr>
          </a:p>
        </p:txBody>
      </p:sp>
      <p:sp>
        <p:nvSpPr>
          <p:cNvPr id="474" name="Google Shape;474;p55"/>
          <p:cNvSpPr txBox="1"/>
          <p:nvPr/>
        </p:nvSpPr>
        <p:spPr>
          <a:xfrm>
            <a:off x="1137425" y="1256371"/>
            <a:ext cx="7181386" cy="306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chemeClr val="accent6"/>
                </a:solidFill>
                <a:effectLst/>
                <a:latin typeface="-apple-system"/>
              </a:rPr>
              <a:t>tblNhanVien: mã nhân viên, họ tên, sđt, địa chỉ, tk, mk, ảnh.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chemeClr val="accent6"/>
                </a:solidFill>
                <a:effectLst/>
                <a:latin typeface="-apple-system"/>
              </a:rPr>
              <a:t>tblHangHoa: mã hàng, tên hàng, giá bán, số lượng</a:t>
            </a:r>
            <a:r>
              <a:rPr lang="en-US" sz="2000" b="1" dirty="0">
                <a:solidFill>
                  <a:schemeClr val="accent6"/>
                </a:solidFill>
                <a:latin typeface="-apple-system"/>
              </a:rPr>
              <a:t>.</a:t>
            </a:r>
            <a:endParaRPr lang="vi-VN" sz="2000" b="1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chemeClr val="accent6"/>
                </a:solidFill>
                <a:effectLst/>
                <a:latin typeface="-apple-system"/>
              </a:rPr>
              <a:t>tblHoaDon: mã hóa đơn, mã nhân viên, ngày lên đơn, tổng tiền</a:t>
            </a:r>
            <a:r>
              <a:rPr lang="en-US" sz="2000" b="1" i="0" dirty="0">
                <a:solidFill>
                  <a:schemeClr val="accent6"/>
                </a:solidFill>
                <a:effectLst/>
                <a:latin typeface="-apple-system"/>
              </a:rPr>
              <a:t>.</a:t>
            </a:r>
            <a:endParaRPr lang="vi-VN" sz="2000" b="1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chemeClr val="accent6"/>
                </a:solidFill>
                <a:effectLst/>
                <a:latin typeface="-apple-system"/>
              </a:rPr>
              <a:t>tblChiTietHoaDon: mã hóa đơn, mã hàng, số lượng</a:t>
            </a:r>
            <a:r>
              <a:rPr lang="en-US" sz="2000" b="1" dirty="0">
                <a:solidFill>
                  <a:schemeClr val="accent6"/>
                </a:solidFill>
                <a:latin typeface="-apple-system"/>
              </a:rPr>
              <a:t>, </a:t>
            </a:r>
            <a:r>
              <a:rPr lang="en-US" sz="2000" b="1" dirty="0" err="1">
                <a:solidFill>
                  <a:schemeClr val="accent6"/>
                </a:solidFill>
                <a:latin typeface="-apple-system"/>
              </a:rPr>
              <a:t>thanh</a:t>
            </a:r>
            <a:r>
              <a:rPr lang="en-US" sz="2000" b="1" dirty="0">
                <a:solidFill>
                  <a:schemeClr val="accent6"/>
                </a:solidFill>
                <a:latin typeface="-apple-system"/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  <a:latin typeface="-apple-system"/>
              </a:rPr>
              <a:t>toán</a:t>
            </a:r>
            <a:r>
              <a:rPr lang="en-US" sz="2000" b="1" dirty="0">
                <a:solidFill>
                  <a:schemeClr val="accent6"/>
                </a:solidFill>
                <a:latin typeface="-apple-system"/>
              </a:rPr>
              <a:t>…</a:t>
            </a:r>
            <a:endParaRPr lang="vi-VN" sz="2000" b="1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chemeClr val="accent6"/>
                </a:solidFill>
                <a:effectLst/>
                <a:latin typeface="-apple-system"/>
              </a:rPr>
              <a:t>tblNhapHang: mã hàng nhập, số lượng nhập, giá nhập, ngày nhập</a:t>
            </a:r>
            <a:r>
              <a:rPr lang="en-US" sz="2000" b="1" i="0" dirty="0">
                <a:solidFill>
                  <a:schemeClr val="accent6"/>
                </a:solidFill>
                <a:effectLst/>
                <a:latin typeface="-apple-system"/>
              </a:rPr>
              <a:t>.</a:t>
            </a:r>
            <a:r>
              <a:rPr lang="en-US" sz="2000" b="1" dirty="0">
                <a:solidFill>
                  <a:schemeClr val="accent6"/>
                </a:solidFill>
                <a:latin typeface="-apple-system"/>
              </a:rPr>
              <a:t> </a:t>
            </a:r>
            <a:endParaRPr lang="vi-VN" sz="2000" b="1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chemeClr val="accent6"/>
                </a:solidFill>
                <a:effectLst/>
                <a:latin typeface="-apple-system"/>
              </a:rPr>
              <a:t>tblMenu: mã menu, mã </a:t>
            </a:r>
            <a:r>
              <a:rPr lang="en-US" sz="2000" b="1" i="0" dirty="0" err="1">
                <a:solidFill>
                  <a:schemeClr val="accent6"/>
                </a:solidFill>
                <a:effectLst/>
                <a:latin typeface="-apple-system"/>
              </a:rPr>
              <a:t>hàng</a:t>
            </a:r>
            <a:r>
              <a:rPr lang="en-US" sz="2000" b="1" i="0" dirty="0">
                <a:solidFill>
                  <a:schemeClr val="accent6"/>
                </a:solidFill>
                <a:effectLst/>
                <a:latin typeface="-apple-system"/>
              </a:rPr>
              <a:t>.</a:t>
            </a:r>
            <a:endParaRPr lang="vi-VN" sz="2000" b="1" i="0" dirty="0">
              <a:solidFill>
                <a:schemeClr val="accent6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 Condensed Light</vt:lpstr>
      <vt:lpstr>Arial</vt:lpstr>
      <vt:lpstr>Righteous</vt:lpstr>
      <vt:lpstr>Squada One</vt:lpstr>
      <vt:lpstr>Quicksand</vt:lpstr>
      <vt:lpstr>Fira Sans Extra Condensed Medium</vt:lpstr>
      <vt:lpstr>-apple-system</vt:lpstr>
      <vt:lpstr>Tech Startup by Slidesgo</vt:lpstr>
      <vt:lpstr>Quản lý nhà hàng</vt:lpstr>
      <vt:lpstr>Member</vt:lpstr>
      <vt:lpstr>TABLE OF CONTENTS</vt:lpstr>
      <vt:lpstr>Yêu cầu khách hàng</vt:lpstr>
      <vt:lpstr>Yêu cầu khách hàng</vt:lpstr>
      <vt:lpstr>Phân tích chức năng</vt:lpstr>
      <vt:lpstr>Phân tích chức năng</vt:lpstr>
      <vt:lpstr>Cơ sở dữ liệu</vt:lpstr>
      <vt:lpstr>Cơ sở dữ liệu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nhà hàng</dc:title>
  <cp:lastModifiedBy>Khuat Phu Kien</cp:lastModifiedBy>
  <cp:revision>1</cp:revision>
  <dcterms:modified xsi:type="dcterms:W3CDTF">2023-08-20T14:26:01Z</dcterms:modified>
</cp:coreProperties>
</file>