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c3763b4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c3763b4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c3763b4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c3763b4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c3763b4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c3763b4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2715af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2715af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jesus arellano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c3763b4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c3763b4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c3763b4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c3763b4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2715af0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2715af0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jesus arellano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c4371ec5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c4371ec5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c3763b4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c3763b4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c4371ec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c4371ec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orfipc.com/codigos/jquery-ejemplos-practicos-usar-paginas-web.php" TargetMode="External"/><Relationship Id="rId4" Type="http://schemas.openxmlformats.org/officeDocument/2006/relationships/hyperlink" Target="https://openwebinars.net/blog/que-es-jquery/" TargetMode="External"/><Relationship Id="rId5" Type="http://schemas.openxmlformats.org/officeDocument/2006/relationships/hyperlink" Target="https://www.ionos.mx/digitalguide/paginas-web/desarrollo-web/jquery-tutorial-de-integracion-y-primeros-pasos/" TargetMode="External"/><Relationship Id="rId6" Type="http://schemas.openxmlformats.org/officeDocument/2006/relationships/hyperlink" Target="https://jquery.com/download/" TargetMode="External"/><Relationship Id="rId7" Type="http://schemas.openxmlformats.org/officeDocument/2006/relationships/hyperlink" Target="https://desarrolloweb.com/articulos/pasos-para-ejecutar-jquery.html" TargetMode="External"/><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412113" y="3078300"/>
            <a:ext cx="6319800" cy="15921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935"/>
              <a:buNone/>
            </a:pPr>
            <a:r>
              <a:rPr lang="es" sz="1800">
                <a:solidFill>
                  <a:schemeClr val="dk1"/>
                </a:solidFill>
              </a:rPr>
              <a:t>Luis Daniel Delgado Enriquez 21550145</a:t>
            </a:r>
            <a:endParaRPr sz="1800">
              <a:solidFill>
                <a:schemeClr val="dk1"/>
              </a:solidFill>
            </a:endParaRPr>
          </a:p>
          <a:p>
            <a:pPr indent="0" lvl="0" marL="0" rtl="0" algn="ctr">
              <a:lnSpc>
                <a:spcPct val="90000"/>
              </a:lnSpc>
              <a:spcBef>
                <a:spcPts val="0"/>
              </a:spcBef>
              <a:spcAft>
                <a:spcPts val="0"/>
              </a:spcAft>
              <a:buSzPts val="935"/>
              <a:buNone/>
            </a:pPr>
            <a:r>
              <a:rPr lang="es" sz="1800">
                <a:solidFill>
                  <a:schemeClr val="dk1"/>
                </a:solidFill>
              </a:rPr>
              <a:t>Jesus Manuel Arellano Merendon 21550158</a:t>
            </a:r>
            <a:endParaRPr sz="1800">
              <a:solidFill>
                <a:schemeClr val="dk1"/>
              </a:solidFill>
            </a:endParaRPr>
          </a:p>
          <a:p>
            <a:pPr indent="0" lvl="0" marL="0" rtl="0" algn="ctr">
              <a:lnSpc>
                <a:spcPct val="90000"/>
              </a:lnSpc>
              <a:spcBef>
                <a:spcPts val="0"/>
              </a:spcBef>
              <a:spcAft>
                <a:spcPts val="0"/>
              </a:spcAft>
              <a:buSzPts val="935"/>
              <a:buNone/>
            </a:pPr>
            <a:r>
              <a:rPr lang="es" sz="1800">
                <a:solidFill>
                  <a:schemeClr val="dk1"/>
                </a:solidFill>
              </a:rPr>
              <a:t>Axel Felipe Reyes Valadez 21550156</a:t>
            </a:r>
            <a:endParaRPr sz="1800">
              <a:solidFill>
                <a:schemeClr val="dk1"/>
              </a:solidFill>
            </a:endParaRPr>
          </a:p>
          <a:p>
            <a:pPr indent="0" lvl="0" marL="0" rtl="0" algn="ctr">
              <a:lnSpc>
                <a:spcPct val="90000"/>
              </a:lnSpc>
              <a:spcBef>
                <a:spcPts val="0"/>
              </a:spcBef>
              <a:spcAft>
                <a:spcPts val="0"/>
              </a:spcAft>
              <a:buSzPts val="935"/>
              <a:buNone/>
            </a:pPr>
            <a:r>
              <a:rPr lang="es" sz="1800">
                <a:solidFill>
                  <a:schemeClr val="dk1"/>
                </a:solidFill>
              </a:rPr>
              <a:t>Grupo: A</a:t>
            </a:r>
            <a:endParaRPr sz="1800">
              <a:solidFill>
                <a:schemeClr val="dk1"/>
              </a:solidFill>
            </a:endParaRPr>
          </a:p>
          <a:p>
            <a:pPr indent="0" lvl="0" marL="0" rtl="0" algn="ctr">
              <a:lnSpc>
                <a:spcPct val="90000"/>
              </a:lnSpc>
              <a:spcBef>
                <a:spcPts val="0"/>
              </a:spcBef>
              <a:spcAft>
                <a:spcPts val="0"/>
              </a:spcAft>
              <a:buSzPts val="935"/>
              <a:buNone/>
            </a:pPr>
            <a:r>
              <a:rPr lang="es" sz="1800">
                <a:solidFill>
                  <a:schemeClr val="dk1"/>
                </a:solidFill>
              </a:rPr>
              <a:t>Materia: Programación Front End</a:t>
            </a:r>
            <a:endParaRPr sz="1800">
              <a:solidFill>
                <a:schemeClr val="dk1"/>
              </a:solidFill>
            </a:endParaRPr>
          </a:p>
        </p:txBody>
      </p:sp>
      <p:pic>
        <p:nvPicPr>
          <p:cNvPr id="55" name="Google Shape;55;p13"/>
          <p:cNvPicPr preferRelativeResize="0"/>
          <p:nvPr/>
        </p:nvPicPr>
        <p:blipFill>
          <a:blip r:embed="rId3">
            <a:alphaModFix/>
          </a:blip>
          <a:stretch>
            <a:fillRect/>
          </a:stretch>
        </p:blipFill>
        <p:spPr>
          <a:xfrm>
            <a:off x="3598863" y="676913"/>
            <a:ext cx="1946275" cy="1946275"/>
          </a:xfrm>
          <a:prstGeom prst="rect">
            <a:avLst/>
          </a:prstGeom>
          <a:noFill/>
          <a:ln>
            <a:noFill/>
          </a:ln>
        </p:spPr>
      </p:pic>
      <p:pic>
        <p:nvPicPr>
          <p:cNvPr id="56" name="Google Shape;56;p13"/>
          <p:cNvPicPr preferRelativeResize="0"/>
          <p:nvPr/>
        </p:nvPicPr>
        <p:blipFill>
          <a:blip r:embed="rId4">
            <a:alphaModFix/>
          </a:blip>
          <a:stretch>
            <a:fillRect/>
          </a:stretch>
        </p:blipFill>
        <p:spPr>
          <a:xfrm>
            <a:off x="7876875" y="82850"/>
            <a:ext cx="1181750" cy="996375"/>
          </a:xfrm>
          <a:prstGeom prst="rect">
            <a:avLst/>
          </a:prstGeom>
          <a:noFill/>
          <a:ln>
            <a:noFill/>
          </a:ln>
        </p:spPr>
      </p:pic>
      <p:pic>
        <p:nvPicPr>
          <p:cNvPr id="57" name="Google Shape;57;p13"/>
          <p:cNvPicPr preferRelativeResize="0"/>
          <p:nvPr/>
        </p:nvPicPr>
        <p:blipFill>
          <a:blip r:embed="rId5">
            <a:alphaModFix/>
          </a:blip>
          <a:stretch>
            <a:fillRect/>
          </a:stretch>
        </p:blipFill>
        <p:spPr>
          <a:xfrm>
            <a:off x="43925" y="0"/>
            <a:ext cx="1449550" cy="163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r>
              <a:rPr lang="es"/>
              <a:t> </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
                <a:solidFill>
                  <a:schemeClr val="dk1"/>
                </a:solidFill>
              </a:rPr>
              <a:t>jQuery es una biblioteca de JavaScript de código abierto diseñada para simplificar y optimizar el desarrollo web. Sus características clave, como la gestión de eventos, la manipulación del DOM, las capacidades AJAX, las animaciones y su compatibilidad multiplataforma, la convierten en una herramienta valiosa para desarrolladores.</a:t>
            </a:r>
            <a:endParaRPr>
              <a:solidFill>
                <a:schemeClr val="dk1"/>
              </a:solidFill>
            </a:endParaRPr>
          </a:p>
          <a:p>
            <a:pPr indent="0" lvl="0" marL="0" rtl="0" algn="l">
              <a:spcBef>
                <a:spcPts val="1200"/>
              </a:spcBef>
              <a:spcAft>
                <a:spcPts val="0"/>
              </a:spcAft>
              <a:buNone/>
            </a:pPr>
            <a:r>
              <a:rPr lang="es">
                <a:solidFill>
                  <a:schemeClr val="dk1"/>
                </a:solidFill>
              </a:rPr>
              <a:t>Es ampliamente utilizado debido a su facilidad de uso y compatibilidad con múltiples navegadores. Sin embargo, con el avance de JavaScript moderno, a veces es preferible utilizar enfoques nativos del navegador.</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Referencias </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1200">
                <a:solidFill>
                  <a:schemeClr val="dk1"/>
                </a:solidFill>
              </a:rPr>
              <a:t>Carrodeguas, N. (2019). JQuery, Ejemplos prácticos para usar en páginas web. </a:t>
            </a:r>
            <a:r>
              <a:rPr i="1" lang="es" sz="1200">
                <a:solidFill>
                  <a:schemeClr val="dk1"/>
                </a:solidFill>
              </a:rPr>
              <a:t>NorfiPC</a:t>
            </a:r>
            <a:r>
              <a:rPr lang="es" sz="1200">
                <a:solidFill>
                  <a:schemeClr val="dk1"/>
                </a:solidFill>
              </a:rPr>
              <a:t>. </a:t>
            </a:r>
            <a:r>
              <a:rPr lang="es" sz="1200" u="sng">
                <a:solidFill>
                  <a:srgbClr val="1155CC"/>
                </a:solidFill>
                <a:hlinkClick r:id="rId3">
                  <a:extLst>
                    <a:ext uri="{A12FA001-AC4F-418D-AE19-62706E023703}">
                      <ahyp:hlinkClr val="tx"/>
                    </a:ext>
                  </a:extLst>
                </a:hlinkClick>
              </a:rPr>
              <a:t>https://norfipc.com/codigos/jquery-ejemplos-practicos-usar-paginas-web.php</a:t>
            </a:r>
            <a:endParaRPr sz="1200">
              <a:solidFill>
                <a:srgbClr val="000000"/>
              </a:solidFill>
            </a:endParaRPr>
          </a:p>
          <a:p>
            <a:pPr indent="0" lvl="0" marL="0" rtl="0" algn="l">
              <a:lnSpc>
                <a:spcPct val="200000"/>
              </a:lnSpc>
              <a:spcBef>
                <a:spcPts val="0"/>
              </a:spcBef>
              <a:spcAft>
                <a:spcPts val="0"/>
              </a:spcAft>
              <a:buNone/>
            </a:pPr>
            <a:r>
              <a:rPr lang="es" sz="1200">
                <a:solidFill>
                  <a:schemeClr val="dk1"/>
                </a:solidFill>
              </a:rPr>
              <a:t>Parada, M. (2023, 17 abril). Qué es JQuery. </a:t>
            </a:r>
            <a:r>
              <a:rPr i="1" lang="es" sz="1200">
                <a:solidFill>
                  <a:schemeClr val="dk1"/>
                </a:solidFill>
              </a:rPr>
              <a:t>OpenWebinars.net</a:t>
            </a:r>
            <a:r>
              <a:rPr lang="es" sz="1200">
                <a:solidFill>
                  <a:schemeClr val="dk1"/>
                </a:solidFill>
              </a:rPr>
              <a:t>. </a:t>
            </a:r>
            <a:r>
              <a:rPr lang="es" sz="1200" u="sng">
                <a:solidFill>
                  <a:srgbClr val="1155CC"/>
                </a:solidFill>
                <a:hlinkClick r:id="rId4">
                  <a:extLst>
                    <a:ext uri="{A12FA001-AC4F-418D-AE19-62706E023703}">
                      <ahyp:hlinkClr val="tx"/>
                    </a:ext>
                  </a:extLst>
                </a:hlinkClick>
              </a:rPr>
              <a:t>https://openwebinars.net/blog/que-es-jquery/</a:t>
            </a:r>
            <a:endParaRPr sz="1200">
              <a:solidFill>
                <a:srgbClr val="000000"/>
              </a:solidFill>
            </a:endParaRPr>
          </a:p>
          <a:p>
            <a:pPr indent="0" lvl="0" marL="0" rtl="0" algn="l">
              <a:lnSpc>
                <a:spcPct val="200000"/>
              </a:lnSpc>
              <a:spcBef>
                <a:spcPts val="0"/>
              </a:spcBef>
              <a:spcAft>
                <a:spcPts val="0"/>
              </a:spcAft>
              <a:buNone/>
            </a:pPr>
            <a:r>
              <a:rPr lang="es" sz="1200">
                <a:solidFill>
                  <a:schemeClr val="dk1"/>
                </a:solidFill>
              </a:rPr>
              <a:t>Equipo editorial de IONOS. (2023). jQuery: tutorial sobre selectores, sintaxis y mucho más. </a:t>
            </a:r>
            <a:r>
              <a:rPr i="1" lang="es" sz="1200">
                <a:solidFill>
                  <a:schemeClr val="dk1"/>
                </a:solidFill>
              </a:rPr>
              <a:t>IONOS Digital Guide</a:t>
            </a:r>
            <a:r>
              <a:rPr lang="es" sz="1200">
                <a:solidFill>
                  <a:schemeClr val="dk1"/>
                </a:solidFill>
              </a:rPr>
              <a:t>. </a:t>
            </a:r>
            <a:r>
              <a:rPr lang="es" sz="1200" u="sng">
                <a:solidFill>
                  <a:srgbClr val="1155CC"/>
                </a:solidFill>
                <a:hlinkClick r:id="rId5">
                  <a:extLst>
                    <a:ext uri="{A12FA001-AC4F-418D-AE19-62706E023703}">
                      <ahyp:hlinkClr val="tx"/>
                    </a:ext>
                  </a:extLst>
                </a:hlinkClick>
              </a:rPr>
              <a:t>https://www.ionos.mx/digitalguide/paginas-web/desarrollo-web/jquery-tutorial-de-integracion-y-primeros-pasos/</a:t>
            </a:r>
            <a:endParaRPr sz="1200">
              <a:solidFill>
                <a:srgbClr val="000000"/>
              </a:solidFill>
            </a:endParaRPr>
          </a:p>
          <a:p>
            <a:pPr indent="0" lvl="0" marL="0" rtl="0" algn="l">
              <a:lnSpc>
                <a:spcPct val="200000"/>
              </a:lnSpc>
              <a:spcBef>
                <a:spcPts val="0"/>
              </a:spcBef>
              <a:spcAft>
                <a:spcPts val="0"/>
              </a:spcAft>
              <a:buNone/>
            </a:pPr>
            <a:r>
              <a:rPr lang="es" sz="1200">
                <a:solidFill>
                  <a:schemeClr val="dk1"/>
                </a:solidFill>
              </a:rPr>
              <a:t>JS Foundation - js.foundation. (n.d.). </a:t>
            </a:r>
            <a:r>
              <a:rPr i="1" lang="es" sz="1200">
                <a:solidFill>
                  <a:schemeClr val="dk1"/>
                </a:solidFill>
              </a:rPr>
              <a:t>Download JQuery | JQuery</a:t>
            </a:r>
            <a:r>
              <a:rPr lang="es" sz="1200">
                <a:solidFill>
                  <a:schemeClr val="dk1"/>
                </a:solidFill>
              </a:rPr>
              <a:t>. </a:t>
            </a:r>
            <a:r>
              <a:rPr lang="es" sz="1200" u="sng">
                <a:solidFill>
                  <a:srgbClr val="1155CC"/>
                </a:solidFill>
                <a:hlinkClick r:id="rId6">
                  <a:extLst>
                    <a:ext uri="{A12FA001-AC4F-418D-AE19-62706E023703}">
                      <ahyp:hlinkClr val="tx"/>
                    </a:ext>
                  </a:extLst>
                </a:hlinkClick>
              </a:rPr>
              <a:t>https://jquery.com/download/</a:t>
            </a:r>
            <a:endParaRPr sz="1200">
              <a:solidFill>
                <a:srgbClr val="000000"/>
              </a:solidFill>
            </a:endParaRPr>
          </a:p>
          <a:p>
            <a:pPr indent="0" lvl="0" marL="0" rtl="0" algn="l">
              <a:lnSpc>
                <a:spcPct val="200000"/>
              </a:lnSpc>
              <a:spcBef>
                <a:spcPts val="0"/>
              </a:spcBef>
              <a:spcAft>
                <a:spcPts val="0"/>
              </a:spcAft>
              <a:buNone/>
            </a:pPr>
            <a:r>
              <a:rPr i="1" lang="es" sz="1200">
                <a:solidFill>
                  <a:schemeClr val="dk1"/>
                </a:solidFill>
              </a:rPr>
              <a:t>Pasos para utilizar jQuery en tu página web</a:t>
            </a:r>
            <a:r>
              <a:rPr lang="es" sz="1200">
                <a:solidFill>
                  <a:schemeClr val="dk1"/>
                </a:solidFill>
              </a:rPr>
              <a:t>. (n.d.). DesarrolloWeb.com. </a:t>
            </a:r>
            <a:r>
              <a:rPr lang="es" sz="1200" u="sng">
                <a:solidFill>
                  <a:srgbClr val="1155CC"/>
                </a:solidFill>
                <a:hlinkClick r:id="rId7">
                  <a:extLst>
                    <a:ext uri="{A12FA001-AC4F-418D-AE19-62706E023703}">
                      <ahyp:hlinkClr val="tx"/>
                    </a:ext>
                  </a:extLst>
                </a:hlinkClick>
              </a:rPr>
              <a:t>https://desarrolloweb.com/articulos/pasos-para-ejecutar-jquery.html</a:t>
            </a:r>
            <a:endParaRPr sz="1100"/>
          </a:p>
        </p:txBody>
      </p:sp>
      <p:pic>
        <p:nvPicPr>
          <p:cNvPr id="152" name="Google Shape;152;p23"/>
          <p:cNvPicPr preferRelativeResize="0"/>
          <p:nvPr/>
        </p:nvPicPr>
        <p:blipFill>
          <a:blip r:embed="rId8">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63" name="Google Shape;63;p14"/>
          <p:cNvSpPr txBox="1"/>
          <p:nvPr>
            <p:ph idx="1" type="body"/>
          </p:nvPr>
        </p:nvSpPr>
        <p:spPr>
          <a:xfrm>
            <a:off x="311700" y="1244850"/>
            <a:ext cx="5127600" cy="2653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s" sz="7453">
                <a:solidFill>
                  <a:schemeClr val="dk1"/>
                </a:solidFill>
              </a:rPr>
              <a:t>jQuery es una biblioteca de JavaScript minificada de código abierto creada para simplificar las operaciones de JavaScript. Puedes utilizar jQuery para codificar rápidamente una serie de comandos diferentes que te llevarían mucho más tiempo si utilizaras código HTML.</a:t>
            </a:r>
            <a:endParaRPr sz="7453">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4" name="Google Shape;64;p14"/>
          <p:cNvPicPr preferRelativeResize="0"/>
          <p:nvPr/>
        </p:nvPicPr>
        <p:blipFill>
          <a:blip r:embed="rId3">
            <a:alphaModFix/>
          </a:blip>
          <a:stretch>
            <a:fillRect/>
          </a:stretch>
        </p:blipFill>
        <p:spPr>
          <a:xfrm>
            <a:off x="5606200" y="2062975"/>
            <a:ext cx="3226100" cy="1209775"/>
          </a:xfrm>
          <a:prstGeom prst="rect">
            <a:avLst/>
          </a:prstGeom>
          <a:noFill/>
          <a:ln>
            <a:noFill/>
          </a:ln>
        </p:spPr>
      </p:pic>
      <p:pic>
        <p:nvPicPr>
          <p:cNvPr id="65" name="Google Shape;65;p14"/>
          <p:cNvPicPr preferRelativeResize="0"/>
          <p:nvPr/>
        </p:nvPicPr>
        <p:blipFill>
          <a:blip r:embed="rId4">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Características</a:t>
            </a:r>
            <a:r>
              <a:rPr lang="es"/>
              <a:t> generales</a:t>
            </a:r>
            <a:endParaRPr/>
          </a:p>
        </p:txBody>
      </p:sp>
      <p:sp>
        <p:nvSpPr>
          <p:cNvPr id="71" name="Google Shape;71;p15"/>
          <p:cNvSpPr txBox="1"/>
          <p:nvPr>
            <p:ph idx="1" type="body"/>
          </p:nvPr>
        </p:nvSpPr>
        <p:spPr>
          <a:xfrm>
            <a:off x="269850" y="1281925"/>
            <a:ext cx="3305700" cy="732900"/>
          </a:xfrm>
          <a:prstGeom prst="rect">
            <a:avLst/>
          </a:prstGeom>
          <a:ln cap="flat" cmpd="sng" w="28575">
            <a:solidFill>
              <a:srgbClr val="FF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1200"/>
              </a:spcBef>
              <a:spcAft>
                <a:spcPts val="1200"/>
              </a:spcAft>
              <a:buNone/>
            </a:pPr>
            <a:r>
              <a:rPr lang="es" sz="1200">
                <a:solidFill>
                  <a:schemeClr val="dk1"/>
                </a:solidFill>
                <a:latin typeface="Oswald"/>
                <a:ea typeface="Oswald"/>
                <a:cs typeface="Oswald"/>
                <a:sym typeface="Oswald"/>
              </a:rPr>
              <a:t>Selección de elementos: Se pueden elegir fácilmente elementos HTML en una página usando los mismos selectores que usas en CSS.</a:t>
            </a:r>
            <a:endParaRPr sz="1200">
              <a:solidFill>
                <a:schemeClr val="dk1"/>
              </a:solidFill>
              <a:latin typeface="Oswald"/>
              <a:ea typeface="Oswald"/>
              <a:cs typeface="Oswald"/>
              <a:sym typeface="Oswald"/>
            </a:endParaRPr>
          </a:p>
        </p:txBody>
      </p:sp>
      <p:sp>
        <p:nvSpPr>
          <p:cNvPr id="72" name="Google Shape;72;p15"/>
          <p:cNvSpPr txBox="1"/>
          <p:nvPr>
            <p:ph idx="1" type="body"/>
          </p:nvPr>
        </p:nvSpPr>
        <p:spPr>
          <a:xfrm>
            <a:off x="5386900" y="1281925"/>
            <a:ext cx="3370800" cy="656700"/>
          </a:xfrm>
          <a:prstGeom prst="rect">
            <a:avLst/>
          </a:prstGeom>
          <a:ln cap="flat" cmpd="sng" w="28575">
            <a:solidFill>
              <a:srgbClr val="C27BA0"/>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1200"/>
              </a:spcAft>
              <a:buNone/>
            </a:pPr>
            <a:r>
              <a:rPr lang="es" sz="1200">
                <a:solidFill>
                  <a:schemeClr val="dk1"/>
                </a:solidFill>
                <a:latin typeface="Oswald"/>
                <a:ea typeface="Oswald"/>
                <a:cs typeface="Oswald"/>
                <a:sym typeface="Oswald"/>
              </a:rPr>
              <a:t>Manipulación AJAX: Hace que carguen los datos desde el servidor sin recargar la página sea fácil y rápido.</a:t>
            </a:r>
            <a:endParaRPr sz="1200">
              <a:solidFill>
                <a:schemeClr val="dk1"/>
              </a:solidFill>
              <a:latin typeface="Oswald"/>
              <a:ea typeface="Oswald"/>
              <a:cs typeface="Oswald"/>
              <a:sym typeface="Oswald"/>
            </a:endParaRPr>
          </a:p>
        </p:txBody>
      </p:sp>
      <p:sp>
        <p:nvSpPr>
          <p:cNvPr id="73" name="Google Shape;73;p15"/>
          <p:cNvSpPr txBox="1"/>
          <p:nvPr>
            <p:ph idx="1" type="body"/>
          </p:nvPr>
        </p:nvSpPr>
        <p:spPr>
          <a:xfrm>
            <a:off x="269850" y="2544850"/>
            <a:ext cx="2756100" cy="587400"/>
          </a:xfrm>
          <a:prstGeom prst="rect">
            <a:avLst/>
          </a:prstGeom>
          <a:ln cap="flat" cmpd="sng" w="28575">
            <a:solidFill>
              <a:srgbClr val="FFFF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es" sz="1225">
                <a:solidFill>
                  <a:schemeClr val="dk1"/>
                </a:solidFill>
                <a:latin typeface="Oswald"/>
                <a:ea typeface="Oswald"/>
                <a:cs typeface="Oswald"/>
                <a:sym typeface="Oswald"/>
              </a:rPr>
              <a:t>Eventos: Se hace que sea fácil asignar y gestionar eventos en elementos HTML.</a:t>
            </a:r>
            <a:endParaRPr sz="1225">
              <a:solidFill>
                <a:schemeClr val="dk1"/>
              </a:solidFill>
              <a:latin typeface="Oswald"/>
              <a:ea typeface="Oswald"/>
              <a:cs typeface="Oswald"/>
              <a:sym typeface="Oswald"/>
            </a:endParaRPr>
          </a:p>
          <a:p>
            <a:pPr indent="0" lvl="0" marL="0" rtl="0" algn="l">
              <a:lnSpc>
                <a:spcPct val="95000"/>
              </a:lnSpc>
              <a:spcBef>
                <a:spcPts val="1200"/>
              </a:spcBef>
              <a:spcAft>
                <a:spcPts val="1200"/>
              </a:spcAft>
              <a:buNone/>
            </a:pPr>
            <a:r>
              <a:t/>
            </a:r>
            <a:endParaRPr sz="850"/>
          </a:p>
        </p:txBody>
      </p:sp>
      <p:sp>
        <p:nvSpPr>
          <p:cNvPr id="74" name="Google Shape;74;p15"/>
          <p:cNvSpPr txBox="1"/>
          <p:nvPr>
            <p:ph idx="1" type="body"/>
          </p:nvPr>
        </p:nvSpPr>
        <p:spPr>
          <a:xfrm>
            <a:off x="311700" y="3662275"/>
            <a:ext cx="3091800" cy="572700"/>
          </a:xfrm>
          <a:prstGeom prst="rect">
            <a:avLst/>
          </a:prstGeom>
          <a:ln cap="flat" cmpd="sng" w="28575">
            <a:solidFill>
              <a:srgbClr val="00FFFF"/>
            </a:solidFill>
            <a:prstDash val="dot"/>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1200"/>
              </a:spcBef>
              <a:spcAft>
                <a:spcPts val="1200"/>
              </a:spcAft>
              <a:buNone/>
            </a:pPr>
            <a:r>
              <a:rPr lang="es" sz="1200">
                <a:solidFill>
                  <a:schemeClr val="dk1"/>
                </a:solidFill>
                <a:latin typeface="Oswald"/>
                <a:ea typeface="Oswald"/>
                <a:cs typeface="Oswald"/>
                <a:sym typeface="Oswald"/>
              </a:rPr>
              <a:t>Animaciones y efectos: Ofrece funciones para crear animaciones y efectos en elementos HTML.</a:t>
            </a:r>
            <a:endParaRPr sz="850">
              <a:solidFill>
                <a:schemeClr val="dk1"/>
              </a:solidFill>
            </a:endParaRPr>
          </a:p>
        </p:txBody>
      </p:sp>
      <p:sp>
        <p:nvSpPr>
          <p:cNvPr id="75" name="Google Shape;75;p15"/>
          <p:cNvSpPr txBox="1"/>
          <p:nvPr>
            <p:ph idx="1" type="body"/>
          </p:nvPr>
        </p:nvSpPr>
        <p:spPr>
          <a:xfrm>
            <a:off x="5803650" y="2344875"/>
            <a:ext cx="3127800" cy="824100"/>
          </a:xfrm>
          <a:prstGeom prst="rect">
            <a:avLst/>
          </a:prstGeom>
          <a:ln cap="flat" cmpd="sng" w="28575">
            <a:solidFill>
              <a:srgbClr val="FF0000"/>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1200"/>
              </a:spcAft>
              <a:buNone/>
            </a:pPr>
            <a:r>
              <a:rPr lang="es" sz="1200">
                <a:solidFill>
                  <a:schemeClr val="dk1"/>
                </a:solidFill>
                <a:latin typeface="Oswald"/>
                <a:ea typeface="Oswald"/>
                <a:cs typeface="Oswald"/>
                <a:sym typeface="Oswald"/>
              </a:rPr>
              <a:t>Compatibilidad multiplataforma: jQuery se asegura de que tu código funcione de manera consistente en diferentes navegadores web.</a:t>
            </a:r>
            <a:endParaRPr sz="1200">
              <a:solidFill>
                <a:schemeClr val="dk1"/>
              </a:solidFill>
              <a:latin typeface="Oswald"/>
              <a:ea typeface="Oswald"/>
              <a:cs typeface="Oswald"/>
              <a:sym typeface="Oswald"/>
            </a:endParaRPr>
          </a:p>
        </p:txBody>
      </p:sp>
      <p:sp>
        <p:nvSpPr>
          <p:cNvPr id="76" name="Google Shape;76;p15"/>
          <p:cNvSpPr txBox="1"/>
          <p:nvPr>
            <p:ph idx="1" type="body"/>
          </p:nvPr>
        </p:nvSpPr>
        <p:spPr>
          <a:xfrm>
            <a:off x="5452000" y="3578575"/>
            <a:ext cx="3305700" cy="763500"/>
          </a:xfrm>
          <a:prstGeom prst="rect">
            <a:avLst/>
          </a:prstGeom>
          <a:ln cap="flat" cmpd="sng" w="28575">
            <a:solidFill>
              <a:srgbClr val="8E7CC3"/>
            </a:solidFill>
            <a:prstDash val="dot"/>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1200"/>
              </a:spcBef>
              <a:spcAft>
                <a:spcPts val="1200"/>
              </a:spcAft>
              <a:buNone/>
            </a:pPr>
            <a:r>
              <a:rPr lang="es" sz="1200">
                <a:solidFill>
                  <a:schemeClr val="dk1"/>
                </a:solidFill>
                <a:latin typeface="Oswald"/>
                <a:ea typeface="Oswald"/>
                <a:cs typeface="Oswald"/>
                <a:sym typeface="Oswald"/>
              </a:rPr>
              <a:t>Extensibilidad: jQuery es personalizable, puedes agregar funciones extras para adaptarlo a tus necesidades en proyectos web.</a:t>
            </a:r>
            <a:endParaRPr sz="850">
              <a:solidFill>
                <a:schemeClr val="dk1"/>
              </a:solidFill>
            </a:endParaRPr>
          </a:p>
        </p:txBody>
      </p:sp>
      <p:pic>
        <p:nvPicPr>
          <p:cNvPr id="77" name="Google Shape;77;p15"/>
          <p:cNvPicPr preferRelativeResize="0"/>
          <p:nvPr/>
        </p:nvPicPr>
        <p:blipFill>
          <a:blip r:embed="rId3">
            <a:alphaModFix/>
          </a:blip>
          <a:stretch>
            <a:fillRect/>
          </a:stretch>
        </p:blipFill>
        <p:spPr>
          <a:xfrm>
            <a:off x="3343500" y="1801425"/>
            <a:ext cx="2043400" cy="2043400"/>
          </a:xfrm>
          <a:prstGeom prst="rect">
            <a:avLst/>
          </a:prstGeom>
          <a:noFill/>
          <a:ln>
            <a:noFill/>
          </a:ln>
        </p:spPr>
      </p:pic>
      <p:pic>
        <p:nvPicPr>
          <p:cNvPr id="78" name="Google Shape;78;p15"/>
          <p:cNvPicPr preferRelativeResize="0"/>
          <p:nvPr/>
        </p:nvPicPr>
        <p:blipFill>
          <a:blip r:embed="rId4">
            <a:alphaModFix/>
          </a:blip>
          <a:stretch>
            <a:fillRect/>
          </a:stretch>
        </p:blipFill>
        <p:spPr>
          <a:xfrm>
            <a:off x="5264024" y="2510824"/>
            <a:ext cx="440425" cy="492200"/>
          </a:xfrm>
          <a:prstGeom prst="rect">
            <a:avLst/>
          </a:prstGeom>
          <a:noFill/>
          <a:ln>
            <a:noFill/>
          </a:ln>
        </p:spPr>
      </p:pic>
      <p:pic>
        <p:nvPicPr>
          <p:cNvPr id="79" name="Google Shape;79;p15"/>
          <p:cNvPicPr preferRelativeResize="0"/>
          <p:nvPr/>
        </p:nvPicPr>
        <p:blipFill>
          <a:blip r:embed="rId4">
            <a:alphaModFix/>
          </a:blip>
          <a:stretch>
            <a:fillRect/>
          </a:stretch>
        </p:blipFill>
        <p:spPr>
          <a:xfrm rot="-2916556">
            <a:off x="4836449" y="1644023"/>
            <a:ext cx="440425" cy="492202"/>
          </a:xfrm>
          <a:prstGeom prst="rect">
            <a:avLst/>
          </a:prstGeom>
          <a:noFill/>
          <a:ln>
            <a:noFill/>
          </a:ln>
        </p:spPr>
      </p:pic>
      <p:pic>
        <p:nvPicPr>
          <p:cNvPr id="80" name="Google Shape;80;p15"/>
          <p:cNvPicPr preferRelativeResize="0"/>
          <p:nvPr/>
        </p:nvPicPr>
        <p:blipFill>
          <a:blip r:embed="rId4">
            <a:alphaModFix/>
          </a:blip>
          <a:stretch>
            <a:fillRect/>
          </a:stretch>
        </p:blipFill>
        <p:spPr>
          <a:xfrm rot="782529">
            <a:off x="4896624" y="3542375"/>
            <a:ext cx="440426" cy="492205"/>
          </a:xfrm>
          <a:prstGeom prst="rect">
            <a:avLst/>
          </a:prstGeom>
          <a:noFill/>
          <a:ln>
            <a:noFill/>
          </a:ln>
        </p:spPr>
      </p:pic>
      <p:pic>
        <p:nvPicPr>
          <p:cNvPr id="81" name="Google Shape;81;p15"/>
          <p:cNvPicPr preferRelativeResize="0"/>
          <p:nvPr/>
        </p:nvPicPr>
        <p:blipFill>
          <a:blip r:embed="rId4">
            <a:alphaModFix/>
          </a:blip>
          <a:stretch>
            <a:fillRect/>
          </a:stretch>
        </p:blipFill>
        <p:spPr>
          <a:xfrm flipH="1" rot="-880670">
            <a:off x="3483628" y="3475841"/>
            <a:ext cx="439472" cy="492192"/>
          </a:xfrm>
          <a:prstGeom prst="rect">
            <a:avLst/>
          </a:prstGeom>
          <a:noFill/>
          <a:ln>
            <a:noFill/>
          </a:ln>
        </p:spPr>
      </p:pic>
      <p:pic>
        <p:nvPicPr>
          <p:cNvPr id="82" name="Google Shape;82;p15"/>
          <p:cNvPicPr preferRelativeResize="0"/>
          <p:nvPr/>
        </p:nvPicPr>
        <p:blipFill>
          <a:blip r:embed="rId4">
            <a:alphaModFix/>
          </a:blip>
          <a:stretch>
            <a:fillRect/>
          </a:stretch>
        </p:blipFill>
        <p:spPr>
          <a:xfrm flipH="1" rot="2518739">
            <a:off x="3685203" y="1605875"/>
            <a:ext cx="439473" cy="492194"/>
          </a:xfrm>
          <a:prstGeom prst="rect">
            <a:avLst/>
          </a:prstGeom>
          <a:noFill/>
          <a:ln>
            <a:noFill/>
          </a:ln>
        </p:spPr>
      </p:pic>
      <p:pic>
        <p:nvPicPr>
          <p:cNvPr id="83" name="Google Shape;83;p15"/>
          <p:cNvPicPr preferRelativeResize="0"/>
          <p:nvPr/>
        </p:nvPicPr>
        <p:blipFill>
          <a:blip r:embed="rId4">
            <a:alphaModFix/>
          </a:blip>
          <a:stretch>
            <a:fillRect/>
          </a:stretch>
        </p:blipFill>
        <p:spPr>
          <a:xfrm flipH="1" rot="39">
            <a:off x="3055830" y="2540141"/>
            <a:ext cx="439470" cy="492192"/>
          </a:xfrm>
          <a:prstGeom prst="rect">
            <a:avLst/>
          </a:prstGeom>
          <a:noFill/>
          <a:ln>
            <a:noFill/>
          </a:ln>
        </p:spPr>
      </p:pic>
      <p:pic>
        <p:nvPicPr>
          <p:cNvPr id="84" name="Google Shape;84;p15"/>
          <p:cNvPicPr preferRelativeResize="0"/>
          <p:nvPr/>
        </p:nvPicPr>
        <p:blipFill>
          <a:blip r:embed="rId5">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Ampliar la estructura de JQuery con plugins</a:t>
            </a:r>
            <a:endParaRPr/>
          </a:p>
        </p:txBody>
      </p:sp>
      <p:sp>
        <p:nvSpPr>
          <p:cNvPr id="90" name="Google Shape;90;p16"/>
          <p:cNvSpPr txBox="1"/>
          <p:nvPr>
            <p:ph idx="1" type="body"/>
          </p:nvPr>
        </p:nvSpPr>
        <p:spPr>
          <a:xfrm>
            <a:off x="496850" y="1431475"/>
            <a:ext cx="3299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s">
                <a:solidFill>
                  <a:schemeClr val="dk1"/>
                </a:solidFill>
              </a:rPr>
              <a:t>Simplificar </a:t>
            </a:r>
            <a:r>
              <a:rPr lang="es">
                <a:solidFill>
                  <a:schemeClr val="dk1"/>
                </a:solidFill>
              </a:rPr>
              <a:t>programas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Gratuitos </a:t>
            </a:r>
            <a:endParaRPr>
              <a:solidFill>
                <a:schemeClr val="dk1"/>
              </a:solidFill>
            </a:endParaRPr>
          </a:p>
        </p:txBody>
      </p:sp>
      <p:pic>
        <p:nvPicPr>
          <p:cNvPr id="91" name="Google Shape;91;p16"/>
          <p:cNvPicPr preferRelativeResize="0"/>
          <p:nvPr/>
        </p:nvPicPr>
        <p:blipFill>
          <a:blip r:embed="rId3">
            <a:alphaModFix/>
          </a:blip>
          <a:stretch>
            <a:fillRect/>
          </a:stretch>
        </p:blipFill>
        <p:spPr>
          <a:xfrm>
            <a:off x="8327875" y="4576875"/>
            <a:ext cx="504425" cy="425300"/>
          </a:xfrm>
          <a:prstGeom prst="rect">
            <a:avLst/>
          </a:prstGeom>
          <a:noFill/>
          <a:ln>
            <a:noFill/>
          </a:ln>
        </p:spPr>
      </p:pic>
      <p:pic>
        <p:nvPicPr>
          <p:cNvPr id="92" name="Google Shape;92;p16"/>
          <p:cNvPicPr preferRelativeResize="0"/>
          <p:nvPr/>
        </p:nvPicPr>
        <p:blipFill>
          <a:blip r:embed="rId4">
            <a:alphaModFix/>
          </a:blip>
          <a:stretch>
            <a:fillRect/>
          </a:stretch>
        </p:blipFill>
        <p:spPr>
          <a:xfrm>
            <a:off x="3999800" y="1317525"/>
            <a:ext cx="3416401"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a:t>
            </a:r>
            <a:r>
              <a:rPr lang="es"/>
              <a:t> se agrega la biblioteca de JQuery?</a:t>
            </a:r>
            <a:endParaRPr/>
          </a:p>
        </p:txBody>
      </p:sp>
      <p:sp>
        <p:nvSpPr>
          <p:cNvPr id="98" name="Google Shape;98;p17"/>
          <p:cNvSpPr txBox="1"/>
          <p:nvPr>
            <p:ph idx="1" type="body"/>
          </p:nvPr>
        </p:nvSpPr>
        <p:spPr>
          <a:xfrm>
            <a:off x="311700" y="116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Alojar por medio de un archivo:</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s">
                <a:solidFill>
                  <a:schemeClr val="dk1"/>
                </a:solidFill>
              </a:rPr>
              <a:t>Por medio de archivo externo: </a:t>
            </a:r>
            <a:endParaRPr>
              <a:solidFill>
                <a:schemeClr val="dk1"/>
              </a:solidFill>
            </a:endParaRPr>
          </a:p>
        </p:txBody>
      </p:sp>
      <p:pic>
        <p:nvPicPr>
          <p:cNvPr id="99" name="Google Shape;99;p17"/>
          <p:cNvPicPr preferRelativeResize="0"/>
          <p:nvPr/>
        </p:nvPicPr>
        <p:blipFill>
          <a:blip r:embed="rId3">
            <a:alphaModFix/>
          </a:blip>
          <a:stretch>
            <a:fillRect/>
          </a:stretch>
        </p:blipFill>
        <p:spPr>
          <a:xfrm>
            <a:off x="5904750" y="1160475"/>
            <a:ext cx="997850" cy="1118925"/>
          </a:xfrm>
          <a:prstGeom prst="rect">
            <a:avLst/>
          </a:prstGeom>
          <a:noFill/>
          <a:ln>
            <a:noFill/>
          </a:ln>
        </p:spPr>
      </p:pic>
      <p:pic>
        <p:nvPicPr>
          <p:cNvPr id="100" name="Google Shape;100;p17"/>
          <p:cNvPicPr preferRelativeResize="0"/>
          <p:nvPr/>
        </p:nvPicPr>
        <p:blipFill>
          <a:blip r:embed="rId4">
            <a:alphaModFix/>
          </a:blip>
          <a:stretch>
            <a:fillRect/>
          </a:stretch>
        </p:blipFill>
        <p:spPr>
          <a:xfrm>
            <a:off x="406525" y="1540975"/>
            <a:ext cx="4953000" cy="914400"/>
          </a:xfrm>
          <a:prstGeom prst="rect">
            <a:avLst/>
          </a:prstGeom>
          <a:noFill/>
          <a:ln>
            <a:noFill/>
          </a:ln>
        </p:spPr>
      </p:pic>
      <p:pic>
        <p:nvPicPr>
          <p:cNvPr id="101" name="Google Shape;101;p17"/>
          <p:cNvPicPr preferRelativeResize="0"/>
          <p:nvPr/>
        </p:nvPicPr>
        <p:blipFill>
          <a:blip r:embed="rId5">
            <a:alphaModFix/>
          </a:blip>
          <a:stretch>
            <a:fillRect/>
          </a:stretch>
        </p:blipFill>
        <p:spPr>
          <a:xfrm>
            <a:off x="8327875" y="4576875"/>
            <a:ext cx="504425" cy="425300"/>
          </a:xfrm>
          <a:prstGeom prst="rect">
            <a:avLst/>
          </a:prstGeom>
          <a:noFill/>
          <a:ln>
            <a:noFill/>
          </a:ln>
        </p:spPr>
      </p:pic>
      <p:pic>
        <p:nvPicPr>
          <p:cNvPr id="102" name="Google Shape;102;p17"/>
          <p:cNvPicPr preferRelativeResize="0"/>
          <p:nvPr/>
        </p:nvPicPr>
        <p:blipFill>
          <a:blip r:embed="rId6">
            <a:alphaModFix/>
          </a:blip>
          <a:stretch>
            <a:fillRect/>
          </a:stretch>
        </p:blipFill>
        <p:spPr>
          <a:xfrm>
            <a:off x="447675" y="3054875"/>
            <a:ext cx="5638800" cy="857250"/>
          </a:xfrm>
          <a:prstGeom prst="rect">
            <a:avLst/>
          </a:prstGeom>
          <a:noFill/>
          <a:ln>
            <a:noFill/>
          </a:ln>
        </p:spPr>
      </p:pic>
      <p:pic>
        <p:nvPicPr>
          <p:cNvPr id="103" name="Google Shape;103;p17"/>
          <p:cNvPicPr preferRelativeResize="0"/>
          <p:nvPr/>
        </p:nvPicPr>
        <p:blipFill>
          <a:blip r:embed="rId7">
            <a:alphaModFix/>
          </a:blip>
          <a:stretch>
            <a:fillRect/>
          </a:stretch>
        </p:blipFill>
        <p:spPr>
          <a:xfrm>
            <a:off x="6597373" y="2774098"/>
            <a:ext cx="1974465" cy="702525"/>
          </a:xfrm>
          <a:prstGeom prst="rect">
            <a:avLst/>
          </a:prstGeom>
          <a:noFill/>
          <a:ln>
            <a:noFill/>
          </a:ln>
        </p:spPr>
      </p:pic>
      <p:pic>
        <p:nvPicPr>
          <p:cNvPr id="104" name="Google Shape;104;p17"/>
          <p:cNvPicPr preferRelativeResize="0"/>
          <p:nvPr/>
        </p:nvPicPr>
        <p:blipFill>
          <a:blip r:embed="rId8">
            <a:alphaModFix/>
          </a:blip>
          <a:stretch>
            <a:fillRect/>
          </a:stretch>
        </p:blipFill>
        <p:spPr>
          <a:xfrm>
            <a:off x="6233225" y="3571900"/>
            <a:ext cx="2702775" cy="2007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403250" y="965999"/>
            <a:ext cx="2557800" cy="32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Eventos</a:t>
            </a:r>
            <a:endParaRPr>
              <a:solidFill>
                <a:schemeClr val="dk1"/>
              </a:solidFill>
            </a:endParaRPr>
          </a:p>
          <a:p>
            <a:pPr indent="-330200" lvl="0" marL="457200" rtl="0" algn="l">
              <a:spcBef>
                <a:spcPts val="1200"/>
              </a:spcBef>
              <a:spcAft>
                <a:spcPts val="0"/>
              </a:spcAft>
              <a:buClr>
                <a:schemeClr val="dk1"/>
              </a:buClr>
              <a:buSzPts val="1600"/>
              <a:buChar char="●"/>
            </a:pPr>
            <a:r>
              <a:rPr lang="es" sz="1600">
                <a:solidFill>
                  <a:schemeClr val="dk1"/>
                </a:solidFill>
              </a:rPr>
              <a:t>.on()</a:t>
            </a:r>
            <a:endParaRPr sz="1600">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.click()</a:t>
            </a:r>
            <a:endParaRPr sz="1600">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.hover()</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s">
                <a:solidFill>
                  <a:schemeClr val="dk1"/>
                </a:solidFill>
              </a:rPr>
              <a:t>Métodos</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hide</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toggle</a:t>
            </a:r>
            <a:endParaRPr>
              <a:solidFill>
                <a:schemeClr val="dk1"/>
              </a:solidFill>
            </a:endParaRPr>
          </a:p>
        </p:txBody>
      </p:sp>
      <p:pic>
        <p:nvPicPr>
          <p:cNvPr id="110" name="Google Shape;110;p18"/>
          <p:cNvPicPr preferRelativeResize="0"/>
          <p:nvPr/>
        </p:nvPicPr>
        <p:blipFill rotWithShape="1">
          <a:blip r:embed="rId3">
            <a:alphaModFix/>
          </a:blip>
          <a:srcRect b="9049" l="0" r="0" t="0"/>
          <a:stretch/>
        </p:blipFill>
        <p:spPr>
          <a:xfrm>
            <a:off x="4207000" y="532899"/>
            <a:ext cx="4120875" cy="4077725"/>
          </a:xfrm>
          <a:prstGeom prst="rect">
            <a:avLst/>
          </a:prstGeom>
          <a:noFill/>
          <a:ln>
            <a:noFill/>
          </a:ln>
        </p:spPr>
      </p:pic>
      <p:pic>
        <p:nvPicPr>
          <p:cNvPr id="111" name="Google Shape;111;p18"/>
          <p:cNvPicPr preferRelativeResize="0"/>
          <p:nvPr/>
        </p:nvPicPr>
        <p:blipFill>
          <a:blip r:embed="rId4">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
              <a:t> </a:t>
            </a:r>
            <a:endParaRPr/>
          </a:p>
        </p:txBody>
      </p:sp>
      <p:pic>
        <p:nvPicPr>
          <p:cNvPr id="117" name="Google Shape;117;p19"/>
          <p:cNvPicPr preferRelativeResize="0"/>
          <p:nvPr/>
        </p:nvPicPr>
        <p:blipFill>
          <a:blip r:embed="rId3">
            <a:alphaModFix/>
          </a:blip>
          <a:stretch>
            <a:fillRect/>
          </a:stretch>
        </p:blipFill>
        <p:spPr>
          <a:xfrm>
            <a:off x="8327875" y="4576875"/>
            <a:ext cx="504425" cy="425300"/>
          </a:xfrm>
          <a:prstGeom prst="rect">
            <a:avLst/>
          </a:prstGeom>
          <a:noFill/>
          <a:ln>
            <a:noFill/>
          </a:ln>
        </p:spPr>
      </p:pic>
      <p:pic>
        <p:nvPicPr>
          <p:cNvPr id="118" name="Google Shape;118;p19"/>
          <p:cNvPicPr preferRelativeResize="0"/>
          <p:nvPr/>
        </p:nvPicPr>
        <p:blipFill>
          <a:blip r:embed="rId4">
            <a:alphaModFix/>
          </a:blip>
          <a:stretch>
            <a:fillRect/>
          </a:stretch>
        </p:blipFill>
        <p:spPr>
          <a:xfrm>
            <a:off x="0" y="0"/>
            <a:ext cx="6683651" cy="5143500"/>
          </a:xfrm>
          <a:prstGeom prst="rect">
            <a:avLst/>
          </a:prstGeom>
          <a:noFill/>
          <a:ln>
            <a:noFill/>
          </a:ln>
        </p:spPr>
      </p:pic>
      <p:pic>
        <p:nvPicPr>
          <p:cNvPr id="119" name="Google Shape;119;p19"/>
          <p:cNvPicPr preferRelativeResize="0"/>
          <p:nvPr/>
        </p:nvPicPr>
        <p:blipFill rotWithShape="1">
          <a:blip r:embed="rId5">
            <a:alphaModFix/>
          </a:blip>
          <a:srcRect b="55191" l="0" r="34473" t="0"/>
          <a:stretch/>
        </p:blipFill>
        <p:spPr>
          <a:xfrm>
            <a:off x="4356000" y="2359913"/>
            <a:ext cx="4644000" cy="149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0" y="0"/>
            <a:ext cx="4701151" cy="5143500"/>
          </a:xfrm>
          <a:prstGeom prst="rect">
            <a:avLst/>
          </a:prstGeom>
          <a:noFill/>
          <a:ln>
            <a:noFill/>
          </a:ln>
        </p:spPr>
      </p:pic>
      <p:pic>
        <p:nvPicPr>
          <p:cNvPr id="125" name="Google Shape;125;p20"/>
          <p:cNvPicPr preferRelativeResize="0"/>
          <p:nvPr/>
        </p:nvPicPr>
        <p:blipFill>
          <a:blip r:embed="rId4">
            <a:alphaModFix/>
          </a:blip>
          <a:stretch>
            <a:fillRect/>
          </a:stretch>
        </p:blipFill>
        <p:spPr>
          <a:xfrm>
            <a:off x="4845175" y="1168500"/>
            <a:ext cx="4298824" cy="2806500"/>
          </a:xfrm>
          <a:prstGeom prst="rect">
            <a:avLst/>
          </a:prstGeom>
          <a:noFill/>
          <a:ln>
            <a:noFill/>
          </a:ln>
        </p:spPr>
      </p:pic>
      <p:cxnSp>
        <p:nvCxnSpPr>
          <p:cNvPr id="126" name="Google Shape;126;p20"/>
          <p:cNvCxnSpPr/>
          <p:nvPr/>
        </p:nvCxnSpPr>
        <p:spPr>
          <a:xfrm>
            <a:off x="4783450" y="25650"/>
            <a:ext cx="0" cy="5092200"/>
          </a:xfrm>
          <a:prstGeom prst="straightConnector1">
            <a:avLst/>
          </a:prstGeom>
          <a:noFill/>
          <a:ln cap="flat" cmpd="sng" w="152400">
            <a:solidFill>
              <a:schemeClr val="accent1"/>
            </a:solidFill>
            <a:prstDash val="dot"/>
            <a:round/>
            <a:headEnd len="med" w="med" type="none"/>
            <a:tailEnd len="med" w="med" type="none"/>
          </a:ln>
        </p:spPr>
      </p:cxnSp>
      <p:sp>
        <p:nvSpPr>
          <p:cNvPr id="127" name="Google Shape;127;p20"/>
          <p:cNvSpPr txBox="1"/>
          <p:nvPr/>
        </p:nvSpPr>
        <p:spPr>
          <a:xfrm>
            <a:off x="2427725" y="144025"/>
            <a:ext cx="1862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rPr>
              <a:t>Sin Jquery</a:t>
            </a:r>
            <a:endParaRPr b="1" sz="1600">
              <a:solidFill>
                <a:schemeClr val="dk1"/>
              </a:solidFill>
            </a:endParaRPr>
          </a:p>
        </p:txBody>
      </p:sp>
      <p:sp>
        <p:nvSpPr>
          <p:cNvPr id="128" name="Google Shape;128;p20"/>
          <p:cNvSpPr txBox="1"/>
          <p:nvPr/>
        </p:nvSpPr>
        <p:spPr>
          <a:xfrm>
            <a:off x="5450175" y="90675"/>
            <a:ext cx="1862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rPr>
              <a:t>Con Jquery</a:t>
            </a:r>
            <a:endParaRPr b="1" sz="1600">
              <a:solidFill>
                <a:schemeClr val="dk1"/>
              </a:solidFill>
            </a:endParaRPr>
          </a:p>
        </p:txBody>
      </p:sp>
      <p:pic>
        <p:nvPicPr>
          <p:cNvPr id="129" name="Google Shape;129;p20"/>
          <p:cNvPicPr preferRelativeResize="0"/>
          <p:nvPr/>
        </p:nvPicPr>
        <p:blipFill>
          <a:blip r:embed="rId5">
            <a:alphaModFix/>
          </a:blip>
          <a:stretch>
            <a:fillRect/>
          </a:stretch>
        </p:blipFill>
        <p:spPr>
          <a:xfrm>
            <a:off x="8327875" y="4576875"/>
            <a:ext cx="504425" cy="42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a:t>
            </a:r>
            <a:endParaRPr/>
          </a:p>
        </p:txBody>
      </p:sp>
      <p:pic>
        <p:nvPicPr>
          <p:cNvPr id="135" name="Google Shape;135;p21"/>
          <p:cNvPicPr preferRelativeResize="0"/>
          <p:nvPr/>
        </p:nvPicPr>
        <p:blipFill>
          <a:blip r:embed="rId3">
            <a:alphaModFix/>
          </a:blip>
          <a:stretch>
            <a:fillRect/>
          </a:stretch>
        </p:blipFill>
        <p:spPr>
          <a:xfrm>
            <a:off x="4723625" y="1149825"/>
            <a:ext cx="4108664" cy="3025550"/>
          </a:xfrm>
          <a:prstGeom prst="rect">
            <a:avLst/>
          </a:prstGeom>
          <a:noFill/>
          <a:ln>
            <a:noFill/>
          </a:ln>
        </p:spPr>
      </p:pic>
      <p:pic>
        <p:nvPicPr>
          <p:cNvPr id="136" name="Google Shape;136;p21"/>
          <p:cNvPicPr preferRelativeResize="0"/>
          <p:nvPr/>
        </p:nvPicPr>
        <p:blipFill>
          <a:blip r:embed="rId4">
            <a:alphaModFix/>
          </a:blip>
          <a:stretch>
            <a:fillRect/>
          </a:stretch>
        </p:blipFill>
        <p:spPr>
          <a:xfrm>
            <a:off x="311700" y="1413325"/>
            <a:ext cx="4382575" cy="2498550"/>
          </a:xfrm>
          <a:prstGeom prst="rect">
            <a:avLst/>
          </a:prstGeom>
          <a:noFill/>
          <a:ln>
            <a:noFill/>
          </a:ln>
        </p:spPr>
      </p:pic>
      <p:pic>
        <p:nvPicPr>
          <p:cNvPr id="137" name="Google Shape;137;p21"/>
          <p:cNvPicPr preferRelativeResize="0"/>
          <p:nvPr/>
        </p:nvPicPr>
        <p:blipFill>
          <a:blip r:embed="rId5">
            <a:alphaModFix/>
          </a:blip>
          <a:stretch>
            <a:fillRect/>
          </a:stretch>
        </p:blipFill>
        <p:spPr>
          <a:xfrm>
            <a:off x="8327875" y="4576875"/>
            <a:ext cx="504425" cy="425300"/>
          </a:xfrm>
          <a:prstGeom prst="rect">
            <a:avLst/>
          </a:prstGeom>
          <a:noFill/>
          <a:ln>
            <a:noFill/>
          </a:ln>
        </p:spPr>
      </p:pic>
      <p:pic>
        <p:nvPicPr>
          <p:cNvPr id="138" name="Google Shape;138;p21"/>
          <p:cNvPicPr preferRelativeResize="0"/>
          <p:nvPr/>
        </p:nvPicPr>
        <p:blipFill>
          <a:blip r:embed="rId6">
            <a:alphaModFix/>
          </a:blip>
          <a:stretch>
            <a:fillRect/>
          </a:stretch>
        </p:blipFill>
        <p:spPr>
          <a:xfrm>
            <a:off x="1086701" y="3613301"/>
            <a:ext cx="3194750" cy="127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