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96" r:id="rId3"/>
    <p:sldId id="366" r:id="rId4"/>
    <p:sldId id="383" r:id="rId5"/>
    <p:sldId id="397" r:id="rId6"/>
    <p:sldId id="384" r:id="rId7"/>
    <p:sldId id="382" r:id="rId8"/>
    <p:sldId id="368" r:id="rId9"/>
    <p:sldId id="378" r:id="rId10"/>
    <p:sldId id="381" r:id="rId11"/>
    <p:sldId id="385" r:id="rId12"/>
    <p:sldId id="386" r:id="rId13"/>
    <p:sldId id="387" r:id="rId14"/>
    <p:sldId id="388" r:id="rId15"/>
    <p:sldId id="380" r:id="rId16"/>
    <p:sldId id="395" r:id="rId17"/>
    <p:sldId id="389" r:id="rId18"/>
    <p:sldId id="390" r:id="rId19"/>
    <p:sldId id="391" r:id="rId20"/>
    <p:sldId id="392" r:id="rId21"/>
    <p:sldId id="393" r:id="rId22"/>
    <p:sldId id="394" r:id="rId2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15618" autoAdjust="0"/>
    <p:restoredTop sz="94655" autoAdjust="0"/>
  </p:normalViewPr>
  <p:slideViewPr>
    <p:cSldViewPr>
      <p:cViewPr varScale="1">
        <p:scale>
          <a:sx n="91" d="100"/>
          <a:sy n="91" d="100"/>
        </p:scale>
        <p:origin x="-108" y="-8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E3C5B905-D3DC-43AA-9F60-962B0362786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A9E248FE-3768-42A4-A36D-51DCE0CB33F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1666875" cy="47625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2010 DCMI</a:t>
            </a:r>
            <a:endParaRPr lang="en-GB" dirty="0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45225"/>
            <a:ext cx="4752975" cy="47625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GB"/>
              <a:t>DC-2010: International Conference on Dublin Core and Metadata Applications</a:t>
            </a:r>
          </a:p>
          <a:p>
            <a:pPr>
              <a:defRPr/>
            </a:pPr>
            <a:r>
              <a:rPr lang="en-GB"/>
              <a:t>Pittsburgh, 20-22 October 2010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245225"/>
            <a:ext cx="1666875" cy="47625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A84BE9F-029B-431D-BEE9-A29A096FCB8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spcBef>
                <a:spcPts val="300"/>
              </a:spcBef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E61A8-D6D3-475C-8853-F855596CC75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GB"/>
              <a:t>DC-2010: International Conference on Dublin Core and Metadata Applications Pittsburgh, 20-22 October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DF10FC9-2314-4A65-9617-C953244813E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2276475"/>
            <a:ext cx="4038600" cy="363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2276475"/>
            <a:ext cx="4038600" cy="363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DCMI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43B19-A4D0-4C1C-88C3-002B42B5CCA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8640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242088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140969"/>
            <a:ext cx="4040188" cy="2985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242088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140967"/>
            <a:ext cx="4041775" cy="29851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DCMI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22C94-B6BC-4492-B3D6-0722E2CBBEA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7544" y="2420888"/>
            <a:ext cx="2664296" cy="639762"/>
          </a:xfrm>
        </p:spPr>
        <p:txBody>
          <a:bodyPr anchor="b"/>
          <a:lstStyle>
            <a:lvl1pPr marL="0" indent="0">
              <a:buNone/>
              <a:defRPr sz="20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3203848" y="2420888"/>
            <a:ext cx="2736304" cy="639762"/>
          </a:xfrm>
        </p:spPr>
        <p:txBody>
          <a:bodyPr anchor="b"/>
          <a:lstStyle>
            <a:lvl1pPr marL="0" indent="0">
              <a:buNone/>
              <a:defRPr sz="20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4"/>
          </p:nvPr>
        </p:nvSpPr>
        <p:spPr>
          <a:xfrm>
            <a:off x="6012160" y="2420888"/>
            <a:ext cx="2664296" cy="639762"/>
          </a:xfrm>
        </p:spPr>
        <p:txBody>
          <a:bodyPr anchor="b"/>
          <a:lstStyle>
            <a:lvl1pPr marL="0" indent="0">
              <a:buNone/>
              <a:defRPr sz="20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140969"/>
            <a:ext cx="2674640" cy="2880319"/>
          </a:xfrm>
        </p:spPr>
        <p:txBody>
          <a:bodyPr/>
          <a:lstStyle>
            <a:lvl1pPr>
              <a:defRPr sz="1800" baseline="0"/>
            </a:lvl1pPr>
            <a:lvl2pPr>
              <a:defRPr sz="1600" baseline="0"/>
            </a:lvl2pPr>
            <a:lvl3pPr>
              <a:defRPr sz="1400" baseline="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3203848" y="3140968"/>
            <a:ext cx="2736304" cy="2880320"/>
          </a:xfrm>
        </p:spPr>
        <p:txBody>
          <a:bodyPr/>
          <a:lstStyle>
            <a:lvl1pPr>
              <a:defRPr sz="1800" baseline="0"/>
            </a:lvl1pPr>
            <a:lvl2pPr>
              <a:defRPr sz="1600" baseline="0"/>
            </a:lvl2pPr>
            <a:lvl3pPr>
              <a:defRPr sz="1400" baseline="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6012160" y="3140968"/>
            <a:ext cx="2674640" cy="2880320"/>
          </a:xfrm>
        </p:spPr>
        <p:txBody>
          <a:bodyPr/>
          <a:lstStyle>
            <a:lvl1pPr>
              <a:defRPr sz="1800" baseline="0"/>
            </a:lvl1pPr>
            <a:lvl2pPr>
              <a:defRPr sz="1600" baseline="0"/>
            </a:lvl2pPr>
            <a:lvl3pPr>
              <a:defRPr sz="1400" baseline="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DCMI</a:t>
            </a:r>
            <a:endParaRPr lang="en-GB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546CA-B284-45A0-9FDA-EC6F1F232F7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DCMI</a:t>
            </a:r>
            <a:endParaRPr lang="en-GB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312A6-1508-4488-9234-47CBB0E413C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600" y="1196751"/>
            <a:ext cx="7056784" cy="47525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DCMI</a:t>
            </a:r>
            <a:endParaRPr lang="en-GB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DC-2010: International Conference on Dublin Core and Metadata Applications Pittsburgh, 20-22 October 2010</a:t>
            </a:r>
            <a:endParaRPr lang="en-GB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DC213-3EB0-480C-96FE-96DA254387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96975"/>
            <a:ext cx="82296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2276475"/>
            <a:ext cx="8229600" cy="363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17383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2010 DCMI</a:t>
            </a: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68538" y="6245225"/>
            <a:ext cx="47513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GB"/>
              <a:t>DC-2010: International Conference on Dublin Core and Metadata Applications</a:t>
            </a:r>
          </a:p>
          <a:p>
            <a:pPr>
              <a:defRPr/>
            </a:pPr>
            <a:r>
              <a:rPr lang="en-GB"/>
              <a:t>Pittsburgh, 20-22 October 2010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245225"/>
            <a:ext cx="1593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A5F52830-4CDE-48DA-949C-5C0481E3C21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1031" name="Picture 7" descr="Presentation banner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14400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Line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68313" y="2060575"/>
            <a:ext cx="8207375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 descr="Line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68313" y="6092825"/>
            <a:ext cx="8207375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028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z="1000" smtClean="0">
                <a:cs typeface="Arial" charset="0"/>
              </a:rPr>
              <a:t>© 2010 DCMI</a:t>
            </a:r>
            <a:endParaRPr lang="en-GB" sz="1000" smtClean="0">
              <a:cs typeface="Arial" charset="0"/>
            </a:endParaRPr>
          </a:p>
        </p:txBody>
      </p:sp>
      <p:sp>
        <p:nvSpPr>
          <p:cNvPr id="12290" name="Rectangle 102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>
                <a:cs typeface="Arial" charset="0"/>
              </a:rPr>
              <a:t>DC-2010: International Conference on Dublin Core and Metadata Applications</a:t>
            </a:r>
          </a:p>
          <a:p>
            <a:r>
              <a:rPr lang="en-GB" smtClean="0">
                <a:cs typeface="Arial" charset="0"/>
              </a:rPr>
              <a:t>Pittsburgh, 20-22 October 2010</a:t>
            </a:r>
          </a:p>
        </p:txBody>
      </p:sp>
      <p:sp>
        <p:nvSpPr>
          <p:cNvPr id="12291" name="Rectangle 10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8CD3B2-804D-4500-A4D1-49D450EE6D32}" type="slidenum">
              <a:rPr lang="en-GB" sz="1000" smtClean="0">
                <a:cs typeface="Arial" charset="0"/>
              </a:rPr>
              <a:pPr/>
              <a:t>1</a:t>
            </a:fld>
            <a:endParaRPr lang="en-GB" sz="1000" smtClean="0">
              <a:cs typeface="Arial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24400"/>
            <a:ext cx="6400800" cy="914400"/>
          </a:xfrm>
        </p:spPr>
        <p:txBody>
          <a:bodyPr/>
          <a:lstStyle/>
          <a:p>
            <a:pPr eaLnBrk="1" hangingPunct="1"/>
            <a:r>
              <a:rPr lang="en-US" sz="2400" smtClean="0"/>
              <a:t>Welcome and introduction</a:t>
            </a:r>
          </a:p>
          <a:p>
            <a:pPr eaLnBrk="1" hangingPunct="1"/>
            <a:r>
              <a:rPr lang="en-US" i="1" smtClean="0"/>
              <a:t>Makx Dekkers</a:t>
            </a:r>
          </a:p>
        </p:txBody>
      </p:sp>
      <p:pic>
        <p:nvPicPr>
          <p:cNvPr id="12293" name="Picture 6" descr="dc35x075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2565400"/>
            <a:ext cx="7727950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Introduction to DCMI</a:t>
            </a:r>
          </a:p>
        </p:txBody>
      </p:sp>
      <p:sp>
        <p:nvSpPr>
          <p:cNvPr id="20482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© 2010 DCMI</a:t>
            </a:r>
            <a:endParaRPr lang="en-GB" smtClean="0">
              <a:cs typeface="Arial" charset="0"/>
            </a:endParaRP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>
                <a:cs typeface="Arial" charset="0"/>
              </a:rPr>
              <a:t>DC-2010: International Conference on Dublin Core and Metadata Applications Pittsburgh, 20-22 October 2010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032728-05D8-498F-BD79-4EAFB05DFF4D}" type="slidenum">
              <a:rPr lang="en-GB" smtClean="0">
                <a:cs typeface="Arial" charset="0"/>
              </a:rPr>
              <a:pPr/>
              <a:t>10</a:t>
            </a:fld>
            <a:endParaRPr lang="en-GB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Organizational history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Start of activity: March 1995</a:t>
            </a:r>
          </a:p>
          <a:p>
            <a:pPr eaLnBrk="1" hangingPunct="1"/>
            <a:r>
              <a:rPr lang="en-GB" smtClean="0"/>
              <a:t>Project supported by OCLC: 1995-2008</a:t>
            </a:r>
          </a:p>
          <a:p>
            <a:pPr eaLnBrk="1" hangingPunct="1"/>
            <a:r>
              <a:rPr lang="en-GB" smtClean="0"/>
              <a:t>Affiliates since 2003</a:t>
            </a:r>
          </a:p>
          <a:p>
            <a:pPr lvl="1" eaLnBrk="1" hangingPunct="1"/>
            <a:r>
              <a:rPr lang="en-GB" sz="2000" smtClean="0"/>
              <a:t>National Library Finland (2003), JISC UK (2004), National Library Board Singapore (2005), Government of New Zealand (2005), National Library Korea (2006)</a:t>
            </a:r>
          </a:p>
          <a:p>
            <a:pPr eaLnBrk="1" hangingPunct="1"/>
            <a:r>
              <a:rPr lang="en-GB" smtClean="0"/>
              <a:t>Partners since 2008</a:t>
            </a:r>
          </a:p>
          <a:p>
            <a:pPr lvl="1" eaLnBrk="1" hangingPunct="1"/>
            <a:r>
              <a:rPr lang="en-GB" sz="2000" smtClean="0"/>
              <a:t>Infocom Corporation (Japan, 2008), Fondazione Rinascimento Digitale (Italy, 2008), Metadata Research Center (USA, 2010)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© 2010 DCMI</a:t>
            </a:r>
            <a:endParaRPr lang="en-GB" smtClean="0">
              <a:cs typeface="Arial" charset="0"/>
            </a:endParaRP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>
                <a:cs typeface="Arial" charset="0"/>
              </a:rPr>
              <a:t>DC-2010: International Conference on Dublin Core and Metadata Applications Pittsburgh, 20-22 October 2010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975C5C-D359-47B9-B32C-C2B7F31C319C}" type="slidenum">
              <a:rPr lang="en-GB" smtClean="0">
                <a:cs typeface="Arial" charset="0"/>
              </a:rPr>
              <a:pPr/>
              <a:t>11</a:t>
            </a:fld>
            <a:endParaRPr lang="en-GB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Independent incorporation</a:t>
            </a:r>
          </a:p>
        </p:txBody>
      </p:sp>
      <p:sp>
        <p:nvSpPr>
          <p:cNvPr id="22530" name="Content Placeholder 7"/>
          <p:cNvSpPr>
            <a:spLocks noGrp="1"/>
          </p:cNvSpPr>
          <p:nvPr>
            <p:ph idx="1"/>
          </p:nvPr>
        </p:nvSpPr>
        <p:spPr>
          <a:xfrm>
            <a:off x="468313" y="2276475"/>
            <a:ext cx="8229600" cy="2089150"/>
          </a:xfrm>
        </p:spPr>
        <p:txBody>
          <a:bodyPr/>
          <a:lstStyle/>
          <a:p>
            <a:pPr eaLnBrk="1" hangingPunct="1"/>
            <a:r>
              <a:rPr lang="en-GB" smtClean="0"/>
              <a:t>Dublin Core Metadata Initiative Limited</a:t>
            </a:r>
          </a:p>
          <a:p>
            <a:pPr eaLnBrk="1" hangingPunct="1"/>
            <a:r>
              <a:rPr lang="en-GB" smtClean="0"/>
              <a:t>Public, not-for-profit, “Company limited by Guarantee”</a:t>
            </a:r>
          </a:p>
          <a:p>
            <a:pPr eaLnBrk="1" hangingPunct="1"/>
            <a:r>
              <a:rPr lang="en-GB" smtClean="0"/>
              <a:t>Incorporated in Singapore, December 2008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© 2010 DCMI</a:t>
            </a:r>
            <a:endParaRPr lang="en-GB" smtClean="0">
              <a:cs typeface="Arial" charset="0"/>
            </a:endParaRP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>
                <a:cs typeface="Arial" charset="0"/>
              </a:rPr>
              <a:t>DC-2010: International Conference on Dublin Core and Metadata Applications Pittsburgh, 20-22 October 2010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1EC5F4-418D-4BA2-B53A-FFE6A097DC2D}" type="slidenum">
              <a:rPr lang="en-GB" smtClean="0">
                <a:cs typeface="Arial" charset="0"/>
              </a:rPr>
              <a:pPr/>
              <a:t>12</a:t>
            </a:fld>
            <a:endParaRPr lang="en-GB" smtClean="0">
              <a:cs typeface="Arial" charset="0"/>
            </a:endParaRPr>
          </a:p>
        </p:txBody>
      </p:sp>
      <p:pic>
        <p:nvPicPr>
          <p:cNvPr id="225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4508500"/>
            <a:ext cx="1008062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2275" y="4508500"/>
            <a:ext cx="1008063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775" y="4508500"/>
            <a:ext cx="1512888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6100" y="4437063"/>
            <a:ext cx="936625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8625" y="4581525"/>
            <a:ext cx="294481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9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1188" y="5229225"/>
            <a:ext cx="25717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0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35375" y="5300663"/>
            <a:ext cx="14414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1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08625" y="5516563"/>
            <a:ext cx="29622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Mission statement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DCMI provides simple standards to facilitate the finding, sharing and management of information.</a:t>
            </a:r>
          </a:p>
          <a:p>
            <a:pPr eaLnBrk="1" hangingPunct="1"/>
            <a:r>
              <a:rPr lang="en-GB" smtClean="0"/>
              <a:t>DCMI does this by:</a:t>
            </a:r>
          </a:p>
          <a:p>
            <a:pPr lvl="1" eaLnBrk="1" hangingPunct="1"/>
            <a:r>
              <a:rPr lang="en-GB" smtClean="0"/>
              <a:t>Developing and maintaining international standards for describing resources</a:t>
            </a:r>
          </a:p>
          <a:p>
            <a:pPr lvl="1" eaLnBrk="1" hangingPunct="1"/>
            <a:r>
              <a:rPr lang="en-GB" smtClean="0"/>
              <a:t>Supporting a worldwide community of users and developers</a:t>
            </a:r>
          </a:p>
          <a:p>
            <a:pPr lvl="1" eaLnBrk="1" hangingPunct="1"/>
            <a:r>
              <a:rPr lang="en-GB" smtClean="0"/>
              <a:t>Promoting widespread use of Dublin Core solutions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© 2010 DCMI</a:t>
            </a:r>
            <a:endParaRPr lang="en-GB" smtClean="0">
              <a:cs typeface="Arial" charset="0"/>
            </a:endParaRP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>
                <a:cs typeface="Arial" charset="0"/>
              </a:rPr>
              <a:t>DC-2010: International Conference on Dublin Core and Metadata Applications Pittsburgh, 20-22 October 2010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79D475-0D6E-4599-99D7-E3D30154EC46}" type="slidenum">
              <a:rPr lang="en-GB" smtClean="0">
                <a:cs typeface="Arial" charset="0"/>
              </a:rPr>
              <a:pPr/>
              <a:t>13</a:t>
            </a:fld>
            <a:endParaRPr lang="en-GB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Main organizational characteristics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68313" y="2276475"/>
            <a:ext cx="8229600" cy="3816350"/>
          </a:xfrm>
        </p:spPr>
        <p:txBody>
          <a:bodyPr/>
          <a:lstStyle/>
          <a:p>
            <a:pPr eaLnBrk="1" hangingPunct="1"/>
            <a:r>
              <a:rPr lang="en-GB" sz="2400" smtClean="0"/>
              <a:t>Independent: </a:t>
            </a:r>
          </a:p>
          <a:p>
            <a:pPr lvl="1" eaLnBrk="1" hangingPunct="1"/>
            <a:r>
              <a:rPr lang="en-GB" sz="2000" smtClean="0"/>
              <a:t>Not controlled by specific commercial or other interests; not biased towards specific domains or specific technical solutions</a:t>
            </a:r>
          </a:p>
          <a:p>
            <a:pPr eaLnBrk="1" hangingPunct="1"/>
            <a:r>
              <a:rPr lang="en-GB" sz="2400" smtClean="0"/>
              <a:t>International: </a:t>
            </a:r>
          </a:p>
          <a:p>
            <a:pPr lvl="1" eaLnBrk="1" hangingPunct="1"/>
            <a:r>
              <a:rPr lang="en-GB" sz="2000" smtClean="0"/>
              <a:t>Encourages participation from organizations anywhere in the world, respecting linguistic and cultural differences</a:t>
            </a:r>
          </a:p>
          <a:p>
            <a:pPr eaLnBrk="1" hangingPunct="1"/>
            <a:r>
              <a:rPr lang="en-GB" sz="2400" smtClean="0"/>
              <a:t>Influenceable: </a:t>
            </a:r>
          </a:p>
          <a:p>
            <a:pPr lvl="1" eaLnBrk="1" hangingPunct="1"/>
            <a:r>
              <a:rPr lang="en-GB" sz="2000" smtClean="0"/>
              <a:t>Open organization aiming at building consensus among the participating organizations; no prerequisites for participation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© 2010 DCMI</a:t>
            </a:r>
            <a:endParaRPr lang="en-GB" smtClean="0">
              <a:cs typeface="Arial" charset="0"/>
            </a:endParaRP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>
                <a:cs typeface="Arial" charset="0"/>
              </a:rPr>
              <a:t>DC-2010: International Conference on Dublin Core and Metadata Applications Pittsburgh, 20-22 October 2010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16AFED-C553-4D0E-9049-A7E7CD2F47BA}" type="slidenum">
              <a:rPr lang="en-GB" smtClean="0">
                <a:cs typeface="Arial" charset="0"/>
              </a:rPr>
              <a:pPr/>
              <a:t>14</a:t>
            </a:fld>
            <a:endParaRPr lang="en-GB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DC-2010 Program</a:t>
            </a:r>
          </a:p>
        </p:txBody>
      </p:sp>
      <p:sp>
        <p:nvSpPr>
          <p:cNvPr id="25602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© 2010 DCMI</a:t>
            </a:r>
            <a:endParaRPr lang="en-GB" smtClean="0">
              <a:cs typeface="Arial" charset="0"/>
            </a:endParaRP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>
                <a:cs typeface="Arial" charset="0"/>
              </a:rPr>
              <a:t>DC-2010: International Conference on Dublin Core and Metadata Applications Pittsburgh, 20-22 October 2010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EDF936-C109-42B5-B4CA-18A35C4B8362}" type="slidenum">
              <a:rPr lang="en-GB" smtClean="0">
                <a:cs typeface="Arial" charset="0"/>
              </a:rPr>
              <a:pPr/>
              <a:t>15</a:t>
            </a:fld>
            <a:endParaRPr lang="en-GB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Organization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468313" y="2276475"/>
            <a:ext cx="5616575" cy="3633788"/>
          </a:xfrm>
        </p:spPr>
        <p:txBody>
          <a:bodyPr/>
          <a:lstStyle/>
          <a:p>
            <a:pPr eaLnBrk="1" hangingPunct="1"/>
            <a:r>
              <a:rPr lang="en-GB" smtClean="0"/>
              <a:t>Logistics and support: ASIS&amp;T</a:t>
            </a:r>
          </a:p>
          <a:p>
            <a:pPr eaLnBrk="1" hangingPunct="1"/>
            <a:r>
              <a:rPr lang="en-GB" smtClean="0"/>
              <a:t>Sponsorship: JES &amp; Co.</a:t>
            </a:r>
          </a:p>
          <a:p>
            <a:pPr eaLnBrk="1" hangingPunct="1"/>
            <a:r>
              <a:rPr lang="en-GB" smtClean="0"/>
              <a:t>Conference committee</a:t>
            </a:r>
          </a:p>
          <a:p>
            <a:pPr lvl="1" eaLnBrk="1" hangingPunct="1"/>
            <a:r>
              <a:rPr lang="en-GB" smtClean="0"/>
              <a:t>Stuart Sutton (chair)</a:t>
            </a:r>
          </a:p>
          <a:p>
            <a:pPr lvl="1" eaLnBrk="1" hangingPunct="1"/>
            <a:r>
              <a:rPr lang="en-GB" smtClean="0"/>
              <a:t>Diane Hillmann (program co-chair)</a:t>
            </a:r>
          </a:p>
          <a:p>
            <a:pPr lvl="1" eaLnBrk="1" hangingPunct="1"/>
            <a:r>
              <a:rPr lang="en-GB" smtClean="0"/>
              <a:t>Mike Lauruhn (program co-chair)</a:t>
            </a:r>
          </a:p>
          <a:p>
            <a:pPr lvl="1" eaLnBrk="1" hangingPunct="1"/>
            <a:r>
              <a:rPr lang="en-GB" smtClean="0"/>
              <a:t>Liddy Nevile (workshop chair)</a:t>
            </a:r>
          </a:p>
          <a:p>
            <a:pPr lvl="1" eaLnBrk="1" hangingPunct="1"/>
            <a:r>
              <a:rPr lang="en-GB" smtClean="0"/>
              <a:t>Marcia Zeng (tutorial chair)</a:t>
            </a: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© 2010 DCMI</a:t>
            </a:r>
            <a:endParaRPr lang="en-GB" smtClean="0">
              <a:cs typeface="Arial" charset="0"/>
            </a:endParaRP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>
                <a:cs typeface="Arial" charset="0"/>
              </a:rPr>
              <a:t>DC-2010: International Conference on Dublin Core and Metadata Applications Pittsburgh, 20-22 October 2010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446E9A-F121-4860-BFA9-EB6C9525A8B5}" type="slidenum">
              <a:rPr lang="en-GB" smtClean="0">
                <a:cs typeface="Arial" charset="0"/>
              </a:rPr>
              <a:pPr/>
              <a:t>16</a:t>
            </a:fld>
            <a:endParaRPr lang="en-GB" smtClean="0">
              <a:cs typeface="Arial" charset="0"/>
            </a:endParaRPr>
          </a:p>
        </p:txBody>
      </p:sp>
      <p:pic>
        <p:nvPicPr>
          <p:cNvPr id="2663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325" y="2276475"/>
            <a:ext cx="252095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9925" y="2997200"/>
            <a:ext cx="1627188" cy="162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Tutorials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mtClean="0"/>
              <a:t>Wednesday, 20 October 2010</a:t>
            </a:r>
          </a:p>
          <a:p>
            <a:pPr eaLnBrk="1" hangingPunct="1"/>
            <a:r>
              <a:rPr lang="en-GB" smtClean="0"/>
              <a:t>History, key concepts and evolving context</a:t>
            </a:r>
          </a:p>
          <a:p>
            <a:pPr lvl="1" eaLnBrk="1" hangingPunct="1"/>
            <a:r>
              <a:rPr lang="en-GB" smtClean="0"/>
              <a:t>Foundation, growth, architectural framework</a:t>
            </a:r>
          </a:p>
          <a:p>
            <a:pPr lvl="1" eaLnBrk="1" hangingPunct="1"/>
            <a:r>
              <a:rPr lang="en-GB" smtClean="0"/>
              <a:t>Basic concepts, semantics, Abstract Model, encoding syntaxes</a:t>
            </a:r>
          </a:p>
          <a:p>
            <a:pPr eaLnBrk="1" hangingPunct="1"/>
            <a:r>
              <a:rPr lang="en-GB" smtClean="0"/>
              <a:t>A SAFARI from Dublin Core to Semantic Web</a:t>
            </a:r>
          </a:p>
          <a:p>
            <a:pPr lvl="1" eaLnBrk="1" hangingPunct="1"/>
            <a:r>
              <a:rPr lang="en-GB" smtClean="0"/>
              <a:t>Six-step roadmap from typical data practices towards full participation in Semantic Web and Linked Data</a:t>
            </a: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© 2010 DCMI</a:t>
            </a:r>
            <a:endParaRPr lang="en-GB" smtClean="0">
              <a:cs typeface="Arial" charset="0"/>
            </a:endParaRP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>
                <a:cs typeface="Arial" charset="0"/>
              </a:rPr>
              <a:t>DC-2010: International Conference on Dublin Core and Metadata Applications Pittsburgh, 20-22 October 2010</a:t>
            </a: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32191F-F0CA-4C6C-B182-C4DEDAE07F88}" type="slidenum">
              <a:rPr lang="en-GB" smtClean="0">
                <a:cs typeface="Arial" charset="0"/>
              </a:rPr>
              <a:pPr/>
              <a:t>17</a:t>
            </a:fld>
            <a:endParaRPr lang="en-GB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Keynotes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mtClean="0"/>
              <a:t>Thursday 21 October 2010</a:t>
            </a:r>
          </a:p>
          <a:p>
            <a:pPr eaLnBrk="1" hangingPunct="1"/>
            <a:r>
              <a:rPr lang="en-GB" b="1" smtClean="0"/>
              <a:t>Stu Weibel</a:t>
            </a:r>
          </a:p>
          <a:p>
            <a:pPr lvl="1" eaLnBrk="1" hangingPunct="1"/>
            <a:r>
              <a:rPr lang="en-GB" i="1" smtClean="0"/>
              <a:t>A Metadata trajectory: What 15 years of Dublin Core tells us about our future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mtClean="0"/>
              <a:t>Friday 22 October 2010</a:t>
            </a:r>
          </a:p>
          <a:p>
            <a:pPr eaLnBrk="1" hangingPunct="1"/>
            <a:r>
              <a:rPr lang="en-GB" b="1" smtClean="0"/>
              <a:t>Mike Bergman</a:t>
            </a:r>
          </a:p>
          <a:p>
            <a:pPr lvl="1" eaLnBrk="1" hangingPunct="1"/>
            <a:r>
              <a:rPr lang="en-GB" i="1" smtClean="0"/>
              <a:t>Bridging the Gaps: Adaptive Approaches to Data Interoperability</a:t>
            </a:r>
            <a:endParaRPr lang="en-GB" smtClean="0"/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© 2010 DCMI</a:t>
            </a:r>
            <a:endParaRPr lang="en-GB" smtClean="0">
              <a:cs typeface="Arial" charset="0"/>
            </a:endParaRPr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>
                <a:cs typeface="Arial" charset="0"/>
              </a:rPr>
              <a:t>DC-2010: International Conference on Dublin Core and Metadata Applications Pittsburgh, 20-22 October 2010</a:t>
            </a: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97FE1C-9FEB-492D-A4EF-FB803295B456}" type="slidenum">
              <a:rPr lang="en-GB" smtClean="0">
                <a:cs typeface="Arial" charset="0"/>
              </a:rPr>
              <a:pPr/>
              <a:t>18</a:t>
            </a:fld>
            <a:endParaRPr lang="en-GB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Papers and posters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mtClean="0"/>
              <a:t>Thursday 21 October 2010</a:t>
            </a:r>
          </a:p>
          <a:p>
            <a:pPr eaLnBrk="1" hangingPunct="1"/>
            <a:r>
              <a:rPr lang="en-GB" sz="2000" smtClean="0"/>
              <a:t>Principles and innovation</a:t>
            </a:r>
          </a:p>
          <a:p>
            <a:pPr eaLnBrk="1" hangingPunct="1"/>
            <a:r>
              <a:rPr lang="en-GB" sz="2000" smtClean="0"/>
              <a:t>Libraries and the FRBR model</a:t>
            </a:r>
          </a:p>
          <a:p>
            <a:pPr eaLnBrk="1" hangingPunct="1"/>
            <a:r>
              <a:rPr lang="en-GB" sz="2000" smtClean="0"/>
              <a:t>Poster introduction</a:t>
            </a:r>
          </a:p>
          <a:p>
            <a:pPr eaLnBrk="1" hangingPunct="1"/>
            <a:r>
              <a:rPr lang="en-GB" sz="2000" smtClean="0"/>
              <a:t>Project reports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mtClean="0"/>
              <a:t>Friday 22 October 2010</a:t>
            </a:r>
          </a:p>
          <a:p>
            <a:pPr eaLnBrk="1" hangingPunct="1"/>
            <a:r>
              <a:rPr lang="en-GB" sz="2000" smtClean="0"/>
              <a:t>Communities and Metadata</a:t>
            </a:r>
          </a:p>
          <a:p>
            <a:pPr eaLnBrk="1" hangingPunct="1"/>
            <a:r>
              <a:rPr lang="en-GB" sz="2000" smtClean="0"/>
              <a:t>DC in practice</a:t>
            </a:r>
          </a:p>
          <a:p>
            <a:pPr eaLnBrk="1" hangingPunct="1"/>
            <a:r>
              <a:rPr lang="en-GB" sz="2000" smtClean="0"/>
              <a:t>Posters</a:t>
            </a: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© 2010 DCMI</a:t>
            </a:r>
            <a:endParaRPr lang="en-GB" smtClean="0">
              <a:cs typeface="Arial" charset="0"/>
            </a:endParaRPr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>
                <a:cs typeface="Arial" charset="0"/>
              </a:rPr>
              <a:t>DC-2010: International Conference on Dublin Core and Metadata Applications Pittsburgh, 20-22 October 2010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38F56B-2CC1-44B1-BC7A-E8F9D9F02FA9}" type="slidenum">
              <a:rPr lang="en-GB" smtClean="0">
                <a:cs typeface="Arial" charset="0"/>
              </a:rPr>
              <a:pPr/>
              <a:t>19</a:t>
            </a:fld>
            <a:endParaRPr lang="en-GB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/>
              <a:t>We’re celebrating</a:t>
            </a: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GB" b="1" smtClean="0"/>
              <a:t>Dublin Core</a:t>
            </a:r>
          </a:p>
          <a:p>
            <a:r>
              <a:rPr lang="en-GB" smtClean="0"/>
              <a:t>1995-2010: </a:t>
            </a:r>
            <a:r>
              <a:rPr lang="en-GB" b="1" smtClean="0"/>
              <a:t>15 years</a:t>
            </a:r>
          </a:p>
          <a:p>
            <a:endParaRPr lang="en-GB" smtClean="0"/>
          </a:p>
          <a:p>
            <a:r>
              <a:rPr lang="en-GB" b="1" smtClean="0"/>
              <a:t>International Conference on Dublin Core and Metadata Applications</a:t>
            </a:r>
          </a:p>
          <a:p>
            <a:r>
              <a:rPr lang="en-GB" smtClean="0"/>
              <a:t>2001-2010: </a:t>
            </a:r>
            <a:r>
              <a:rPr lang="en-GB" b="1" smtClean="0"/>
              <a:t>10</a:t>
            </a:r>
            <a:r>
              <a:rPr lang="en-GB" b="1" baseline="30000" smtClean="0"/>
              <a:t>th</a:t>
            </a:r>
            <a:r>
              <a:rPr lang="en-GB" b="1" smtClean="0"/>
              <a:t> conference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56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Workshop sessions</a:t>
            </a:r>
          </a:p>
        </p:txBody>
      </p:sp>
      <p:sp>
        <p:nvSpPr>
          <p:cNvPr id="30722" name="Date Placeholder 2"/>
          <p:cNvSpPr>
            <a:spLocks noGrp="1"/>
          </p:cNvSpPr>
          <p:nvPr>
            <p:ph type="dt" sz="quarter" idx="17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© 2010 DCMI</a:t>
            </a:r>
            <a:endParaRPr lang="en-GB" smtClean="0">
              <a:cs typeface="Arial" charset="0"/>
            </a:endParaRP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8"/>
          </p:nvPr>
        </p:nvSpPr>
        <p:spPr>
          <a:noFill/>
        </p:spPr>
        <p:txBody>
          <a:bodyPr/>
          <a:lstStyle/>
          <a:p>
            <a:r>
              <a:rPr lang="en-GB" smtClean="0">
                <a:cs typeface="Arial" charset="0"/>
              </a:rPr>
              <a:t>DC-2010: International Conference on Dublin Core and Metadata Applications Pittsburgh, 20-22 October 2010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9"/>
          </p:nvPr>
        </p:nvSpPr>
        <p:spPr>
          <a:noFill/>
        </p:spPr>
        <p:txBody>
          <a:bodyPr/>
          <a:lstStyle/>
          <a:p>
            <a:fld id="{F244B367-3A1F-43D0-A3C9-86016ADF2816}" type="slidenum">
              <a:rPr lang="en-GB" smtClean="0">
                <a:cs typeface="Arial" charset="0"/>
              </a:rPr>
              <a:pPr/>
              <a:t>20</a:t>
            </a:fld>
            <a:endParaRPr lang="en-GB" smtClean="0">
              <a:cs typeface="Arial" charset="0"/>
            </a:endParaRPr>
          </a:p>
        </p:txBody>
      </p:sp>
      <p:sp>
        <p:nvSpPr>
          <p:cNvPr id="30725" name="Text Placeholder 5"/>
          <p:cNvSpPr>
            <a:spLocks noGrp="1"/>
          </p:cNvSpPr>
          <p:nvPr>
            <p:ph type="body" idx="1"/>
          </p:nvPr>
        </p:nvSpPr>
        <p:spPr>
          <a:xfrm>
            <a:off x="468313" y="2349500"/>
            <a:ext cx="2663825" cy="711200"/>
          </a:xfrm>
        </p:spPr>
        <p:txBody>
          <a:bodyPr/>
          <a:lstStyle/>
          <a:p>
            <a:pPr algn="ctr" eaLnBrk="1" hangingPunct="1"/>
            <a:r>
              <a:rPr lang="en-GB" smtClean="0"/>
              <a:t>Wednesday</a:t>
            </a:r>
          </a:p>
          <a:p>
            <a:pPr algn="ctr" eaLnBrk="1" hangingPunct="1"/>
            <a:r>
              <a:rPr lang="en-GB" smtClean="0"/>
              <a:t>20 October</a:t>
            </a:r>
          </a:p>
        </p:txBody>
      </p:sp>
      <p:sp>
        <p:nvSpPr>
          <p:cNvPr id="30726" name="Text Placeholder 6"/>
          <p:cNvSpPr>
            <a:spLocks noGrp="1"/>
          </p:cNvSpPr>
          <p:nvPr>
            <p:ph type="body" idx="13"/>
          </p:nvPr>
        </p:nvSpPr>
        <p:spPr>
          <a:xfrm>
            <a:off x="3203575" y="2349500"/>
            <a:ext cx="2736850" cy="711200"/>
          </a:xfrm>
        </p:spPr>
        <p:txBody>
          <a:bodyPr/>
          <a:lstStyle/>
          <a:p>
            <a:pPr algn="ctr" eaLnBrk="1" hangingPunct="1"/>
            <a:r>
              <a:rPr lang="en-GB" smtClean="0"/>
              <a:t>Thursday </a:t>
            </a:r>
          </a:p>
          <a:p>
            <a:pPr algn="ctr" eaLnBrk="1" hangingPunct="1"/>
            <a:r>
              <a:rPr lang="en-GB" smtClean="0"/>
              <a:t>21 October</a:t>
            </a:r>
          </a:p>
        </p:txBody>
      </p:sp>
      <p:sp>
        <p:nvSpPr>
          <p:cNvPr id="30727" name="Text Placeholder 7"/>
          <p:cNvSpPr>
            <a:spLocks noGrp="1"/>
          </p:cNvSpPr>
          <p:nvPr>
            <p:ph type="body" idx="14"/>
          </p:nvPr>
        </p:nvSpPr>
        <p:spPr>
          <a:xfrm>
            <a:off x="6011863" y="2349500"/>
            <a:ext cx="2663825" cy="711200"/>
          </a:xfrm>
        </p:spPr>
        <p:txBody>
          <a:bodyPr/>
          <a:lstStyle/>
          <a:p>
            <a:pPr algn="ctr" eaLnBrk="1" hangingPunct="1"/>
            <a:r>
              <a:rPr lang="en-GB" smtClean="0"/>
              <a:t>Friday</a:t>
            </a:r>
          </a:p>
          <a:p>
            <a:pPr algn="ctr" eaLnBrk="1" hangingPunct="1"/>
            <a:r>
              <a:rPr lang="en-GB" smtClean="0"/>
              <a:t>22 October</a:t>
            </a:r>
          </a:p>
        </p:txBody>
      </p:sp>
      <p:sp>
        <p:nvSpPr>
          <p:cNvPr id="30728" name="Content Placeholder 8"/>
          <p:cNvSpPr>
            <a:spLocks noGrp="1"/>
          </p:cNvSpPr>
          <p:nvPr>
            <p:ph sz="half" idx="2"/>
          </p:nvPr>
        </p:nvSpPr>
        <p:spPr>
          <a:xfrm>
            <a:off x="457200" y="3141663"/>
            <a:ext cx="2674938" cy="2879725"/>
          </a:xfrm>
        </p:spPr>
        <p:txBody>
          <a:bodyPr/>
          <a:lstStyle/>
          <a:p>
            <a:pPr marL="179388" indent="-179388" eaLnBrk="1" hangingPunct="1">
              <a:buFont typeface="Arial" charset="0"/>
              <a:buChar char="•"/>
            </a:pPr>
            <a:r>
              <a:rPr lang="en-GB" sz="1400" smtClean="0"/>
              <a:t>Libraries Application Profile Task Group</a:t>
            </a:r>
          </a:p>
          <a:p>
            <a:pPr marL="179388" indent="-179388" eaLnBrk="1" hangingPunct="1">
              <a:buFont typeface="Arial" charset="0"/>
              <a:buChar char="•"/>
            </a:pPr>
            <a:r>
              <a:rPr lang="en-GB" sz="1400" smtClean="0"/>
              <a:t>Preservation Community</a:t>
            </a:r>
          </a:p>
          <a:p>
            <a:pPr marL="179388" indent="-179388" eaLnBrk="1" hangingPunct="1">
              <a:buFont typeface="Arial" charset="0"/>
              <a:buChar char="•"/>
            </a:pPr>
            <a:r>
              <a:rPr lang="en-GB" sz="1400" smtClean="0"/>
              <a:t>Registry Community and Task Group</a:t>
            </a:r>
          </a:p>
          <a:p>
            <a:pPr marL="179388" indent="-179388" eaLnBrk="1" hangingPunct="1">
              <a:buFont typeface="Arial" charset="0"/>
              <a:buChar char="•"/>
            </a:pPr>
            <a:r>
              <a:rPr lang="en-GB" sz="1400" smtClean="0"/>
              <a:t>DCMI Membership</a:t>
            </a:r>
          </a:p>
          <a:p>
            <a:pPr marL="179388" indent="-179388" eaLnBrk="1" hangingPunct="1">
              <a:buFont typeface="Arial" charset="0"/>
              <a:buChar char="•"/>
            </a:pPr>
            <a:r>
              <a:rPr lang="en-GB" sz="1400" smtClean="0"/>
              <a:t>Education Community and Task Group</a:t>
            </a:r>
          </a:p>
          <a:p>
            <a:pPr marL="179388" indent="-179388" eaLnBrk="1" hangingPunct="1">
              <a:buFont typeface="Arial" charset="0"/>
              <a:buChar char="•"/>
            </a:pPr>
            <a:r>
              <a:rPr lang="en-GB" sz="1400" smtClean="0"/>
              <a:t>Metadata Provenance Task Group</a:t>
            </a:r>
          </a:p>
        </p:txBody>
      </p:sp>
      <p:sp>
        <p:nvSpPr>
          <p:cNvPr id="30729" name="Content Placeholder 9"/>
          <p:cNvSpPr>
            <a:spLocks noGrp="1"/>
          </p:cNvSpPr>
          <p:nvPr>
            <p:ph sz="half" idx="15"/>
          </p:nvPr>
        </p:nvSpPr>
        <p:spPr>
          <a:xfrm>
            <a:off x="3203575" y="3141663"/>
            <a:ext cx="2736850" cy="2879725"/>
          </a:xfrm>
        </p:spPr>
        <p:txBody>
          <a:bodyPr/>
          <a:lstStyle/>
          <a:p>
            <a:pPr marL="179388" indent="-179388" eaLnBrk="1" hangingPunct="1">
              <a:buFont typeface="Arial" charset="0"/>
              <a:buChar char="•"/>
            </a:pPr>
            <a:r>
              <a:rPr lang="en-GB" sz="1400" smtClean="0"/>
              <a:t>DCMI/NKOS Task Group</a:t>
            </a:r>
          </a:p>
          <a:p>
            <a:pPr marL="179388" indent="-179388" eaLnBrk="1" hangingPunct="1">
              <a:buFont typeface="Arial" charset="0"/>
              <a:buChar char="•"/>
            </a:pPr>
            <a:r>
              <a:rPr lang="en-GB" sz="1400" smtClean="0"/>
              <a:t>User Documentation and Glossary Task Groups</a:t>
            </a:r>
          </a:p>
          <a:p>
            <a:pPr marL="179388" indent="-179388" eaLnBrk="1" hangingPunct="1">
              <a:buFont typeface="Arial" charset="0"/>
              <a:buChar char="•"/>
            </a:pPr>
            <a:r>
              <a:rPr lang="en-GB" sz="1400" smtClean="0"/>
              <a:t>Dublin Core in the UK</a:t>
            </a:r>
          </a:p>
          <a:p>
            <a:pPr marL="179388" indent="-179388" eaLnBrk="1" hangingPunct="1">
              <a:buFont typeface="Arial" charset="0"/>
              <a:buChar char="•"/>
            </a:pPr>
            <a:r>
              <a:rPr lang="en-GB" sz="1400" smtClean="0"/>
              <a:t>ISO Education MLR </a:t>
            </a:r>
          </a:p>
          <a:p>
            <a:pPr marL="179388" indent="-179388" eaLnBrk="1" hangingPunct="1">
              <a:buFont typeface="Arial" charset="0"/>
              <a:buChar char="•"/>
            </a:pPr>
            <a:r>
              <a:rPr lang="en-GB" sz="1400" smtClean="0"/>
              <a:t>Libraries Community</a:t>
            </a:r>
          </a:p>
          <a:p>
            <a:pPr marL="179388" indent="-179388" eaLnBrk="1" hangingPunct="1">
              <a:buFont typeface="Arial" charset="0"/>
              <a:buChar char="•"/>
            </a:pPr>
            <a:r>
              <a:rPr lang="en-GB" sz="1400" smtClean="0"/>
              <a:t>Science and Metadata Community</a:t>
            </a:r>
          </a:p>
          <a:p>
            <a:pPr marL="179388" indent="-179388" eaLnBrk="1" hangingPunct="1">
              <a:buFont typeface="Arial" charset="0"/>
              <a:buChar char="•"/>
            </a:pPr>
            <a:r>
              <a:rPr lang="en-GB" sz="1400" smtClean="0"/>
              <a:t>Linked Data Sessions</a:t>
            </a:r>
          </a:p>
          <a:p>
            <a:pPr marL="358775" lvl="1" indent="-179388" eaLnBrk="1" hangingPunct="1"/>
            <a:r>
              <a:rPr lang="en-GB" sz="1200" smtClean="0"/>
              <a:t>Domain Models</a:t>
            </a:r>
          </a:p>
          <a:p>
            <a:pPr marL="358775" lvl="1" indent="-179388" eaLnBrk="1" hangingPunct="1"/>
            <a:r>
              <a:rPr lang="en-GB" sz="1200" smtClean="0"/>
              <a:t>Vocabulary Selection and Development</a:t>
            </a:r>
          </a:p>
        </p:txBody>
      </p:sp>
      <p:sp>
        <p:nvSpPr>
          <p:cNvPr id="30730" name="Content Placeholder 10"/>
          <p:cNvSpPr>
            <a:spLocks noGrp="1"/>
          </p:cNvSpPr>
          <p:nvPr>
            <p:ph sz="half" idx="16"/>
          </p:nvPr>
        </p:nvSpPr>
        <p:spPr>
          <a:xfrm>
            <a:off x="6011863" y="3141663"/>
            <a:ext cx="2674937" cy="2879725"/>
          </a:xfrm>
        </p:spPr>
        <p:txBody>
          <a:bodyPr/>
          <a:lstStyle/>
          <a:p>
            <a:pPr marL="179388" indent="-179388" eaLnBrk="1" hangingPunct="1">
              <a:buFont typeface="Arial" charset="0"/>
              <a:buChar char="•"/>
            </a:pPr>
            <a:r>
              <a:rPr lang="en-GB" sz="1400" smtClean="0"/>
              <a:t>Knowledge Management Community</a:t>
            </a:r>
          </a:p>
          <a:p>
            <a:pPr marL="179388" indent="-179388" eaLnBrk="1" hangingPunct="1">
              <a:buFont typeface="Arial" charset="0"/>
              <a:buChar char="•"/>
            </a:pPr>
            <a:r>
              <a:rPr lang="en-GB" sz="1400" smtClean="0"/>
              <a:t>DCMI/RDA Task Group</a:t>
            </a:r>
          </a:p>
          <a:p>
            <a:pPr marL="179388" indent="-179388" eaLnBrk="1" hangingPunct="1">
              <a:buFont typeface="Arial" charset="0"/>
              <a:buChar char="•"/>
            </a:pPr>
            <a:r>
              <a:rPr lang="en-GB" sz="1400" smtClean="0"/>
              <a:t>Tools Community</a:t>
            </a:r>
          </a:p>
          <a:p>
            <a:pPr marL="179388" indent="-179388" eaLnBrk="1" hangingPunct="1">
              <a:buFont typeface="Arial" charset="0"/>
              <a:buChar char="•"/>
            </a:pPr>
            <a:r>
              <a:rPr lang="en-GB" sz="1400" smtClean="0"/>
              <a:t>Social Tagging Community</a:t>
            </a:r>
          </a:p>
          <a:p>
            <a:pPr marL="179388" indent="-179388" eaLnBrk="1" hangingPunct="1">
              <a:buFont typeface="Arial" charset="0"/>
              <a:buChar char="•"/>
            </a:pPr>
            <a:r>
              <a:rPr lang="en-GB" sz="1400" smtClean="0"/>
              <a:t>Loc. &amp; Int. Community and Translation Task Group</a:t>
            </a:r>
          </a:p>
          <a:p>
            <a:pPr marL="179388" indent="-179388" eaLnBrk="1" hangingPunct="1">
              <a:buFont typeface="Arial" charset="0"/>
              <a:buChar char="•"/>
            </a:pPr>
            <a:r>
              <a:rPr lang="en-GB" sz="1400" smtClean="0"/>
              <a:t>Linked Data Session</a:t>
            </a:r>
          </a:p>
          <a:p>
            <a:pPr marL="358775" lvl="1" indent="-179388" eaLnBrk="1" hangingPunct="1"/>
            <a:r>
              <a:rPr lang="en-GB" sz="1200" smtClean="0"/>
              <a:t>Follow-up</a:t>
            </a:r>
          </a:p>
          <a:p>
            <a:pPr marL="179388" indent="-179388" eaLnBrk="1" hangingPunct="1">
              <a:buFont typeface="Arial" charset="0"/>
              <a:buChar char="•"/>
            </a:pPr>
            <a:r>
              <a:rPr lang="en-GB" sz="1400" smtClean="0"/>
              <a:t>Application Profiles for Linked Data</a:t>
            </a:r>
          </a:p>
          <a:p>
            <a:pPr marL="358775" lvl="1" indent="-179388" eaLnBrk="1" hangingPunct="1"/>
            <a:r>
              <a:rPr lang="en-GB" sz="1200" smtClean="0"/>
              <a:t>Models and requirements</a:t>
            </a:r>
          </a:p>
          <a:p>
            <a:pPr marL="358775" lvl="1" indent="-179388" eaLnBrk="1" hangingPunct="1"/>
            <a:endParaRPr lang="en-GB" sz="1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Our welcome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All sessions are open to everybody</a:t>
            </a:r>
          </a:p>
          <a:p>
            <a:pPr eaLnBrk="1" hangingPunct="1"/>
            <a:r>
              <a:rPr lang="en-GB" smtClean="0"/>
              <a:t>Workshop sessions are for discussions</a:t>
            </a:r>
          </a:p>
          <a:p>
            <a:pPr lvl="1" eaLnBrk="1" hangingPunct="1"/>
            <a:r>
              <a:rPr lang="en-GB" smtClean="0"/>
              <a:t>Don’t hesitate to ask</a:t>
            </a:r>
          </a:p>
          <a:p>
            <a:pPr lvl="1" eaLnBrk="1" hangingPunct="1"/>
            <a:r>
              <a:rPr lang="en-GB" smtClean="0"/>
              <a:t>Don’t hesitate to comment</a:t>
            </a:r>
          </a:p>
          <a:p>
            <a:pPr lvl="1" eaLnBrk="1" hangingPunct="1"/>
            <a:r>
              <a:rPr lang="en-GB" smtClean="0"/>
              <a:t>Don’t hesitate to contribute</a:t>
            </a:r>
          </a:p>
          <a:p>
            <a:pPr eaLnBrk="1" hangingPunct="1"/>
            <a:r>
              <a:rPr lang="en-GB" smtClean="0"/>
              <a:t>Communities and Task Groups will also decide activities and work plans for the next year</a:t>
            </a:r>
          </a:p>
          <a:p>
            <a:pPr eaLnBrk="1" hangingPunct="1"/>
            <a:r>
              <a:rPr lang="en-GB" smtClean="0"/>
              <a:t>Your views are important to us!</a:t>
            </a:r>
          </a:p>
          <a:p>
            <a:pPr eaLnBrk="1" hangingPunct="1"/>
            <a:endParaRPr lang="en-GB" smtClean="0"/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© 2010 DCMI</a:t>
            </a:r>
            <a:endParaRPr lang="en-GB" smtClean="0">
              <a:cs typeface="Arial" charset="0"/>
            </a:endParaRP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>
                <a:cs typeface="Arial" charset="0"/>
              </a:rPr>
              <a:t>DC-2010: International Conference on Dublin Core and Metadata Applications Pittsburgh, 20-22 October 2010</a:t>
            </a: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3A4F23-519B-44D8-9151-C3CCF8536EAF}" type="slidenum">
              <a:rPr lang="en-GB" smtClean="0">
                <a:cs typeface="Arial" charset="0"/>
              </a:rPr>
              <a:pPr/>
              <a:t>21</a:t>
            </a:fld>
            <a:endParaRPr lang="en-GB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028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z="1000" smtClean="0">
                <a:cs typeface="Arial" charset="0"/>
              </a:rPr>
              <a:t>© 2010 DCMI</a:t>
            </a:r>
            <a:endParaRPr lang="en-GB" sz="1000" smtClean="0">
              <a:cs typeface="Arial" charset="0"/>
            </a:endParaRPr>
          </a:p>
        </p:txBody>
      </p:sp>
      <p:sp>
        <p:nvSpPr>
          <p:cNvPr id="32770" name="Rectangle 102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>
                <a:cs typeface="Arial" charset="0"/>
              </a:rPr>
              <a:t>DC-2010: International Conference on Dublin Core and Metadata Applications</a:t>
            </a:r>
          </a:p>
          <a:p>
            <a:r>
              <a:rPr lang="en-GB" smtClean="0">
                <a:cs typeface="Arial" charset="0"/>
              </a:rPr>
              <a:t>Pittsburgh, 20-22 October 2010</a:t>
            </a:r>
          </a:p>
        </p:txBody>
      </p:sp>
      <p:sp>
        <p:nvSpPr>
          <p:cNvPr id="32771" name="Rectangle 10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3D3009-243F-4138-BE71-FA222E5D2274}" type="slidenum">
              <a:rPr lang="en-GB" sz="1000" smtClean="0">
                <a:cs typeface="Arial" charset="0"/>
              </a:rPr>
              <a:pPr/>
              <a:t>22</a:t>
            </a:fld>
            <a:endParaRPr lang="en-GB" sz="1000" smtClean="0">
              <a:cs typeface="Arial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24400"/>
            <a:ext cx="6400800" cy="914400"/>
          </a:xfrm>
        </p:spPr>
        <p:txBody>
          <a:bodyPr/>
          <a:lstStyle/>
          <a:p>
            <a:pPr eaLnBrk="1" hangingPunct="1"/>
            <a:r>
              <a:rPr lang="en-US" sz="2800" b="1" smtClean="0"/>
              <a:t>Have a good meeting!</a:t>
            </a:r>
            <a:endParaRPr lang="en-US" sz="2400" b="1" smtClean="0"/>
          </a:p>
        </p:txBody>
      </p:sp>
      <p:pic>
        <p:nvPicPr>
          <p:cNvPr id="32773" name="Picture 6" descr="dc35x075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2565400"/>
            <a:ext cx="7727950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Welcome to DC-2010</a:t>
            </a:r>
            <a:endParaRPr lang="en-GB" smtClean="0"/>
          </a:p>
        </p:txBody>
      </p:sp>
      <p:sp>
        <p:nvSpPr>
          <p:cNvPr id="14338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433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© 2010 DCMI</a:t>
            </a:r>
            <a:endParaRPr lang="en-GB" smtClean="0">
              <a:cs typeface="Arial" charset="0"/>
            </a:endParaRP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>
                <a:cs typeface="Arial" charset="0"/>
              </a:rPr>
              <a:t>DC-2010: International Conference on Dublin Core and Metadata Applications Pittsburgh, 20-22 October 2010</a:t>
            </a: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EF9343-70C5-414C-AA0A-705508498CE1}" type="slidenum">
              <a:rPr lang="en-GB" smtClean="0">
                <a:cs typeface="Arial" charset="0"/>
              </a:rPr>
              <a:pPr/>
              <a:t>3</a:t>
            </a:fld>
            <a:endParaRPr lang="en-GB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Dublin Core conference series</a:t>
            </a:r>
          </a:p>
        </p:txBody>
      </p:sp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© 2010 DCMI</a:t>
            </a:r>
            <a:endParaRPr lang="en-GB" smtClean="0">
              <a:cs typeface="Arial" charset="0"/>
            </a:endParaRP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>
                <a:cs typeface="Arial" charset="0"/>
              </a:rPr>
              <a:t>DC-2010: International Conference on Dublin Core and Metadata Applications Pittsburgh, 20-22 October 2010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1F0A0F-49E5-4CE1-8F3B-E146EA0592FC}" type="slidenum">
              <a:rPr lang="en-GB" smtClean="0">
                <a:cs typeface="Arial" charset="0"/>
              </a:rPr>
              <a:pPr/>
              <a:t>4</a:t>
            </a:fld>
            <a:endParaRPr lang="en-GB" smtClean="0"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2205038"/>
            <a:ext cx="43195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3638" y="2205038"/>
            <a:ext cx="37020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313" y="2924175"/>
            <a:ext cx="411321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3638" y="2924175"/>
            <a:ext cx="370205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8313" y="3716338"/>
            <a:ext cx="411321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73638" y="3644900"/>
            <a:ext cx="37020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8313" y="4508500"/>
            <a:ext cx="45021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48250" y="4365625"/>
            <a:ext cx="3627438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8313" y="5084763"/>
            <a:ext cx="44323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Dublin Core conference series</a:t>
            </a:r>
          </a:p>
        </p:txBody>
      </p:sp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© 2010 DCMI</a:t>
            </a:r>
            <a:endParaRPr lang="en-GB" smtClean="0">
              <a:cs typeface="Arial" charset="0"/>
            </a:endParaRP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>
                <a:cs typeface="Arial" charset="0"/>
              </a:rPr>
              <a:t>DC-2010: International Conference on Dublin Core and Metadata Applications Pittsburgh, 20-22 October 2010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1F0A0F-49E5-4CE1-8F3B-E146EA0592FC}" type="slidenum">
              <a:rPr lang="en-GB" smtClean="0">
                <a:cs typeface="Arial" charset="0"/>
              </a:rPr>
              <a:pPr/>
              <a:t>5</a:t>
            </a:fld>
            <a:endParaRPr lang="en-GB" smtClean="0"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2205038"/>
            <a:ext cx="43195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3638" y="2205038"/>
            <a:ext cx="37020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313" y="2924175"/>
            <a:ext cx="411321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3638" y="2924175"/>
            <a:ext cx="370205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8313" y="3716338"/>
            <a:ext cx="411321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73638" y="3644900"/>
            <a:ext cx="37020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8313" y="4508500"/>
            <a:ext cx="45021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48250" y="4365625"/>
            <a:ext cx="3627438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8313" y="5084763"/>
            <a:ext cx="44323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67544" y="4221088"/>
            <a:ext cx="8183562" cy="176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Our audience: </a:t>
            </a:r>
            <a:r>
              <a:rPr lang="en-GB" sz="3600" b="1" smtClean="0"/>
              <a:t>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2276475"/>
            <a:ext cx="8229600" cy="3673475"/>
          </a:xfrm>
        </p:spPr>
        <p:txBody>
          <a:bodyPr/>
          <a:lstStyle/>
          <a:p>
            <a:pPr eaLnBrk="1" hangingPunct="1"/>
            <a:r>
              <a:rPr lang="en-GB" smtClean="0"/>
              <a:t>Around 150 participants</a:t>
            </a:r>
          </a:p>
          <a:p>
            <a:pPr eaLnBrk="1" hangingPunct="1"/>
            <a:r>
              <a:rPr lang="en-GB" smtClean="0"/>
              <a:t>20 Countries and regions: </a:t>
            </a:r>
          </a:p>
          <a:p>
            <a:pPr lvl="1" eaLnBrk="1" hangingPunct="1"/>
            <a:r>
              <a:rPr lang="en-GB" sz="2000" smtClean="0"/>
              <a:t>Australia, Belgium, Canada, China, Denmark, Finland, France, Germany, Italy, Japan, Luxembourg, Mexico, Netherlands, New Zealand, Singapore, Slovenia, Spain, Taiwan, UK, US</a:t>
            </a:r>
          </a:p>
          <a:p>
            <a:pPr eaLnBrk="1" hangingPunct="1"/>
            <a:r>
              <a:rPr lang="en-GB" smtClean="0"/>
              <a:t>Professional backgrounds:</a:t>
            </a:r>
          </a:p>
          <a:p>
            <a:pPr lvl="1" eaLnBrk="1" hangingPunct="1"/>
            <a:r>
              <a:rPr lang="en-GB" sz="2000" smtClean="0"/>
              <a:t>Academia, Broadcasting, Consultancy, Database host, Government agency, International organization, Library, Professional society, Research, Software development, Standards organization</a:t>
            </a:r>
          </a:p>
        </p:txBody>
      </p:sp>
      <p:sp>
        <p:nvSpPr>
          <p:cNvPr id="1638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© 2010 DCMI</a:t>
            </a:r>
            <a:endParaRPr lang="en-GB" smtClean="0">
              <a:cs typeface="Arial" charset="0"/>
            </a:endParaRP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>
                <a:cs typeface="Arial" charset="0"/>
              </a:rPr>
              <a:t>DC-2010: International Conference on Dublin Core and Metadata Applications Pittsburgh, 20-22 October 2010</a:t>
            </a: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CEF032-320E-47CC-8E0F-AF5F800E818B}" type="slidenum">
              <a:rPr lang="en-GB" smtClean="0">
                <a:cs typeface="Arial" charset="0"/>
              </a:rPr>
              <a:pPr/>
              <a:t>6</a:t>
            </a:fld>
            <a:endParaRPr lang="en-GB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Introduction to Dublin Core</a:t>
            </a:r>
          </a:p>
        </p:txBody>
      </p:sp>
      <p:sp>
        <p:nvSpPr>
          <p:cNvPr id="17410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741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© 2010 DCMI</a:t>
            </a:r>
            <a:endParaRPr lang="en-GB" smtClean="0">
              <a:cs typeface="Arial" charset="0"/>
            </a:endParaRP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>
                <a:cs typeface="Arial" charset="0"/>
              </a:rPr>
              <a:t>DC-2010: International Conference on Dublin Core and Metadata Applications Pittsburgh, 20-22 October 2010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ED707C-3698-4780-9B98-B240CDE89B88}" type="slidenum">
              <a:rPr lang="en-GB" smtClean="0">
                <a:cs typeface="Arial" charset="0"/>
              </a:rPr>
              <a:pPr/>
              <a:t>7</a:t>
            </a:fld>
            <a:endParaRPr lang="en-GB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Dublin Core: the original idea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 basic description mechanism for digital information that:</a:t>
            </a:r>
          </a:p>
          <a:p>
            <a:pPr lvl="1" eaLnBrk="1" hangingPunct="1"/>
            <a:r>
              <a:rPr lang="en-GB" smtClean="0"/>
              <a:t>can be used in all domains</a:t>
            </a:r>
          </a:p>
          <a:p>
            <a:pPr lvl="1" eaLnBrk="1" hangingPunct="1"/>
            <a:r>
              <a:rPr lang="en-GB" smtClean="0"/>
              <a:t>can be used for any type of resource</a:t>
            </a:r>
          </a:p>
          <a:p>
            <a:pPr lvl="1" eaLnBrk="1" hangingPunct="1"/>
            <a:r>
              <a:rPr lang="en-GB" smtClean="0"/>
              <a:t>is simple, yet powerful</a:t>
            </a:r>
          </a:p>
          <a:p>
            <a:pPr eaLnBrk="1" hangingPunct="1"/>
            <a:r>
              <a:rPr lang="en-GB" smtClean="0"/>
              <a:t>Making it easier to find information on the Web as it develops (1995!)</a:t>
            </a:r>
          </a:p>
          <a:p>
            <a:pPr eaLnBrk="1" hangingPunct="1"/>
            <a:r>
              <a:rPr lang="en-GB" smtClean="0"/>
              <a:t>The Dublin Core Metadata Element Set (1998)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© 2010 DCMI</a:t>
            </a:r>
            <a:endParaRPr lang="en-GB" smtClean="0">
              <a:cs typeface="Arial" charset="0"/>
            </a:endParaRP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>
                <a:cs typeface="Arial" charset="0"/>
              </a:rPr>
              <a:t>DC-2010: International Conference on Dublin Core and Metadata Applications Pittsburgh, 20-22 October 2010</a:t>
            </a: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05CF48-F26E-4261-944A-017722511AD3}" type="slidenum">
              <a:rPr lang="en-GB" smtClean="0">
                <a:cs typeface="Arial" charset="0"/>
              </a:rPr>
              <a:pPr/>
              <a:t>8</a:t>
            </a:fld>
            <a:endParaRPr lang="en-GB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Dublin Core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mtClean="0"/>
              <a:t>Started from a vision for the Web (HTML)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Came to be widely deployed in controlled environments (XML)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Further developed since 2000 in conjunction with Semantic Web and Linked Data (RDF)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From a “Core Metadata Element Set” for the Web to a “core vocabulary” for Linked Data (</a:t>
            </a:r>
            <a:r>
              <a:rPr lang="en-GB" b="1" smtClean="0"/>
              <a:t>DCMI Metadata Terms</a:t>
            </a:r>
            <a:r>
              <a:rPr lang="en-GB" smtClean="0"/>
              <a:t>)</a:t>
            </a:r>
          </a:p>
        </p:txBody>
      </p:sp>
      <p:sp>
        <p:nvSpPr>
          <p:cNvPr id="1945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© 2010 DCMI</a:t>
            </a:r>
            <a:endParaRPr lang="en-GB" smtClean="0">
              <a:cs typeface="Arial" charset="0"/>
            </a:endParaRP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>
                <a:cs typeface="Arial" charset="0"/>
              </a:rPr>
              <a:t>DC-2010: International Conference on Dublin Core and Metadata Applications Pittsburgh, 20-22 October 2010</a:t>
            </a: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F6F8DE-27AB-469B-86A9-F5A185A7B1DE}" type="slidenum">
              <a:rPr lang="en-GB" smtClean="0">
                <a:cs typeface="Arial" charset="0"/>
              </a:rPr>
              <a:pPr/>
              <a:t>9</a:t>
            </a:fld>
            <a:endParaRPr lang="en-GB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</TotalTime>
  <Words>1159</Words>
  <Application>Microsoft Office PowerPoint</Application>
  <PresentationFormat>On-screen Show (4:3)</PresentationFormat>
  <Paragraphs>194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Design</vt:lpstr>
      <vt:lpstr>Slide 1</vt:lpstr>
      <vt:lpstr>We’re celebrating</vt:lpstr>
      <vt:lpstr>Welcome to DC-2010</vt:lpstr>
      <vt:lpstr>Dublin Core conference series</vt:lpstr>
      <vt:lpstr>Dublin Core conference series</vt:lpstr>
      <vt:lpstr>Our audience: you</vt:lpstr>
      <vt:lpstr>Introduction to Dublin Core</vt:lpstr>
      <vt:lpstr>Dublin Core: the original idea</vt:lpstr>
      <vt:lpstr>Dublin Core development</vt:lpstr>
      <vt:lpstr>Introduction to DCMI</vt:lpstr>
      <vt:lpstr>Organizational history</vt:lpstr>
      <vt:lpstr>Independent incorporation</vt:lpstr>
      <vt:lpstr>Mission statement</vt:lpstr>
      <vt:lpstr>Main organizational characteristics</vt:lpstr>
      <vt:lpstr>DC-2010 Program</vt:lpstr>
      <vt:lpstr>Organization</vt:lpstr>
      <vt:lpstr>Tutorials</vt:lpstr>
      <vt:lpstr>Keynotes</vt:lpstr>
      <vt:lpstr>Papers and posters</vt:lpstr>
      <vt:lpstr>Workshop sessions</vt:lpstr>
      <vt:lpstr>Our welcome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DC-2010 Welcome and introduction</dc:title>
  <dc:creator>Makx Dekkers</dc:creator>
  <dc:description/>
  <cp:lastModifiedBy>Makx Dekkers</cp:lastModifiedBy>
  <cp:revision>140</cp:revision>
  <dcterms:created xsi:type="dcterms:W3CDTF">2009-10-06T09:55:32Z</dcterms:created>
  <dcterms:modified xsi:type="dcterms:W3CDTF">2010-10-25T14:04:35Z</dcterms:modified>
</cp:coreProperties>
</file>