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82" r:id="rId2"/>
  </p:sldMasterIdLst>
  <p:notesMasterIdLst>
    <p:notesMasterId r:id="rId34"/>
  </p:notesMasterIdLst>
  <p:handoutMasterIdLst>
    <p:handoutMasterId r:id="rId35"/>
  </p:handoutMasterIdLst>
  <p:sldIdLst>
    <p:sldId id="355" r:id="rId3"/>
    <p:sldId id="328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37" r:id="rId12"/>
    <p:sldId id="309" r:id="rId13"/>
    <p:sldId id="310" r:id="rId14"/>
    <p:sldId id="311" r:id="rId15"/>
    <p:sldId id="338" r:id="rId16"/>
    <p:sldId id="319" r:id="rId17"/>
    <p:sldId id="321" r:id="rId18"/>
    <p:sldId id="340" r:id="rId19"/>
    <p:sldId id="339" r:id="rId20"/>
    <p:sldId id="341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</p:sldIdLst>
  <p:sldSz cx="9144000" cy="6858000" type="screen4x3"/>
  <p:notesSz cx="6811963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E56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5" autoAdjust="0"/>
  </p:normalViewPr>
  <p:slideViewPr>
    <p:cSldViewPr>
      <p:cViewPr>
        <p:scale>
          <a:sx n="46" d="100"/>
          <a:sy n="46" d="100"/>
        </p:scale>
        <p:origin x="-1164" y="-15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4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44" d="100"/>
          <a:sy n="44" d="100"/>
        </p:scale>
        <p:origin x="-213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44F25-49F6-460F-8696-CC438BCEA4DE}" type="datetimeFigureOut">
              <a:rPr lang="en-US"/>
              <a:pPr>
                <a:defRPr/>
              </a:pPr>
              <a:t>12/11/2009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6B959-8F59-4989-A638-D4EB8DE17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59213" y="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7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46125"/>
            <a:ext cx="49514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083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944245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9213" y="944245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531D340-984A-442F-AD9C-AAAD0669DE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7F666-526E-4ECC-B3E1-46B4AC4498D5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45063" cy="37084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549E4-A4A8-4E98-BA8A-605142AFC9EC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2838" y="954088"/>
            <a:ext cx="4586287" cy="34417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022" y="4729599"/>
            <a:ext cx="4709834" cy="382214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31563-7D84-4CF9-A95A-C38E09834EFF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45063" cy="37084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7AD03-65AD-4B60-A1C3-C7F08389BB69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45063" cy="37084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149" y="4723023"/>
            <a:ext cx="4993666" cy="4473144"/>
          </a:xfrm>
          <a:noFill/>
          <a:ln/>
        </p:spPr>
        <p:txBody>
          <a:bodyPr wrap="none" anchor="ctr"/>
          <a:lstStyle/>
          <a:p>
            <a:pPr eaLnBrk="1" hangingPunct="1"/>
            <a:endParaRPr lang="ja-JP" altLang="en-US" smtClean="0">
              <a:latin typeface="Arial" pitchFamily="34" charset="0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414CE7-B9D6-4A60-A0A5-AF89744FD87A}" type="slidenum">
              <a:rPr lang="en-GB"/>
              <a:pPr/>
              <a:t>17</a:t>
            </a:fld>
            <a:endParaRPr lang="en-GB"/>
          </a:p>
        </p:txBody>
      </p:sp>
      <p:sp>
        <p:nvSpPr>
          <p:cNvPr id="329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55650"/>
            <a:ext cx="496728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0910" y="4722510"/>
            <a:ext cx="5448713" cy="44730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1773E1-083C-4E44-8536-168A30A504EC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06924-76E9-4B8C-A466-BAFA0148B110}" type="slidenum">
              <a:rPr lang="en-GB"/>
              <a:pPr/>
              <a:t>20</a:t>
            </a:fld>
            <a:endParaRPr lang="en-GB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997048" y="755838"/>
            <a:ext cx="4807855" cy="37186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4408" cy="44597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8982-24CB-4A42-B4C0-D4B80273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8181-8DCB-49BC-B184-C28D5281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DD-3E76-420D-A30E-98541A53E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79388"/>
            <a:ext cx="2052637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79388"/>
            <a:ext cx="6005513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B4F0-7ADE-43D6-9095-C3C75C848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3FC65-22C7-4815-8EDF-7894C84D70F2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1D750-0653-46E1-8D7E-998DC878A2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FF3F-96B7-4FE3-852D-FEF0AA4351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D9291-D0A7-4EC8-8FD1-1F23AE02BE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596C5-1A26-4AA4-A616-696A3DCACF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5DED6-4058-4880-9D9E-332F3C7B50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EC2FE-7EC1-4B4D-8A52-E5A2DC23A1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9BCC-1CF1-4085-BDBA-D4FD93B7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2E3BD-6CC1-4DB2-BE2D-4F536778E21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D67A9-9176-44E9-9C18-4C8804B6838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F4C4-9ADA-49E2-BF6D-28EF9D9E11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EBBB4-835C-4CD0-96B6-8D271E6CDC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3999" y="179388"/>
            <a:ext cx="6950075" cy="1450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pPr>
              <a:defRPr/>
            </a:pPr>
            <a:fld id="{AF195E8A-56AF-4BF2-9910-C93B7FD377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1738313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kern="0" smtClean="0"/>
              <a:t>© 2009 DCMI</a:t>
            </a:r>
            <a:endParaRPr lang="en-GB" kern="0" smtClean="0"/>
          </a:p>
        </p:txBody>
      </p:sp>
      <p:pic>
        <p:nvPicPr>
          <p:cNvPr id="1026" name="Picture 2" descr="E:\admin\admin\www\images\DCMI images\DCMI_logo_croppe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2C90-2383-4B2C-96AC-B44AB489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EFE9-E374-4F4A-B0DD-7E76E33B1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D13A-DAA8-488C-BAA8-577F3501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6B8F-0DC3-4984-80A2-0515446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40F4-60A8-4CA6-9630-0A4C9311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A5D6-7A78-4888-840E-F3CBC77E8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79388"/>
            <a:ext cx="7178674" cy="145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22425"/>
            <a:ext cx="8210550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9B8A0D0-9C03-4791-9B4D-BDEBB0B95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2" descr="E:\admin\admin\www\images\DCMI images\DCMI_logo_cropped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23850" indent="-323850" algn="l" defTabSz="457200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00000"/>
        <a:buFont typeface="Arial" charset="0"/>
        <a:buChar char="•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723900" indent="-2667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15C23E58-7C3F-490C-A6AB-F851FFAC158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© 2009 DCMI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8AF6F6-1D0D-44E5-8C0F-15A068498C77}" type="slidenum">
              <a:rPr lang="en-GB"/>
              <a:pPr/>
              <a:t>1</a:t>
            </a:fld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Basics of Dublin Core Metadata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Tutorial </a:t>
            </a:r>
            <a:endParaRPr lang="en-US" smtClean="0"/>
          </a:p>
          <a:p>
            <a:r>
              <a:rPr lang="en-US" smtClean="0"/>
              <a:t>Dublin Core – Building blocks for interoperability</a:t>
            </a:r>
          </a:p>
          <a:p>
            <a:r>
              <a:rPr lang="en-US" smtClean="0"/>
              <a:t>17 </a:t>
            </a:r>
            <a:r>
              <a:rPr lang="en-US"/>
              <a:t>December </a:t>
            </a:r>
            <a:r>
              <a:rPr lang="en-US" smtClean="0"/>
              <a:t>2009</a:t>
            </a:r>
          </a:p>
          <a:p>
            <a:r>
              <a:rPr lang="en-US" sz="1600" i="1" smtClean="0"/>
              <a:t>Thomas Baker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1997: W3C starts work on Resource Description Framework (RDF)</a:t>
            </a:r>
            <a:endParaRPr lang="en-US" dirty="0"/>
          </a:p>
        </p:txBody>
      </p:sp>
      <p:pic>
        <p:nvPicPr>
          <p:cNvPr id="4" name="Picture 6" descr="fig1dec1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9659" y="1622425"/>
            <a:ext cx="5615781" cy="4492625"/>
          </a:xfrm>
          <a:noFill/>
          <a:ln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22325" y="6259513"/>
            <a:ext cx="340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solidFill>
                  <a:schemeClr val="accent2"/>
                </a:solidFill>
              </a:rPr>
              <a:t>http://www.w3.org/TR/rdf-primer/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B9F5930-0129-424A-84A0-5F0388F3F10D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9388"/>
            <a:ext cx="7026275" cy="14509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1998: DC elements get URIs</a:t>
            </a:r>
            <a:endParaRPr lang="en-US" sz="40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Courier New" pitchFamily="49" charset="0"/>
              </a:rPr>
              <a:t>http://purl.org/dc/elements/1.1/title</a:t>
            </a:r>
            <a:r>
              <a:rPr lang="en-US" smtClean="0"/>
              <a:t>: identifiers rooted in Web infrastructure</a:t>
            </a:r>
          </a:p>
          <a:p>
            <a:pPr eaLnBrk="1" hangingPunct="1"/>
            <a:r>
              <a:rPr lang="en-US" smtClean="0"/>
              <a:t>New assumptions</a:t>
            </a:r>
          </a:p>
          <a:p>
            <a:pPr lvl="1" eaLnBrk="1" hangingPunct="1"/>
            <a:r>
              <a:rPr lang="en-US" sz="3200" smtClean="0"/>
              <a:t>How can machines and software process this automatically?</a:t>
            </a:r>
          </a:p>
          <a:p>
            <a:pPr eaLnBrk="1" hangingPunct="1"/>
            <a:r>
              <a:rPr lang="en-US" smtClean="0"/>
              <a:t>Work on the underlying data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2438E9E-CA10-41D9-BD6C-429D4FC67DD5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75500" cy="1147763"/>
          </a:xfrm>
          <a:noFill/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/>
              <a:t>2000: Idea of “Application Profiles”</a:t>
            </a:r>
            <a:endParaRPr lang="en-GB" sz="28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730375"/>
            <a:ext cx="7808913" cy="4684713"/>
          </a:xfrm>
        </p:spPr>
        <p:txBody>
          <a:bodyPr lIns="0" tIns="0" rIns="0" bIns="0"/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Customized implementations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 “the Dublin Core” with </a:t>
            </a:r>
            <a:r>
              <a:rPr lang="en-GB" b="1" dirty="0" smtClean="0"/>
              <a:t>other vocabularies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Local rules</a:t>
            </a:r>
            <a:r>
              <a:rPr lang="en-GB" dirty="0" smtClean="0"/>
              <a:t> and guidelines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Application profile provides documentation so that others can follow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Not “take it or leave it”, but </a:t>
            </a:r>
            <a:r>
              <a:rPr lang="en-GB" b="1" dirty="0" smtClean="0"/>
              <a:t>“take what you want, create what you need”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5A96100-BA4A-4259-8A26-1D548B72D375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2000: Growing the vocabulary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95400"/>
            <a:ext cx="1676400" cy="4876800"/>
            <a:chOff x="192" y="816"/>
            <a:chExt cx="1056" cy="3072"/>
          </a:xfrm>
        </p:grpSpPr>
        <p:sp>
          <p:nvSpPr>
            <p:cNvPr id="12304" name="Text Box 4"/>
            <p:cNvSpPr txBox="1">
              <a:spLocks noChangeArrowheads="1"/>
            </p:cNvSpPr>
            <p:nvPr/>
          </p:nvSpPr>
          <p:spPr bwMode="auto">
            <a:xfrm>
              <a:off x="192" y="816"/>
              <a:ext cx="1056" cy="288"/>
            </a:xfrm>
            <a:prstGeom prst="rect">
              <a:avLst/>
            </a:prstGeom>
            <a:solidFill>
              <a:srgbClr val="BBE3C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cs typeface="Arial" pitchFamily="34" charset="0"/>
                </a:rPr>
                <a:t>Elements</a:t>
              </a:r>
            </a:p>
          </p:txBody>
        </p:sp>
        <p:sp>
          <p:nvSpPr>
            <p:cNvPr id="12305" name="Text Box 5"/>
            <p:cNvSpPr txBox="1">
              <a:spLocks noChangeArrowheads="1"/>
            </p:cNvSpPr>
            <p:nvPr/>
          </p:nvSpPr>
          <p:spPr bwMode="auto">
            <a:xfrm>
              <a:off x="192" y="1058"/>
              <a:ext cx="1056" cy="2830"/>
            </a:xfrm>
            <a:prstGeom prst="rect">
              <a:avLst/>
            </a:prstGeom>
            <a:solidFill>
              <a:srgbClr val="BBE3C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Identifier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Title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Creator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Contributor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Publisher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Subject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Description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Coverage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Format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Type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Date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Relation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Source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Rights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Language</a:t>
              </a: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295400"/>
            <a:ext cx="7467600" cy="4876800"/>
            <a:chOff x="1056" y="816"/>
            <a:chExt cx="4704" cy="307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056" y="816"/>
              <a:ext cx="2448" cy="3072"/>
              <a:chOff x="1488" y="816"/>
              <a:chExt cx="2736" cy="3072"/>
            </a:xfrm>
          </p:grpSpPr>
          <p:sp>
            <p:nvSpPr>
              <p:cNvPr id="12301" name="Text Box 8"/>
              <p:cNvSpPr txBox="1">
                <a:spLocks noChangeArrowheads="1"/>
              </p:cNvSpPr>
              <p:nvPr/>
            </p:nvSpPr>
            <p:spPr bwMode="auto">
              <a:xfrm>
                <a:off x="1488" y="1058"/>
                <a:ext cx="1440" cy="2830"/>
              </a:xfrm>
              <a:prstGeom prst="rect">
                <a:avLst/>
              </a:prstGeom>
              <a:solidFill>
                <a:srgbClr val="A3CB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Abstract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Access rights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Alternative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Audience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Available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Bibliographic citation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Conforms to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Created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Date accepted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Date copyrighted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Date submitted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Education level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Extent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Has format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Has part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Has version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format of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part of</a:t>
                </a:r>
              </a:p>
            </p:txBody>
          </p:sp>
          <p:sp>
            <p:nvSpPr>
              <p:cNvPr id="12302" name="Text Box 9"/>
              <p:cNvSpPr txBox="1">
                <a:spLocks noChangeArrowheads="1"/>
              </p:cNvSpPr>
              <p:nvPr/>
            </p:nvSpPr>
            <p:spPr bwMode="auto">
              <a:xfrm>
                <a:off x="2928" y="1058"/>
                <a:ext cx="1296" cy="2830"/>
              </a:xfrm>
              <a:prstGeom prst="rect">
                <a:avLst/>
              </a:prstGeom>
              <a:solidFill>
                <a:srgbClr val="A3CB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referenced by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replaced by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required by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Issued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 version of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License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Mediator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Medium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Modified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Provenance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References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Replaces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Requires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Rights holder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Spatial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Table of contents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Temporal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Valid</a:t>
                </a:r>
              </a:p>
            </p:txBody>
          </p:sp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1488" y="816"/>
                <a:ext cx="2736" cy="288"/>
              </a:xfrm>
              <a:prstGeom prst="rect">
                <a:avLst/>
              </a:prstGeom>
              <a:solidFill>
                <a:srgbClr val="A3CB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  <a:cs typeface="Arial" pitchFamily="34" charset="0"/>
                  </a:rPr>
                  <a:t>Refinements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504" y="816"/>
              <a:ext cx="1104" cy="3072"/>
              <a:chOff x="4464" y="816"/>
              <a:chExt cx="1104" cy="3072"/>
            </a:xfrm>
          </p:grpSpPr>
          <p:sp>
            <p:nvSpPr>
              <p:cNvPr id="12299" name="Text Box 12"/>
              <p:cNvSpPr txBox="1">
                <a:spLocks noChangeArrowheads="1"/>
              </p:cNvSpPr>
              <p:nvPr/>
            </p:nvSpPr>
            <p:spPr bwMode="auto">
              <a:xfrm>
                <a:off x="4464" y="1058"/>
                <a:ext cx="1104" cy="2830"/>
              </a:xfrm>
              <a:prstGeom prst="rect">
                <a:avLst/>
              </a:prstGeom>
              <a:solidFill>
                <a:srgbClr val="E4E2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Box</a:t>
                </a:r>
              </a:p>
              <a:p>
                <a:r>
                  <a:rPr lang="en-US" sz="1600" dirty="0" err="1">
                    <a:solidFill>
                      <a:schemeClr val="tx1"/>
                    </a:solidFill>
                    <a:cs typeface="Arial" pitchFamily="34" charset="0"/>
                  </a:rPr>
                  <a:t>DCMIType</a:t>
                </a:r>
                <a:endParaRPr lang="en-US" sz="1600" dirty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DDC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IMT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ISO3166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ISO639-2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LCC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LCSH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MESH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Period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Point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RFC1766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RFC3066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TGN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UDC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URI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W3CTDF</a:t>
                </a:r>
              </a:p>
              <a:p>
                <a:endParaRPr lang="en-US" sz="1600" dirty="0">
                  <a:cs typeface="Arial" pitchFamily="34" charset="0"/>
                </a:endParaRPr>
              </a:p>
            </p:txBody>
          </p:sp>
          <p:sp>
            <p:nvSpPr>
              <p:cNvPr id="12300" name="Text Box 13"/>
              <p:cNvSpPr txBox="1">
                <a:spLocks noChangeArrowheads="1"/>
              </p:cNvSpPr>
              <p:nvPr/>
            </p:nvSpPr>
            <p:spPr bwMode="auto">
              <a:xfrm>
                <a:off x="4464" y="816"/>
                <a:ext cx="1104" cy="288"/>
              </a:xfrm>
              <a:prstGeom prst="rect">
                <a:avLst/>
              </a:prstGeom>
              <a:solidFill>
                <a:srgbClr val="E4E2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  <a:cs typeface="Arial" pitchFamily="34" charset="0"/>
                  </a:rPr>
                  <a:t>Encodings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608" y="816"/>
              <a:ext cx="1152" cy="3072"/>
              <a:chOff x="4464" y="816"/>
              <a:chExt cx="1104" cy="3072"/>
            </a:xfrm>
          </p:grpSpPr>
          <p:sp>
            <p:nvSpPr>
              <p:cNvPr id="12297" name="Text Box 15"/>
              <p:cNvSpPr txBox="1">
                <a:spLocks noChangeArrowheads="1"/>
              </p:cNvSpPr>
              <p:nvPr/>
            </p:nvSpPr>
            <p:spPr bwMode="auto">
              <a:xfrm>
                <a:off x="4464" y="1058"/>
                <a:ext cx="1104" cy="2830"/>
              </a:xfrm>
              <a:prstGeom prst="rect">
                <a:avLst/>
              </a:prstGeom>
              <a:solidFill>
                <a:srgbClr val="B9BB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Collection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Dataset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Event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Image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Interactive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    Resource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Moving Image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Physical Object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Service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Software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Sound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Still Image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cs typeface="Arial" pitchFamily="34" charset="0"/>
                  </a:rPr>
                  <a:t>Text</a:t>
                </a:r>
              </a:p>
              <a:p>
                <a:endParaRPr lang="en-US" sz="1600" dirty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endParaRPr lang="en-US" sz="1600" dirty="0">
                  <a:cs typeface="Arial" pitchFamily="34" charset="0"/>
                </a:endParaRPr>
              </a:p>
              <a:p>
                <a:endParaRPr lang="en-US" sz="1600" dirty="0">
                  <a:cs typeface="Arial" pitchFamily="34" charset="0"/>
                </a:endParaRPr>
              </a:p>
              <a:p>
                <a:endParaRPr lang="en-US" sz="1600" dirty="0">
                  <a:cs typeface="Arial" pitchFamily="34" charset="0"/>
                </a:endParaRPr>
              </a:p>
              <a:p>
                <a:endParaRPr lang="en-US" sz="1600" dirty="0">
                  <a:cs typeface="Arial" pitchFamily="34" charset="0"/>
                </a:endParaRPr>
              </a:p>
            </p:txBody>
          </p:sp>
          <p:sp>
            <p:nvSpPr>
              <p:cNvPr id="12298" name="Text Box 16"/>
              <p:cNvSpPr txBox="1">
                <a:spLocks noChangeArrowheads="1"/>
              </p:cNvSpPr>
              <p:nvPr/>
            </p:nvSpPr>
            <p:spPr bwMode="auto">
              <a:xfrm>
                <a:off x="4464" y="816"/>
                <a:ext cx="1104" cy="288"/>
              </a:xfrm>
              <a:prstGeom prst="rect">
                <a:avLst/>
              </a:prstGeom>
              <a:solidFill>
                <a:srgbClr val="B9BB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  <a:cs typeface="Arial" pitchFamily="34" charset="0"/>
                  </a:rPr>
                  <a:t>Types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342D6CC-37FE-4E9D-88BF-83B8594791D6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2003-2007: DCMI Abstract Model</a:t>
            </a:r>
            <a:endParaRPr lang="en-US" sz="2800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Moving the informal model of Dublin  Core early years onto a solid RDF foundation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2111374" y="2522220"/>
            <a:ext cx="5054918" cy="3802380"/>
            <a:chOff x="204" y="164"/>
            <a:chExt cx="5307" cy="3992"/>
          </a:xfrm>
        </p:grpSpPr>
        <p:grpSp>
          <p:nvGrpSpPr>
            <p:cNvPr id="53" name="Group 3"/>
            <p:cNvGrpSpPr>
              <a:grpSpLocks/>
            </p:cNvGrpSpPr>
            <p:nvPr/>
          </p:nvGrpSpPr>
          <p:grpSpPr bwMode="auto">
            <a:xfrm>
              <a:off x="476" y="436"/>
              <a:ext cx="4853" cy="3629"/>
              <a:chOff x="476" y="436"/>
              <a:chExt cx="4853" cy="3629"/>
            </a:xfrm>
          </p:grpSpPr>
          <p:sp>
            <p:nvSpPr>
              <p:cNvPr id="89" name="Rectangle 4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4853" cy="1996"/>
              </a:xfrm>
              <a:prstGeom prst="rect">
                <a:avLst/>
              </a:prstGeom>
              <a:solidFill>
                <a:schemeClr val="accent1"/>
              </a:solidFill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476" y="2523"/>
                <a:ext cx="4853" cy="1542"/>
              </a:xfrm>
              <a:prstGeom prst="rect">
                <a:avLst/>
              </a:prstGeom>
              <a:solidFill>
                <a:schemeClr val="accent1"/>
              </a:solidFill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"/>
            <p:cNvGrpSpPr>
              <a:grpSpLocks/>
            </p:cNvGrpSpPr>
            <p:nvPr/>
          </p:nvGrpSpPr>
          <p:grpSpPr bwMode="auto">
            <a:xfrm>
              <a:off x="1655" y="572"/>
              <a:ext cx="3584" cy="3448"/>
              <a:chOff x="1655" y="572"/>
              <a:chExt cx="3584" cy="344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655" y="1298"/>
                <a:ext cx="3584" cy="1089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8"/>
              <p:cNvSpPr>
                <a:spLocks noChangeArrowheads="1"/>
              </p:cNvSpPr>
              <p:nvPr/>
            </p:nvSpPr>
            <p:spPr bwMode="auto">
              <a:xfrm>
                <a:off x="1655" y="2614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655" y="572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655" y="3339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1"/>
            <p:cNvGrpSpPr>
              <a:grpSpLocks/>
            </p:cNvGrpSpPr>
            <p:nvPr/>
          </p:nvGrpSpPr>
          <p:grpSpPr bwMode="auto">
            <a:xfrm>
              <a:off x="2744" y="663"/>
              <a:ext cx="2449" cy="3266"/>
              <a:chOff x="2744" y="663"/>
              <a:chExt cx="2449" cy="3266"/>
            </a:xfrm>
          </p:grpSpPr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2744" y="663"/>
                <a:ext cx="2449" cy="49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2744" y="1344"/>
                <a:ext cx="2449" cy="99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4"/>
              <p:cNvSpPr>
                <a:spLocks noChangeArrowheads="1"/>
              </p:cNvSpPr>
              <p:nvPr/>
            </p:nvSpPr>
            <p:spPr bwMode="auto">
              <a:xfrm>
                <a:off x="2744" y="2704"/>
                <a:ext cx="2359" cy="499"/>
              </a:xfrm>
              <a:prstGeom prst="rect">
                <a:avLst/>
              </a:prstGeom>
              <a:solidFill>
                <a:srgbClr val="66FF33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15"/>
              <p:cNvSpPr>
                <a:spLocks noChangeArrowheads="1"/>
              </p:cNvSpPr>
              <p:nvPr/>
            </p:nvSpPr>
            <p:spPr bwMode="auto">
              <a:xfrm>
                <a:off x="2744" y="3430"/>
                <a:ext cx="2359" cy="499"/>
              </a:xfrm>
              <a:prstGeom prst="rect">
                <a:avLst/>
              </a:prstGeom>
              <a:solidFill>
                <a:srgbClr val="66FF33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204" y="164"/>
              <a:ext cx="5307" cy="3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2614612" y="3011500"/>
            <a:ext cx="4407216" cy="3008000"/>
            <a:chOff x="521" y="663"/>
            <a:chExt cx="4627" cy="3158"/>
          </a:xfrm>
        </p:grpSpPr>
        <p:grpSp>
          <p:nvGrpSpPr>
            <p:cNvPr id="92" name="Group 18"/>
            <p:cNvGrpSpPr>
              <a:grpSpLocks/>
            </p:cNvGrpSpPr>
            <p:nvPr/>
          </p:nvGrpSpPr>
          <p:grpSpPr bwMode="auto">
            <a:xfrm>
              <a:off x="521" y="663"/>
              <a:ext cx="4627" cy="3158"/>
              <a:chOff x="521" y="663"/>
              <a:chExt cx="4627" cy="3158"/>
            </a:xfrm>
          </p:grpSpPr>
          <p:sp>
            <p:nvSpPr>
              <p:cNvPr id="95" name="Oval 19"/>
              <p:cNvSpPr>
                <a:spLocks noChangeAspect="1" noChangeArrowheads="1"/>
              </p:cNvSpPr>
              <p:nvPr/>
            </p:nvSpPr>
            <p:spPr bwMode="auto">
              <a:xfrm>
                <a:off x="521" y="1071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6" name="AutoShape 20"/>
              <p:cNvCxnSpPr>
                <a:cxnSpLocks noChangeShapeType="1"/>
                <a:stCxn id="95" idx="7"/>
                <a:endCxn id="102" idx="2"/>
              </p:cNvCxnSpPr>
              <p:nvPr/>
            </p:nvCxnSpPr>
            <p:spPr bwMode="auto">
              <a:xfrm flipV="1">
                <a:off x="1233" y="906"/>
                <a:ext cx="1590" cy="22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AutoShape 21"/>
              <p:cNvCxnSpPr>
                <a:cxnSpLocks noChangeShapeType="1"/>
                <a:stCxn id="95" idx="5"/>
                <a:endCxn id="99" idx="2"/>
              </p:cNvCxnSpPr>
              <p:nvPr/>
            </p:nvCxnSpPr>
            <p:spPr bwMode="auto">
              <a:xfrm>
                <a:off x="1233" y="1517"/>
                <a:ext cx="1590" cy="25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Text Box 22"/>
              <p:cNvSpPr txBox="1">
                <a:spLocks noChangeArrowheads="1"/>
              </p:cNvSpPr>
              <p:nvPr/>
            </p:nvSpPr>
            <p:spPr bwMode="auto">
              <a:xfrm>
                <a:off x="1701" y="663"/>
                <a:ext cx="12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GB" dirty="0"/>
              </a:p>
            </p:txBody>
          </p:sp>
          <p:sp>
            <p:nvSpPr>
              <p:cNvPr id="99" name="Oval 23"/>
              <p:cNvSpPr>
                <a:spLocks noChangeAspect="1" noChangeArrowheads="1"/>
              </p:cNvSpPr>
              <p:nvPr/>
            </p:nvSpPr>
            <p:spPr bwMode="auto">
              <a:xfrm>
                <a:off x="2835" y="1616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100" name="Oval 24"/>
              <p:cNvSpPr>
                <a:spLocks noChangeAspect="1" noChangeArrowheads="1"/>
              </p:cNvSpPr>
              <p:nvPr/>
            </p:nvSpPr>
            <p:spPr bwMode="auto">
              <a:xfrm>
                <a:off x="521" y="2659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1" name="AutoShape 25"/>
              <p:cNvCxnSpPr>
                <a:cxnSpLocks noChangeShapeType="1"/>
                <a:stCxn id="100" idx="6"/>
                <a:endCxn id="117" idx="1"/>
              </p:cNvCxnSpPr>
              <p:nvPr/>
            </p:nvCxnSpPr>
            <p:spPr bwMode="auto">
              <a:xfrm>
                <a:off x="1367" y="2913"/>
                <a:ext cx="1501" cy="1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2" name="Oval 26"/>
              <p:cNvSpPr>
                <a:spLocks noChangeAspect="1" noChangeArrowheads="1"/>
              </p:cNvSpPr>
              <p:nvPr/>
            </p:nvSpPr>
            <p:spPr bwMode="auto">
              <a:xfrm>
                <a:off x="2835" y="754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1701" y="1842"/>
                <a:ext cx="12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GB" dirty="0"/>
              </a:p>
            </p:txBody>
          </p:sp>
          <p:sp>
            <p:nvSpPr>
              <p:cNvPr id="104" name="Text Box 28"/>
              <p:cNvSpPr txBox="1">
                <a:spLocks noChangeArrowheads="1"/>
              </p:cNvSpPr>
              <p:nvPr/>
            </p:nvSpPr>
            <p:spPr bwMode="auto">
              <a:xfrm>
                <a:off x="1701" y="2659"/>
                <a:ext cx="12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GB" dirty="0"/>
              </a:p>
            </p:txBody>
          </p:sp>
          <p:sp>
            <p:nvSpPr>
              <p:cNvPr id="105" name="Oval 29"/>
              <p:cNvSpPr>
                <a:spLocks noChangeAspect="1" noChangeArrowheads="1"/>
              </p:cNvSpPr>
              <p:nvPr/>
            </p:nvSpPr>
            <p:spPr bwMode="auto">
              <a:xfrm>
                <a:off x="3696" y="1389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VES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grpSp>
            <p:nvGrpSpPr>
              <p:cNvPr id="106" name="Group 30"/>
              <p:cNvGrpSpPr>
                <a:grpSpLocks/>
              </p:cNvGrpSpPr>
              <p:nvPr/>
            </p:nvGrpSpPr>
            <p:grpSpPr bwMode="auto">
              <a:xfrm>
                <a:off x="3606" y="1752"/>
                <a:ext cx="1270" cy="216"/>
                <a:chOff x="3515" y="1752"/>
                <a:chExt cx="1270" cy="216"/>
              </a:xfrm>
            </p:grpSpPr>
            <p:sp>
              <p:nvSpPr>
                <p:cNvPr id="1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515" y="1752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12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86" y="1752"/>
                  <a:ext cx="499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@lang</a:t>
                  </a:r>
                </a:p>
              </p:txBody>
            </p:sp>
          </p:grpSp>
          <p:grpSp>
            <p:nvGrpSpPr>
              <p:cNvPr id="107" name="Group 33"/>
              <p:cNvGrpSpPr>
                <a:grpSpLocks/>
              </p:cNvGrpSpPr>
              <p:nvPr/>
            </p:nvGrpSpPr>
            <p:grpSpPr bwMode="auto">
              <a:xfrm>
                <a:off x="3606" y="2024"/>
                <a:ext cx="1542" cy="216"/>
                <a:chOff x="3515" y="2024"/>
                <a:chExt cx="1542" cy="216"/>
              </a:xfrm>
            </p:grpSpPr>
            <p:sp>
              <p:nvSpPr>
                <p:cNvPr id="11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515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1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86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^^SES URI</a:t>
                  </a:r>
                </a:p>
              </p:txBody>
            </p:sp>
          </p:grpSp>
          <p:cxnSp>
            <p:nvCxnSpPr>
              <p:cNvPr id="108" name="AutoShape 36"/>
              <p:cNvCxnSpPr>
                <a:cxnSpLocks noChangeShapeType="1"/>
                <a:stCxn id="99" idx="7"/>
                <a:endCxn id="105" idx="2"/>
              </p:cNvCxnSpPr>
              <p:nvPr/>
            </p:nvCxnSpPr>
            <p:spPr bwMode="auto">
              <a:xfrm flipV="1">
                <a:off x="3261" y="1541"/>
                <a:ext cx="423" cy="1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AutoShape 37"/>
              <p:cNvCxnSpPr>
                <a:cxnSpLocks noChangeShapeType="1"/>
                <a:stCxn id="99" idx="6"/>
                <a:endCxn id="121" idx="1"/>
              </p:cNvCxnSpPr>
              <p:nvPr/>
            </p:nvCxnSpPr>
            <p:spPr bwMode="auto">
              <a:xfrm>
                <a:off x="3346" y="1768"/>
                <a:ext cx="248" cy="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AutoShape 38"/>
              <p:cNvCxnSpPr>
                <a:cxnSpLocks noChangeShapeType="1"/>
                <a:stCxn id="99" idx="5"/>
                <a:endCxn id="119" idx="1"/>
              </p:cNvCxnSpPr>
              <p:nvPr/>
            </p:nvCxnSpPr>
            <p:spPr bwMode="auto">
              <a:xfrm>
                <a:off x="3261" y="1887"/>
                <a:ext cx="333" cy="24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11" name="Group 39"/>
              <p:cNvGrpSpPr>
                <a:grpSpLocks/>
              </p:cNvGrpSpPr>
              <p:nvPr/>
            </p:nvGrpSpPr>
            <p:grpSpPr bwMode="auto">
              <a:xfrm>
                <a:off x="2880" y="2795"/>
                <a:ext cx="1860" cy="255"/>
                <a:chOff x="2880" y="2795"/>
                <a:chExt cx="1860" cy="255"/>
              </a:xfrm>
            </p:grpSpPr>
            <p:sp>
              <p:nvSpPr>
                <p:cNvPr id="11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80" y="2795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11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150" y="2795"/>
                  <a:ext cx="59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dirty="0"/>
                    <a:t>@</a:t>
                  </a:r>
                  <a:r>
                    <a:rPr lang="en-GB" dirty="0" err="1" smtClean="0"/>
                    <a:t>lang</a:t>
                  </a:r>
                  <a:endParaRPr lang="en-GB" dirty="0"/>
                </a:p>
              </p:txBody>
            </p:sp>
          </p:grpSp>
          <p:grpSp>
            <p:nvGrpSpPr>
              <p:cNvPr id="112" name="Group 42"/>
              <p:cNvGrpSpPr>
                <a:grpSpLocks/>
              </p:cNvGrpSpPr>
              <p:nvPr/>
            </p:nvGrpSpPr>
            <p:grpSpPr bwMode="auto">
              <a:xfrm>
                <a:off x="2880" y="3566"/>
                <a:ext cx="2177" cy="255"/>
                <a:chOff x="2880" y="3566"/>
                <a:chExt cx="2177" cy="255"/>
              </a:xfrm>
            </p:grpSpPr>
            <p:sp>
              <p:nvSpPr>
                <p:cNvPr id="11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80" y="3566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1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0" y="3566"/>
                  <a:ext cx="907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^^SES URI</a:t>
                  </a:r>
                </a:p>
              </p:txBody>
            </p:sp>
          </p:grpSp>
          <p:sp>
            <p:nvSpPr>
              <p:cNvPr id="113" name="Text Box 45"/>
              <p:cNvSpPr txBox="1">
                <a:spLocks noChangeArrowheads="1"/>
              </p:cNvSpPr>
              <p:nvPr/>
            </p:nvSpPr>
            <p:spPr bwMode="auto">
              <a:xfrm>
                <a:off x="1655" y="3385"/>
                <a:ext cx="12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GB" dirty="0"/>
              </a:p>
            </p:txBody>
          </p:sp>
          <p:cxnSp>
            <p:nvCxnSpPr>
              <p:cNvPr id="114" name="AutoShape 46"/>
              <p:cNvCxnSpPr>
                <a:cxnSpLocks noChangeShapeType="1"/>
                <a:stCxn id="100" idx="5"/>
                <a:endCxn id="115" idx="1"/>
              </p:cNvCxnSpPr>
              <p:nvPr/>
            </p:nvCxnSpPr>
            <p:spPr bwMode="auto">
              <a:xfrm>
                <a:off x="1233" y="3105"/>
                <a:ext cx="1635" cy="58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2789" y="1389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dcam:memberOf</a:t>
              </a:r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2925" y="202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rdf:value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18DAA2D-BCAC-44BB-86DD-4737D46927FD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9963" cy="1144587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ja-JP" sz="2800" dirty="0" smtClean="0">
                <a:ea typeface="ＭＳ Ｐゴシック"/>
                <a:cs typeface="ＭＳ Ｐゴシック"/>
              </a:rPr>
              <a:t>Motivation: One model – many syntax options</a:t>
            </a:r>
            <a:endParaRPr lang="en-GB" altLang="ja-JP" dirty="0" smtClean="0">
              <a:ea typeface="ＭＳ Ｐゴシック"/>
              <a:cs typeface="ＭＳ Ｐゴシック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1917700"/>
            <a:ext cx="63388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392238" y="6069013"/>
            <a:ext cx="5419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>
                <a:latin typeface="Times New Roman" pitchFamily="18" charset="0"/>
                <a:cs typeface="Lucida Sans Unicode" pitchFamily="34" charset="0"/>
              </a:rPr>
              <a:t>Example of Simple Dublin Core in XHTML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F3CC135-3AAD-4FAF-A4AD-CA88BA724AEC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DCMI Model today</a:t>
            </a:r>
            <a:endParaRPr 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Core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Dublin Core and related vocabularies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RDF (and related DCMI Abstract Model)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Application Profiles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mixed vocabularies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Based on  underlying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Customized for specific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95861"/>
            <a:ext cx="7924800" cy="653829"/>
          </a:xfrm>
          <a:ln/>
        </p:spPr>
        <p:txBody>
          <a:bodyPr tIns="12343"/>
          <a:lstStyle/>
          <a:p>
            <a:pPr>
              <a:lnSpc>
                <a:spcPct val="93000"/>
              </a:lnSpc>
              <a:tabLst>
                <a:tab pos="0" algn="l"/>
                <a:tab pos="650890" algn="l"/>
                <a:tab pos="1303220" algn="l"/>
                <a:tab pos="1955549" algn="l"/>
                <a:tab pos="2607879" algn="l"/>
                <a:tab pos="3260208" algn="l"/>
                <a:tab pos="3912538" algn="l"/>
                <a:tab pos="4564867" algn="l"/>
                <a:tab pos="5217197" algn="l"/>
                <a:tab pos="5869527" algn="l"/>
                <a:tab pos="6521857" algn="l"/>
                <a:tab pos="7174186" algn="l"/>
                <a:tab pos="7826516" algn="l"/>
                <a:tab pos="8478845" algn="l"/>
                <a:tab pos="9131175" algn="l"/>
                <a:tab pos="9783504" algn="l"/>
              </a:tabLst>
            </a:pPr>
            <a:r>
              <a:rPr lang="en-GB" dirty="0" smtClean="0"/>
              <a:t>    Today: Dublin Core and Structured Search</a:t>
            </a:r>
            <a:endParaRPr lang="en-GB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001" y="705674"/>
            <a:ext cx="8884800" cy="5449532"/>
            <a:chOff x="125" y="490"/>
            <a:chExt cx="6170" cy="3784"/>
          </a:xfrm>
        </p:grpSpPr>
        <p:pic>
          <p:nvPicPr>
            <p:cNvPr id="134147" name="Picture 3"/>
            <p:cNvPicPr>
              <a:picLocks noChangeAspect="1" noChangeArrowheads="1"/>
            </p:cNvPicPr>
            <p:nvPr/>
          </p:nvPicPr>
          <p:blipFill>
            <a:blip r:embed="rId3"/>
            <a:srcRect t="-7343" b="-7343"/>
            <a:stretch>
              <a:fillRect/>
            </a:stretch>
          </p:blipFill>
          <p:spPr bwMode="auto">
            <a:xfrm>
              <a:off x="125" y="490"/>
              <a:ext cx="6171" cy="37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34148" name="Text Box 4"/>
            <p:cNvSpPr txBox="1">
              <a:spLocks noChangeArrowheads="1"/>
            </p:cNvSpPr>
            <p:nvPr/>
          </p:nvSpPr>
          <p:spPr bwMode="auto">
            <a:xfrm>
              <a:off x="125" y="490"/>
              <a:ext cx="6171" cy="37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26881" y="6629017"/>
            <a:ext cx="5150880" cy="262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61621" rIns="81639" bIns="40820"/>
          <a:lstStyle/>
          <a:p>
            <a:pPr>
              <a:tabLst>
                <a:tab pos="0" algn="l"/>
                <a:tab pos="650890" algn="l"/>
                <a:tab pos="1303220" algn="l"/>
                <a:tab pos="1955549" algn="l"/>
                <a:tab pos="2607879" algn="l"/>
                <a:tab pos="3260208" algn="l"/>
                <a:tab pos="3912538" algn="l"/>
                <a:tab pos="4564867" algn="l"/>
                <a:tab pos="5217197" algn="l"/>
                <a:tab pos="5869527" algn="l"/>
                <a:tab pos="6521857" algn="l"/>
                <a:tab pos="7174186" algn="l"/>
                <a:tab pos="7826516" algn="l"/>
                <a:tab pos="8478845" algn="l"/>
                <a:tab pos="9131175" algn="l"/>
                <a:tab pos="9783504" algn="l"/>
              </a:tabLst>
            </a:pPr>
            <a:r>
              <a:rPr lang="en-US" sz="1300" i="1" dirty="0" smtClean="0">
                <a:solidFill>
                  <a:srgbClr val="000000"/>
                </a:solidFill>
              </a:rPr>
              <a:t>Source: Chris </a:t>
            </a:r>
            <a:r>
              <a:rPr lang="en-US" sz="1300" i="1" dirty="0" err="1">
                <a:solidFill>
                  <a:srgbClr val="000000"/>
                </a:solidFill>
              </a:rPr>
              <a:t>Bizer</a:t>
            </a:r>
            <a:r>
              <a:rPr lang="en-US" sz="1300" i="1" dirty="0">
                <a:solidFill>
                  <a:srgbClr val="000000"/>
                </a:solidFill>
              </a:rPr>
              <a:t> and Christian Becker, </a:t>
            </a:r>
            <a:r>
              <a:rPr lang="en-US" sz="1300" i="1" dirty="0" err="1">
                <a:solidFill>
                  <a:srgbClr val="000000"/>
                </a:solidFill>
              </a:rPr>
              <a:t>Freie</a:t>
            </a:r>
            <a:r>
              <a:rPr lang="en-US" sz="1300" i="1" dirty="0">
                <a:solidFill>
                  <a:srgbClr val="000000"/>
                </a:solidFill>
              </a:rPr>
              <a:t> </a:t>
            </a:r>
            <a:r>
              <a:rPr lang="en-US" sz="1300" i="1" dirty="0" err="1">
                <a:solidFill>
                  <a:srgbClr val="000000"/>
                </a:solidFill>
              </a:rPr>
              <a:t>Universität</a:t>
            </a:r>
            <a:r>
              <a:rPr lang="en-US" sz="1300" i="1" dirty="0">
                <a:solidFill>
                  <a:srgbClr val="000000"/>
                </a:solidFill>
              </a:rPr>
              <a:t>, Berlin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F6FF6-D3A8-434C-B2B0-6EAE21EE420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79388"/>
            <a:ext cx="6934200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Today: Dublin Core in the Linked Data Cloud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Levels of Interoperability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Dublin Core in historical context</a:t>
            </a:r>
          </a:p>
          <a:p>
            <a:pPr lvl="1"/>
            <a:r>
              <a:rPr lang="en-US" dirty="0" smtClean="0"/>
              <a:t>Core metadata on a new World-Wide Web</a:t>
            </a:r>
          </a:p>
          <a:p>
            <a:pPr lvl="1"/>
            <a:r>
              <a:rPr lang="en-US" dirty="0" smtClean="0"/>
              <a:t>Towards a Web of Data</a:t>
            </a:r>
          </a:p>
          <a:p>
            <a:pPr lvl="1"/>
            <a:r>
              <a:rPr lang="en-US" dirty="0" smtClean="0"/>
              <a:t>Structured Data and search engines</a:t>
            </a:r>
          </a:p>
          <a:p>
            <a:r>
              <a:rPr lang="en-US" dirty="0" smtClean="0"/>
              <a:t>Interoperability options in a Web of Data</a:t>
            </a:r>
          </a:p>
          <a:p>
            <a:pPr lvl="1"/>
            <a:r>
              <a:rPr lang="en-US" dirty="0" smtClean="0"/>
              <a:t>Levels of Interoperability</a:t>
            </a:r>
          </a:p>
          <a:p>
            <a:pPr lvl="1"/>
            <a:r>
              <a:rPr lang="en-US" dirty="0" smtClean="0"/>
              <a:t>Data Integration and Structured Search</a:t>
            </a:r>
          </a:p>
          <a:p>
            <a:pPr lvl="1"/>
            <a:r>
              <a:rPr lang="en-US" dirty="0" smtClean="0"/>
              <a:t>Metadata Records and DCMI Abstract Model</a:t>
            </a:r>
          </a:p>
          <a:p>
            <a:pPr lvl="1"/>
            <a:r>
              <a:rPr lang="en-US" dirty="0" smtClean="0"/>
              <a:t>Web-enabled controlled vocabularies</a:t>
            </a:r>
          </a:p>
          <a:p>
            <a:pPr lvl="1"/>
            <a:r>
              <a:rPr lang="en-US" dirty="0" smtClean="0"/>
              <a:t>Linking legacy data to the Web of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Dublin Core metadata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3629"/>
            <a:ext cx="7456800" cy="1136280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Interoperability Levels</a:t>
            </a:r>
            <a:br>
              <a:rPr lang="en-GB" dirty="0"/>
            </a:br>
            <a:r>
              <a:rPr lang="en-GB" dirty="0"/>
              <a:t>for Dublin Core metadata</a:t>
            </a:r>
          </a:p>
        </p:txBody>
      </p:sp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489600" y="1633132"/>
            <a:ext cx="8163360" cy="1143480"/>
          </a:xfrm>
          <a:prstGeom prst="roundRect">
            <a:avLst>
              <a:gd name="adj" fmla="val 125"/>
            </a:avLst>
          </a:prstGeom>
          <a:solidFill>
            <a:srgbClr val="33A3A3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489600" y="2776612"/>
            <a:ext cx="8163360" cy="1143480"/>
          </a:xfrm>
          <a:prstGeom prst="roundRect">
            <a:avLst>
              <a:gd name="adj" fmla="val 125"/>
            </a:avLst>
          </a:prstGeom>
          <a:solidFill>
            <a:srgbClr val="47B8B8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89600" y="5062132"/>
            <a:ext cx="8163360" cy="1143480"/>
          </a:xfrm>
          <a:prstGeom prst="roundRect">
            <a:avLst>
              <a:gd name="adj" fmla="val 125"/>
            </a:avLst>
          </a:prstGeom>
          <a:solidFill>
            <a:srgbClr val="198A8A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89600" y="3918652"/>
            <a:ext cx="8163360" cy="1143480"/>
          </a:xfrm>
          <a:prstGeom prst="roundRect">
            <a:avLst>
              <a:gd name="adj" fmla="val 125"/>
            </a:avLst>
          </a:prstGeom>
          <a:solidFill>
            <a:srgbClr val="00D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04800" y="5085175"/>
            <a:ext cx="6382080" cy="894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767532" lvl="1" indent="-256324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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900" dirty="0">
                <a:solidFill>
                  <a:srgbClr val="000000"/>
                </a:solidFill>
              </a:rPr>
              <a:t>1: Informal interoperability</a:t>
            </a:r>
          </a:p>
          <a:p>
            <a:pPr marL="1159218" lvl="2" indent="-192963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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Shared vocabularies defined in natural language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89601" y="3943134"/>
            <a:ext cx="6351840" cy="8943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767532" lvl="1" indent="-256324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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900" dirty="0">
                <a:solidFill>
                  <a:srgbClr val="000000"/>
                </a:solidFill>
              </a:rPr>
              <a:t>2: Semantic interoperability</a:t>
            </a:r>
          </a:p>
          <a:p>
            <a:pPr marL="1159218" lvl="2" indent="-192963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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Shared vocabularies based on formal semantics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08320" y="2904786"/>
            <a:ext cx="7492320" cy="894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767532" lvl="1" indent="-256324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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900" dirty="0">
                <a:solidFill>
                  <a:srgbClr val="000000"/>
                </a:solidFill>
              </a:rPr>
              <a:t>3: Description Set syntactic interoperability</a:t>
            </a:r>
          </a:p>
          <a:p>
            <a:pPr marL="1159218" lvl="2" indent="-192963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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Shared formal vocabularies in exchangeable records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51521" y="1795870"/>
            <a:ext cx="7120800" cy="894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767532" lvl="1" indent="-256324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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900" dirty="0">
                <a:solidFill>
                  <a:srgbClr val="000000"/>
                </a:solidFill>
              </a:rPr>
              <a:t>4: Description Set Profile Interoperability</a:t>
            </a:r>
          </a:p>
          <a:p>
            <a:pPr marL="1159218" lvl="2" indent="-192963">
              <a:lnSpc>
                <a:spcPct val="87000"/>
              </a:lnSpc>
              <a:spcAft>
                <a:spcPts val="1293"/>
              </a:spcAft>
              <a:buFont typeface="Wingdings" pitchFamily="2" charset="2"/>
              <a:buChar char=""/>
              <a:tabLst>
                <a:tab pos="767532" algn="l"/>
                <a:tab pos="1182258" algn="l"/>
                <a:tab pos="1596984" algn="l"/>
                <a:tab pos="2011710" algn="l"/>
                <a:tab pos="2426436" algn="l"/>
                <a:tab pos="2841162" algn="l"/>
                <a:tab pos="3255888" algn="l"/>
                <a:tab pos="3670615" algn="l"/>
                <a:tab pos="4085341" algn="l"/>
                <a:tab pos="4500067" algn="l"/>
                <a:tab pos="4914793" algn="l"/>
                <a:tab pos="5329519" algn="l"/>
                <a:tab pos="5744245" algn="l"/>
                <a:tab pos="6158971" algn="l"/>
                <a:tab pos="6573697" algn="l"/>
                <a:tab pos="6988424" algn="l"/>
                <a:tab pos="7403150" algn="l"/>
                <a:tab pos="7817876" algn="l"/>
                <a:tab pos="8232602" algn="l"/>
                <a:tab pos="8647328" algn="l"/>
                <a:tab pos="9062054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Shared formal vocabularies and constraints in records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8000640" y="1960046"/>
            <a:ext cx="164160" cy="5141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>
              <a:lnSpc>
                <a:spcPct val="8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833" y="6324600"/>
            <a:ext cx="632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http://dublincore.org/documents/interoperability-levels/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4953000"/>
            <a:ext cx="80010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05000" y="3581400"/>
            <a:ext cx="6705600" cy="1371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Shared formal-semantic 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76600" y="2286000"/>
            <a:ext cx="5334000" cy="1295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Shared model for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990600"/>
            <a:ext cx="41148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Shared </a:t>
            </a:r>
            <a:r>
              <a:rPr lang="en-US" sz="2800" dirty="0" err="1" smtClean="0">
                <a:solidFill>
                  <a:schemeClr val="tx1"/>
                </a:solidFill>
              </a:rPr>
              <a:t>validatable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constraints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-152400"/>
            <a:ext cx="7407275" cy="1450975"/>
          </a:xfrm>
        </p:spPr>
        <p:txBody>
          <a:bodyPr/>
          <a:lstStyle/>
          <a:p>
            <a:r>
              <a:rPr lang="en-US" sz="3200" dirty="0" smtClean="0"/>
              <a:t>Open- and closed-world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953000"/>
            <a:ext cx="80010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b="1" dirty="0" smtClean="0">
                <a:solidFill>
                  <a:srgbClr val="FF0000"/>
                </a:solidFill>
              </a:rPr>
              <a:t>Data in silos.  “Intra-operability” within silos.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581400"/>
            <a:ext cx="6705600" cy="1371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formal-semantic model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“Open-world” data.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2286000"/>
            <a:ext cx="5334000" cy="1295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model for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Open-world data captured in manageable records.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5800" y="990600"/>
            <a:ext cx="41148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constraints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Open-world data optimized for specific environments.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-152400"/>
            <a:ext cx="6950075" cy="1450975"/>
          </a:xfrm>
        </p:spPr>
        <p:txBody>
          <a:bodyPr/>
          <a:lstStyle/>
          <a:p>
            <a:r>
              <a:rPr lang="en-US" sz="3200" dirty="0" smtClean="0"/>
              <a:t>Supporting technologies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953000"/>
            <a:ext cx="80010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000" dirty="0" smtClean="0">
                <a:solidFill>
                  <a:schemeClr val="tx1"/>
                </a:solidFill>
              </a:rPr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Closed systems.  Proprietary systems.  Web of APIs.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DC-XML/2003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 and other early DCMI specs.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581400"/>
            <a:ext cx="6705600" cy="1371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Shared formal-semantic model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Linked data. </a:t>
            </a:r>
            <a:r>
              <a:rPr lang="en-US" sz="2400" b="1" dirty="0" smtClean="0">
                <a:solidFill>
                  <a:srgbClr val="FF0000"/>
                </a:solidFill>
              </a:rPr>
              <a:t>RDF data. Extracted triples.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</a:rPr>
              <a:t>DC-RDF. DC-HTML. </a:t>
            </a:r>
            <a:r>
              <a:rPr lang="en-US" sz="2000" b="1" dirty="0" err="1" smtClean="0">
                <a:solidFill>
                  <a:srgbClr val="FF0000"/>
                </a:solidFill>
              </a:rPr>
              <a:t>RDFa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2286000"/>
            <a:ext cx="5334000" cy="1295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model for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</a:rPr>
              <a:t>DCMI Abstract Model.</a:t>
            </a:r>
            <a:r>
              <a:rPr lang="en-US" sz="1600" b="1" dirty="0" smtClean="0">
                <a:solidFill>
                  <a:srgbClr val="FF0000"/>
                </a:solidFill>
              </a:rPr>
              <a:t>  DC-DS-XML.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SPARQL Named Graphs.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5800" y="990600"/>
            <a:ext cx="41148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constraints</a:t>
            </a:r>
            <a:endParaRPr kumimoji="0" 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baseline="0" dirty="0" smtClean="0">
                <a:solidFill>
                  <a:srgbClr val="FF0000"/>
                </a:solidFill>
              </a:rPr>
              <a:t>DCMI Description Set Profile.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</a:rPr>
              <a:t>SPARQL Query Patterns.</a:t>
            </a:r>
            <a:endParaRPr lang="en-US" sz="2000" b="1" baseline="0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-152400"/>
            <a:ext cx="7254875" cy="1450975"/>
          </a:xfrm>
        </p:spPr>
        <p:txBody>
          <a:bodyPr/>
          <a:lstStyle/>
          <a:p>
            <a:r>
              <a:rPr lang="en-US" sz="3200" dirty="0" smtClean="0"/>
              <a:t>Deployed 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2895600"/>
            <a:ext cx="8001000" cy="3505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1905000"/>
            <a:ext cx="6705600" cy="990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Shared formal-semantic 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0200" y="1524000"/>
            <a:ext cx="3200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Shared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1143000"/>
            <a:ext cx="24384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Shared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constraints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-155575"/>
            <a:ext cx="7331075" cy="1450975"/>
          </a:xfrm>
        </p:spPr>
        <p:txBody>
          <a:bodyPr/>
          <a:lstStyle/>
          <a:p>
            <a:r>
              <a:rPr lang="en-US" sz="3200" dirty="0" smtClean="0"/>
              <a:t>Rate of growth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267200"/>
            <a:ext cx="8001000" cy="2133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1905000"/>
            <a:ext cx="6705600" cy="2362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Shared formal-semantic 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0200" y="1524000"/>
            <a:ext cx="3200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Shared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1143000"/>
            <a:ext cx="24384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Shared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constraints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-152400"/>
            <a:ext cx="7254875" cy="1450975"/>
          </a:xfrm>
        </p:spPr>
        <p:txBody>
          <a:bodyPr/>
          <a:lstStyle/>
          <a:p>
            <a:r>
              <a:rPr lang="en-US" sz="3200" dirty="0" smtClean="0"/>
              <a:t>Which level do you require?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953000"/>
            <a:ext cx="80010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Shared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(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atural-language) definitions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Pro: Easier to deploy.  </a:t>
            </a:r>
            <a:r>
              <a:rPr lang="en-US" sz="2400" b="1" dirty="0" err="1" smtClean="0">
                <a:solidFill>
                  <a:srgbClr val="FF0000"/>
                </a:solidFill>
              </a:rPr>
              <a:t>Validatable</a:t>
            </a:r>
            <a:r>
              <a:rPr lang="en-US" sz="2400" b="1" dirty="0" smtClean="0">
                <a:solidFill>
                  <a:srgbClr val="FF0000"/>
                </a:solidFill>
              </a:rPr>
              <a:t> records.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Contra: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 Closed-world.  Interoperability by (thousands of) </a:t>
            </a:r>
            <a:r>
              <a:rPr lang="en-US" sz="2000" b="1" dirty="0" smtClean="0">
                <a:solidFill>
                  <a:srgbClr val="FF0000"/>
                </a:solidFill>
              </a:rPr>
              <a:t>ad-hoc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 agreements.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581400"/>
            <a:ext cx="6705600" cy="1371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formal-semantic model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Pro: Easier to integrate and migrate data.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Contra: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H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arder to design, less tools.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2286000"/>
            <a:ext cx="5334000" cy="1295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model for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“records”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</a:rPr>
              <a:t>Pro: Provenance.  Trust.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b="1" dirty="0" smtClean="0">
                <a:solidFill>
                  <a:srgbClr val="FF0000"/>
                </a:solidFill>
              </a:rPr>
              <a:t>Contra: Lack of mature, deployed models.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5800" y="990600"/>
            <a:ext cx="41148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Shared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constraints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b="1" baseline="0" dirty="0" smtClean="0">
                <a:solidFill>
                  <a:srgbClr val="FF0000"/>
                </a:solidFill>
              </a:rPr>
              <a:t>Pro: Validation</a:t>
            </a:r>
            <a:r>
              <a:rPr lang="en-US" sz="2400" b="1" dirty="0" smtClean="0">
                <a:solidFill>
                  <a:srgbClr val="FF0000"/>
                </a:solidFill>
              </a:rPr>
              <a:t>. Quality.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Contra: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Lucida Sans Unicode" charset="0"/>
              </a:rPr>
              <a:t> It is </a:t>
            </a:r>
            <a:r>
              <a:rPr lang="en-US" b="1" dirty="0" smtClean="0">
                <a:solidFill>
                  <a:srgbClr val="FF0000"/>
                </a:solidFill>
              </a:rPr>
              <a:t>“constraining”…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9388"/>
            <a:ext cx="7239000" cy="1450975"/>
          </a:xfrm>
        </p:spPr>
        <p:txBody>
          <a:bodyPr/>
          <a:lstStyle/>
          <a:p>
            <a:r>
              <a:rPr lang="en-US" smtClean="0"/>
              <a:t>Level-1 </a:t>
            </a:r>
            <a:r>
              <a:rPr lang="en-US" smtClean="0"/>
              <a:t>applications s </a:t>
            </a:r>
            <a:r>
              <a:rPr lang="en-US" dirty="0" smtClean="0"/>
              <a:t>interoperate with shared or mapped schemas</a:t>
            </a:r>
            <a:endParaRPr lang="en-US" dirty="0"/>
          </a:p>
        </p:txBody>
      </p:sp>
      <p:pic>
        <p:nvPicPr>
          <p:cNvPr id="3" name="Picture 2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1554480" cy="2010766"/>
          </a:xfrm>
          <a:prstGeom prst="rect">
            <a:avLst/>
          </a:prstGeom>
        </p:spPr>
      </p:pic>
      <p:pic>
        <p:nvPicPr>
          <p:cNvPr id="4" name="Picture 3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8800"/>
            <a:ext cx="1554480" cy="2010766"/>
          </a:xfrm>
          <a:prstGeom prst="rect">
            <a:avLst/>
          </a:prstGeom>
        </p:spPr>
      </p:pic>
      <p:pic>
        <p:nvPicPr>
          <p:cNvPr id="5" name="Picture 4" descr="the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28800"/>
            <a:ext cx="1511503" cy="2137867"/>
          </a:xfrm>
          <a:prstGeom prst="rect">
            <a:avLst/>
          </a:prstGeom>
        </p:spPr>
      </p:pic>
      <p:sp>
        <p:nvSpPr>
          <p:cNvPr id="6" name="Flowchart: Magnetic Disk 5"/>
          <p:cNvSpPr>
            <a:spLocks noChangeAspect="1"/>
          </p:cNvSpPr>
          <p:nvPr/>
        </p:nvSpPr>
        <p:spPr bwMode="auto">
          <a:xfrm>
            <a:off x="609600" y="4419600"/>
            <a:ext cx="1552576" cy="2086661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Flowchart: Magnetic Disk 6"/>
          <p:cNvSpPr>
            <a:spLocks noChangeAspect="1"/>
          </p:cNvSpPr>
          <p:nvPr/>
        </p:nvSpPr>
        <p:spPr bwMode="auto">
          <a:xfrm>
            <a:off x="3581400" y="4419600"/>
            <a:ext cx="1552576" cy="208666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6705600" y="4343400"/>
            <a:ext cx="1552576" cy="208666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1828800"/>
            <a:ext cx="14478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1828800"/>
            <a:ext cx="16002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828800"/>
            <a:ext cx="16002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752600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1752600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1752600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286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334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Connector 23"/>
          <p:cNvCxnSpPr>
            <a:stCxn id="9" idx="2"/>
          </p:cNvCxnSpPr>
          <p:nvPr/>
        </p:nvCxnSpPr>
        <p:spPr bwMode="auto">
          <a:xfrm rot="5400000">
            <a:off x="9334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0" idx="2"/>
          </p:cNvCxnSpPr>
          <p:nvPr/>
        </p:nvCxnSpPr>
        <p:spPr bwMode="auto">
          <a:xfrm rot="5400000">
            <a:off x="39052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1" idx="2"/>
          </p:cNvCxnSpPr>
          <p:nvPr/>
        </p:nvCxnSpPr>
        <p:spPr bwMode="auto">
          <a:xfrm rot="5400000">
            <a:off x="6915150" y="4057650"/>
            <a:ext cx="11430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38400" y="2438400"/>
            <a:ext cx="7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2438400"/>
            <a:ext cx="101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mapped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79388"/>
            <a:ext cx="7238999" cy="1450975"/>
          </a:xfrm>
        </p:spPr>
        <p:txBody>
          <a:bodyPr/>
          <a:lstStyle/>
          <a:p>
            <a:r>
              <a:rPr lang="en-US" dirty="0" smtClean="0"/>
              <a:t>Good level-2 Application Profiles create good triples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943600" y="35052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1148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609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971550" y="3257550"/>
            <a:ext cx="1295400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6419850" y="3257550"/>
            <a:ext cx="1219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triples can be merged coherently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come and go…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D5AE1C8-4DD8-4DC9-A7C8-A03705F0BE23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1994: The Need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Web had arrived</a:t>
            </a:r>
            <a:r>
              <a:rPr lang="en-US" smtClean="0"/>
              <a:t>: WWW conference, Chicago</a:t>
            </a:r>
          </a:p>
          <a:p>
            <a:pPr eaLnBrk="1" hangingPunct="1"/>
            <a:r>
              <a:rPr lang="en-US" smtClean="0"/>
              <a:t>Clear: librarians would not “scale” to what was coming…</a:t>
            </a:r>
          </a:p>
          <a:p>
            <a:pPr eaLnBrk="1" hangingPunct="1"/>
            <a:r>
              <a:rPr lang="en-US" smtClean="0"/>
              <a:t>“We need a </a:t>
            </a:r>
            <a:r>
              <a:rPr lang="en-US" b="1" smtClean="0"/>
              <a:t>simple template</a:t>
            </a:r>
            <a:r>
              <a:rPr lang="en-US" smtClean="0"/>
              <a:t> for describing Web pages”</a:t>
            </a:r>
          </a:p>
          <a:p>
            <a:pPr eaLnBrk="1" hangingPunct="1"/>
            <a:r>
              <a:rPr lang="en-US" smtClean="0"/>
              <a:t>Librarians and computer  people met in Dublin, Ohio…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remains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4876800" y="37338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3434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048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1430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267200"/>
            <a:ext cx="1554480" cy="2010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9388"/>
            <a:ext cx="7543800" cy="1450975"/>
          </a:xfrm>
        </p:spPr>
        <p:txBody>
          <a:bodyPr/>
          <a:lstStyle/>
          <a:p>
            <a:r>
              <a:rPr lang="en-US" dirty="0" smtClean="0"/>
              <a:t>Data quality is independent of profiles used to create it</a:t>
            </a:r>
            <a:endParaRPr lang="en-US" dirty="0"/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4191000"/>
            <a:ext cx="1554480" cy="2010766"/>
          </a:xfrm>
          <a:prstGeom prst="rect">
            <a:avLst/>
          </a:prstGeom>
        </p:spPr>
      </p:pic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048000" y="1524000"/>
            <a:ext cx="2362200" cy="914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Lucida Sans Unicode" charset="0"/>
              </a:rPr>
              <a:t>SPARQL Endpoint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3810000" y="2438400"/>
            <a:ext cx="609600" cy="15240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7432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962400"/>
            <a:ext cx="5334000" cy="2667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A0238A6-8351-4325-A5DC-0C60B50B87F2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1995: the “Dublin Core”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95400"/>
            <a:ext cx="1676400" cy="4876800"/>
            <a:chOff x="192" y="816"/>
            <a:chExt cx="1056" cy="3072"/>
          </a:xfrm>
        </p:grpSpPr>
        <p:sp>
          <p:nvSpPr>
            <p:cNvPr id="4102" name="Text Box 4"/>
            <p:cNvSpPr txBox="1">
              <a:spLocks noChangeArrowheads="1"/>
            </p:cNvSpPr>
            <p:nvPr/>
          </p:nvSpPr>
          <p:spPr bwMode="auto">
            <a:xfrm>
              <a:off x="192" y="816"/>
              <a:ext cx="1056" cy="288"/>
            </a:xfrm>
            <a:prstGeom prst="rect">
              <a:avLst/>
            </a:prstGeom>
            <a:solidFill>
              <a:srgbClr val="BBE3C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cs typeface="Arial" pitchFamily="34" charset="0"/>
                </a:rPr>
                <a:t>Elements</a:t>
              </a:r>
            </a:p>
          </p:txBody>
        </p:sp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192" y="1058"/>
              <a:ext cx="1056" cy="2830"/>
            </a:xfrm>
            <a:prstGeom prst="rect">
              <a:avLst/>
            </a:prstGeom>
            <a:solidFill>
              <a:srgbClr val="BBE3C7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Identifier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Title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Creator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Contributor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Publisher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Subject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Description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Coverage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Format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Type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Date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Relation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Source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Rights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/>
                  </a:solidFill>
                  <a:cs typeface="Arial" pitchFamily="34" charset="0"/>
                </a:rPr>
                <a:t>Language</a:t>
              </a: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  <a:p>
              <a:pPr marL="342900" indent="-342900">
                <a:buFontTx/>
                <a:buAutoNum type="arabicPeriod"/>
              </a:pPr>
              <a:endParaRPr lang="en-US" sz="1600" dirty="0">
                <a:cs typeface="Arial" pitchFamily="34" charset="0"/>
              </a:endParaRPr>
            </a:p>
          </p:txBody>
        </p:sp>
      </p:grpSp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676400" y="1752600"/>
            <a:ext cx="746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Simple enough for non-experts to </a:t>
            </a:r>
            <a:r>
              <a:rPr lang="en-US" sz="3200" dirty="0" smtClean="0">
                <a:solidFill>
                  <a:schemeClr val="tx1"/>
                </a:solidFill>
              </a:rPr>
              <a:t>understand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dirty="0">
                <a:solidFill>
                  <a:schemeClr val="tx1"/>
                </a:solidFill>
              </a:rPr>
              <a:t>“library catalog card” for Web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0F5B3EC-E3B5-44EC-BAEF-E7BDB0C291D2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99706A1-55D7-471E-AA16-DBB86CBFA4ED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57200"/>
            <a:ext cx="27622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C3602A4-F1F1-43A1-93EA-F6615E52F9FF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1996: Modular metadata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Not: “One size fits all”.</a:t>
            </a:r>
          </a:p>
          <a:p>
            <a:pPr eaLnBrk="1" hangingPunct="1"/>
            <a:r>
              <a:rPr lang="en-US" dirty="0" smtClean="0"/>
              <a:t>Different ways may be needed to describe one object:</a:t>
            </a:r>
          </a:p>
          <a:p>
            <a:pPr lvl="1" eaLnBrk="1" hangingPunct="1"/>
            <a:r>
              <a:rPr lang="en-US" dirty="0" smtClean="0"/>
              <a:t>MARC records for library catalogs</a:t>
            </a:r>
          </a:p>
          <a:p>
            <a:pPr lvl="1" eaLnBrk="1" hangingPunct="1"/>
            <a:r>
              <a:rPr lang="en-US" dirty="0" smtClean="0"/>
              <a:t>Dublin Core for simpler descriptions</a:t>
            </a:r>
          </a:p>
          <a:p>
            <a:pPr lvl="1" eaLnBrk="1" hangingPunct="1"/>
            <a:r>
              <a:rPr lang="en-US" dirty="0" smtClean="0"/>
              <a:t>Specialized metadata for terms and conditions of use</a:t>
            </a:r>
          </a:p>
          <a:p>
            <a:pPr eaLnBrk="1" hangingPunct="1"/>
            <a:r>
              <a:rPr lang="en-US" dirty="0" smtClean="0"/>
              <a:t>Recognized need for a general framework for different types of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6D19BFC-66A2-43D1-B3DB-686D4B066509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121920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1996: “Warwick Framework”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Metadata “Packages” associated with a resource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1600200" y="1905000"/>
            <a:ext cx="2308225" cy="3362325"/>
          </a:xfrm>
          <a:prstGeom prst="roundRect">
            <a:avLst>
              <a:gd name="adj" fmla="val 12495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214563" y="2055813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Container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757363" y="2536825"/>
            <a:ext cx="1970087" cy="615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75000"/>
              </a:lnSpc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Package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</a:rPr>
              <a:t>Dublin Core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752600" y="3352800"/>
            <a:ext cx="1970088" cy="615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75000"/>
              </a:lnSpc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Package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</a:rPr>
              <a:t>MARC record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1757363" y="4171950"/>
            <a:ext cx="1970087" cy="615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75000"/>
              </a:lnSpc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Package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</a:rPr>
              <a:t>Indirect Reference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632075" y="25034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5580063" y="4151313"/>
            <a:ext cx="1897062" cy="636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75000"/>
              </a:lnSpc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Package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</a:rPr>
              <a:t>Terms and Conditions</a:t>
            </a:r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3733800" y="4451350"/>
            <a:ext cx="1847850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343400" y="4202113"/>
            <a:ext cx="490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URI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974725" y="5373688"/>
            <a:ext cx="7777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Work starts on general framework for metadata: </a:t>
            </a:r>
          </a:p>
          <a:p>
            <a:r>
              <a:rPr lang="en-US" sz="2400"/>
              <a:t>Resource Description Framework (RDF), Semantic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E299FCB-4B8C-436C-8390-A1A837B8E14E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1997: Qualification to add precision</a:t>
            </a:r>
            <a:endParaRPr lang="en-US" sz="40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dirty="0" smtClean="0"/>
              <a:t>Not just any Date, but a Date </a:t>
            </a:r>
            <a:r>
              <a:rPr lang="en-US" i="1" dirty="0" smtClean="0"/>
              <a:t>Created</a:t>
            </a:r>
          </a:p>
          <a:p>
            <a:pPr eaLnBrk="1" hangingPunct="1"/>
            <a:r>
              <a:rPr lang="en-US" dirty="0" smtClean="0"/>
              <a:t>Not just any Subject, but a </a:t>
            </a:r>
            <a:r>
              <a:rPr lang="en-US" i="1" dirty="0" smtClean="0"/>
              <a:t>Library of Congress Subject Heading</a:t>
            </a:r>
          </a:p>
          <a:p>
            <a:pPr eaLnBrk="1" hangingPunct="1"/>
            <a:r>
              <a:rPr lang="en-US" dirty="0" smtClean="0"/>
              <a:t>Dumb-down: ignore extra details to see just a “core”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1060</Words>
  <PresentationFormat>On-screen Show (4:3)</PresentationFormat>
  <Paragraphs>310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1_Office Theme</vt:lpstr>
      <vt:lpstr>Default Design</vt:lpstr>
      <vt:lpstr>Basics of Dublin Core Metadata</vt:lpstr>
      <vt:lpstr>Basics of Dublin Core metadata</vt:lpstr>
      <vt:lpstr>1994: The Need</vt:lpstr>
      <vt:lpstr>1995: the “Dublin Core”</vt:lpstr>
      <vt:lpstr>Slide 5</vt:lpstr>
      <vt:lpstr>Slide 6</vt:lpstr>
      <vt:lpstr>1996: Modular metadata</vt:lpstr>
      <vt:lpstr>1996: “Warwick Framework”</vt:lpstr>
      <vt:lpstr>1997: Qualification to add precision</vt:lpstr>
      <vt:lpstr>1997: W3C starts work on Resource Description Framework (RDF)</vt:lpstr>
      <vt:lpstr>1998: DC elements get URIs</vt:lpstr>
      <vt:lpstr>2000: Idea of “Application Profiles”</vt:lpstr>
      <vt:lpstr>2000: Growing the vocabulary</vt:lpstr>
      <vt:lpstr>2003-2007: DCMI Abstract Model</vt:lpstr>
      <vt:lpstr>Motivation: One model – many syntax options</vt:lpstr>
      <vt:lpstr>DCMI Model today</vt:lpstr>
      <vt:lpstr>    Today: Dublin Core and Structured Search</vt:lpstr>
      <vt:lpstr>Today: Dublin Core in the Linked Data Cloud</vt:lpstr>
      <vt:lpstr>Levels of Interoperability</vt:lpstr>
      <vt:lpstr>Interoperability Levels for Dublin Core metadata</vt:lpstr>
      <vt:lpstr>Open- and closed-world</vt:lpstr>
      <vt:lpstr>Supporting technologies</vt:lpstr>
      <vt:lpstr>Deployed base</vt:lpstr>
      <vt:lpstr>Rate of growth</vt:lpstr>
      <vt:lpstr>Which level do you require?</vt:lpstr>
      <vt:lpstr>Level-1 applications s interoperate with shared or mapped schemas</vt:lpstr>
      <vt:lpstr>Good level-2 Application Profiles create good triples</vt:lpstr>
      <vt:lpstr>Good triples can be merged coherently</vt:lpstr>
      <vt:lpstr>Applications come and go…</vt:lpstr>
      <vt:lpstr>The data remains</vt:lpstr>
      <vt:lpstr>Data quality is independent of profiles used to create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kessler</dc:creator>
  <cp:lastModifiedBy>Thomas Baker</cp:lastModifiedBy>
  <cp:revision>59</cp:revision>
  <dcterms:modified xsi:type="dcterms:W3CDTF">2009-12-12T00:47:25Z</dcterms:modified>
</cp:coreProperties>
</file>