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7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3" r:id="rId10"/>
    <p:sldId id="335" r:id="rId11"/>
    <p:sldId id="328" r:id="rId12"/>
    <p:sldId id="275" r:id="rId13"/>
    <p:sldId id="276" r:id="rId14"/>
    <p:sldId id="337" r:id="rId15"/>
    <p:sldId id="338" r:id="rId16"/>
    <p:sldId id="277" r:id="rId17"/>
    <p:sldId id="279" r:id="rId18"/>
    <p:sldId id="280" r:id="rId19"/>
    <p:sldId id="281" r:id="rId20"/>
    <p:sldId id="284" r:id="rId21"/>
    <p:sldId id="329" r:id="rId22"/>
    <p:sldId id="30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04" r:id="rId36"/>
    <p:sldId id="336" r:id="rId37"/>
    <p:sldId id="331" r:id="rId38"/>
    <p:sldId id="332" r:id="rId39"/>
    <p:sldId id="298" r:id="rId40"/>
    <p:sldId id="300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0DFE-DA88-4BE2-A483-3BEB1529B61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749EA-0499-452F-9F8E-F3C9F7DB7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3F5F9-7D0E-42A0-AE48-5AA8BA09B257}" type="slidenum">
              <a:rPr lang="de-DE"/>
              <a:pPr/>
              <a:t>12</a:t>
            </a:fld>
            <a:endParaRPr lang="de-DE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4D31E-C3BB-4BE6-A1AD-963709851774}" type="slidenum">
              <a:rPr lang="en-GB"/>
              <a:pPr/>
              <a:t>27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6955C5-3D7A-4DD2-AC3A-828031C11227}" type="slidenum">
              <a:rPr lang="en-GB"/>
              <a:pPr/>
              <a:t>28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51D43-EABF-4DE1-AB48-C27B4504DD7B}" type="slidenum">
              <a:rPr lang="en-GB"/>
              <a:pPr/>
              <a:t>29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003787" y="695135"/>
            <a:ext cx="4840348" cy="34200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BE87E-78B8-4E11-848F-D2F5651A1F6A}" type="slidenum">
              <a:rPr lang="en-GB"/>
              <a:pPr/>
              <a:t>30</a:t>
            </a:fld>
            <a:endParaRPr lang="en-GB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D67CA1-5EA0-444A-AB39-8B4AC4A511CC}" type="slidenum">
              <a:rPr lang="en-GB"/>
              <a:pPr/>
              <a:t>31</a:t>
            </a:fld>
            <a:endParaRPr lang="en-GB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003787" y="695134"/>
            <a:ext cx="4838908" cy="34186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C0BF2-9982-49A7-87A5-04622AF9542F}" type="slidenum">
              <a:rPr lang="en-GB"/>
              <a:pPr/>
              <a:t>32</a:t>
            </a:fld>
            <a:endParaRPr lang="en-GB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003786" y="695135"/>
            <a:ext cx="4844669" cy="34240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EA0A33-56C9-4C5A-8201-B318807D3964}" type="slidenum">
              <a:rPr lang="en-GB"/>
              <a:pPr/>
              <a:t>33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003786" y="695135"/>
            <a:ext cx="4844669" cy="34240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428870-D4D7-48B9-9DD6-658FA6863524}" type="slidenum">
              <a:rPr lang="en-GB"/>
              <a:pPr/>
              <a:t>34</a:t>
            </a:fld>
            <a:endParaRPr lang="en-GB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14 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Metadata Infrastructures, MPG eScience Semina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79515-C5CC-418A-9A66-8C69771F6718}" type="slidenum">
              <a:rPr lang="en-US"/>
              <a:pPr/>
              <a:t>35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49775" cy="3411538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838" y="4350019"/>
            <a:ext cx="474008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24 April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Tutorial for Eduserv staff, Bath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7415D-9D31-47E0-B4E9-B0E979CE67A4}" type="slidenum">
              <a:rPr lang="en-US"/>
              <a:pPr/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49775" cy="3411538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838" y="4350019"/>
            <a:ext cx="474008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7ABBA6-4A83-45FA-AD19-04CD2B5E9B7F}" type="slidenum">
              <a:rPr lang="en-GB"/>
              <a:pPr/>
              <a:t>39</a:t>
            </a:fld>
            <a:endParaRPr lang="en-GB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003787" y="695135"/>
            <a:ext cx="4840348" cy="34200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4BBD5B-406C-44D3-8A22-824E679C337F}" type="slidenum">
              <a:rPr lang="en-GB"/>
              <a:pPr/>
              <a:t>40</a:t>
            </a:fld>
            <a:endParaRPr lang="en-GB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82A6B9-4DB3-47A6-B7D7-A60ADF171B24}" type="slidenum">
              <a:rPr lang="en-GB"/>
              <a:pPr/>
              <a:t>41</a:t>
            </a:fld>
            <a:endParaRPr lang="en-GB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3EC17-1E34-49CE-80EC-939DA8CD6F57}" type="slidenum">
              <a:rPr lang="de-DE"/>
              <a:pPr/>
              <a:t>18</a:t>
            </a:fld>
            <a:endParaRPr lang="de-DE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73CB-6D3B-4F27-8D71-74A1F15A49FF}" type="slidenum">
              <a:rPr lang="de-DE"/>
              <a:pPr/>
              <a:t>20</a:t>
            </a:fld>
            <a:endParaRPr lang="de-DE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14 October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Metadata Infrastructures, MPG eScience Semina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8FA4B-F5AF-4592-BE11-3E4B83690651}" type="slidenum">
              <a:rPr lang="en-US"/>
              <a:pPr/>
              <a:t>22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08A0-6D6D-4BA3-BEDE-85051753CD95}" type="slidenum">
              <a:rPr lang="en-GB"/>
              <a:pPr/>
              <a:t>23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FEFC72-37A3-46F6-94DE-AB352DB376C2}" type="slidenum">
              <a:rPr lang="en-GB"/>
              <a:pPr/>
              <a:t>24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D6F8E9-EC9D-4CFC-BAA4-89F3BFA0933F}" type="slidenum">
              <a:rPr lang="en-GB"/>
              <a:pPr/>
              <a:t>25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9F2CEA-5E4E-499F-9169-77A85F255A35}" type="slidenum">
              <a:rPr lang="en-GB"/>
              <a:pPr/>
              <a:t>26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877053" y="685631"/>
            <a:ext cx="5102455" cy="34295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3" y="4343232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15200" cy="1131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6480" y="1604329"/>
            <a:ext cx="4037760" cy="451343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2481" y="1604329"/>
            <a:ext cx="4039200" cy="4513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16800" cy="459409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85760" cy="45940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16800" cy="459409"/>
          </a:xfrm>
        </p:spPr>
        <p:txBody>
          <a:bodyPr/>
          <a:lstStyle>
            <a:lvl1pPr>
              <a:defRPr/>
            </a:lvl1pPr>
          </a:lstStyle>
          <a:p>
            <a:fld id="{DC9A763E-1AA8-43B2-8B3D-B0F8B63E67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3EFC-56E8-4DC8-B38C-B41DBCED5D70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4188-B5EE-42AD-AFB2-59A58A3EA8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E:\u\folders\TUTORIAL\DCMI_logo_cropped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89025" cy="10779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2008/01/14/dc-rdf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2007/12/03/dc-tex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ublincore.org/documents/2008/08/04/dc-ht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2008/09/01/dc-ds-xm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2008/03/31/dc-ds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“metadata record” and </a:t>
            </a:r>
            <a:br>
              <a:rPr lang="en-US" smtClean="0"/>
            </a:br>
            <a:r>
              <a:rPr lang="en-US" smtClean="0"/>
              <a:t>DCMI Abstract Model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01000" y="6516688"/>
            <a:ext cx="838200" cy="228600"/>
          </a:xfrm>
          <a:prstGeom prst="rect">
            <a:avLst/>
          </a:prstGeom>
        </p:spPr>
        <p:txBody>
          <a:bodyPr/>
          <a:lstStyle/>
          <a:p>
            <a:fld id="{9ADCC914-519F-4E82-8997-45EB62B33EB3}" type="slidenum">
              <a:rPr lang="en-US"/>
              <a:pPr/>
              <a:t>10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DCAM Description Set Model</a:t>
            </a:r>
          </a:p>
        </p:txBody>
      </p:sp>
      <p:pic>
        <p:nvPicPr>
          <p:cNvPr id="163849" name="Picture 9" descr="description-set-model-4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628775"/>
            <a:ext cx="4008438" cy="4229100"/>
          </a:xfrm>
          <a:prstGeom prst="rect">
            <a:avLst/>
          </a:prstGeom>
          <a:noFill/>
        </p:spPr>
      </p:pic>
      <p:pic>
        <p:nvPicPr>
          <p:cNvPr id="163851" name="Picture 11" descr="description-set-model-4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644900"/>
            <a:ext cx="3914775" cy="207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Encoding guidelines based on </a:t>
            </a:r>
            <a:br>
              <a:rPr lang="en-US" dirty="0" smtClean="0"/>
            </a:br>
            <a:r>
              <a:rPr lang="en-US" dirty="0" smtClean="0"/>
              <a:t>DCMI Abstract Model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DC-RDF</a:t>
            </a:r>
            <a:endParaRPr lang="en-US" smtClean="0"/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Any concrete syntax for RDF can be used for Dublin Core metadata</a:t>
            </a:r>
          </a:p>
          <a:p>
            <a:pPr lvl="1" eaLnBrk="1" hangingPunct="1"/>
            <a:r>
              <a:rPr lang="en-US" dirty="0" smtClean="0"/>
              <a:t>Available syntaxes include RDF/XML, N3, Turtle, </a:t>
            </a:r>
            <a:r>
              <a:rPr lang="en-US" dirty="0" err="1" smtClean="0"/>
              <a:t>RDFa</a:t>
            </a:r>
            <a:endParaRPr lang="en-US" dirty="0" smtClean="0"/>
          </a:p>
          <a:p>
            <a:pPr eaLnBrk="1" hangingPunct="1"/>
            <a:r>
              <a:rPr lang="en-US" dirty="0" smtClean="0"/>
              <a:t>“Expressing DC metadata using RDF” (2008)</a:t>
            </a:r>
          </a:p>
          <a:p>
            <a:pPr lvl="1" eaLnBrk="1" hangingPunct="1"/>
            <a:r>
              <a:rPr lang="en-US" sz="2400" dirty="0" smtClean="0">
                <a:hlinkClick r:id="rId3"/>
              </a:rPr>
              <a:t>http://dublincore.org/documents/2008/01/14/dc-rdf/</a:t>
            </a:r>
            <a:endParaRPr lang="en-US" sz="2400" dirty="0" smtClean="0"/>
          </a:p>
          <a:p>
            <a:pPr lvl="1" eaLnBrk="1" hangingPunct="1"/>
            <a:r>
              <a:rPr lang="en-US" dirty="0" smtClean="0"/>
              <a:t>Uses RDF abstract syntax</a:t>
            </a:r>
          </a:p>
          <a:p>
            <a:pPr lvl="1" eaLnBrk="1" hangingPunct="1"/>
            <a:r>
              <a:rPr lang="en-US" dirty="0" smtClean="0"/>
              <a:t>Supports full DCAM description model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07950" y="115888"/>
            <a:ext cx="8928100" cy="674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&lt;?xml version="1.0" encoding="UTF-8" ?&gt;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&lt;rdf:RDF xmlns:rdf="http://www.w3.org/1999/02/22-rdf-syntax-ns#"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        xmlns:dcterms="http://purl.org/dc/terms/"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        xmlns:dcam="http://purl.org/dc/dcam/"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        xmlns:foaf="http://xmlns.com/foaf/0.1/"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6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&lt;rdf:Description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rdf:about="</a:t>
            </a:r>
            <a:r>
              <a:rPr lang="en-GB" sz="1600" b="1">
                <a:solidFill>
                  <a:srgbClr val="FF0000"/>
                </a:solidFill>
              </a:rPr>
              <a:t>http://dublincore.org/documents/2007/06/04/abstract-model/</a:t>
            </a:r>
            <a:r>
              <a:rPr lang="en-GB" sz="1600" b="1"/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&lt;</a:t>
            </a:r>
            <a:r>
              <a:rPr lang="en-GB" sz="1600" b="1">
                <a:solidFill>
                  <a:srgbClr val="FF0000"/>
                </a:solidFill>
              </a:rPr>
              <a:t>dcterms:publisher</a:t>
            </a:r>
            <a:r>
              <a:rPr lang="en-GB" sz="1600" b="1"/>
              <a:t> rdf:resource="</a:t>
            </a:r>
            <a:r>
              <a:rPr lang="en-GB" sz="1600" b="1">
                <a:solidFill>
                  <a:srgbClr val="FF0000"/>
                </a:solidFill>
              </a:rPr>
              <a:t>http://example.org/org/DCMI</a:t>
            </a:r>
            <a:r>
              <a:rPr lang="en-GB" sz="1600" b="1"/>
              <a:t>"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&lt;</a:t>
            </a:r>
            <a:r>
              <a:rPr lang="en-GB" sz="1600" b="1">
                <a:solidFill>
                  <a:srgbClr val="FF0000"/>
                </a:solidFill>
              </a:rPr>
              <a:t>dcterms:subject</a:t>
            </a:r>
            <a:r>
              <a:rPr lang="en-GB" sz="1600" b="1"/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&lt;rdf:Description rdf:about="</a:t>
            </a:r>
            <a:r>
              <a:rPr lang="en-GB" sz="1600" b="1">
                <a:solidFill>
                  <a:srgbClr val="FF0000"/>
                </a:solidFill>
              </a:rPr>
              <a:t>http://example.org/mySH/h123</a:t>
            </a:r>
            <a:r>
              <a:rPr lang="en-GB" sz="1600" b="1"/>
              <a:t>"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&lt;dcam:memberOf  rdf:resource="</a:t>
            </a:r>
            <a:r>
              <a:rPr lang="en-GB" sz="1600" b="1">
                <a:solidFill>
                  <a:srgbClr val="FF0000"/>
                </a:solidFill>
              </a:rPr>
              <a:t>http://example.org/terms/mySH</a:t>
            </a:r>
            <a:r>
              <a:rPr lang="en-GB" sz="1600" b="1"/>
              <a:t>"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&lt;rdf:value xml:lang= "</a:t>
            </a:r>
            <a:r>
              <a:rPr lang="en-GB" sz="1600" b="1">
                <a:solidFill>
                  <a:srgbClr val="FF0000"/>
                </a:solidFill>
              </a:rPr>
              <a:t>en</a:t>
            </a:r>
            <a:r>
              <a:rPr lang="en-GB" sz="1600" b="1"/>
              <a:t>"&gt;</a:t>
            </a:r>
            <a:r>
              <a:rPr lang="en-GB" sz="1600" b="1">
                <a:solidFill>
                  <a:srgbClr val="FF0000"/>
                </a:solidFill>
              </a:rPr>
              <a:t>Metadata</a:t>
            </a:r>
            <a:r>
              <a:rPr lang="en-GB" sz="1600" b="1"/>
              <a:t>&lt;/rdf:value&gt;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&lt;rdf:value xml:lang= "</a:t>
            </a:r>
            <a:r>
              <a:rPr lang="en-GB" sz="1600" b="1">
                <a:solidFill>
                  <a:srgbClr val="FF0000"/>
                </a:solidFill>
              </a:rPr>
              <a:t>fr</a:t>
            </a:r>
            <a:r>
              <a:rPr lang="en-GB" sz="1600" b="1"/>
              <a:t>"&gt;</a:t>
            </a:r>
            <a:r>
              <a:rPr lang="en-GB" sz="1600" b="1">
                <a:solidFill>
                  <a:srgbClr val="FF0000"/>
                </a:solidFill>
              </a:rPr>
              <a:t>Métadonnées</a:t>
            </a:r>
            <a:r>
              <a:rPr lang="en-GB" sz="1600" b="1"/>
              <a:t>&lt;/rdf:value&gt;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&lt;/rdf:Description&gt;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&lt;/</a:t>
            </a:r>
            <a:r>
              <a:rPr lang="en-GB" sz="1600" b="1">
                <a:solidFill>
                  <a:srgbClr val="FF0000"/>
                </a:solidFill>
              </a:rPr>
              <a:t>dcterms:subject</a:t>
            </a:r>
            <a:r>
              <a:rPr lang="en-GB" sz="1600" b="1"/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&lt;/rdf:Description&gt;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6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&lt;rdf:Description rdf:about="</a:t>
            </a:r>
            <a:r>
              <a:rPr lang="en-GB" sz="1600" b="1">
                <a:solidFill>
                  <a:srgbClr val="FF0000"/>
                </a:solidFill>
              </a:rPr>
              <a:t>http://example.org/org/DCMI</a:t>
            </a:r>
            <a:r>
              <a:rPr lang="en-GB" sz="1600" b="1"/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&lt;</a:t>
            </a:r>
            <a:r>
              <a:rPr lang="en-GB" sz="1600" b="1">
                <a:solidFill>
                  <a:srgbClr val="FF0000"/>
                </a:solidFill>
              </a:rPr>
              <a:t>foaf:name</a:t>
            </a:r>
            <a:r>
              <a:rPr lang="en-GB" sz="1600" b="1"/>
              <a:t> xml:lang= "</a:t>
            </a:r>
            <a:r>
              <a:rPr lang="en-GB" sz="1600" b="1">
                <a:solidFill>
                  <a:srgbClr val="FF0000"/>
                </a:solidFill>
              </a:rPr>
              <a:t>en</a:t>
            </a:r>
            <a:r>
              <a:rPr lang="en-GB" sz="1600" b="1"/>
              <a:t>"&gt;</a:t>
            </a:r>
            <a:r>
              <a:rPr lang="en-GB" sz="1600" b="1">
                <a:solidFill>
                  <a:srgbClr val="FF0000"/>
                </a:solidFill>
              </a:rPr>
              <a:t>Dublin Core Metadata Initiative</a:t>
            </a:r>
            <a:r>
              <a:rPr lang="en-GB" sz="1600" b="1"/>
              <a:t>&lt;/foaf:name&gt;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&lt;</a:t>
            </a:r>
            <a:r>
              <a:rPr lang="en-GB" sz="1600" b="1">
                <a:solidFill>
                  <a:srgbClr val="FF0000"/>
                </a:solidFill>
              </a:rPr>
              <a:t>dcterms:created</a:t>
            </a:r>
            <a:r>
              <a:rPr lang="en-GB" sz="1600" b="1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   rdf:datatype="</a:t>
            </a:r>
            <a:r>
              <a:rPr lang="en-GB" sz="1600" b="1">
                <a:solidFill>
                  <a:srgbClr val="FF0000"/>
                </a:solidFill>
              </a:rPr>
              <a:t>http://www.w3.org/2001/XMLSchema#gyear</a:t>
            </a:r>
            <a:r>
              <a:rPr lang="en-GB" sz="1600" b="1"/>
              <a:t>"&gt;</a:t>
            </a:r>
            <a:r>
              <a:rPr lang="en-GB" sz="1600" b="1">
                <a:solidFill>
                  <a:srgbClr val="FF0000"/>
                </a:solidFill>
              </a:rPr>
              <a:t>1995</a:t>
            </a:r>
            <a:r>
              <a:rPr lang="en-GB" sz="1600" b="1"/>
              <a:t>&lt;/</a:t>
            </a:r>
            <a:r>
              <a:rPr lang="en-GB" sz="1600" b="1">
                <a:solidFill>
                  <a:srgbClr val="FF0000"/>
                </a:solidFill>
              </a:rPr>
              <a:t>dcterms:created</a:t>
            </a:r>
            <a:r>
              <a:rPr lang="en-GB" sz="1600" b="1"/>
              <a:t>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&lt;/rdf:Description&gt;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6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&lt;/rdf:RDF&gt;  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516688"/>
            <a:ext cx="838200" cy="228600"/>
          </a:xfrm>
          <a:prstGeom prst="rect">
            <a:avLst/>
          </a:prstGeom>
        </p:spPr>
        <p:txBody>
          <a:bodyPr/>
          <a:lstStyle/>
          <a:p>
            <a:fld id="{5F996ED0-7DC3-4DBA-A23F-6B98B4E04517}" type="slidenum">
              <a:rPr lang="en-US"/>
              <a:pPr/>
              <a:t>14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DC-Text</a:t>
            </a:r>
            <a:endParaRPr 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“Expressing DC metadata using DC-Text”, DCMI Recommended Resource, 2007-12-03</a:t>
            </a:r>
          </a:p>
          <a:p>
            <a:pPr lvl="1"/>
            <a:r>
              <a:rPr lang="en-GB" sz="1800" dirty="0">
                <a:hlinkClick r:id="rId3"/>
              </a:rPr>
              <a:t>http://dublincore.org/documents/2007/12/03/dc-text/</a:t>
            </a:r>
            <a:endParaRPr lang="en-GB" sz="1800" dirty="0"/>
          </a:p>
          <a:p>
            <a:pPr lvl="1"/>
            <a:r>
              <a:rPr lang="en-US" dirty="0"/>
              <a:t>Supports full DCAM description model</a:t>
            </a:r>
          </a:p>
          <a:p>
            <a:pPr lvl="1"/>
            <a:r>
              <a:rPr lang="en-US" dirty="0"/>
              <a:t>Intended for human-readability rather than </a:t>
            </a:r>
            <a:r>
              <a:rPr lang="en-US" dirty="0" smtClean="0"/>
              <a:t>machine-processing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6902852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@prefix page: &lt;http://dublincore.org/pages/&gt; 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@prefix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dcterms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: &lt;http://purl.org/dc/terms/&gt; 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@prefix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exterms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: &lt;http://example.org/terms/&gt; 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@prefix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exsh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: &lt;http://example.org/sh/&gt; 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DescriptionSet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Description 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ResourceURI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page:home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Statement (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PropertyURI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dcterms:subject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ValueURI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exsh:metadata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VocabularyEncodingSchemeURI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exterms:EXSH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ValueString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( "Metadata"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Language ( en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ValueString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( "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Métadonnées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Language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Unicode MS" pitchFamily="34" charset="-128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DC-HTML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08962" cy="44640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err="1" smtClean="0"/>
              <a:t>RDFa</a:t>
            </a:r>
            <a:r>
              <a:rPr lang="en-US" dirty="0" smtClean="0"/>
              <a:t> is an excellent option for embedding Dublin Core descriptions in HTML documents</a:t>
            </a:r>
          </a:p>
          <a:p>
            <a:pPr eaLnBrk="1" hangingPunct="1"/>
            <a:r>
              <a:rPr lang="en-US" dirty="0" smtClean="0"/>
              <a:t>“Expressing DC metadata using HTML/XHTML meta and link elements”</a:t>
            </a:r>
          </a:p>
          <a:p>
            <a:pPr lvl="1" eaLnBrk="1" hangingPunct="1"/>
            <a:r>
              <a:rPr lang="en-US" sz="2600" dirty="0" smtClean="0">
                <a:hlinkClick r:id="rId2"/>
              </a:rPr>
              <a:t>http://dublincore.org/documents/2008/08/04/dc-html/</a:t>
            </a:r>
            <a:endParaRPr lang="en-US" sz="2600" dirty="0" smtClean="0"/>
          </a:p>
          <a:p>
            <a:pPr lvl="1" eaLnBrk="1" hangingPunct="1"/>
            <a:r>
              <a:rPr lang="en-US" dirty="0" smtClean="0"/>
              <a:t>Supports subset of DCAM description model</a:t>
            </a:r>
          </a:p>
          <a:p>
            <a:pPr lvl="1" eaLnBrk="1" hangingPunct="1"/>
            <a:r>
              <a:rPr lang="en-US" dirty="0" smtClean="0"/>
              <a:t>DC metadata in HTML document describes that document </a:t>
            </a:r>
          </a:p>
          <a:p>
            <a:pPr lvl="2" eaLnBrk="1" hangingPunct="1"/>
            <a:r>
              <a:rPr lang="en-US" dirty="0" smtClean="0"/>
              <a:t>or at least document of which HTML page is representation </a:t>
            </a:r>
          </a:p>
          <a:p>
            <a:pPr lvl="1" eaLnBrk="1" hangingPunct="1"/>
            <a:r>
              <a:rPr lang="en-US" dirty="0" smtClean="0"/>
              <a:t>An HTML meta-data profile</a:t>
            </a:r>
          </a:p>
          <a:p>
            <a:pPr lvl="1" eaLnBrk="1" hangingPunct="1"/>
            <a:r>
              <a:rPr lang="en-US" dirty="0" smtClean="0"/>
              <a:t>GRDDL Profile Transformation to generate RDF/XML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07950" y="115888"/>
            <a:ext cx="8928100" cy="674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&lt;?xml version="1.0" encoding="UTF-8" ?&gt;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&lt;!DOCTYPE html PUBLIC "-//W3C//DTD XHTML 1.0 Strict//EN"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"http://www.w3.org/TR/xhtml1/DTD/xhtml1-strict.dtd"&gt;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&lt;html xmlns="http://www.w3.org/1999/xhtml"&gt;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&lt;head profile="http://dublincore.org/documents/2008/08/04/dc-html/"&gt;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&lt;title&gt;DCMI Abstract Model&lt;/title&gt;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&lt;base href="</a:t>
            </a:r>
            <a:r>
              <a:rPr lang="en-GB" sz="1600" b="1">
                <a:solidFill>
                  <a:srgbClr val="FF0000"/>
                </a:solidFill>
              </a:rPr>
              <a:t>http://dublincore.org/documents/2007/06/04/abstract-model/”</a:t>
            </a:r>
            <a:r>
              <a:rPr lang="en-GB" sz="1600" b="1"/>
              <a:t>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&lt;link rel="schema.DCTERMS" href="http://purl.org/dc/terms/"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&lt;link rel="</a:t>
            </a:r>
            <a:r>
              <a:rPr lang="en-GB" sz="1600" b="1">
                <a:solidFill>
                  <a:srgbClr val="FF0000"/>
                </a:solidFill>
              </a:rPr>
              <a:t>DCTERMS.subject</a:t>
            </a:r>
            <a:r>
              <a:rPr lang="en-GB" sz="1600" b="1"/>
              <a:t>" href="</a:t>
            </a:r>
            <a:r>
              <a:rPr lang="en-GB" sz="1600" b="1">
                <a:solidFill>
                  <a:srgbClr val="FF0000"/>
                </a:solidFill>
              </a:rPr>
              <a:t>http://example.org/terms/mySH/h123</a:t>
            </a:r>
            <a:r>
              <a:rPr lang="en-GB" sz="1600" b="1"/>
              <a:t>"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         xml:lang=“</a:t>
            </a:r>
            <a:r>
              <a:rPr lang="en-GB" sz="1600" b="1">
                <a:solidFill>
                  <a:srgbClr val="FF0000"/>
                </a:solidFill>
              </a:rPr>
              <a:t>en</a:t>
            </a:r>
            <a:r>
              <a:rPr lang="en-GB" sz="1600" b="1"/>
              <a:t>” title=“</a:t>
            </a:r>
            <a:r>
              <a:rPr lang="en-GB" sz="1600" b="1">
                <a:solidFill>
                  <a:srgbClr val="FF0000"/>
                </a:solidFill>
              </a:rPr>
              <a:t>Metadata</a:t>
            </a:r>
            <a:r>
              <a:rPr lang="en-GB" sz="1600" b="1"/>
              <a:t>”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  &lt;link rel="</a:t>
            </a:r>
            <a:r>
              <a:rPr lang="en-GB" sz="1600" b="1">
                <a:solidFill>
                  <a:srgbClr val="FF0000"/>
                </a:solidFill>
              </a:rPr>
              <a:t>DCTERMS.publisher</a:t>
            </a:r>
            <a:r>
              <a:rPr lang="en-GB" sz="1600" b="1"/>
              <a:t>" href="</a:t>
            </a:r>
            <a:r>
              <a:rPr lang="en-GB" sz="1600" b="1">
                <a:solidFill>
                  <a:srgbClr val="FF0000"/>
                </a:solidFill>
              </a:rPr>
              <a:t>http://example.org/org/DCMI</a:t>
            </a:r>
            <a:r>
              <a:rPr lang="en-GB" sz="1600" b="1"/>
              <a:t>" /&gt;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&lt;/head&gt;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&lt;body&gt;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  &lt;/body&gt;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600" b="1"/>
              <a:t>&lt;/html&gt; 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Dublin Core metadata in XML</a:t>
            </a:r>
            <a:endParaRPr lang="en-US" dirty="0" smtClean="0"/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075612" cy="460851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“Expressing DC Description Sets using XML (DC-DS-XML)”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>
                <a:hlinkClick r:id="rId3"/>
              </a:rPr>
              <a:t>http://dublincore.org/documents/2008/09/01/dc-ds-xml/</a:t>
            </a:r>
            <a:r>
              <a:rPr lang="en-GB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Supports full DCAM description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Verbose, but easily </a:t>
            </a:r>
            <a:r>
              <a:rPr lang="en-US" dirty="0" err="1" smtClean="0"/>
              <a:t>processable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GRDDL Namespace Transformation to generate RDF/XML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07950" y="115888"/>
            <a:ext cx="8928100" cy="674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&lt;?xml version="1.0" encoding="UTF-8" ?&gt;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&lt;dcds:descriptionSet xmlns:dcds="http://purl.org/dc/xmlns/2008/09/01/dc-ds-xml/"&gt;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4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&lt;dcds:description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 dcds:resourceURI="</a:t>
            </a:r>
            <a:r>
              <a:rPr lang="en-GB" sz="1400" b="1">
                <a:solidFill>
                  <a:srgbClr val="FF0000"/>
                </a:solidFill>
              </a:rPr>
              <a:t>http://dublincore.org/pages/home</a:t>
            </a:r>
            <a:r>
              <a:rPr lang="en-GB" sz="1400" b="1"/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4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&lt;dcds:statement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 dcds:propertyURI="</a:t>
            </a:r>
            <a:r>
              <a:rPr lang="en-GB" sz="1400" b="1">
                <a:solidFill>
                  <a:srgbClr val="FF0000"/>
                </a:solidFill>
              </a:rPr>
              <a:t>http://purl.org/dc/terms/publisher</a:t>
            </a:r>
            <a:r>
              <a:rPr lang="en-GB" sz="1400" b="1"/>
              <a:t>“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 dcds:valueURI="</a:t>
            </a:r>
            <a:r>
              <a:rPr lang="en-GB" sz="1400" b="1">
                <a:solidFill>
                  <a:srgbClr val="FF0000"/>
                </a:solidFill>
              </a:rPr>
              <a:t>http://example.org/org/DCMI</a:t>
            </a:r>
            <a:r>
              <a:rPr lang="en-GB" sz="1400" b="1"/>
              <a:t>"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&lt;dcds:statement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dcds:propertyURI="</a:t>
            </a:r>
            <a:r>
              <a:rPr lang="en-GB" sz="1400" b="1">
                <a:solidFill>
                  <a:srgbClr val="FF0000"/>
                </a:solidFill>
              </a:rPr>
              <a:t>http://purl.org/dc/terms/subject</a:t>
            </a:r>
            <a:r>
              <a:rPr lang="en-GB" sz="1400" b="1"/>
              <a:t>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dcds:vesURI="</a:t>
            </a:r>
            <a:r>
              <a:rPr lang="en-GB" sz="1400" b="1">
                <a:solidFill>
                  <a:srgbClr val="FF0000"/>
                </a:solidFill>
              </a:rPr>
              <a:t>http://example.org/terms/mySH</a:t>
            </a:r>
            <a:r>
              <a:rPr lang="en-GB" sz="1400" b="1"/>
              <a:t>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dcds:valueURI="</a:t>
            </a:r>
            <a:r>
              <a:rPr lang="en-GB" sz="1400" b="1">
                <a:solidFill>
                  <a:srgbClr val="FF0000"/>
                </a:solidFill>
              </a:rPr>
              <a:t>http://example.org/mySH/h123</a:t>
            </a:r>
            <a:r>
              <a:rPr lang="en-GB" sz="1400" b="1"/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&lt;dcds:valueString xml:lang= "</a:t>
            </a:r>
            <a:r>
              <a:rPr lang="en-GB" sz="1400" b="1">
                <a:solidFill>
                  <a:srgbClr val="FF0000"/>
                </a:solidFill>
              </a:rPr>
              <a:t>en</a:t>
            </a:r>
            <a:r>
              <a:rPr lang="en-GB" sz="1400" b="1"/>
              <a:t>"&gt;</a:t>
            </a:r>
            <a:r>
              <a:rPr lang="en-GB" sz="1400" b="1">
                <a:solidFill>
                  <a:srgbClr val="FF0000"/>
                </a:solidFill>
              </a:rPr>
              <a:t>Metadata</a:t>
            </a:r>
            <a:r>
              <a:rPr lang="en-GB" sz="1400" b="1"/>
              <a:t>&lt;/dcds:valueString&gt;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&lt;dcds:valueString xml:lang= "</a:t>
            </a:r>
            <a:r>
              <a:rPr lang="en-GB" sz="1400" b="1">
                <a:solidFill>
                  <a:srgbClr val="FF0000"/>
                </a:solidFill>
              </a:rPr>
              <a:t>fr</a:t>
            </a:r>
            <a:r>
              <a:rPr lang="en-GB" sz="1400" b="1"/>
              <a:t>"&gt;</a:t>
            </a:r>
            <a:r>
              <a:rPr lang="en-GB" sz="1400" b="1">
                <a:solidFill>
                  <a:srgbClr val="FF0000"/>
                </a:solidFill>
              </a:rPr>
              <a:t>Métadonnées</a:t>
            </a:r>
            <a:r>
              <a:rPr lang="en-GB" sz="1400" b="1"/>
              <a:t>&lt;/dcds:valueString&gt;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&lt;/dcds:statement&gt;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4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&lt;/dcds:description&gt;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4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&lt;dcds:description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 dcds:resourceURI="</a:t>
            </a:r>
            <a:r>
              <a:rPr lang="en-GB" sz="1400" b="1">
                <a:solidFill>
                  <a:srgbClr val="FF0000"/>
                </a:solidFill>
              </a:rPr>
              <a:t>http://example.org/org/DCMI</a:t>
            </a:r>
            <a:r>
              <a:rPr lang="en-GB" sz="1400" b="1"/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GB" sz="14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&lt;dcds:statement dcds:propertyURI="</a:t>
            </a:r>
            <a:r>
              <a:rPr lang="en-US" sz="1400" b="1">
                <a:solidFill>
                  <a:srgbClr val="FF0000"/>
                </a:solidFill>
              </a:rPr>
              <a:t>http://xmlns.com/foaf/0.1/name</a:t>
            </a:r>
            <a:r>
              <a:rPr lang="en-GB" sz="1400" b="1"/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&lt;dcds:literalValueString xml:lang=“</a:t>
            </a:r>
            <a:r>
              <a:rPr lang="en-GB" sz="1400" b="1">
                <a:solidFill>
                  <a:srgbClr val="FF0000"/>
                </a:solidFill>
              </a:rPr>
              <a:t>en</a:t>
            </a:r>
            <a:r>
              <a:rPr lang="en-GB" sz="1400" b="1"/>
              <a:t>”&gt;</a:t>
            </a:r>
            <a:r>
              <a:rPr lang="en-GB" sz="1400" b="1">
                <a:solidFill>
                  <a:srgbClr val="FF0000"/>
                </a:solidFill>
              </a:rPr>
              <a:t>Dublin Core Metadata Initiative</a:t>
            </a:r>
            <a:r>
              <a:rPr lang="en-GB" sz="1400" b="1"/>
              <a:t>&lt;/dcds:literalValueString&gt;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&lt;/dcds:statement&gt;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&lt;dcds:statement dcds:propertyURI="</a:t>
            </a:r>
            <a:r>
              <a:rPr lang="en-GB" sz="1400" b="1">
                <a:solidFill>
                  <a:srgbClr val="FF0000"/>
                </a:solidFill>
              </a:rPr>
              <a:t>http://purl.org/dc/terms/created</a:t>
            </a:r>
            <a:r>
              <a:rPr lang="en-GB" sz="1400" b="1"/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&lt;dcds:literalValueString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      dcds:sesURI="</a:t>
            </a:r>
            <a:r>
              <a:rPr lang="en-GB" sz="1400" b="1">
                <a:solidFill>
                  <a:srgbClr val="FF0000"/>
                </a:solidFill>
              </a:rPr>
              <a:t>http://www.w3.org/2001/XMLSchema#gyear</a:t>
            </a:r>
            <a:r>
              <a:rPr lang="en-GB" sz="1400" b="1"/>
              <a:t>"&gt;</a:t>
            </a:r>
            <a:r>
              <a:rPr lang="en-GB" sz="1400" b="1">
                <a:solidFill>
                  <a:srgbClr val="FF0000"/>
                </a:solidFill>
              </a:rPr>
              <a:t>1995</a:t>
            </a:r>
            <a:r>
              <a:rPr lang="en-GB" sz="1400" b="1"/>
              <a:t>&lt;/dcds:literalValueString&gt;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  &lt;/dcds:statement&gt;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  &lt;/dcds:description&gt;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GB" sz="1400" b="1"/>
              <a:t>&lt;/dcds:descriptionSet&gt; 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27088" y="1052513"/>
            <a:ext cx="7345362" cy="5013325"/>
            <a:chOff x="521" y="663"/>
            <a:chExt cx="4627" cy="3158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521" y="663"/>
              <a:ext cx="4627" cy="3158"/>
              <a:chOff x="521" y="663"/>
              <a:chExt cx="4627" cy="3158"/>
            </a:xfrm>
          </p:grpSpPr>
          <p:sp>
            <p:nvSpPr>
              <p:cNvPr id="50183" name="Oval 19"/>
              <p:cNvSpPr>
                <a:spLocks noChangeAspect="1" noChangeArrowheads="1"/>
              </p:cNvSpPr>
              <p:nvPr/>
            </p:nvSpPr>
            <p:spPr bwMode="auto">
              <a:xfrm>
                <a:off x="521" y="1071"/>
                <a:ext cx="834" cy="5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/>
                  <a:t>Resource </a:t>
                </a:r>
                <a:br>
                  <a:rPr lang="en-GB"/>
                </a:br>
                <a:r>
                  <a:rPr lang="en-GB"/>
                  <a:t>URI</a:t>
                </a:r>
              </a:p>
            </p:txBody>
          </p:sp>
          <p:cxnSp>
            <p:nvCxnSpPr>
              <p:cNvPr id="50184" name="AutoShape 20"/>
              <p:cNvCxnSpPr>
                <a:cxnSpLocks noChangeShapeType="1"/>
                <a:stCxn id="50183" idx="7"/>
                <a:endCxn id="50190" idx="2"/>
              </p:cNvCxnSpPr>
              <p:nvPr/>
            </p:nvCxnSpPr>
            <p:spPr bwMode="auto">
              <a:xfrm flipV="1">
                <a:off x="1233" y="906"/>
                <a:ext cx="1590" cy="22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85" name="AutoShape 21"/>
              <p:cNvCxnSpPr>
                <a:cxnSpLocks noChangeShapeType="1"/>
                <a:stCxn id="50183" idx="5"/>
                <a:endCxn id="50187" idx="2"/>
              </p:cNvCxnSpPr>
              <p:nvPr/>
            </p:nvCxnSpPr>
            <p:spPr bwMode="auto">
              <a:xfrm>
                <a:off x="1233" y="1517"/>
                <a:ext cx="1590" cy="25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6" name="Text Box 22"/>
              <p:cNvSpPr txBox="1">
                <a:spLocks noChangeArrowheads="1"/>
              </p:cNvSpPr>
              <p:nvPr/>
            </p:nvSpPr>
            <p:spPr bwMode="auto">
              <a:xfrm>
                <a:off x="1701" y="663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Property URI</a:t>
                </a:r>
              </a:p>
            </p:txBody>
          </p:sp>
          <p:sp>
            <p:nvSpPr>
              <p:cNvPr id="50187" name="Oval 23"/>
              <p:cNvSpPr>
                <a:spLocks noChangeAspect="1" noChangeArrowheads="1"/>
              </p:cNvSpPr>
              <p:nvPr/>
            </p:nvSpPr>
            <p:spPr bwMode="auto">
              <a:xfrm>
                <a:off x="2835" y="1616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Value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sp>
            <p:nvSpPr>
              <p:cNvPr id="50188" name="Oval 24"/>
              <p:cNvSpPr>
                <a:spLocks noChangeAspect="1" noChangeArrowheads="1"/>
              </p:cNvSpPr>
              <p:nvPr/>
            </p:nvSpPr>
            <p:spPr bwMode="auto">
              <a:xfrm>
                <a:off x="521" y="2659"/>
                <a:ext cx="834" cy="5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/>
                  <a:t>Resource </a:t>
                </a:r>
                <a:br>
                  <a:rPr lang="en-GB"/>
                </a:br>
                <a:r>
                  <a:rPr lang="en-GB"/>
                  <a:t>URI</a:t>
                </a:r>
              </a:p>
            </p:txBody>
          </p:sp>
          <p:cxnSp>
            <p:nvCxnSpPr>
              <p:cNvPr id="50189" name="AutoShape 25"/>
              <p:cNvCxnSpPr>
                <a:cxnSpLocks noChangeShapeType="1"/>
                <a:stCxn id="50188" idx="6"/>
                <a:endCxn id="50205" idx="1"/>
              </p:cNvCxnSpPr>
              <p:nvPr/>
            </p:nvCxnSpPr>
            <p:spPr bwMode="auto">
              <a:xfrm>
                <a:off x="1367" y="2913"/>
                <a:ext cx="1501" cy="1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90" name="Oval 26"/>
              <p:cNvSpPr>
                <a:spLocks noChangeAspect="1" noChangeArrowheads="1"/>
              </p:cNvSpPr>
              <p:nvPr/>
            </p:nvSpPr>
            <p:spPr bwMode="auto">
              <a:xfrm>
                <a:off x="2835" y="754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Value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sp>
            <p:nvSpPr>
              <p:cNvPr id="50191" name="Text Box 27"/>
              <p:cNvSpPr txBox="1">
                <a:spLocks noChangeArrowheads="1"/>
              </p:cNvSpPr>
              <p:nvPr/>
            </p:nvSpPr>
            <p:spPr bwMode="auto">
              <a:xfrm>
                <a:off x="1701" y="1842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dirty="0"/>
                  <a:t>Property URI</a:t>
                </a:r>
              </a:p>
            </p:txBody>
          </p:sp>
          <p:sp>
            <p:nvSpPr>
              <p:cNvPr id="50192" name="Text Box 28"/>
              <p:cNvSpPr txBox="1">
                <a:spLocks noChangeArrowheads="1"/>
              </p:cNvSpPr>
              <p:nvPr/>
            </p:nvSpPr>
            <p:spPr bwMode="auto">
              <a:xfrm>
                <a:off x="1701" y="2659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Property URI</a:t>
                </a:r>
              </a:p>
            </p:txBody>
          </p:sp>
          <p:sp>
            <p:nvSpPr>
              <p:cNvPr id="50193" name="Oval 29"/>
              <p:cNvSpPr>
                <a:spLocks noChangeAspect="1" noChangeArrowheads="1"/>
              </p:cNvSpPr>
              <p:nvPr/>
            </p:nvSpPr>
            <p:spPr bwMode="auto">
              <a:xfrm>
                <a:off x="3696" y="1389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VES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3606" y="1752"/>
                <a:ext cx="1270" cy="216"/>
                <a:chOff x="3515" y="1752"/>
                <a:chExt cx="1270" cy="216"/>
              </a:xfrm>
            </p:grpSpPr>
            <p:sp>
              <p:nvSpPr>
                <p:cNvPr id="5020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515" y="1752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“literal”</a:t>
                  </a:r>
                </a:p>
              </p:txBody>
            </p:sp>
            <p:sp>
              <p:nvSpPr>
                <p:cNvPr id="5021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86" y="1752"/>
                  <a:ext cx="499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@lang</a:t>
                  </a:r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3606" y="2024"/>
                <a:ext cx="1542" cy="216"/>
                <a:chOff x="3515" y="2024"/>
                <a:chExt cx="1542" cy="216"/>
              </a:xfrm>
            </p:grpSpPr>
            <p:sp>
              <p:nvSpPr>
                <p:cNvPr id="5020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515" y="2024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“literal”</a:t>
                  </a:r>
                </a:p>
              </p:txBody>
            </p:sp>
            <p:sp>
              <p:nvSpPr>
                <p:cNvPr id="5020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86" y="2024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^^SES URI</a:t>
                  </a:r>
                </a:p>
              </p:txBody>
            </p:sp>
          </p:grpSp>
          <p:cxnSp>
            <p:nvCxnSpPr>
              <p:cNvPr id="50196" name="AutoShape 36"/>
              <p:cNvCxnSpPr>
                <a:cxnSpLocks noChangeShapeType="1"/>
                <a:stCxn id="50187" idx="7"/>
                <a:endCxn id="50193" idx="2"/>
              </p:cNvCxnSpPr>
              <p:nvPr/>
            </p:nvCxnSpPr>
            <p:spPr bwMode="auto">
              <a:xfrm flipV="1">
                <a:off x="3261" y="1541"/>
                <a:ext cx="423" cy="1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97" name="AutoShape 37"/>
              <p:cNvCxnSpPr>
                <a:cxnSpLocks noChangeShapeType="1"/>
                <a:stCxn id="50187" idx="6"/>
                <a:endCxn id="50209" idx="1"/>
              </p:cNvCxnSpPr>
              <p:nvPr/>
            </p:nvCxnSpPr>
            <p:spPr bwMode="auto">
              <a:xfrm>
                <a:off x="3346" y="1768"/>
                <a:ext cx="248" cy="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98" name="AutoShape 38"/>
              <p:cNvCxnSpPr>
                <a:cxnSpLocks noChangeShapeType="1"/>
                <a:stCxn id="50187" idx="5"/>
                <a:endCxn id="50207" idx="1"/>
              </p:cNvCxnSpPr>
              <p:nvPr/>
            </p:nvCxnSpPr>
            <p:spPr bwMode="auto">
              <a:xfrm>
                <a:off x="3261" y="1887"/>
                <a:ext cx="333" cy="24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880" y="2795"/>
                <a:ext cx="1860" cy="255"/>
                <a:chOff x="2880" y="2795"/>
                <a:chExt cx="1860" cy="255"/>
              </a:xfrm>
            </p:grpSpPr>
            <p:sp>
              <p:nvSpPr>
                <p:cNvPr id="5020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80" y="2795"/>
                  <a:ext cx="127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“literal”</a:t>
                  </a:r>
                </a:p>
              </p:txBody>
            </p:sp>
            <p:sp>
              <p:nvSpPr>
                <p:cNvPr id="5020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150" y="2795"/>
                  <a:ext cx="59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@lang</a:t>
                  </a:r>
                </a:p>
              </p:txBody>
            </p:sp>
          </p:grp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2880" y="3566"/>
                <a:ext cx="2177" cy="255"/>
                <a:chOff x="2880" y="3566"/>
                <a:chExt cx="2177" cy="255"/>
              </a:xfrm>
            </p:grpSpPr>
            <p:sp>
              <p:nvSpPr>
                <p:cNvPr id="502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80" y="3566"/>
                  <a:ext cx="127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“literal”</a:t>
                  </a:r>
                </a:p>
              </p:txBody>
            </p:sp>
            <p:sp>
              <p:nvSpPr>
                <p:cNvPr id="502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0" y="3566"/>
                  <a:ext cx="907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^^SES URI</a:t>
                  </a:r>
                </a:p>
              </p:txBody>
            </p:sp>
          </p:grpSp>
          <p:sp>
            <p:nvSpPr>
              <p:cNvPr id="50201" name="Text Box 45"/>
              <p:cNvSpPr txBox="1">
                <a:spLocks noChangeArrowheads="1"/>
              </p:cNvSpPr>
              <p:nvPr/>
            </p:nvSpPr>
            <p:spPr bwMode="auto">
              <a:xfrm>
                <a:off x="1655" y="3385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Property URI</a:t>
                </a:r>
              </a:p>
            </p:txBody>
          </p:sp>
          <p:cxnSp>
            <p:nvCxnSpPr>
              <p:cNvPr id="50202" name="AutoShape 46"/>
              <p:cNvCxnSpPr>
                <a:cxnSpLocks noChangeShapeType="1"/>
                <a:stCxn id="50188" idx="5"/>
                <a:endCxn id="50203" idx="1"/>
              </p:cNvCxnSpPr>
              <p:nvPr/>
            </p:nvCxnSpPr>
            <p:spPr bwMode="auto">
              <a:xfrm>
                <a:off x="1233" y="3105"/>
                <a:ext cx="1635" cy="58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 Box 47"/>
            <p:cNvSpPr txBox="1">
              <a:spLocks noChangeArrowheads="1"/>
            </p:cNvSpPr>
            <p:nvPr/>
          </p:nvSpPr>
          <p:spPr bwMode="auto">
            <a:xfrm>
              <a:off x="2789" y="1389"/>
              <a:ext cx="10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dcam:memberOf</a:t>
              </a:r>
            </a:p>
          </p:txBody>
        </p:sp>
        <p:sp>
          <p:nvSpPr>
            <p:cNvPr id="50182" name="Text Box 48"/>
            <p:cNvSpPr txBox="1">
              <a:spLocks noChangeArrowheads="1"/>
            </p:cNvSpPr>
            <p:nvPr/>
          </p:nvSpPr>
          <p:spPr bwMode="auto">
            <a:xfrm>
              <a:off x="2925" y="202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rdf:value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2813" y="6597650"/>
            <a:ext cx="611187" cy="260350"/>
          </a:xfrm>
          <a:prstGeom prst="rect">
            <a:avLst/>
          </a:prstGeom>
        </p:spPr>
        <p:txBody>
          <a:bodyPr/>
          <a:lstStyle/>
          <a:p>
            <a:fld id="{AD0CE64A-2EE6-4B69-9EDC-BB15AD666A54}" type="slidenum">
              <a:rPr lang="de-DE"/>
              <a:pPr/>
              <a:t>20</a:t>
            </a:fld>
            <a:endParaRPr lang="de-DE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Records and RDF</a:t>
            </a:r>
            <a:endParaRPr lang="de-DE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Dublin Core terms can be used in RDF without using DC-AM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 using the DC-AM, you are also using RDF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DC-AM adds the notion of a bounded “record” (description set)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Other RDF-based “record” formats under development using SPARQL Named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Singapore framework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516688"/>
            <a:ext cx="838200" cy="228600"/>
          </a:xfrm>
          <a:prstGeom prst="rect">
            <a:avLst/>
          </a:prstGeom>
        </p:spPr>
        <p:txBody>
          <a:bodyPr/>
          <a:lstStyle/>
          <a:p>
            <a:fld id="{AE73E88C-28CC-4930-9A8F-8EA079583600}" type="slidenum">
              <a:rPr lang="en-US"/>
              <a:pPr/>
              <a:t>22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Dublin Core Application Profile</a:t>
            </a:r>
            <a:endParaRPr 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16113"/>
            <a:ext cx="7478713" cy="41798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Specification of how to construct description sets (descriptions, statements) to serve some purpose</a:t>
            </a:r>
          </a:p>
          <a:p>
            <a:r>
              <a:rPr lang="en-US"/>
              <a:t>At core, a profile of a “description set”</a:t>
            </a:r>
          </a:p>
          <a:p>
            <a:pPr lvl="1"/>
            <a:r>
              <a:rPr lang="en-US"/>
              <a:t>a set of constraints on the description set</a:t>
            </a:r>
          </a:p>
          <a:p>
            <a:pPr lvl="1"/>
            <a:r>
              <a:rPr lang="en-US"/>
              <a:t>based on E-R model of problem space</a:t>
            </a:r>
          </a:p>
          <a:p>
            <a:r>
              <a:rPr lang="en-US"/>
              <a:t>Enables</a:t>
            </a:r>
          </a:p>
          <a:p>
            <a:pPr lvl="1"/>
            <a:r>
              <a:rPr lang="en-US"/>
              <a:t>structural validation</a:t>
            </a:r>
          </a:p>
          <a:p>
            <a:pPr lvl="1"/>
            <a:r>
              <a:rPr lang="en-US"/>
              <a:t>predictability for processing, querying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680" y="990824"/>
            <a:ext cx="6691680" cy="4559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14400" y="838168"/>
            <a:ext cx="7619040" cy="2361848"/>
          </a:xfrm>
          <a:prstGeom prst="rect">
            <a:avLst/>
          </a:prstGeom>
          <a:noFill/>
          <a:ln w="381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14400" y="3200016"/>
            <a:ext cx="7619040" cy="1371024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14400" y="4572481"/>
            <a:ext cx="7619040" cy="152368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10080" y="5715961"/>
            <a:ext cx="2399040" cy="3614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Foundation standards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12960" y="4190841"/>
            <a:ext cx="2040480" cy="361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Domain standards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76320" y="950500"/>
            <a:ext cx="2010240" cy="361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Application Profile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28600"/>
            <a:ext cx="372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Singapore Framework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92001" y="561659"/>
            <a:ext cx="7195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Getting from Requirements...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2800" y="1752665"/>
            <a:ext cx="2208960" cy="1448792"/>
          </a:xfrm>
          <a:prstGeom prst="rect">
            <a:avLst/>
          </a:prstGeom>
          <a:noFill/>
          <a:ln w="5724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838080" y="609185"/>
            <a:ext cx="485280" cy="976423"/>
          </a:xfrm>
          <a:prstGeom prst="downArrow">
            <a:avLst>
              <a:gd name="adj1" fmla="val 50000"/>
              <a:gd name="adj2" fmla="val 5029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18560" y="561659"/>
            <a:ext cx="726912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...to a Data Format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552001" y="1752665"/>
            <a:ext cx="2285280" cy="1448792"/>
          </a:xfrm>
          <a:prstGeom prst="rect">
            <a:avLst/>
          </a:prstGeom>
          <a:noFill/>
          <a:ln w="3816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8153280" y="609185"/>
            <a:ext cx="485280" cy="976423"/>
          </a:xfrm>
          <a:prstGeom prst="downArrow">
            <a:avLst>
              <a:gd name="adj1" fmla="val 50000"/>
              <a:gd name="adj2" fmla="val 5029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2000" y="561659"/>
            <a:ext cx="7555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...based on Community Standards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0160" y="3047360"/>
            <a:ext cx="8457120" cy="1676336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76000" y="561659"/>
            <a:ext cx="7411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...on the basis of Foundation Standards (RDF)‏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6481" y="4419824"/>
            <a:ext cx="8153280" cy="1905320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92001" y="561659"/>
            <a:ext cx="7195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What does your application need to do?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2800" y="1752665"/>
            <a:ext cx="2208960" cy="1448792"/>
          </a:xfrm>
          <a:prstGeom prst="rect">
            <a:avLst/>
          </a:prstGeom>
          <a:noFill/>
          <a:ln w="5724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838080" y="609185"/>
            <a:ext cx="485280" cy="976423"/>
          </a:xfrm>
          <a:prstGeom prst="downArrow">
            <a:avLst>
              <a:gd name="adj1" fmla="val 50000"/>
              <a:gd name="adj2" fmla="val 5029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273629"/>
            <a:ext cx="8219520" cy="11362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Functional Requirements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604328"/>
            <a:ext cx="8219520" cy="4897955"/>
          </a:xfrm>
          <a:ln/>
        </p:spPr>
        <p:txBody>
          <a:bodyPr/>
          <a:lstStyle/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400" dirty="0"/>
              <a:t>What activities must the application support?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Who are the users?  How expert are they?</a:t>
            </a:r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400" dirty="0"/>
              <a:t>Scholarly Works Application Profile examples: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“Facilitate identification of open access materials.”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“Be compatible with preservation metadata approaches.”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“Enable identification of research funder and project code.”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“Support navigation between different 'versions' of the same </a:t>
            </a:r>
            <a:r>
              <a:rPr lang="en-US" sz="2200" dirty="0" err="1"/>
              <a:t>eprint</a:t>
            </a:r>
            <a:r>
              <a:rPr lang="en-US" sz="2200" dirty="0"/>
              <a:t>.”</a:t>
            </a:r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400" dirty="0"/>
              <a:t>DC Collections Application Profile examples: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“Enable searching on the entity that owns the collection”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200" dirty="0"/>
              <a:t>“Enable selection of a collection based on a textual description”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3850" y="260350"/>
            <a:ext cx="8424863" cy="6337300"/>
            <a:chOff x="204" y="164"/>
            <a:chExt cx="5307" cy="399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76" y="436"/>
              <a:ext cx="4853" cy="3629"/>
              <a:chOff x="476" y="436"/>
              <a:chExt cx="4853" cy="3629"/>
            </a:xfrm>
          </p:grpSpPr>
          <p:sp>
            <p:nvSpPr>
              <p:cNvPr id="50223" name="Rectangle 4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4853" cy="1996"/>
              </a:xfrm>
              <a:prstGeom prst="rect">
                <a:avLst/>
              </a:prstGeom>
              <a:solidFill>
                <a:schemeClr val="accent1"/>
              </a:solidFill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Rectangle 5"/>
              <p:cNvSpPr>
                <a:spLocks noChangeArrowheads="1"/>
              </p:cNvSpPr>
              <p:nvPr/>
            </p:nvSpPr>
            <p:spPr bwMode="auto">
              <a:xfrm>
                <a:off x="476" y="2523"/>
                <a:ext cx="4853" cy="1542"/>
              </a:xfrm>
              <a:prstGeom prst="rect">
                <a:avLst/>
              </a:prstGeom>
              <a:solidFill>
                <a:schemeClr val="accent1"/>
              </a:solidFill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55" y="572"/>
              <a:ext cx="3584" cy="3448"/>
              <a:chOff x="1655" y="572"/>
              <a:chExt cx="3584" cy="3448"/>
            </a:xfrm>
          </p:grpSpPr>
          <p:sp>
            <p:nvSpPr>
              <p:cNvPr id="50219" name="Rectangle 7"/>
              <p:cNvSpPr>
                <a:spLocks noChangeArrowheads="1"/>
              </p:cNvSpPr>
              <p:nvPr/>
            </p:nvSpPr>
            <p:spPr bwMode="auto">
              <a:xfrm>
                <a:off x="1655" y="1298"/>
                <a:ext cx="3584" cy="1089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Rectangle 8"/>
              <p:cNvSpPr>
                <a:spLocks noChangeArrowheads="1"/>
              </p:cNvSpPr>
              <p:nvPr/>
            </p:nvSpPr>
            <p:spPr bwMode="auto">
              <a:xfrm>
                <a:off x="1655" y="2614"/>
                <a:ext cx="3584" cy="681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Rectangle 9"/>
              <p:cNvSpPr>
                <a:spLocks noChangeArrowheads="1"/>
              </p:cNvSpPr>
              <p:nvPr/>
            </p:nvSpPr>
            <p:spPr bwMode="auto">
              <a:xfrm>
                <a:off x="1655" y="572"/>
                <a:ext cx="3584" cy="681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Rectangle 10"/>
              <p:cNvSpPr>
                <a:spLocks noChangeArrowheads="1"/>
              </p:cNvSpPr>
              <p:nvPr/>
            </p:nvSpPr>
            <p:spPr bwMode="auto">
              <a:xfrm>
                <a:off x="1655" y="3339"/>
                <a:ext cx="3584" cy="681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744" y="663"/>
              <a:ext cx="2449" cy="3266"/>
              <a:chOff x="2744" y="663"/>
              <a:chExt cx="2449" cy="3266"/>
            </a:xfrm>
          </p:grpSpPr>
          <p:sp>
            <p:nvSpPr>
              <p:cNvPr id="50215" name="Rectangle 12"/>
              <p:cNvSpPr>
                <a:spLocks noChangeArrowheads="1"/>
              </p:cNvSpPr>
              <p:nvPr/>
            </p:nvSpPr>
            <p:spPr bwMode="auto">
              <a:xfrm>
                <a:off x="2744" y="663"/>
                <a:ext cx="2449" cy="49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6" name="Rectangle 13"/>
              <p:cNvSpPr>
                <a:spLocks noChangeArrowheads="1"/>
              </p:cNvSpPr>
              <p:nvPr/>
            </p:nvSpPr>
            <p:spPr bwMode="auto">
              <a:xfrm>
                <a:off x="2744" y="1344"/>
                <a:ext cx="2449" cy="99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7" name="Rectangle 14"/>
              <p:cNvSpPr>
                <a:spLocks noChangeArrowheads="1"/>
              </p:cNvSpPr>
              <p:nvPr/>
            </p:nvSpPr>
            <p:spPr bwMode="auto">
              <a:xfrm>
                <a:off x="2744" y="2704"/>
                <a:ext cx="2359" cy="499"/>
              </a:xfrm>
              <a:prstGeom prst="rect">
                <a:avLst/>
              </a:prstGeom>
              <a:solidFill>
                <a:srgbClr val="66FF33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Rectangle 15"/>
              <p:cNvSpPr>
                <a:spLocks noChangeArrowheads="1"/>
              </p:cNvSpPr>
              <p:nvPr/>
            </p:nvSpPr>
            <p:spPr bwMode="auto">
              <a:xfrm>
                <a:off x="2744" y="3430"/>
                <a:ext cx="2359" cy="499"/>
              </a:xfrm>
              <a:prstGeom prst="rect">
                <a:avLst/>
              </a:prstGeom>
              <a:solidFill>
                <a:srgbClr val="66FF33"/>
              </a:solidFill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14" name="Rectangle 16"/>
            <p:cNvSpPr>
              <a:spLocks noChangeArrowheads="1"/>
            </p:cNvSpPr>
            <p:nvPr/>
          </p:nvSpPr>
          <p:spPr bwMode="auto">
            <a:xfrm>
              <a:off x="204" y="164"/>
              <a:ext cx="5307" cy="3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27088" y="1052513"/>
            <a:ext cx="7345362" cy="5013325"/>
            <a:chOff x="521" y="663"/>
            <a:chExt cx="4627" cy="3158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521" y="663"/>
              <a:ext cx="4627" cy="3158"/>
              <a:chOff x="521" y="663"/>
              <a:chExt cx="4627" cy="3158"/>
            </a:xfrm>
          </p:grpSpPr>
          <p:sp>
            <p:nvSpPr>
              <p:cNvPr id="50183" name="Oval 19"/>
              <p:cNvSpPr>
                <a:spLocks noChangeAspect="1" noChangeArrowheads="1"/>
              </p:cNvSpPr>
              <p:nvPr/>
            </p:nvSpPr>
            <p:spPr bwMode="auto">
              <a:xfrm>
                <a:off x="521" y="1071"/>
                <a:ext cx="834" cy="5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/>
                  <a:t>Resource </a:t>
                </a:r>
                <a:br>
                  <a:rPr lang="en-GB"/>
                </a:br>
                <a:r>
                  <a:rPr lang="en-GB"/>
                  <a:t>URI</a:t>
                </a:r>
              </a:p>
            </p:txBody>
          </p:sp>
          <p:cxnSp>
            <p:nvCxnSpPr>
              <p:cNvPr id="50184" name="AutoShape 20"/>
              <p:cNvCxnSpPr>
                <a:cxnSpLocks noChangeShapeType="1"/>
                <a:stCxn id="50183" idx="7"/>
                <a:endCxn id="50190" idx="2"/>
              </p:cNvCxnSpPr>
              <p:nvPr/>
            </p:nvCxnSpPr>
            <p:spPr bwMode="auto">
              <a:xfrm flipV="1">
                <a:off x="1233" y="906"/>
                <a:ext cx="1590" cy="22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85" name="AutoShape 21"/>
              <p:cNvCxnSpPr>
                <a:cxnSpLocks noChangeShapeType="1"/>
                <a:stCxn id="50183" idx="5"/>
                <a:endCxn id="50187" idx="2"/>
              </p:cNvCxnSpPr>
              <p:nvPr/>
            </p:nvCxnSpPr>
            <p:spPr bwMode="auto">
              <a:xfrm>
                <a:off x="1233" y="1517"/>
                <a:ext cx="1590" cy="25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6" name="Text Box 22"/>
              <p:cNvSpPr txBox="1">
                <a:spLocks noChangeArrowheads="1"/>
              </p:cNvSpPr>
              <p:nvPr/>
            </p:nvSpPr>
            <p:spPr bwMode="auto">
              <a:xfrm>
                <a:off x="1701" y="663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Property URI</a:t>
                </a:r>
              </a:p>
            </p:txBody>
          </p:sp>
          <p:sp>
            <p:nvSpPr>
              <p:cNvPr id="50187" name="Oval 23"/>
              <p:cNvSpPr>
                <a:spLocks noChangeAspect="1" noChangeArrowheads="1"/>
              </p:cNvSpPr>
              <p:nvPr/>
            </p:nvSpPr>
            <p:spPr bwMode="auto">
              <a:xfrm>
                <a:off x="2835" y="1616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Value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sp>
            <p:nvSpPr>
              <p:cNvPr id="50188" name="Oval 24"/>
              <p:cNvSpPr>
                <a:spLocks noChangeAspect="1" noChangeArrowheads="1"/>
              </p:cNvSpPr>
              <p:nvPr/>
            </p:nvSpPr>
            <p:spPr bwMode="auto">
              <a:xfrm>
                <a:off x="521" y="2659"/>
                <a:ext cx="834" cy="5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/>
                  <a:t>Resource </a:t>
                </a:r>
                <a:br>
                  <a:rPr lang="en-GB"/>
                </a:br>
                <a:r>
                  <a:rPr lang="en-GB"/>
                  <a:t>URI</a:t>
                </a:r>
              </a:p>
            </p:txBody>
          </p:sp>
          <p:cxnSp>
            <p:nvCxnSpPr>
              <p:cNvPr id="50189" name="AutoShape 25"/>
              <p:cNvCxnSpPr>
                <a:cxnSpLocks noChangeShapeType="1"/>
                <a:stCxn id="50188" idx="6"/>
                <a:endCxn id="50205" idx="1"/>
              </p:cNvCxnSpPr>
              <p:nvPr/>
            </p:nvCxnSpPr>
            <p:spPr bwMode="auto">
              <a:xfrm>
                <a:off x="1367" y="2913"/>
                <a:ext cx="1501" cy="1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90" name="Oval 26"/>
              <p:cNvSpPr>
                <a:spLocks noChangeAspect="1" noChangeArrowheads="1"/>
              </p:cNvSpPr>
              <p:nvPr/>
            </p:nvSpPr>
            <p:spPr bwMode="auto">
              <a:xfrm>
                <a:off x="2835" y="754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Value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sp>
            <p:nvSpPr>
              <p:cNvPr id="50191" name="Text Box 27"/>
              <p:cNvSpPr txBox="1">
                <a:spLocks noChangeArrowheads="1"/>
              </p:cNvSpPr>
              <p:nvPr/>
            </p:nvSpPr>
            <p:spPr bwMode="auto">
              <a:xfrm>
                <a:off x="1701" y="1842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Property URI</a:t>
                </a:r>
              </a:p>
            </p:txBody>
          </p:sp>
          <p:sp>
            <p:nvSpPr>
              <p:cNvPr id="50192" name="Text Box 28"/>
              <p:cNvSpPr txBox="1">
                <a:spLocks noChangeArrowheads="1"/>
              </p:cNvSpPr>
              <p:nvPr/>
            </p:nvSpPr>
            <p:spPr bwMode="auto">
              <a:xfrm>
                <a:off x="1701" y="2659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Property URI</a:t>
                </a:r>
              </a:p>
            </p:txBody>
          </p:sp>
          <p:sp>
            <p:nvSpPr>
              <p:cNvPr id="50193" name="Oval 29"/>
              <p:cNvSpPr>
                <a:spLocks noChangeAspect="1" noChangeArrowheads="1"/>
              </p:cNvSpPr>
              <p:nvPr/>
            </p:nvSpPr>
            <p:spPr bwMode="auto">
              <a:xfrm>
                <a:off x="3696" y="1389"/>
                <a:ext cx="499" cy="3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400"/>
                  <a:t>VES</a:t>
                </a:r>
                <a:br>
                  <a:rPr lang="en-GB" sz="1400"/>
                </a:br>
                <a:r>
                  <a:rPr lang="en-GB" sz="1400"/>
                  <a:t>URI</a:t>
                </a:r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3606" y="1752"/>
                <a:ext cx="1270" cy="216"/>
                <a:chOff x="3515" y="1752"/>
                <a:chExt cx="1270" cy="216"/>
              </a:xfrm>
            </p:grpSpPr>
            <p:sp>
              <p:nvSpPr>
                <p:cNvPr id="5020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515" y="1752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“literal”</a:t>
                  </a:r>
                </a:p>
              </p:txBody>
            </p:sp>
            <p:sp>
              <p:nvSpPr>
                <p:cNvPr id="5021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286" y="1752"/>
                  <a:ext cx="499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@lang</a:t>
                  </a:r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3606" y="2024"/>
                <a:ext cx="1542" cy="216"/>
                <a:chOff x="3515" y="2024"/>
                <a:chExt cx="1542" cy="216"/>
              </a:xfrm>
            </p:grpSpPr>
            <p:sp>
              <p:nvSpPr>
                <p:cNvPr id="5020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515" y="2024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“literal”</a:t>
                  </a:r>
                </a:p>
              </p:txBody>
            </p:sp>
            <p:sp>
              <p:nvSpPr>
                <p:cNvPr id="5020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86" y="2024"/>
                  <a:ext cx="771" cy="21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400"/>
                    <a:t>^^SES URI</a:t>
                  </a:r>
                </a:p>
              </p:txBody>
            </p:sp>
          </p:grpSp>
          <p:cxnSp>
            <p:nvCxnSpPr>
              <p:cNvPr id="50196" name="AutoShape 36"/>
              <p:cNvCxnSpPr>
                <a:cxnSpLocks noChangeShapeType="1"/>
                <a:stCxn id="50187" idx="7"/>
                <a:endCxn id="50193" idx="2"/>
              </p:cNvCxnSpPr>
              <p:nvPr/>
            </p:nvCxnSpPr>
            <p:spPr bwMode="auto">
              <a:xfrm flipV="1">
                <a:off x="3261" y="1541"/>
                <a:ext cx="423" cy="1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97" name="AutoShape 37"/>
              <p:cNvCxnSpPr>
                <a:cxnSpLocks noChangeShapeType="1"/>
                <a:stCxn id="50187" idx="6"/>
                <a:endCxn id="50209" idx="1"/>
              </p:cNvCxnSpPr>
              <p:nvPr/>
            </p:nvCxnSpPr>
            <p:spPr bwMode="auto">
              <a:xfrm>
                <a:off x="3346" y="1768"/>
                <a:ext cx="248" cy="9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98" name="AutoShape 38"/>
              <p:cNvCxnSpPr>
                <a:cxnSpLocks noChangeShapeType="1"/>
                <a:stCxn id="50187" idx="5"/>
                <a:endCxn id="50207" idx="1"/>
              </p:cNvCxnSpPr>
              <p:nvPr/>
            </p:nvCxnSpPr>
            <p:spPr bwMode="auto">
              <a:xfrm>
                <a:off x="3261" y="1887"/>
                <a:ext cx="333" cy="24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880" y="2795"/>
                <a:ext cx="1860" cy="255"/>
                <a:chOff x="2880" y="2795"/>
                <a:chExt cx="1860" cy="255"/>
              </a:xfrm>
            </p:grpSpPr>
            <p:sp>
              <p:nvSpPr>
                <p:cNvPr id="5020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80" y="2795"/>
                  <a:ext cx="127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“literal”</a:t>
                  </a:r>
                </a:p>
              </p:txBody>
            </p:sp>
            <p:sp>
              <p:nvSpPr>
                <p:cNvPr id="5020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150" y="2795"/>
                  <a:ext cx="59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@lang</a:t>
                  </a:r>
                </a:p>
              </p:txBody>
            </p:sp>
          </p:grp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2880" y="3566"/>
                <a:ext cx="2177" cy="255"/>
                <a:chOff x="2880" y="3566"/>
                <a:chExt cx="2177" cy="255"/>
              </a:xfrm>
            </p:grpSpPr>
            <p:sp>
              <p:nvSpPr>
                <p:cNvPr id="502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80" y="3566"/>
                  <a:ext cx="1270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“literal”</a:t>
                  </a:r>
                </a:p>
              </p:txBody>
            </p:sp>
            <p:sp>
              <p:nvSpPr>
                <p:cNvPr id="502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0" y="3566"/>
                  <a:ext cx="907" cy="25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/>
                    <a:t>^^SES URI</a:t>
                  </a:r>
                </a:p>
              </p:txBody>
            </p:sp>
          </p:grpSp>
          <p:sp>
            <p:nvSpPr>
              <p:cNvPr id="50201" name="Text Box 45"/>
              <p:cNvSpPr txBox="1">
                <a:spLocks noChangeArrowheads="1"/>
              </p:cNvSpPr>
              <p:nvPr/>
            </p:nvSpPr>
            <p:spPr bwMode="auto">
              <a:xfrm>
                <a:off x="1655" y="3385"/>
                <a:ext cx="1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Property URI</a:t>
                </a:r>
              </a:p>
            </p:txBody>
          </p:sp>
          <p:cxnSp>
            <p:nvCxnSpPr>
              <p:cNvPr id="50202" name="AutoShape 46"/>
              <p:cNvCxnSpPr>
                <a:cxnSpLocks noChangeShapeType="1"/>
                <a:stCxn id="50188" idx="5"/>
                <a:endCxn id="50203" idx="1"/>
              </p:cNvCxnSpPr>
              <p:nvPr/>
            </p:nvCxnSpPr>
            <p:spPr bwMode="auto">
              <a:xfrm>
                <a:off x="1233" y="3105"/>
                <a:ext cx="1635" cy="58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 Box 47"/>
            <p:cNvSpPr txBox="1">
              <a:spLocks noChangeArrowheads="1"/>
            </p:cNvSpPr>
            <p:nvPr/>
          </p:nvSpPr>
          <p:spPr bwMode="auto">
            <a:xfrm>
              <a:off x="2789" y="1389"/>
              <a:ext cx="10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dcam:memberOf</a:t>
              </a:r>
            </a:p>
          </p:txBody>
        </p:sp>
        <p:sp>
          <p:nvSpPr>
            <p:cNvPr id="50182" name="Text Box 48"/>
            <p:cNvSpPr txBox="1">
              <a:spLocks noChangeArrowheads="1"/>
            </p:cNvSpPr>
            <p:nvPr/>
          </p:nvSpPr>
          <p:spPr bwMode="auto">
            <a:xfrm>
              <a:off x="2925" y="202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rdf:value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16001" y="561659"/>
            <a:ext cx="7771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What things are being described?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90560" y="1752665"/>
            <a:ext cx="1981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40000" y="3212978"/>
            <a:ext cx="1981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313953"/>
            <a:ext cx="8218080" cy="1054191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900" dirty="0"/>
              <a:t>The simplest domain model...!</a:t>
            </a: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2776320" y="2939350"/>
            <a:ext cx="3428640" cy="1633131"/>
          </a:xfrm>
          <a:prstGeom prst="roundRect">
            <a:avLst>
              <a:gd name="adj" fmla="val 88"/>
            </a:avLst>
          </a:prstGeom>
          <a:solidFill>
            <a:srgbClr val="99CCFF"/>
          </a:solidFill>
          <a:ln w="9360">
            <a:noFill/>
            <a:round/>
            <a:headEnd/>
            <a:tailEnd/>
          </a:ln>
          <a:effectLst/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Resource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434926"/>
            <a:ext cx="8223840" cy="1058512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A </a:t>
            </a:r>
            <a:r>
              <a:rPr lang="en-US" sz="3300" dirty="0" smtClean="0"/>
              <a:t>slightly more complicated domain </a:t>
            </a:r>
            <a:r>
              <a:rPr lang="en-US" sz="3300" dirty="0"/>
              <a:t>model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881" y="1960046"/>
            <a:ext cx="8163360" cy="328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326915"/>
            <a:ext cx="8223840" cy="979303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500" dirty="0"/>
              <a:t>Domain Model for </a:t>
            </a:r>
            <a:br>
              <a:rPr lang="en-US" sz="2500" dirty="0"/>
            </a:br>
            <a:r>
              <a:rPr lang="en-US" sz="2500" dirty="0"/>
              <a:t>Scholarly Works Application Profile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1" y="1306218"/>
            <a:ext cx="8197920" cy="4899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9920" y="1604329"/>
            <a:ext cx="4013280" cy="4441426"/>
          </a:xfrm>
          <a:ln/>
        </p:spPr>
        <p:txBody>
          <a:bodyPr/>
          <a:lstStyle/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16480" y="489652"/>
            <a:ext cx="7837920" cy="1143480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900" dirty="0"/>
              <a:t>Description Set Profile, based on </a:t>
            </a:r>
            <a:r>
              <a:rPr lang="en-GB" sz="2900" dirty="0" smtClean="0"/>
              <a:t/>
            </a:r>
            <a:br>
              <a:rPr lang="en-GB" sz="2900" dirty="0" smtClean="0"/>
            </a:br>
            <a:r>
              <a:rPr lang="en-GB" sz="2900" dirty="0" smtClean="0"/>
              <a:t>DCMI Abstract Model‏</a:t>
            </a:r>
            <a:endParaRPr lang="en-GB" sz="29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0" y="1772827"/>
            <a:ext cx="1945440" cy="1447351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0" y="3212978"/>
            <a:ext cx="1945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01000" y="6516688"/>
            <a:ext cx="838200" cy="228600"/>
          </a:xfrm>
          <a:prstGeom prst="rect">
            <a:avLst/>
          </a:prstGeom>
        </p:spPr>
        <p:txBody>
          <a:bodyPr/>
          <a:lstStyle/>
          <a:p>
            <a:fld id="{8C511F07-5691-4587-99FA-A49EF4CCEA40}" type="slidenum">
              <a:rPr lang="en-US"/>
              <a:pPr/>
              <a:t>35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DCMI Description Set Profile (DSP)</a:t>
            </a:r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10513" cy="4114800"/>
          </a:xfrm>
        </p:spPr>
        <p:txBody>
          <a:bodyPr/>
          <a:lstStyle/>
          <a:p>
            <a:r>
              <a:rPr lang="en-GB" sz="2000"/>
              <a:t>A way of describing </a:t>
            </a:r>
            <a:r>
              <a:rPr lang="en-GB" sz="2000" b="1"/>
              <a:t>structural constraints</a:t>
            </a:r>
            <a:r>
              <a:rPr lang="en-GB" sz="2000"/>
              <a:t> on a description set</a:t>
            </a:r>
          </a:p>
          <a:p>
            <a:pPr lvl="1"/>
            <a:r>
              <a:rPr lang="en-GB" sz="1800"/>
              <a:t>the resources that may be described by descriptions in the description set</a:t>
            </a:r>
          </a:p>
          <a:p>
            <a:pPr lvl="1"/>
            <a:r>
              <a:rPr lang="en-GB" sz="1800"/>
              <a:t>the properties that may be referenced in statements</a:t>
            </a:r>
          </a:p>
          <a:p>
            <a:pPr lvl="1"/>
            <a:r>
              <a:rPr lang="en-GB" sz="1800"/>
              <a:t>the ways a value surrogate may be given </a:t>
            </a:r>
          </a:p>
          <a:p>
            <a:r>
              <a:rPr lang="en-US" sz="2000"/>
              <a:t>Description templates, statement templates</a:t>
            </a:r>
          </a:p>
          <a:p>
            <a:r>
              <a:rPr lang="en-US" sz="2000"/>
              <a:t>Model &amp; XML Syntax for DSP</a:t>
            </a:r>
          </a:p>
          <a:p>
            <a:pPr lvl="1"/>
            <a:r>
              <a:rPr lang="en-US" sz="1800"/>
              <a:t>Working draft by Mikael Nilsson (</a:t>
            </a:r>
            <a:r>
              <a:rPr lang="en-GB" sz="1800"/>
              <a:t>Royal Institute of Technology, Sweden)</a:t>
            </a:r>
            <a:endParaRPr lang="en-US" sz="1800"/>
          </a:p>
          <a:p>
            <a:pPr lvl="1"/>
            <a:r>
              <a:rPr lang="en-GB" sz="1800">
                <a:hlinkClick r:id="rId3"/>
              </a:rPr>
              <a:t>http://dublincore.org/documents/2008/03/31/dc-dsp/</a:t>
            </a:r>
            <a:endParaRPr lang="en-GB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1384300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 Set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8313" y="1209675"/>
            <a:ext cx="8135937" cy="32273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1411287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611188" y="1628775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611188" y="1412875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3132138" y="1773238"/>
            <a:ext cx="5126037" cy="4318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611188" y="2565400"/>
            <a:ext cx="7848600" cy="1728788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11188" y="234950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69925" y="2781300"/>
            <a:ext cx="2016125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&lt;http:/purl.org/dc/terms/subject&gt;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3117850" y="2708275"/>
            <a:ext cx="5126038" cy="15144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3132138" y="1557338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Non-Literal Value Surrogate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3132138" y="2493963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Non-Literal Value Surrogate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3348038" y="3141663"/>
            <a:ext cx="352901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&lt;http://example.org/terms/mySH&gt;</a:t>
            </a:r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3348038" y="3502025"/>
            <a:ext cx="2735262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“Metadata”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3348038" y="3836988"/>
            <a:ext cx="273526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"Métadonnées"</a:t>
            </a:r>
            <a:r>
              <a:rPr lang="en-GB" sz="1200"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6084888" y="3502025"/>
            <a:ext cx="936625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en</a:t>
            </a:r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6084888" y="3836988"/>
            <a:ext cx="936625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fr</a:t>
            </a:r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755650" y="1689100"/>
            <a:ext cx="2087563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&lt;http://purl.org/dc/terms/publisher&gt;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611188" y="1065213"/>
            <a:ext cx="6337300" cy="304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&lt;http://dublincore.org/documents/2007/06/04/abstract-model/&gt;</a:t>
            </a:r>
          </a:p>
        </p:txBody>
      </p: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3287713" y="1833563"/>
            <a:ext cx="345916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&lt;http://example.org/org/DCMI&gt;</a:t>
            </a:r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0" y="1809750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6804025" y="180975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URI</a:t>
            </a:r>
          </a:p>
        </p:txBody>
      </p:sp>
      <p:sp>
        <p:nvSpPr>
          <p:cNvPr id="39960" name="Text Box 25"/>
          <p:cNvSpPr txBox="1">
            <a:spLocks noChangeArrowheads="1"/>
          </p:cNvSpPr>
          <p:nvPr/>
        </p:nvSpPr>
        <p:spPr bwMode="auto">
          <a:xfrm>
            <a:off x="3348038" y="2781300"/>
            <a:ext cx="3600450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&lt;http://example.org/mySH/h123&gt;</a:t>
            </a:r>
          </a:p>
        </p:txBody>
      </p:sp>
      <p:sp>
        <p:nvSpPr>
          <p:cNvPr id="39961" name="Text Box 26"/>
          <p:cNvSpPr txBox="1">
            <a:spLocks noChangeArrowheads="1"/>
          </p:cNvSpPr>
          <p:nvPr/>
        </p:nvSpPr>
        <p:spPr bwMode="auto">
          <a:xfrm>
            <a:off x="7019925" y="278130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URI</a:t>
            </a: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0" y="2925763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7019925" y="3070225"/>
            <a:ext cx="1081088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Vocab Enc Scheme URI</a:t>
            </a:r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7019925" y="3502025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65" name="Text Box 30"/>
          <p:cNvSpPr txBox="1">
            <a:spLocks noChangeArrowheads="1"/>
          </p:cNvSpPr>
          <p:nvPr/>
        </p:nvSpPr>
        <p:spPr bwMode="auto">
          <a:xfrm>
            <a:off x="7019925" y="38623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66" name="Rectangle 31"/>
          <p:cNvSpPr>
            <a:spLocks noChangeArrowheads="1"/>
          </p:cNvSpPr>
          <p:nvPr/>
        </p:nvSpPr>
        <p:spPr bwMode="auto">
          <a:xfrm>
            <a:off x="250825" y="765175"/>
            <a:ext cx="8569325" cy="5976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2"/>
          <p:cNvSpPr>
            <a:spLocks noChangeArrowheads="1"/>
          </p:cNvSpPr>
          <p:nvPr/>
        </p:nvSpPr>
        <p:spPr bwMode="auto">
          <a:xfrm>
            <a:off x="468313" y="4652963"/>
            <a:ext cx="8135937" cy="201612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Text Box 33"/>
          <p:cNvSpPr txBox="1">
            <a:spLocks noChangeArrowheads="1"/>
          </p:cNvSpPr>
          <p:nvPr/>
        </p:nvSpPr>
        <p:spPr bwMode="auto">
          <a:xfrm>
            <a:off x="468313" y="4365625"/>
            <a:ext cx="1411287" cy="2778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</a:t>
            </a:r>
          </a:p>
        </p:txBody>
      </p:sp>
      <p:sp>
        <p:nvSpPr>
          <p:cNvPr id="39969" name="Rectangle 35"/>
          <p:cNvSpPr>
            <a:spLocks noChangeArrowheads="1"/>
          </p:cNvSpPr>
          <p:nvPr/>
        </p:nvSpPr>
        <p:spPr bwMode="auto">
          <a:xfrm>
            <a:off x="611188" y="5084763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11188" y="4868863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11188" y="4581525"/>
            <a:ext cx="3459162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&lt;http://example.org/org/DCMI&gt;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84213" y="5157788"/>
            <a:ext cx="2374900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&lt;http://xmlns.com/foaf/</a:t>
            </a:r>
            <a:br>
              <a:rPr lang="en-GB" sz="1200" b="1">
                <a:latin typeface="Courier New" pitchFamily="49" charset="0"/>
                <a:cs typeface="Arial" charset="0"/>
              </a:rPr>
            </a:br>
            <a:r>
              <a:rPr lang="en-GB" sz="1200" b="1">
                <a:latin typeface="Courier New" pitchFamily="49" charset="0"/>
                <a:cs typeface="Arial" charset="0"/>
              </a:rPr>
              <a:t>0.1/name&gt;</a:t>
            </a:r>
          </a:p>
        </p:txBody>
      </p:sp>
      <p:sp>
        <p:nvSpPr>
          <p:cNvPr id="39973" name="Rectangle 39"/>
          <p:cNvSpPr>
            <a:spLocks noChangeArrowheads="1"/>
          </p:cNvSpPr>
          <p:nvPr/>
        </p:nvSpPr>
        <p:spPr bwMode="auto">
          <a:xfrm>
            <a:off x="3132138" y="5229225"/>
            <a:ext cx="5126037" cy="431800"/>
          </a:xfrm>
          <a:prstGeom prst="rect">
            <a:avLst/>
          </a:prstGeom>
          <a:solidFill>
            <a:srgbClr val="00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3117850" y="5013325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Literal Value Surrogate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3348038" y="5302250"/>
            <a:ext cx="3384550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“Dublin Core Metadata Initiative”</a:t>
            </a:r>
          </a:p>
        </p:txBody>
      </p:sp>
      <p:sp>
        <p:nvSpPr>
          <p:cNvPr id="39976" name="Text Box 42"/>
          <p:cNvSpPr txBox="1">
            <a:spLocks noChangeArrowheads="1"/>
          </p:cNvSpPr>
          <p:nvPr/>
        </p:nvSpPr>
        <p:spPr bwMode="auto">
          <a:xfrm>
            <a:off x="6732588" y="5302250"/>
            <a:ext cx="936625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en</a:t>
            </a:r>
          </a:p>
        </p:txBody>
      </p:sp>
      <p:sp>
        <p:nvSpPr>
          <p:cNvPr id="39977" name="Text Box 43"/>
          <p:cNvSpPr txBox="1">
            <a:spLocks noChangeArrowheads="1"/>
          </p:cNvSpPr>
          <p:nvPr/>
        </p:nvSpPr>
        <p:spPr bwMode="auto">
          <a:xfrm>
            <a:off x="7740650" y="53736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78" name="Text Box 44"/>
          <p:cNvSpPr txBox="1">
            <a:spLocks noChangeArrowheads="1"/>
          </p:cNvSpPr>
          <p:nvPr/>
        </p:nvSpPr>
        <p:spPr bwMode="auto">
          <a:xfrm>
            <a:off x="0" y="5445125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79" name="Text Box 45"/>
          <p:cNvSpPr txBox="1">
            <a:spLocks noChangeArrowheads="1"/>
          </p:cNvSpPr>
          <p:nvPr/>
        </p:nvSpPr>
        <p:spPr bwMode="auto">
          <a:xfrm>
            <a:off x="323850" y="188913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dirty="0" smtClean="0">
                <a:latin typeface="Verdana" pitchFamily="34" charset="0"/>
                <a:cs typeface="Arial" charset="0"/>
              </a:rPr>
              <a:t>Description Set Profile</a:t>
            </a:r>
            <a:endParaRPr lang="en-GB" sz="2000" dirty="0">
              <a:latin typeface="Verdana" pitchFamily="34" charset="0"/>
              <a:cs typeface="Arial" charset="0"/>
            </a:endParaRPr>
          </a:p>
        </p:txBody>
      </p:sp>
      <p:sp>
        <p:nvSpPr>
          <p:cNvPr id="39980" name="Rectangle 47"/>
          <p:cNvSpPr>
            <a:spLocks noChangeArrowheads="1"/>
          </p:cNvSpPr>
          <p:nvPr/>
        </p:nvSpPr>
        <p:spPr bwMode="auto">
          <a:xfrm>
            <a:off x="646113" y="6008688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Text Box 48"/>
          <p:cNvSpPr txBox="1">
            <a:spLocks noChangeArrowheads="1"/>
          </p:cNvSpPr>
          <p:nvPr/>
        </p:nvSpPr>
        <p:spPr bwMode="auto">
          <a:xfrm>
            <a:off x="646113" y="57927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82" name="Text Box 49"/>
          <p:cNvSpPr txBox="1">
            <a:spLocks noChangeArrowheads="1"/>
          </p:cNvSpPr>
          <p:nvPr/>
        </p:nvSpPr>
        <p:spPr bwMode="auto">
          <a:xfrm>
            <a:off x="719138" y="6081713"/>
            <a:ext cx="2374900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&lt;http://purl.org/dc/</a:t>
            </a:r>
            <a:br>
              <a:rPr lang="en-GB" sz="1200" b="1">
                <a:latin typeface="Courier New" pitchFamily="49" charset="0"/>
                <a:cs typeface="Arial" charset="0"/>
              </a:rPr>
            </a:br>
            <a:r>
              <a:rPr lang="en-GB" sz="1200" b="1">
                <a:latin typeface="Courier New" pitchFamily="49" charset="0"/>
                <a:cs typeface="Arial" charset="0"/>
              </a:rPr>
              <a:t>terms/created&gt;</a:t>
            </a:r>
          </a:p>
        </p:txBody>
      </p:sp>
      <p:sp>
        <p:nvSpPr>
          <p:cNvPr id="39983" name="Rectangle 50"/>
          <p:cNvSpPr>
            <a:spLocks noChangeArrowheads="1"/>
          </p:cNvSpPr>
          <p:nvPr/>
        </p:nvSpPr>
        <p:spPr bwMode="auto">
          <a:xfrm>
            <a:off x="3167063" y="6153150"/>
            <a:ext cx="5126037" cy="431800"/>
          </a:xfrm>
          <a:prstGeom prst="rect">
            <a:avLst/>
          </a:prstGeom>
          <a:solidFill>
            <a:srgbClr val="00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Text Box 51"/>
          <p:cNvSpPr txBox="1">
            <a:spLocks noChangeArrowheads="1"/>
          </p:cNvSpPr>
          <p:nvPr/>
        </p:nvSpPr>
        <p:spPr bwMode="auto">
          <a:xfrm>
            <a:off x="3152775" y="5937250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Literal Value Surrogate</a:t>
            </a:r>
          </a:p>
        </p:txBody>
      </p:sp>
      <p:sp>
        <p:nvSpPr>
          <p:cNvPr id="39985" name="Text Box 52"/>
          <p:cNvSpPr txBox="1">
            <a:spLocks noChangeArrowheads="1"/>
          </p:cNvSpPr>
          <p:nvPr/>
        </p:nvSpPr>
        <p:spPr bwMode="auto">
          <a:xfrm>
            <a:off x="3382963" y="6226175"/>
            <a:ext cx="2484437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“1995”</a:t>
            </a:r>
          </a:p>
        </p:txBody>
      </p:sp>
      <p:sp>
        <p:nvSpPr>
          <p:cNvPr id="39986" name="Text Box 53"/>
          <p:cNvSpPr txBox="1">
            <a:spLocks noChangeArrowheads="1"/>
          </p:cNvSpPr>
          <p:nvPr/>
        </p:nvSpPr>
        <p:spPr bwMode="auto">
          <a:xfrm>
            <a:off x="5867400" y="6226175"/>
            <a:ext cx="1836738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^^xsd:gyear</a:t>
            </a:r>
          </a:p>
        </p:txBody>
      </p:sp>
      <p:sp>
        <p:nvSpPr>
          <p:cNvPr id="39987" name="Text Box 54"/>
          <p:cNvSpPr txBox="1">
            <a:spLocks noChangeArrowheads="1"/>
          </p:cNvSpPr>
          <p:nvPr/>
        </p:nvSpPr>
        <p:spPr bwMode="auto">
          <a:xfrm>
            <a:off x="7775575" y="6297613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88" name="Text Box 55"/>
          <p:cNvSpPr txBox="1">
            <a:spLocks noChangeArrowheads="1"/>
          </p:cNvSpPr>
          <p:nvPr/>
        </p:nvSpPr>
        <p:spPr bwMode="auto">
          <a:xfrm>
            <a:off x="34925" y="6369050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114492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 smtClean="0"/>
              <a:t>Example: Description Set </a:t>
            </a:r>
            <a:r>
              <a:rPr lang="en-GB" sz="3600" dirty="0"/>
              <a:t>Profile of a Book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0"/>
            <a:ext cx="7807680" cy="432045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book: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literal title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creator, described separately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creator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literal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816481" y="816566"/>
            <a:ext cx="2449440" cy="489651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8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Description Template: Book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591360" y="816566"/>
            <a:ext cx="5224320" cy="979303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 sz="160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18240" y="545818"/>
            <a:ext cx="2574720" cy="19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Statement template: literal title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39520" y="953380"/>
            <a:ext cx="10353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 err="1">
                <a:solidFill>
                  <a:srgbClr val="0000FF"/>
                </a:solidFill>
              </a:rPr>
              <a:t>dcterms:title</a:t>
            </a:r>
            <a:endParaRPr lang="en-GB" sz="1600" dirty="0">
              <a:solidFill>
                <a:srgbClr val="0000FF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88480" y="1306218"/>
            <a:ext cx="100368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Literal value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531840" y="1306218"/>
            <a:ext cx="7977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544161" y="1306218"/>
            <a:ext cx="3081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</a:pPr>
            <a:r>
              <a:rPr lang="en-GB" sz="1600">
                <a:solidFill>
                  <a:srgbClr val="000000"/>
                </a:solidFill>
              </a:rPr>
              <a:t>SES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644641" y="953380"/>
            <a:ext cx="79632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Property: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591360" y="2187591"/>
            <a:ext cx="5224320" cy="225383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 sz="160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918241" y="1918281"/>
            <a:ext cx="2322720" cy="19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Statement template: creator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39520" y="2324404"/>
            <a:ext cx="130032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 err="1">
                <a:solidFill>
                  <a:srgbClr val="0000FF"/>
                </a:solidFill>
              </a:rPr>
              <a:t>dcterms:creator</a:t>
            </a:r>
            <a:endParaRPr lang="en-GB" sz="1600" dirty="0">
              <a:solidFill>
                <a:srgbClr val="0000FF"/>
              </a:solidFill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388480" y="3886969"/>
            <a:ext cx="97344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Value string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531840" y="3886969"/>
            <a:ext cx="7977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44161" y="3886969"/>
            <a:ext cx="3081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</a:pPr>
            <a:r>
              <a:rPr lang="en-GB" sz="1600">
                <a:solidFill>
                  <a:srgbClr val="000000"/>
                </a:solidFill>
              </a:rPr>
              <a:t>SES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644641" y="2324404"/>
            <a:ext cx="79632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Property: 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388480" y="2841419"/>
            <a:ext cx="78912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Value URI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388480" y="3331070"/>
            <a:ext cx="240768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Vocabulary Encoding Scheme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187680" y="2318643"/>
            <a:ext cx="2465280" cy="19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Description reference: Creator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53760" y="5126938"/>
            <a:ext cx="2612160" cy="489651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8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Description Template: Creator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591360" y="5126938"/>
            <a:ext cx="5224320" cy="979303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 sz="1600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918241" y="4857630"/>
            <a:ext cx="2715840" cy="19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Statement template: literal name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439521" y="5263753"/>
            <a:ext cx="8265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 err="1">
                <a:solidFill>
                  <a:srgbClr val="0000FF"/>
                </a:solidFill>
              </a:rPr>
              <a:t>foaf:name</a:t>
            </a:r>
            <a:endParaRPr lang="en-GB" sz="1600" dirty="0">
              <a:solidFill>
                <a:srgbClr val="0000FF"/>
              </a:solidFill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388480" y="5616590"/>
            <a:ext cx="100368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Literal value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531840" y="5618030"/>
            <a:ext cx="7977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544161" y="5618030"/>
            <a:ext cx="30816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</a:pPr>
            <a:r>
              <a:rPr lang="en-GB" sz="1600">
                <a:solidFill>
                  <a:srgbClr val="000000"/>
                </a:solidFill>
              </a:rPr>
              <a:t>SES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644641" y="5263753"/>
            <a:ext cx="796320" cy="1901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Property: 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511040" y="5263753"/>
            <a:ext cx="1154880" cy="19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98000"/>
              </a:lnSpc>
              <a:tabLst>
                <a:tab pos="656650" algn="l"/>
              </a:tabLst>
            </a:pPr>
            <a:r>
              <a:rPr lang="en-GB" sz="1600" dirty="0" err="1">
                <a:solidFill>
                  <a:srgbClr val="0000FF"/>
                </a:solidFill>
              </a:rPr>
              <a:t>standalone:no</a:t>
            </a:r>
            <a:endParaRPr lang="en-GB" sz="16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Templates and constraints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125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25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5" dur="125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6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2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3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3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4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3" dur="500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9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4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9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6" dur="500"/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21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219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9" grpId="0" animBg="1"/>
      <p:bldP spid="1538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0" y="313953"/>
            <a:ext cx="8219520" cy="1054191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900" dirty="0" smtClean="0"/>
              <a:t>Documentation of templates and constraints</a:t>
            </a:r>
            <a:endParaRPr lang="en-US" sz="29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60" y="1306218"/>
            <a:ext cx="8389440" cy="4830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23850" y="6453188"/>
            <a:ext cx="1944688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22 September 2008</a:t>
            </a:r>
            <a:endParaRPr lang="de-DE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627313" y="6453188"/>
            <a:ext cx="3600450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/>
              <a:t>Tutorial 2: Dublin Core – Key Concepts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D758E6A-EED8-41FB-B9E2-199460DD0F19}" type="slidenum">
              <a:rPr lang="de-DE"/>
              <a:pPr/>
              <a:t>4</a:t>
            </a:fld>
            <a:endParaRPr lang="de-DE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smtClean="0"/>
              <a:t>The structure of “DC metadata”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Uses URIs to refer to resources described &amp; to metadata terms</a:t>
            </a:r>
          </a:p>
          <a:p>
            <a:pPr eaLnBrk="1" hangingPunct="1">
              <a:lnSpc>
                <a:spcPct val="80000"/>
              </a:lnSpc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a </a:t>
            </a:r>
            <a:r>
              <a:rPr lang="en-GB" sz="2000" i="1" smtClean="0"/>
              <a:t>description set</a:t>
            </a:r>
            <a:r>
              <a:rPr lang="en-GB" sz="2000" smtClean="0"/>
              <a:t> is made up of one or more </a:t>
            </a:r>
            <a:r>
              <a:rPr lang="en-GB" sz="2000" i="1" smtClean="0"/>
              <a:t>descriptions</a:t>
            </a:r>
            <a:r>
              <a:rPr lang="en-GB" sz="2000" smtClean="0"/>
              <a:t>, each of which describes one </a:t>
            </a:r>
            <a:r>
              <a:rPr lang="en-GB" sz="2000" i="1" smtClean="0"/>
              <a:t>resource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a </a:t>
            </a:r>
            <a:r>
              <a:rPr lang="en-GB" sz="2000" i="1" smtClean="0"/>
              <a:t>description</a:t>
            </a:r>
            <a:r>
              <a:rPr lang="en-GB" sz="2000" smtClean="0"/>
              <a:t> is made up of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smtClean="0"/>
              <a:t>zero or one </a:t>
            </a:r>
            <a:r>
              <a:rPr lang="en-GB" sz="1800" i="1" smtClean="0"/>
              <a:t>described resource URI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b="1" smtClean="0"/>
              <a:t>identifies</a:t>
            </a:r>
            <a:r>
              <a:rPr lang="en-GB" sz="1800" smtClean="0"/>
              <a:t> </a:t>
            </a:r>
            <a:r>
              <a:rPr lang="en-GB" sz="1800" i="1" smtClean="0"/>
              <a:t>described resource</a:t>
            </a:r>
            <a:r>
              <a:rPr lang="en-GB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smtClean="0"/>
              <a:t>one or more </a:t>
            </a:r>
            <a:r>
              <a:rPr lang="en-GB" sz="1800" i="1" smtClean="0"/>
              <a:t>statements</a:t>
            </a:r>
            <a:r>
              <a:rPr lang="en-GB" sz="1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a </a:t>
            </a:r>
            <a:r>
              <a:rPr lang="en-GB" sz="2000" i="1" smtClean="0"/>
              <a:t>statement</a:t>
            </a:r>
            <a:r>
              <a:rPr lang="en-GB" sz="2000" smtClean="0"/>
              <a:t> is made up of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smtClean="0"/>
              <a:t>exactly one </a:t>
            </a:r>
            <a:r>
              <a:rPr lang="en-GB" sz="1800" i="1" smtClean="0"/>
              <a:t>property URI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b="1" smtClean="0"/>
              <a:t>identifies</a:t>
            </a:r>
            <a:r>
              <a:rPr lang="en-GB" sz="1800" smtClean="0"/>
              <a:t> </a:t>
            </a:r>
            <a:r>
              <a:rPr lang="en-GB" sz="1800" i="1" smtClean="0"/>
              <a:t>property</a:t>
            </a:r>
            <a:r>
              <a:rPr lang="en-GB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smtClean="0"/>
              <a:t>exactly one </a:t>
            </a:r>
            <a:r>
              <a:rPr lang="en-GB" sz="1800" i="1" smtClean="0"/>
              <a:t>value surrogate</a:t>
            </a:r>
            <a:r>
              <a:rPr lang="en-GB" sz="1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a </a:t>
            </a:r>
            <a:r>
              <a:rPr lang="en-GB" sz="2000" i="1" smtClean="0"/>
              <a:t>value surrogate</a:t>
            </a:r>
            <a:r>
              <a:rPr lang="en-GB" sz="2000" smtClean="0"/>
              <a:t> is either a </a:t>
            </a:r>
            <a:r>
              <a:rPr lang="en-GB" sz="2000" i="1" smtClean="0"/>
              <a:t>literal value surrogate</a:t>
            </a:r>
            <a:r>
              <a:rPr lang="en-GB" sz="2000" smtClean="0"/>
              <a:t> or a </a:t>
            </a:r>
            <a:r>
              <a:rPr lang="en-GB" sz="2000" i="1" smtClean="0"/>
              <a:t>non-literal value surrogate</a:t>
            </a:r>
            <a:endParaRPr lang="en-GB" sz="2000" smtClean="0"/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DCAM Description Set Model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219700" y="3213100"/>
            <a:ext cx="3313113" cy="5270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e.g. http://dublincore.org/documents/</a:t>
            </a:r>
            <a:br>
              <a:rPr lang="en-GB" sz="1400"/>
            </a:br>
            <a:r>
              <a:rPr lang="en-GB" sz="1400"/>
              <a:t>2007/06/04/abstract-model/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148263" y="4292600"/>
            <a:ext cx="3313112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e.g. http://purl.org/dc/terms/subject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  <p:bldP spid="15770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16001" y="561659"/>
            <a:ext cx="7771680" cy="1012427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>
                <a:latin typeface="Comic Sans MS" pitchFamily="66" charset="0"/>
              </a:rPr>
              <a:t>Metadata vocabularies, built on RDF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56000" y="3212978"/>
            <a:ext cx="1945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48001" y="659590"/>
            <a:ext cx="7345440" cy="568860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2500" dirty="0"/>
              <a:t>Free choice of (model-based) syntax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752665"/>
            <a:ext cx="8229600" cy="4172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2801" y="1752665"/>
            <a:ext cx="8304480" cy="144879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76000" y="3212978"/>
            <a:ext cx="1945440" cy="1448792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76000" y="1772827"/>
            <a:ext cx="1945440" cy="1447351"/>
          </a:xfrm>
          <a:prstGeom prst="rect">
            <a:avLst/>
          </a:prstGeom>
          <a:noFill/>
          <a:ln w="7632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95288" y="836613"/>
            <a:ext cx="8208962" cy="5832475"/>
            <a:chOff x="249" y="527"/>
            <a:chExt cx="5171" cy="3674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295" y="2478"/>
              <a:ext cx="5125" cy="1723"/>
              <a:chOff x="295" y="2478"/>
              <a:chExt cx="5125" cy="1723"/>
            </a:xfrm>
          </p:grpSpPr>
          <p:sp>
            <p:nvSpPr>
              <p:cNvPr id="34865" name="Rectangle 4"/>
              <p:cNvSpPr>
                <a:spLocks noChangeArrowheads="1"/>
              </p:cNvSpPr>
              <p:nvPr/>
            </p:nvSpPr>
            <p:spPr bwMode="auto">
              <a:xfrm>
                <a:off x="295" y="2653"/>
                <a:ext cx="5125" cy="1548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6" name="Text Box 5"/>
              <p:cNvSpPr txBox="1">
                <a:spLocks noChangeArrowheads="1"/>
              </p:cNvSpPr>
              <p:nvPr/>
            </p:nvSpPr>
            <p:spPr bwMode="auto">
              <a:xfrm>
                <a:off x="295" y="2478"/>
                <a:ext cx="889" cy="25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Description</a:t>
                </a:r>
              </a:p>
            </p:txBody>
          </p:sp>
        </p:grp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249" y="527"/>
              <a:ext cx="5125" cy="1905"/>
              <a:chOff x="249" y="527"/>
              <a:chExt cx="5125" cy="1905"/>
            </a:xfrm>
          </p:grpSpPr>
          <p:sp>
            <p:nvSpPr>
              <p:cNvPr id="34863" name="Rectangle 7"/>
              <p:cNvSpPr>
                <a:spLocks noChangeArrowheads="1"/>
              </p:cNvSpPr>
              <p:nvPr/>
            </p:nvSpPr>
            <p:spPr bwMode="auto">
              <a:xfrm>
                <a:off x="249" y="709"/>
                <a:ext cx="5125" cy="1723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4" name="Text Box 8"/>
              <p:cNvSpPr txBox="1">
                <a:spLocks noChangeArrowheads="1"/>
              </p:cNvSpPr>
              <p:nvPr/>
            </p:nvSpPr>
            <p:spPr bwMode="auto">
              <a:xfrm>
                <a:off x="249" y="527"/>
                <a:ext cx="889" cy="27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Description</a:t>
                </a:r>
              </a:p>
            </p:txBody>
          </p:sp>
        </p:grp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11188" y="4581525"/>
            <a:ext cx="7848600" cy="2016125"/>
            <a:chOff x="385" y="2886"/>
            <a:chExt cx="4944" cy="127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385" y="2886"/>
              <a:ext cx="4944" cy="635"/>
              <a:chOff x="385" y="2886"/>
              <a:chExt cx="4944" cy="635"/>
            </a:xfrm>
          </p:grpSpPr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385" y="2886"/>
                <a:ext cx="4944" cy="635"/>
                <a:chOff x="385" y="2886"/>
                <a:chExt cx="4944" cy="635"/>
              </a:xfrm>
            </p:grpSpPr>
            <p:sp>
              <p:nvSpPr>
                <p:cNvPr id="348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5" y="3042"/>
                  <a:ext cx="4944" cy="479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5" y="2886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4858" name="Text Box 14"/>
              <p:cNvSpPr txBox="1">
                <a:spLocks noChangeArrowheads="1"/>
              </p:cNvSpPr>
              <p:nvPr/>
            </p:nvSpPr>
            <p:spPr bwMode="auto">
              <a:xfrm>
                <a:off x="431" y="3159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385" y="3521"/>
              <a:ext cx="4944" cy="635"/>
              <a:chOff x="385" y="3521"/>
              <a:chExt cx="4944" cy="635"/>
            </a:xfrm>
          </p:grpSpPr>
          <p:grpSp>
            <p:nvGrpSpPr>
              <p:cNvPr id="9" name="Group 62"/>
              <p:cNvGrpSpPr>
                <a:grpSpLocks/>
              </p:cNvGrpSpPr>
              <p:nvPr/>
            </p:nvGrpSpPr>
            <p:grpSpPr bwMode="auto">
              <a:xfrm>
                <a:off x="385" y="3521"/>
                <a:ext cx="4944" cy="635"/>
                <a:chOff x="385" y="3521"/>
                <a:chExt cx="4944" cy="635"/>
              </a:xfrm>
            </p:grpSpPr>
            <p:sp>
              <p:nvSpPr>
                <p:cNvPr id="3485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5" y="3677"/>
                  <a:ext cx="4944" cy="479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5" y="3521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4854" name="Text Box 19"/>
              <p:cNvSpPr txBox="1">
                <a:spLocks noChangeArrowheads="1"/>
              </p:cNvSpPr>
              <p:nvPr/>
            </p:nvSpPr>
            <p:spPr bwMode="auto">
              <a:xfrm>
                <a:off x="431" y="3794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538163" y="1423988"/>
            <a:ext cx="7850187" cy="2076450"/>
            <a:chOff x="339" y="897"/>
            <a:chExt cx="4945" cy="1308"/>
          </a:xfrm>
        </p:grpSpPr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339" y="897"/>
              <a:ext cx="4944" cy="635"/>
              <a:chOff x="339" y="897"/>
              <a:chExt cx="4944" cy="635"/>
            </a:xfrm>
          </p:grpSpPr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339" y="897"/>
                <a:ext cx="4944" cy="635"/>
                <a:chOff x="339" y="897"/>
                <a:chExt cx="4944" cy="635"/>
              </a:xfrm>
            </p:grpSpPr>
            <p:sp>
              <p:nvSpPr>
                <p:cNvPr id="34849" name="Rectangle 23"/>
                <p:cNvSpPr>
                  <a:spLocks noChangeArrowheads="1"/>
                </p:cNvSpPr>
                <p:nvPr/>
              </p:nvSpPr>
              <p:spPr bwMode="auto">
                <a:xfrm>
                  <a:off x="339" y="1053"/>
                  <a:ext cx="4944" cy="479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39" y="897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4848" name="Text Box 25"/>
              <p:cNvSpPr txBox="1">
                <a:spLocks noChangeArrowheads="1"/>
              </p:cNvSpPr>
              <p:nvPr/>
            </p:nvSpPr>
            <p:spPr bwMode="auto">
              <a:xfrm>
                <a:off x="385" y="1170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340" y="1570"/>
              <a:ext cx="4944" cy="635"/>
              <a:chOff x="340" y="1570"/>
              <a:chExt cx="4944" cy="635"/>
            </a:xfrm>
          </p:grpSpPr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340" y="1570"/>
                <a:ext cx="4944" cy="635"/>
                <a:chOff x="340" y="1570"/>
                <a:chExt cx="4944" cy="635"/>
              </a:xfrm>
            </p:grpSpPr>
            <p:sp>
              <p:nvSpPr>
                <p:cNvPr id="34845" name="Rectangle 28"/>
                <p:cNvSpPr>
                  <a:spLocks noChangeArrowheads="1"/>
                </p:cNvSpPr>
                <p:nvPr/>
              </p:nvSpPr>
              <p:spPr bwMode="auto">
                <a:xfrm>
                  <a:off x="340" y="1726"/>
                  <a:ext cx="4944" cy="479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0" y="1570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4844" name="Text Box 30"/>
              <p:cNvSpPr txBox="1">
                <a:spLocks noChangeArrowheads="1"/>
              </p:cNvSpPr>
              <p:nvPr/>
            </p:nvSpPr>
            <p:spPr bwMode="auto">
              <a:xfrm>
                <a:off x="386" y="1843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</p:grpSp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250825" y="333375"/>
            <a:ext cx="8569325" cy="6408738"/>
            <a:chOff x="158" y="527"/>
            <a:chExt cx="5398" cy="3266"/>
          </a:xfrm>
        </p:grpSpPr>
        <p:sp>
          <p:nvSpPr>
            <p:cNvPr id="34839" name="Rectangle 32"/>
            <p:cNvSpPr>
              <a:spLocks noChangeArrowheads="1"/>
            </p:cNvSpPr>
            <p:nvPr/>
          </p:nvSpPr>
          <p:spPr bwMode="auto">
            <a:xfrm>
              <a:off x="158" y="708"/>
              <a:ext cx="5398" cy="3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 Box 33"/>
            <p:cNvSpPr txBox="1">
              <a:spLocks noChangeArrowheads="1"/>
            </p:cNvSpPr>
            <p:nvPr/>
          </p:nvSpPr>
          <p:spPr bwMode="auto">
            <a:xfrm>
              <a:off x="158" y="527"/>
              <a:ext cx="872" cy="13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Description Set</a:t>
              </a:r>
            </a:p>
          </p:txBody>
        </p:sp>
      </p:grpSp>
      <p:grpSp>
        <p:nvGrpSpPr>
          <p:cNvPr id="16" name="Group 34"/>
          <p:cNvGrpSpPr>
            <a:grpSpLocks/>
          </p:cNvGrpSpPr>
          <p:nvPr/>
        </p:nvGrpSpPr>
        <p:grpSpPr bwMode="auto">
          <a:xfrm>
            <a:off x="538163" y="1065213"/>
            <a:ext cx="1444625" cy="3389312"/>
            <a:chOff x="339" y="671"/>
            <a:chExt cx="910" cy="2135"/>
          </a:xfrm>
        </p:grpSpPr>
        <p:sp>
          <p:nvSpPr>
            <p:cNvPr id="34837" name="Text Box 35"/>
            <p:cNvSpPr txBox="1">
              <a:spLocks noChangeArrowheads="1"/>
            </p:cNvSpPr>
            <p:nvPr/>
          </p:nvSpPr>
          <p:spPr bwMode="auto">
            <a:xfrm>
              <a:off x="385" y="2614"/>
              <a:ext cx="864" cy="19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Resource URI</a:t>
              </a:r>
            </a:p>
          </p:txBody>
        </p:sp>
        <p:sp>
          <p:nvSpPr>
            <p:cNvPr id="34838" name="Text Box 36"/>
            <p:cNvSpPr txBox="1">
              <a:spLocks noChangeArrowheads="1"/>
            </p:cNvSpPr>
            <p:nvPr/>
          </p:nvSpPr>
          <p:spPr bwMode="auto">
            <a:xfrm>
              <a:off x="339" y="671"/>
              <a:ext cx="864" cy="19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Resource URI</a:t>
              </a:r>
            </a:p>
          </p:txBody>
        </p:sp>
      </p:grp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3059113" y="1641475"/>
            <a:ext cx="5127625" cy="1787525"/>
            <a:chOff x="1927" y="1034"/>
            <a:chExt cx="3230" cy="1126"/>
          </a:xfrm>
        </p:grpSpPr>
        <p:grpSp>
          <p:nvGrpSpPr>
            <p:cNvPr id="18" name="Group 38"/>
            <p:cNvGrpSpPr>
              <a:grpSpLocks/>
            </p:cNvGrpSpPr>
            <p:nvPr/>
          </p:nvGrpSpPr>
          <p:grpSpPr bwMode="auto">
            <a:xfrm>
              <a:off x="1927" y="1034"/>
              <a:ext cx="3229" cy="453"/>
              <a:chOff x="1973" y="2576"/>
              <a:chExt cx="3229" cy="453"/>
            </a:xfrm>
          </p:grpSpPr>
          <p:sp>
            <p:nvSpPr>
              <p:cNvPr id="34835" name="Rectangle 39"/>
              <p:cNvSpPr>
                <a:spLocks noChangeArrowheads="1"/>
              </p:cNvSpPr>
              <p:nvPr/>
            </p:nvSpPr>
            <p:spPr bwMode="auto">
              <a:xfrm>
                <a:off x="1973" y="2757"/>
                <a:ext cx="3229" cy="272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6" name="Text Box 40"/>
              <p:cNvSpPr txBox="1">
                <a:spLocks noChangeArrowheads="1"/>
              </p:cNvSpPr>
              <p:nvPr/>
            </p:nvSpPr>
            <p:spPr bwMode="auto">
              <a:xfrm>
                <a:off x="1973" y="2576"/>
                <a:ext cx="1225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Non-Literal Value Surrogate</a:t>
                </a:r>
              </a:p>
            </p:txBody>
          </p:sp>
        </p:grp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1928" y="1707"/>
              <a:ext cx="3229" cy="453"/>
              <a:chOff x="1973" y="2576"/>
              <a:chExt cx="3229" cy="453"/>
            </a:xfrm>
          </p:grpSpPr>
          <p:sp>
            <p:nvSpPr>
              <p:cNvPr id="34833" name="Rectangle 42"/>
              <p:cNvSpPr>
                <a:spLocks noChangeArrowheads="1"/>
              </p:cNvSpPr>
              <p:nvPr/>
            </p:nvSpPr>
            <p:spPr bwMode="auto">
              <a:xfrm>
                <a:off x="1973" y="2757"/>
                <a:ext cx="3229" cy="272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4" name="Text Box 43"/>
              <p:cNvSpPr txBox="1">
                <a:spLocks noChangeArrowheads="1"/>
              </p:cNvSpPr>
              <p:nvPr/>
            </p:nvSpPr>
            <p:spPr bwMode="auto">
              <a:xfrm>
                <a:off x="1973" y="2576"/>
                <a:ext cx="1225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Non-Literal Value Surrogate</a:t>
                </a:r>
              </a:p>
            </p:txBody>
          </p:sp>
        </p:grp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3132138" y="4797425"/>
            <a:ext cx="5126037" cy="1727200"/>
            <a:chOff x="1973" y="3022"/>
            <a:chExt cx="3229" cy="1088"/>
          </a:xfrm>
        </p:grpSpPr>
        <p:grpSp>
          <p:nvGrpSpPr>
            <p:cNvPr id="21" name="Group 65"/>
            <p:cNvGrpSpPr>
              <a:grpSpLocks/>
            </p:cNvGrpSpPr>
            <p:nvPr/>
          </p:nvGrpSpPr>
          <p:grpSpPr bwMode="auto">
            <a:xfrm>
              <a:off x="1973" y="3022"/>
              <a:ext cx="3229" cy="453"/>
              <a:chOff x="1973" y="3022"/>
              <a:chExt cx="3229" cy="453"/>
            </a:xfrm>
          </p:grpSpPr>
          <p:sp>
            <p:nvSpPr>
              <p:cNvPr id="34829" name="Rectangle 46"/>
              <p:cNvSpPr>
                <a:spLocks noChangeArrowheads="1"/>
              </p:cNvSpPr>
              <p:nvPr/>
            </p:nvSpPr>
            <p:spPr bwMode="auto">
              <a:xfrm>
                <a:off x="1973" y="3203"/>
                <a:ext cx="3229" cy="272"/>
              </a:xfrm>
              <a:prstGeom prst="rect">
                <a:avLst/>
              </a:prstGeom>
              <a:solidFill>
                <a:srgbClr val="00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Text Box 47"/>
              <p:cNvSpPr txBox="1">
                <a:spLocks noChangeArrowheads="1"/>
              </p:cNvSpPr>
              <p:nvPr/>
            </p:nvSpPr>
            <p:spPr bwMode="auto">
              <a:xfrm>
                <a:off x="1973" y="3022"/>
                <a:ext cx="1043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Literal Value Surrogate</a:t>
                </a:r>
              </a:p>
            </p:txBody>
          </p:sp>
        </p:grpSp>
        <p:grpSp>
          <p:nvGrpSpPr>
            <p:cNvPr id="22" name="Group 66"/>
            <p:cNvGrpSpPr>
              <a:grpSpLocks/>
            </p:cNvGrpSpPr>
            <p:nvPr/>
          </p:nvGrpSpPr>
          <p:grpSpPr bwMode="auto">
            <a:xfrm>
              <a:off x="1973" y="3657"/>
              <a:ext cx="3229" cy="453"/>
              <a:chOff x="1973" y="3657"/>
              <a:chExt cx="3229" cy="453"/>
            </a:xfrm>
          </p:grpSpPr>
          <p:sp>
            <p:nvSpPr>
              <p:cNvPr id="34827" name="Rectangle 49"/>
              <p:cNvSpPr>
                <a:spLocks noChangeArrowheads="1"/>
              </p:cNvSpPr>
              <p:nvPr/>
            </p:nvSpPr>
            <p:spPr bwMode="auto">
              <a:xfrm>
                <a:off x="1973" y="3838"/>
                <a:ext cx="3229" cy="272"/>
              </a:xfrm>
              <a:prstGeom prst="rect">
                <a:avLst/>
              </a:prstGeom>
              <a:solidFill>
                <a:srgbClr val="00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Text Box 50"/>
              <p:cNvSpPr txBox="1">
                <a:spLocks noChangeArrowheads="1"/>
              </p:cNvSpPr>
              <p:nvPr/>
            </p:nvSpPr>
            <p:spPr bwMode="auto">
              <a:xfrm>
                <a:off x="1973" y="3657"/>
                <a:ext cx="1043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Literal Value Surrogate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23850" y="6453188"/>
            <a:ext cx="1944688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22 September 2008</a:t>
            </a:r>
            <a:endParaRPr lang="de-DE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2627313" y="6453188"/>
            <a:ext cx="3600450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/>
              <a:t>Tutorial 2: Dublin Core – Key Concepts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801FCB6-10BA-4B99-ABE1-8DEE137FEB3E}" type="slidenum">
              <a:rPr lang="de-DE"/>
              <a:pPr/>
              <a:t>6</a:t>
            </a:fld>
            <a:endParaRPr 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DCAM Description Set Model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478713" cy="4467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smtClean="0"/>
              <a:t>a </a:t>
            </a:r>
            <a:r>
              <a:rPr lang="en-GB" sz="1800" i="1" smtClean="0"/>
              <a:t>literal value surrogate</a:t>
            </a:r>
            <a:r>
              <a:rPr lang="en-GB" sz="1800" smtClean="0"/>
              <a:t> is made up of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exactly one </a:t>
            </a:r>
            <a:r>
              <a:rPr lang="en-GB" sz="1600" i="1" smtClean="0"/>
              <a:t>value string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b="1" smtClean="0"/>
              <a:t>encodes</a:t>
            </a:r>
            <a:r>
              <a:rPr lang="en-GB" sz="1600" smtClean="0"/>
              <a:t> </a:t>
            </a:r>
            <a:r>
              <a:rPr lang="en-GB" sz="1600" i="1" smtClean="0"/>
              <a:t>value</a:t>
            </a:r>
            <a:endParaRPr lang="en-GB" sz="1600" b="1" i="1" smtClean="0"/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a </a:t>
            </a:r>
            <a:r>
              <a:rPr lang="en-GB" sz="1800" i="1" smtClean="0"/>
              <a:t>non-literal value surrogate</a:t>
            </a:r>
            <a:r>
              <a:rPr lang="en-GB" sz="1800" smtClean="0"/>
              <a:t> is made up of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zero or one </a:t>
            </a:r>
            <a:r>
              <a:rPr lang="en-GB" sz="1600" i="1" smtClean="0"/>
              <a:t>value URIs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b="1" smtClean="0"/>
              <a:t>identifies</a:t>
            </a:r>
            <a:r>
              <a:rPr lang="en-GB" sz="1600" smtClean="0"/>
              <a:t> </a:t>
            </a:r>
            <a:r>
              <a:rPr lang="en-GB" sz="1600" i="1" smtClean="0"/>
              <a:t>value</a:t>
            </a:r>
            <a:endParaRPr lang="en-GB" sz="1600" smtClean="0"/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zero or one </a:t>
            </a:r>
            <a:r>
              <a:rPr lang="en-GB" sz="1600" i="1" smtClean="0"/>
              <a:t>vocabulary encoding scheme URI</a:t>
            </a:r>
            <a:r>
              <a:rPr lang="en-GB" sz="16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b="1" smtClean="0"/>
              <a:t>identifies </a:t>
            </a:r>
            <a:r>
              <a:rPr lang="en-GB" sz="1600" smtClean="0"/>
              <a:t>a set of which the </a:t>
            </a:r>
            <a:r>
              <a:rPr lang="en-GB" sz="1600" i="1" smtClean="0"/>
              <a:t>value</a:t>
            </a:r>
            <a:r>
              <a:rPr lang="en-GB" sz="1600" smtClean="0"/>
              <a:t> is a member</a:t>
            </a:r>
            <a:endParaRPr lang="en-GB" sz="1600" b="1" smtClean="0"/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zero or more </a:t>
            </a:r>
            <a:r>
              <a:rPr lang="en-GB" sz="1600" i="1" smtClean="0"/>
              <a:t>value strings</a:t>
            </a:r>
            <a:r>
              <a:rPr lang="en-GB" sz="16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b="1" smtClean="0"/>
              <a:t>represents</a:t>
            </a:r>
            <a:r>
              <a:rPr lang="en-GB" sz="1600" smtClean="0"/>
              <a:t> </a:t>
            </a:r>
            <a:r>
              <a:rPr lang="en-GB" sz="1600" i="1" smtClean="0"/>
              <a:t>value</a:t>
            </a:r>
            <a:endParaRPr lang="en-GB" sz="1600" b="1" i="1" smtClean="0"/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a </a:t>
            </a:r>
            <a:r>
              <a:rPr lang="en-GB" sz="1800" i="1" smtClean="0"/>
              <a:t>value string</a:t>
            </a:r>
            <a:r>
              <a:rPr lang="en-GB" sz="1800" smtClean="0"/>
              <a:t> is either a </a:t>
            </a:r>
            <a:r>
              <a:rPr lang="en-GB" sz="1800" i="1" smtClean="0"/>
              <a:t>plain value string</a:t>
            </a:r>
            <a:r>
              <a:rPr lang="en-GB" sz="1800" smtClean="0"/>
              <a:t> or a </a:t>
            </a:r>
            <a:r>
              <a:rPr lang="en-GB" sz="1800" i="1" smtClean="0"/>
              <a:t>typed value string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a </a:t>
            </a:r>
            <a:r>
              <a:rPr lang="en-GB" sz="1600" i="1" smtClean="0"/>
              <a:t>plain value string</a:t>
            </a:r>
            <a:r>
              <a:rPr lang="en-GB" sz="1600" smtClean="0"/>
              <a:t> may have an associated </a:t>
            </a:r>
            <a:r>
              <a:rPr lang="en-GB" sz="1600" i="1" smtClean="0"/>
              <a:t>value string language</a:t>
            </a:r>
            <a:endParaRPr lang="en-GB" sz="1600" smtClean="0"/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a </a:t>
            </a:r>
            <a:r>
              <a:rPr lang="en-GB" sz="1600" i="1" smtClean="0"/>
              <a:t>typed value string</a:t>
            </a:r>
            <a:r>
              <a:rPr lang="en-GB" sz="1600" smtClean="0"/>
              <a:t> is associated with a </a:t>
            </a:r>
            <a:r>
              <a:rPr lang="en-GB" sz="1600" i="1" smtClean="0"/>
              <a:t>syntax encoding scheme URI</a:t>
            </a:r>
            <a:r>
              <a:rPr lang="en-GB" sz="16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Vocabulary Encoding Scheme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A named set to which a “Thing” belongs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Syntax Encoding Scheme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600" smtClean="0"/>
              <a:t>A named set of rules for the “interpretation” of a set of “Strings”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508625" y="1773238"/>
            <a:ext cx="2447925" cy="314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e.g. “DCMI Abstract Model”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580063" y="2565400"/>
            <a:ext cx="3313112" cy="5270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e.g. http://www.w3.org/TR/2004/</a:t>
            </a:r>
            <a:br>
              <a:rPr lang="en-GB" sz="1400"/>
            </a:br>
            <a:r>
              <a:rPr lang="en-GB" sz="1400"/>
              <a:t>REC-rdf-concepts-20040210/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6299200" y="3284538"/>
            <a:ext cx="2844800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e.g. http://purl.org/dc/terms/LCSH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356100" y="3789363"/>
            <a:ext cx="3671888" cy="314325"/>
            <a:chOff x="2744" y="2387"/>
            <a:chExt cx="2313" cy="198"/>
          </a:xfrm>
        </p:grpSpPr>
        <p:sp>
          <p:nvSpPr>
            <p:cNvPr id="35851" name="Text Box 9"/>
            <p:cNvSpPr txBox="1">
              <a:spLocks noChangeArrowheads="1"/>
            </p:cNvSpPr>
            <p:nvPr/>
          </p:nvSpPr>
          <p:spPr bwMode="auto">
            <a:xfrm>
              <a:off x="2744" y="2387"/>
              <a:ext cx="952" cy="19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e.g. “metadata”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3787" y="2387"/>
              <a:ext cx="1270" cy="19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e.g. “métadonnées”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 animBg="1"/>
      <p:bldP spid="180231" grpId="0" animBg="1"/>
      <p:bldP spid="1802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485775" y="3933825"/>
            <a:ext cx="8135938" cy="2735263"/>
            <a:chOff x="306" y="2478"/>
            <a:chExt cx="5125" cy="1723"/>
          </a:xfrm>
        </p:grpSpPr>
        <p:sp>
          <p:nvSpPr>
            <p:cNvPr id="36921" name="Rectangle 3"/>
            <p:cNvSpPr>
              <a:spLocks noChangeArrowheads="1"/>
            </p:cNvSpPr>
            <p:nvPr/>
          </p:nvSpPr>
          <p:spPr bwMode="auto">
            <a:xfrm>
              <a:off x="306" y="2653"/>
              <a:ext cx="5125" cy="1548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Text Box 4"/>
            <p:cNvSpPr txBox="1">
              <a:spLocks noChangeArrowheads="1"/>
            </p:cNvSpPr>
            <p:nvPr/>
          </p:nvSpPr>
          <p:spPr bwMode="auto">
            <a:xfrm>
              <a:off x="306" y="2478"/>
              <a:ext cx="889" cy="25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Description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611188" y="4437063"/>
            <a:ext cx="7848600" cy="1008062"/>
            <a:chOff x="385" y="2795"/>
            <a:chExt cx="4944" cy="635"/>
          </a:xfrm>
        </p:grpSpPr>
        <p:grpSp>
          <p:nvGrpSpPr>
            <p:cNvPr id="4" name="Group 116"/>
            <p:cNvGrpSpPr>
              <a:grpSpLocks/>
            </p:cNvGrpSpPr>
            <p:nvPr/>
          </p:nvGrpSpPr>
          <p:grpSpPr bwMode="auto">
            <a:xfrm>
              <a:off x="385" y="2795"/>
              <a:ext cx="4944" cy="635"/>
              <a:chOff x="385" y="2795"/>
              <a:chExt cx="4944" cy="635"/>
            </a:xfrm>
          </p:grpSpPr>
          <p:sp>
            <p:nvSpPr>
              <p:cNvPr id="36919" name="Rectangle 7"/>
              <p:cNvSpPr>
                <a:spLocks noChangeArrowheads="1"/>
              </p:cNvSpPr>
              <p:nvPr/>
            </p:nvSpPr>
            <p:spPr bwMode="auto">
              <a:xfrm>
                <a:off x="385" y="2951"/>
                <a:ext cx="4944" cy="479"/>
              </a:xfrm>
              <a:prstGeom prst="rect">
                <a:avLst/>
              </a:prstGeom>
              <a:solidFill>
                <a:srgbClr val="FF99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0" name="Text Box 8"/>
              <p:cNvSpPr txBox="1">
                <a:spLocks noChangeArrowheads="1"/>
              </p:cNvSpPr>
              <p:nvPr/>
            </p:nvSpPr>
            <p:spPr bwMode="auto">
              <a:xfrm>
                <a:off x="385" y="2795"/>
                <a:ext cx="602" cy="15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Statement</a:t>
                </a:r>
              </a:p>
            </p:txBody>
          </p:sp>
        </p:grpSp>
        <p:sp>
          <p:nvSpPr>
            <p:cNvPr id="36918" name="Text Box 9"/>
            <p:cNvSpPr txBox="1">
              <a:spLocks noChangeArrowheads="1"/>
            </p:cNvSpPr>
            <p:nvPr/>
          </p:nvSpPr>
          <p:spPr bwMode="auto">
            <a:xfrm>
              <a:off x="431" y="3068"/>
              <a:ext cx="1270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Property URI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50825" y="0"/>
            <a:ext cx="8569325" cy="6742113"/>
            <a:chOff x="158" y="0"/>
            <a:chExt cx="5398" cy="4247"/>
          </a:xfrm>
        </p:grpSpPr>
        <p:sp>
          <p:nvSpPr>
            <p:cNvPr id="36915" name="Rectangle 11"/>
            <p:cNvSpPr>
              <a:spLocks noChangeArrowheads="1"/>
            </p:cNvSpPr>
            <p:nvPr/>
          </p:nvSpPr>
          <p:spPr bwMode="auto">
            <a:xfrm>
              <a:off x="158" y="164"/>
              <a:ext cx="5398" cy="40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Text Box 12"/>
            <p:cNvSpPr txBox="1">
              <a:spLocks noChangeArrowheads="1"/>
            </p:cNvSpPr>
            <p:nvPr/>
          </p:nvSpPr>
          <p:spPr bwMode="auto">
            <a:xfrm>
              <a:off x="158" y="0"/>
              <a:ext cx="872" cy="1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Description Set</a:t>
              </a:r>
            </a:p>
          </p:txBody>
        </p:sp>
      </p:grpSp>
      <p:sp>
        <p:nvSpPr>
          <p:cNvPr id="36869" name="Text Box 13"/>
          <p:cNvSpPr txBox="1">
            <a:spLocks noChangeArrowheads="1"/>
          </p:cNvSpPr>
          <p:nvPr/>
        </p:nvSpPr>
        <p:spPr bwMode="auto">
          <a:xfrm>
            <a:off x="611188" y="4149725"/>
            <a:ext cx="1371600" cy="304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000" b="1">
                <a:cs typeface="Arial" charset="0"/>
              </a:rPr>
              <a:t>Resource URI</a:t>
            </a:r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3132138" y="4652963"/>
            <a:ext cx="5126037" cy="719137"/>
            <a:chOff x="1973" y="2931"/>
            <a:chExt cx="3229" cy="453"/>
          </a:xfrm>
        </p:grpSpPr>
        <p:sp>
          <p:nvSpPr>
            <p:cNvPr id="36913" name="Rectangle 15"/>
            <p:cNvSpPr>
              <a:spLocks noChangeArrowheads="1"/>
            </p:cNvSpPr>
            <p:nvPr/>
          </p:nvSpPr>
          <p:spPr bwMode="auto">
            <a:xfrm>
              <a:off x="1973" y="3112"/>
              <a:ext cx="3229" cy="272"/>
            </a:xfrm>
            <a:prstGeom prst="rect">
              <a:avLst/>
            </a:prstGeom>
            <a:solidFill>
              <a:srgbClr val="00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Text Box 16"/>
            <p:cNvSpPr txBox="1">
              <a:spLocks noChangeArrowheads="1"/>
            </p:cNvSpPr>
            <p:nvPr/>
          </p:nvSpPr>
          <p:spPr bwMode="auto">
            <a:xfrm>
              <a:off x="1973" y="2931"/>
              <a:ext cx="1043" cy="13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Literal Value Surrogate</a:t>
              </a:r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395288" y="188913"/>
            <a:ext cx="8135937" cy="3816350"/>
            <a:chOff x="249" y="119"/>
            <a:chExt cx="5125" cy="2404"/>
          </a:xfrm>
        </p:grpSpPr>
        <p:sp>
          <p:nvSpPr>
            <p:cNvPr id="36911" name="Rectangle 18"/>
            <p:cNvSpPr>
              <a:spLocks noChangeArrowheads="1"/>
            </p:cNvSpPr>
            <p:nvPr/>
          </p:nvSpPr>
          <p:spPr bwMode="auto">
            <a:xfrm>
              <a:off x="249" y="293"/>
              <a:ext cx="5125" cy="223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Text Box 19"/>
            <p:cNvSpPr txBox="1">
              <a:spLocks noChangeArrowheads="1"/>
            </p:cNvSpPr>
            <p:nvPr/>
          </p:nvSpPr>
          <p:spPr bwMode="auto">
            <a:xfrm>
              <a:off x="249" y="119"/>
              <a:ext cx="889" cy="2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Description</a:t>
              </a: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539750" y="836613"/>
            <a:ext cx="7848600" cy="1008062"/>
            <a:chOff x="340" y="527"/>
            <a:chExt cx="4944" cy="635"/>
          </a:xfrm>
        </p:grpSpPr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340" y="527"/>
              <a:ext cx="4944" cy="635"/>
              <a:chOff x="340" y="527"/>
              <a:chExt cx="4944" cy="635"/>
            </a:xfrm>
          </p:grpSpPr>
          <p:sp>
            <p:nvSpPr>
              <p:cNvPr id="36909" name="Rectangle 22"/>
              <p:cNvSpPr>
                <a:spLocks noChangeArrowheads="1"/>
              </p:cNvSpPr>
              <p:nvPr/>
            </p:nvSpPr>
            <p:spPr bwMode="auto">
              <a:xfrm>
                <a:off x="340" y="683"/>
                <a:ext cx="4944" cy="479"/>
              </a:xfrm>
              <a:prstGeom prst="rect">
                <a:avLst/>
              </a:prstGeom>
              <a:solidFill>
                <a:srgbClr val="FF99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0" name="Text Box 23"/>
              <p:cNvSpPr txBox="1">
                <a:spLocks noChangeArrowheads="1"/>
              </p:cNvSpPr>
              <p:nvPr/>
            </p:nvSpPr>
            <p:spPr bwMode="auto">
              <a:xfrm>
                <a:off x="340" y="527"/>
                <a:ext cx="602" cy="15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Statement</a:t>
                </a:r>
              </a:p>
            </p:txBody>
          </p:sp>
        </p:grpSp>
        <p:sp>
          <p:nvSpPr>
            <p:cNvPr id="36908" name="Text Box 24"/>
            <p:cNvSpPr txBox="1">
              <a:spLocks noChangeArrowheads="1"/>
            </p:cNvSpPr>
            <p:nvPr/>
          </p:nvSpPr>
          <p:spPr bwMode="auto">
            <a:xfrm>
              <a:off x="386" y="800"/>
              <a:ext cx="1270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Property URI</a:t>
              </a:r>
            </a:p>
          </p:txBody>
        </p:sp>
      </p:grpSp>
      <p:sp>
        <p:nvSpPr>
          <p:cNvPr id="36873" name="Text Box 25"/>
          <p:cNvSpPr txBox="1">
            <a:spLocks noChangeArrowheads="1"/>
          </p:cNvSpPr>
          <p:nvPr/>
        </p:nvSpPr>
        <p:spPr bwMode="auto">
          <a:xfrm>
            <a:off x="539750" y="404813"/>
            <a:ext cx="1371600" cy="304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000" b="1">
                <a:cs typeface="Arial" charset="0"/>
              </a:rPr>
              <a:t>Resource URI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059113" y="1052513"/>
            <a:ext cx="5126037" cy="719137"/>
            <a:chOff x="1973" y="2576"/>
            <a:chExt cx="3229" cy="453"/>
          </a:xfrm>
        </p:grpSpPr>
        <p:sp>
          <p:nvSpPr>
            <p:cNvPr id="36905" name="Rectangle 27"/>
            <p:cNvSpPr>
              <a:spLocks noChangeArrowheads="1"/>
            </p:cNvSpPr>
            <p:nvPr/>
          </p:nvSpPr>
          <p:spPr bwMode="auto">
            <a:xfrm>
              <a:off x="1973" y="2757"/>
              <a:ext cx="3229" cy="272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Text Box 28"/>
            <p:cNvSpPr txBox="1">
              <a:spLocks noChangeArrowheads="1"/>
            </p:cNvSpPr>
            <p:nvPr/>
          </p:nvSpPr>
          <p:spPr bwMode="auto">
            <a:xfrm>
              <a:off x="1973" y="2576"/>
              <a:ext cx="1225" cy="13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Non-Literal Value Surrogate</a:t>
              </a:r>
            </a:p>
          </p:txBody>
        </p:sp>
      </p:grp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539750" y="1844675"/>
            <a:ext cx="7848600" cy="2089150"/>
            <a:chOff x="340" y="1162"/>
            <a:chExt cx="4944" cy="1316"/>
          </a:xfrm>
        </p:grpSpPr>
        <p:grpSp>
          <p:nvGrpSpPr>
            <p:cNvPr id="12" name="Group 112"/>
            <p:cNvGrpSpPr>
              <a:grpSpLocks/>
            </p:cNvGrpSpPr>
            <p:nvPr/>
          </p:nvGrpSpPr>
          <p:grpSpPr bwMode="auto">
            <a:xfrm>
              <a:off x="340" y="1162"/>
              <a:ext cx="4944" cy="1316"/>
              <a:chOff x="340" y="1162"/>
              <a:chExt cx="4944" cy="1316"/>
            </a:xfrm>
          </p:grpSpPr>
          <p:sp>
            <p:nvSpPr>
              <p:cNvPr id="36903" name="Rectangle 31"/>
              <p:cNvSpPr>
                <a:spLocks noChangeArrowheads="1"/>
              </p:cNvSpPr>
              <p:nvPr/>
            </p:nvSpPr>
            <p:spPr bwMode="auto">
              <a:xfrm>
                <a:off x="340" y="1298"/>
                <a:ext cx="4944" cy="1180"/>
              </a:xfrm>
              <a:prstGeom prst="rect">
                <a:avLst/>
              </a:prstGeom>
              <a:solidFill>
                <a:srgbClr val="FF99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4" name="Text Box 32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602" cy="15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Statement</a:t>
                </a:r>
              </a:p>
            </p:txBody>
          </p:sp>
        </p:grpSp>
        <p:sp>
          <p:nvSpPr>
            <p:cNvPr id="36902" name="Text Box 33"/>
            <p:cNvSpPr txBox="1">
              <a:spLocks noChangeArrowheads="1"/>
            </p:cNvSpPr>
            <p:nvPr/>
          </p:nvSpPr>
          <p:spPr bwMode="auto">
            <a:xfrm>
              <a:off x="385" y="1434"/>
              <a:ext cx="1270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Property URI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3059113" y="2060575"/>
            <a:ext cx="5127625" cy="1728788"/>
            <a:chOff x="1927" y="1570"/>
            <a:chExt cx="3230" cy="1089"/>
          </a:xfrm>
        </p:grpSpPr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1928" y="1752"/>
              <a:ext cx="3229" cy="907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Text Box 36"/>
            <p:cNvSpPr txBox="1">
              <a:spLocks noChangeArrowheads="1"/>
            </p:cNvSpPr>
            <p:nvPr/>
          </p:nvSpPr>
          <p:spPr bwMode="auto">
            <a:xfrm>
              <a:off x="1927" y="1570"/>
              <a:ext cx="1225" cy="13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Non-Literal Value Surrogate</a:t>
              </a:r>
            </a:p>
          </p:txBody>
        </p:sp>
      </p:grpSp>
      <p:sp>
        <p:nvSpPr>
          <p:cNvPr id="181285" name="Text Box 37"/>
          <p:cNvSpPr txBox="1">
            <a:spLocks noChangeArrowheads="1"/>
          </p:cNvSpPr>
          <p:nvPr/>
        </p:nvSpPr>
        <p:spPr bwMode="auto">
          <a:xfrm>
            <a:off x="3276600" y="1484313"/>
            <a:ext cx="1633538" cy="2635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URI</a:t>
            </a:r>
          </a:p>
        </p:txBody>
      </p: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3276600" y="2420938"/>
            <a:ext cx="4368800" cy="1296987"/>
            <a:chOff x="2064" y="1797"/>
            <a:chExt cx="2752" cy="817"/>
          </a:xfrm>
        </p:grpSpPr>
        <p:sp>
          <p:nvSpPr>
            <p:cNvPr id="36893" name="Text Box 39"/>
            <p:cNvSpPr txBox="1">
              <a:spLocks noChangeArrowheads="1"/>
            </p:cNvSpPr>
            <p:nvPr/>
          </p:nvSpPr>
          <p:spPr bwMode="auto">
            <a:xfrm>
              <a:off x="2064" y="2024"/>
              <a:ext cx="1029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Vocab Enc Scheme URI</a:t>
              </a:r>
            </a:p>
          </p:txBody>
        </p:sp>
        <p:sp>
          <p:nvSpPr>
            <p:cNvPr id="36894" name="Text Box 40"/>
            <p:cNvSpPr txBox="1">
              <a:spLocks noChangeArrowheads="1"/>
            </p:cNvSpPr>
            <p:nvPr/>
          </p:nvSpPr>
          <p:spPr bwMode="auto">
            <a:xfrm>
              <a:off x="2064" y="1797"/>
              <a:ext cx="1029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Value URI</a:t>
              </a:r>
            </a:p>
          </p:txBody>
        </p:sp>
        <p:sp>
          <p:nvSpPr>
            <p:cNvPr id="36895" name="Text Box 41"/>
            <p:cNvSpPr txBox="1">
              <a:spLocks noChangeArrowheads="1"/>
            </p:cNvSpPr>
            <p:nvPr/>
          </p:nvSpPr>
          <p:spPr bwMode="auto">
            <a:xfrm>
              <a:off x="2064" y="2239"/>
              <a:ext cx="1723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Value string</a:t>
              </a:r>
            </a:p>
          </p:txBody>
        </p:sp>
        <p:sp>
          <p:nvSpPr>
            <p:cNvPr id="36896" name="Text Box 42"/>
            <p:cNvSpPr txBox="1">
              <a:spLocks noChangeArrowheads="1"/>
            </p:cNvSpPr>
            <p:nvPr/>
          </p:nvSpPr>
          <p:spPr bwMode="auto">
            <a:xfrm>
              <a:off x="2064" y="2448"/>
              <a:ext cx="1723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Value string</a:t>
              </a:r>
            </a:p>
          </p:txBody>
        </p:sp>
        <p:sp>
          <p:nvSpPr>
            <p:cNvPr id="36897" name="Text Box 43"/>
            <p:cNvSpPr txBox="1">
              <a:spLocks noChangeArrowheads="1"/>
            </p:cNvSpPr>
            <p:nvPr/>
          </p:nvSpPr>
          <p:spPr bwMode="auto">
            <a:xfrm>
              <a:off x="3787" y="2448"/>
              <a:ext cx="1029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Syntax Enc Scheme URI</a:t>
              </a:r>
            </a:p>
          </p:txBody>
        </p:sp>
        <p:sp>
          <p:nvSpPr>
            <p:cNvPr id="36898" name="Text Box 44"/>
            <p:cNvSpPr txBox="1">
              <a:spLocks noChangeArrowheads="1"/>
            </p:cNvSpPr>
            <p:nvPr/>
          </p:nvSpPr>
          <p:spPr bwMode="auto">
            <a:xfrm>
              <a:off x="3787" y="2240"/>
              <a:ext cx="590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Language</a:t>
              </a:r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3348038" y="5073650"/>
            <a:ext cx="3673475" cy="263525"/>
            <a:chOff x="2109" y="3566"/>
            <a:chExt cx="2314" cy="166"/>
          </a:xfrm>
        </p:grpSpPr>
        <p:sp>
          <p:nvSpPr>
            <p:cNvPr id="36891" name="Text Box 46"/>
            <p:cNvSpPr txBox="1">
              <a:spLocks noChangeArrowheads="1"/>
            </p:cNvSpPr>
            <p:nvPr/>
          </p:nvSpPr>
          <p:spPr bwMode="auto">
            <a:xfrm>
              <a:off x="2109" y="3566"/>
              <a:ext cx="1723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Value string</a:t>
              </a:r>
            </a:p>
          </p:txBody>
        </p:sp>
        <p:sp>
          <p:nvSpPr>
            <p:cNvPr id="36892" name="Text Box 47"/>
            <p:cNvSpPr txBox="1">
              <a:spLocks noChangeArrowheads="1"/>
            </p:cNvSpPr>
            <p:nvPr/>
          </p:nvSpPr>
          <p:spPr bwMode="auto">
            <a:xfrm>
              <a:off x="3833" y="3566"/>
              <a:ext cx="590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Language</a:t>
              </a:r>
            </a:p>
          </p:txBody>
        </p:sp>
      </p:grp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611188" y="5516563"/>
            <a:ext cx="7848600" cy="1008062"/>
            <a:chOff x="385" y="3475"/>
            <a:chExt cx="4944" cy="635"/>
          </a:xfrm>
        </p:grpSpPr>
        <p:grpSp>
          <p:nvGrpSpPr>
            <p:cNvPr id="17" name="Group 118"/>
            <p:cNvGrpSpPr>
              <a:grpSpLocks/>
            </p:cNvGrpSpPr>
            <p:nvPr/>
          </p:nvGrpSpPr>
          <p:grpSpPr bwMode="auto">
            <a:xfrm>
              <a:off x="385" y="3475"/>
              <a:ext cx="4944" cy="635"/>
              <a:chOff x="385" y="3475"/>
              <a:chExt cx="4944" cy="635"/>
            </a:xfrm>
          </p:grpSpPr>
          <p:sp>
            <p:nvSpPr>
              <p:cNvPr id="36889" name="Rectangle 50"/>
              <p:cNvSpPr>
                <a:spLocks noChangeArrowheads="1"/>
              </p:cNvSpPr>
              <p:nvPr/>
            </p:nvSpPr>
            <p:spPr bwMode="auto">
              <a:xfrm>
                <a:off x="385" y="3631"/>
                <a:ext cx="4944" cy="479"/>
              </a:xfrm>
              <a:prstGeom prst="rect">
                <a:avLst/>
              </a:prstGeom>
              <a:solidFill>
                <a:srgbClr val="FF99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0" name="Text Box 51"/>
              <p:cNvSpPr txBox="1">
                <a:spLocks noChangeArrowheads="1"/>
              </p:cNvSpPr>
              <p:nvPr/>
            </p:nvSpPr>
            <p:spPr bwMode="auto">
              <a:xfrm>
                <a:off x="385" y="3475"/>
                <a:ext cx="602" cy="15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Statement</a:t>
                </a:r>
              </a:p>
            </p:txBody>
          </p:sp>
        </p:grpSp>
        <p:sp>
          <p:nvSpPr>
            <p:cNvPr id="36888" name="Text Box 52"/>
            <p:cNvSpPr txBox="1">
              <a:spLocks noChangeArrowheads="1"/>
            </p:cNvSpPr>
            <p:nvPr/>
          </p:nvSpPr>
          <p:spPr bwMode="auto">
            <a:xfrm>
              <a:off x="431" y="3748"/>
              <a:ext cx="1270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Property URI</a:t>
              </a:r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3132138" y="5734050"/>
            <a:ext cx="5126037" cy="719138"/>
            <a:chOff x="1973" y="3612"/>
            <a:chExt cx="3229" cy="453"/>
          </a:xfrm>
        </p:grpSpPr>
        <p:sp>
          <p:nvSpPr>
            <p:cNvPr id="36885" name="Rectangle 54"/>
            <p:cNvSpPr>
              <a:spLocks noChangeArrowheads="1"/>
            </p:cNvSpPr>
            <p:nvPr/>
          </p:nvSpPr>
          <p:spPr bwMode="auto">
            <a:xfrm>
              <a:off x="1973" y="3793"/>
              <a:ext cx="3229" cy="272"/>
            </a:xfrm>
            <a:prstGeom prst="rect">
              <a:avLst/>
            </a:prstGeom>
            <a:solidFill>
              <a:srgbClr val="00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Text Box 55"/>
            <p:cNvSpPr txBox="1">
              <a:spLocks noChangeArrowheads="1"/>
            </p:cNvSpPr>
            <p:nvPr/>
          </p:nvSpPr>
          <p:spPr bwMode="auto">
            <a:xfrm>
              <a:off x="1973" y="3612"/>
              <a:ext cx="1043" cy="13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Literal Value Surrogate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3348038" y="6153150"/>
            <a:ext cx="4392612" cy="263525"/>
            <a:chOff x="2109" y="3876"/>
            <a:chExt cx="2767" cy="166"/>
          </a:xfrm>
        </p:grpSpPr>
        <p:sp>
          <p:nvSpPr>
            <p:cNvPr id="36883" name="Text Box 57"/>
            <p:cNvSpPr txBox="1">
              <a:spLocks noChangeArrowheads="1"/>
            </p:cNvSpPr>
            <p:nvPr/>
          </p:nvSpPr>
          <p:spPr bwMode="auto">
            <a:xfrm>
              <a:off x="2109" y="3876"/>
              <a:ext cx="1723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Value string</a:t>
              </a:r>
            </a:p>
          </p:txBody>
        </p:sp>
        <p:sp>
          <p:nvSpPr>
            <p:cNvPr id="36884" name="Text Box 58"/>
            <p:cNvSpPr txBox="1">
              <a:spLocks noChangeArrowheads="1"/>
            </p:cNvSpPr>
            <p:nvPr/>
          </p:nvSpPr>
          <p:spPr bwMode="auto">
            <a:xfrm>
              <a:off x="3833" y="3876"/>
              <a:ext cx="1043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Syntax Enc Scheme URI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50825" y="0"/>
            <a:ext cx="8569325" cy="6742113"/>
            <a:chOff x="158" y="0"/>
            <a:chExt cx="5398" cy="4247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306" y="2478"/>
              <a:ext cx="5125" cy="1723"/>
              <a:chOff x="306" y="2478"/>
              <a:chExt cx="5125" cy="1723"/>
            </a:xfrm>
          </p:grpSpPr>
          <p:sp>
            <p:nvSpPr>
              <p:cNvPr id="38974" name="Rectangle 56"/>
              <p:cNvSpPr>
                <a:spLocks noChangeArrowheads="1"/>
              </p:cNvSpPr>
              <p:nvPr/>
            </p:nvSpPr>
            <p:spPr bwMode="auto">
              <a:xfrm>
                <a:off x="306" y="2653"/>
                <a:ext cx="5125" cy="1548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Text Box 57"/>
              <p:cNvSpPr txBox="1">
                <a:spLocks noChangeArrowheads="1"/>
              </p:cNvSpPr>
              <p:nvPr/>
            </p:nvSpPr>
            <p:spPr bwMode="auto">
              <a:xfrm>
                <a:off x="306" y="2478"/>
                <a:ext cx="889" cy="25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Description</a:t>
                </a: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385" y="2795"/>
              <a:ext cx="4944" cy="635"/>
              <a:chOff x="385" y="2795"/>
              <a:chExt cx="4944" cy="635"/>
            </a:xfrm>
          </p:grpSpPr>
          <p:grpSp>
            <p:nvGrpSpPr>
              <p:cNvPr id="5" name="Group 59"/>
              <p:cNvGrpSpPr>
                <a:grpSpLocks/>
              </p:cNvGrpSpPr>
              <p:nvPr/>
            </p:nvGrpSpPr>
            <p:grpSpPr bwMode="auto">
              <a:xfrm>
                <a:off x="385" y="2795"/>
                <a:ext cx="4944" cy="635"/>
                <a:chOff x="385" y="2795"/>
                <a:chExt cx="4944" cy="635"/>
              </a:xfrm>
            </p:grpSpPr>
            <p:sp>
              <p:nvSpPr>
                <p:cNvPr id="38972" name="Rectangle 60"/>
                <p:cNvSpPr>
                  <a:spLocks noChangeArrowheads="1"/>
                </p:cNvSpPr>
                <p:nvPr/>
              </p:nvSpPr>
              <p:spPr bwMode="auto">
                <a:xfrm>
                  <a:off x="385" y="2951"/>
                  <a:ext cx="4944" cy="479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85" y="2795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8971" name="Text Box 62"/>
              <p:cNvSpPr txBox="1">
                <a:spLocks noChangeArrowheads="1"/>
              </p:cNvSpPr>
              <p:nvPr/>
            </p:nvSpPr>
            <p:spPr bwMode="auto">
              <a:xfrm>
                <a:off x="431" y="3068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58" y="0"/>
              <a:ext cx="5398" cy="4247"/>
              <a:chOff x="158" y="0"/>
              <a:chExt cx="5398" cy="4247"/>
            </a:xfrm>
          </p:grpSpPr>
          <p:sp>
            <p:nvSpPr>
              <p:cNvPr id="38968" name="Rectangle 64"/>
              <p:cNvSpPr>
                <a:spLocks noChangeArrowheads="1"/>
              </p:cNvSpPr>
              <p:nvPr/>
            </p:nvSpPr>
            <p:spPr bwMode="auto">
              <a:xfrm>
                <a:off x="158" y="164"/>
                <a:ext cx="5398" cy="408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9" name="Text Box 65"/>
              <p:cNvSpPr txBox="1">
                <a:spLocks noChangeArrowheads="1"/>
              </p:cNvSpPr>
              <p:nvPr/>
            </p:nvSpPr>
            <p:spPr bwMode="auto">
              <a:xfrm>
                <a:off x="158" y="0"/>
                <a:ext cx="872" cy="15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Description Set</a:t>
                </a:r>
              </a:p>
            </p:txBody>
          </p:sp>
        </p:grpSp>
        <p:sp>
          <p:nvSpPr>
            <p:cNvPr id="38922" name="Text Box 66"/>
            <p:cNvSpPr txBox="1">
              <a:spLocks noChangeArrowheads="1"/>
            </p:cNvSpPr>
            <p:nvPr/>
          </p:nvSpPr>
          <p:spPr bwMode="auto">
            <a:xfrm>
              <a:off x="385" y="2614"/>
              <a:ext cx="864" cy="19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Resource URI</a:t>
              </a:r>
            </a:p>
          </p:txBody>
        </p: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1973" y="2931"/>
              <a:ext cx="3229" cy="453"/>
              <a:chOff x="1973" y="2931"/>
              <a:chExt cx="3229" cy="453"/>
            </a:xfrm>
          </p:grpSpPr>
          <p:sp>
            <p:nvSpPr>
              <p:cNvPr id="38966" name="Rectangle 68"/>
              <p:cNvSpPr>
                <a:spLocks noChangeArrowheads="1"/>
              </p:cNvSpPr>
              <p:nvPr/>
            </p:nvSpPr>
            <p:spPr bwMode="auto">
              <a:xfrm>
                <a:off x="1973" y="3112"/>
                <a:ext cx="3229" cy="272"/>
              </a:xfrm>
              <a:prstGeom prst="rect">
                <a:avLst/>
              </a:prstGeom>
              <a:solidFill>
                <a:srgbClr val="00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7" name="Text Box 69"/>
              <p:cNvSpPr txBox="1">
                <a:spLocks noChangeArrowheads="1"/>
              </p:cNvSpPr>
              <p:nvPr/>
            </p:nvSpPr>
            <p:spPr bwMode="auto">
              <a:xfrm>
                <a:off x="1973" y="2931"/>
                <a:ext cx="1043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Literal Value Surrogate</a:t>
                </a:r>
              </a:p>
            </p:txBody>
          </p:sp>
        </p:grp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249" y="119"/>
              <a:ext cx="5125" cy="2404"/>
              <a:chOff x="249" y="119"/>
              <a:chExt cx="5125" cy="2404"/>
            </a:xfrm>
          </p:grpSpPr>
          <p:sp>
            <p:nvSpPr>
              <p:cNvPr id="38964" name="Rectangle 71"/>
              <p:cNvSpPr>
                <a:spLocks noChangeArrowheads="1"/>
              </p:cNvSpPr>
              <p:nvPr/>
            </p:nvSpPr>
            <p:spPr bwMode="auto">
              <a:xfrm>
                <a:off x="249" y="293"/>
                <a:ext cx="5125" cy="2230"/>
              </a:xfrm>
              <a:prstGeom prst="rect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5" name="Text Box 72"/>
              <p:cNvSpPr txBox="1">
                <a:spLocks noChangeArrowheads="1"/>
              </p:cNvSpPr>
              <p:nvPr/>
            </p:nvSpPr>
            <p:spPr bwMode="auto">
              <a:xfrm>
                <a:off x="249" y="119"/>
                <a:ext cx="889" cy="26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Description</a:t>
                </a:r>
              </a:p>
            </p:txBody>
          </p:sp>
        </p:grpSp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340" y="527"/>
              <a:ext cx="4944" cy="635"/>
              <a:chOff x="340" y="527"/>
              <a:chExt cx="4944" cy="635"/>
            </a:xfrm>
          </p:grpSpPr>
          <p:grpSp>
            <p:nvGrpSpPr>
              <p:cNvPr id="10" name="Group 74"/>
              <p:cNvGrpSpPr>
                <a:grpSpLocks/>
              </p:cNvGrpSpPr>
              <p:nvPr/>
            </p:nvGrpSpPr>
            <p:grpSpPr bwMode="auto">
              <a:xfrm>
                <a:off x="340" y="527"/>
                <a:ext cx="4944" cy="635"/>
                <a:chOff x="340" y="527"/>
                <a:chExt cx="4944" cy="635"/>
              </a:xfrm>
            </p:grpSpPr>
            <p:sp>
              <p:nvSpPr>
                <p:cNvPr id="38962" name="Rectangle 75"/>
                <p:cNvSpPr>
                  <a:spLocks noChangeArrowheads="1"/>
                </p:cNvSpPr>
                <p:nvPr/>
              </p:nvSpPr>
              <p:spPr bwMode="auto">
                <a:xfrm>
                  <a:off x="340" y="683"/>
                  <a:ext cx="4944" cy="479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6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40" y="527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8961" name="Text Box 77"/>
              <p:cNvSpPr txBox="1">
                <a:spLocks noChangeArrowheads="1"/>
              </p:cNvSpPr>
              <p:nvPr/>
            </p:nvSpPr>
            <p:spPr bwMode="auto">
              <a:xfrm>
                <a:off x="386" y="800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  <p:sp>
          <p:nvSpPr>
            <p:cNvPr id="38926" name="Text Box 78"/>
            <p:cNvSpPr txBox="1">
              <a:spLocks noChangeArrowheads="1"/>
            </p:cNvSpPr>
            <p:nvPr/>
          </p:nvSpPr>
          <p:spPr bwMode="auto">
            <a:xfrm>
              <a:off x="340" y="255"/>
              <a:ext cx="864" cy="19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GB" sz="1000" b="1">
                  <a:cs typeface="Arial" charset="0"/>
                </a:rPr>
                <a:t>Resource URI</a:t>
              </a:r>
            </a:p>
          </p:txBody>
        </p:sp>
        <p:grpSp>
          <p:nvGrpSpPr>
            <p:cNvPr id="11" name="Group 79"/>
            <p:cNvGrpSpPr>
              <a:grpSpLocks/>
            </p:cNvGrpSpPr>
            <p:nvPr/>
          </p:nvGrpSpPr>
          <p:grpSpPr bwMode="auto">
            <a:xfrm>
              <a:off x="1927" y="663"/>
              <a:ext cx="3229" cy="453"/>
              <a:chOff x="1973" y="2576"/>
              <a:chExt cx="3229" cy="453"/>
            </a:xfrm>
          </p:grpSpPr>
          <p:sp>
            <p:nvSpPr>
              <p:cNvPr id="38958" name="Rectangle 80"/>
              <p:cNvSpPr>
                <a:spLocks noChangeArrowheads="1"/>
              </p:cNvSpPr>
              <p:nvPr/>
            </p:nvSpPr>
            <p:spPr bwMode="auto">
              <a:xfrm>
                <a:off x="1973" y="2757"/>
                <a:ext cx="3229" cy="272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9" name="Text Box 81"/>
              <p:cNvSpPr txBox="1">
                <a:spLocks noChangeArrowheads="1"/>
              </p:cNvSpPr>
              <p:nvPr/>
            </p:nvSpPr>
            <p:spPr bwMode="auto">
              <a:xfrm>
                <a:off x="1973" y="2576"/>
                <a:ext cx="1225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Non-Literal Value Surrogate</a:t>
                </a:r>
              </a:p>
            </p:txBody>
          </p:sp>
        </p:grp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340" y="1162"/>
              <a:ext cx="4944" cy="1316"/>
              <a:chOff x="340" y="1162"/>
              <a:chExt cx="4944" cy="1316"/>
            </a:xfrm>
          </p:grpSpPr>
          <p:grpSp>
            <p:nvGrpSpPr>
              <p:cNvPr id="13" name="Group 83"/>
              <p:cNvGrpSpPr>
                <a:grpSpLocks/>
              </p:cNvGrpSpPr>
              <p:nvPr/>
            </p:nvGrpSpPr>
            <p:grpSpPr bwMode="auto">
              <a:xfrm>
                <a:off x="340" y="1162"/>
                <a:ext cx="4944" cy="1316"/>
                <a:chOff x="340" y="1162"/>
                <a:chExt cx="4944" cy="1316"/>
              </a:xfrm>
            </p:grpSpPr>
            <p:sp>
              <p:nvSpPr>
                <p:cNvPr id="38956" name="Rectangle 84"/>
                <p:cNvSpPr>
                  <a:spLocks noChangeArrowheads="1"/>
                </p:cNvSpPr>
                <p:nvPr/>
              </p:nvSpPr>
              <p:spPr bwMode="auto">
                <a:xfrm>
                  <a:off x="340" y="1298"/>
                  <a:ext cx="4944" cy="1180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5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40" y="1162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8955" name="Text Box 86"/>
              <p:cNvSpPr txBox="1">
                <a:spLocks noChangeArrowheads="1"/>
              </p:cNvSpPr>
              <p:nvPr/>
            </p:nvSpPr>
            <p:spPr bwMode="auto">
              <a:xfrm>
                <a:off x="385" y="1434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>
              <a:off x="1927" y="1298"/>
              <a:ext cx="3230" cy="1089"/>
              <a:chOff x="1927" y="1570"/>
              <a:chExt cx="3230" cy="1089"/>
            </a:xfrm>
          </p:grpSpPr>
          <p:sp>
            <p:nvSpPr>
              <p:cNvPr id="38952" name="Rectangle 88"/>
              <p:cNvSpPr>
                <a:spLocks noChangeArrowheads="1"/>
              </p:cNvSpPr>
              <p:nvPr/>
            </p:nvSpPr>
            <p:spPr bwMode="auto">
              <a:xfrm>
                <a:off x="1928" y="1752"/>
                <a:ext cx="3229" cy="907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Text Box 89"/>
              <p:cNvSpPr txBox="1">
                <a:spLocks noChangeArrowheads="1"/>
              </p:cNvSpPr>
              <p:nvPr/>
            </p:nvSpPr>
            <p:spPr bwMode="auto">
              <a:xfrm>
                <a:off x="1927" y="1570"/>
                <a:ext cx="1225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Non-Literal Value Surrogate</a:t>
                </a:r>
              </a:p>
            </p:txBody>
          </p:sp>
        </p:grpSp>
        <p:sp>
          <p:nvSpPr>
            <p:cNvPr id="38930" name="Text Box 90"/>
            <p:cNvSpPr txBox="1">
              <a:spLocks noChangeArrowheads="1"/>
            </p:cNvSpPr>
            <p:nvPr/>
          </p:nvSpPr>
          <p:spPr bwMode="auto">
            <a:xfrm>
              <a:off x="2064" y="935"/>
              <a:ext cx="1029" cy="16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cs typeface="Arial" charset="0"/>
                </a:rPr>
                <a:t>Value URI</a:t>
              </a:r>
            </a:p>
          </p:txBody>
        </p: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2064" y="1525"/>
              <a:ext cx="2752" cy="817"/>
              <a:chOff x="2064" y="1797"/>
              <a:chExt cx="2752" cy="817"/>
            </a:xfrm>
          </p:grpSpPr>
          <p:sp>
            <p:nvSpPr>
              <p:cNvPr id="38946" name="Text Box 92"/>
              <p:cNvSpPr txBox="1">
                <a:spLocks noChangeArrowheads="1"/>
              </p:cNvSpPr>
              <p:nvPr/>
            </p:nvSpPr>
            <p:spPr bwMode="auto">
              <a:xfrm>
                <a:off x="2064" y="2024"/>
                <a:ext cx="1029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Vocab Enc Scheme URI</a:t>
                </a:r>
              </a:p>
            </p:txBody>
          </p:sp>
          <p:sp>
            <p:nvSpPr>
              <p:cNvPr id="38947" name="Text Box 93"/>
              <p:cNvSpPr txBox="1">
                <a:spLocks noChangeArrowheads="1"/>
              </p:cNvSpPr>
              <p:nvPr/>
            </p:nvSpPr>
            <p:spPr bwMode="auto">
              <a:xfrm>
                <a:off x="2064" y="1797"/>
                <a:ext cx="1029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Value URI</a:t>
                </a:r>
              </a:p>
            </p:txBody>
          </p:sp>
          <p:sp>
            <p:nvSpPr>
              <p:cNvPr id="38948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239"/>
                <a:ext cx="1723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Value string</a:t>
                </a:r>
              </a:p>
            </p:txBody>
          </p:sp>
          <p:sp>
            <p:nvSpPr>
              <p:cNvPr id="38949" name="Text Box 95"/>
              <p:cNvSpPr txBox="1">
                <a:spLocks noChangeArrowheads="1"/>
              </p:cNvSpPr>
              <p:nvPr/>
            </p:nvSpPr>
            <p:spPr bwMode="auto">
              <a:xfrm>
                <a:off x="2064" y="2448"/>
                <a:ext cx="1723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Value string</a:t>
                </a:r>
              </a:p>
            </p:txBody>
          </p:sp>
          <p:sp>
            <p:nvSpPr>
              <p:cNvPr id="38950" name="Text Box 96"/>
              <p:cNvSpPr txBox="1">
                <a:spLocks noChangeArrowheads="1"/>
              </p:cNvSpPr>
              <p:nvPr/>
            </p:nvSpPr>
            <p:spPr bwMode="auto">
              <a:xfrm>
                <a:off x="3787" y="2448"/>
                <a:ext cx="1029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72000" rIns="72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Syntax Enc Scheme URI</a:t>
                </a:r>
              </a:p>
            </p:txBody>
          </p:sp>
          <p:sp>
            <p:nvSpPr>
              <p:cNvPr id="38951" name="Text Box 97"/>
              <p:cNvSpPr txBox="1">
                <a:spLocks noChangeArrowheads="1"/>
              </p:cNvSpPr>
              <p:nvPr/>
            </p:nvSpPr>
            <p:spPr bwMode="auto">
              <a:xfrm>
                <a:off x="3787" y="2240"/>
                <a:ext cx="59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72000" rIns="72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Language</a:t>
                </a:r>
              </a:p>
            </p:txBody>
          </p:sp>
        </p:grpSp>
        <p:grpSp>
          <p:nvGrpSpPr>
            <p:cNvPr id="16" name="Group 98"/>
            <p:cNvGrpSpPr>
              <a:grpSpLocks/>
            </p:cNvGrpSpPr>
            <p:nvPr/>
          </p:nvGrpSpPr>
          <p:grpSpPr bwMode="auto">
            <a:xfrm>
              <a:off x="2109" y="3196"/>
              <a:ext cx="2314" cy="166"/>
              <a:chOff x="2109" y="3566"/>
              <a:chExt cx="2314" cy="166"/>
            </a:xfrm>
          </p:grpSpPr>
          <p:sp>
            <p:nvSpPr>
              <p:cNvPr id="38944" name="Text Box 99"/>
              <p:cNvSpPr txBox="1">
                <a:spLocks noChangeArrowheads="1"/>
              </p:cNvSpPr>
              <p:nvPr/>
            </p:nvSpPr>
            <p:spPr bwMode="auto">
              <a:xfrm>
                <a:off x="2109" y="3566"/>
                <a:ext cx="1723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Value string</a:t>
                </a:r>
              </a:p>
            </p:txBody>
          </p:sp>
          <p:sp>
            <p:nvSpPr>
              <p:cNvPr id="38945" name="Text Box 100"/>
              <p:cNvSpPr txBox="1">
                <a:spLocks noChangeArrowheads="1"/>
              </p:cNvSpPr>
              <p:nvPr/>
            </p:nvSpPr>
            <p:spPr bwMode="auto">
              <a:xfrm>
                <a:off x="3833" y="3566"/>
                <a:ext cx="59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72000" rIns="72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Language</a:t>
                </a:r>
              </a:p>
            </p:txBody>
          </p:sp>
        </p:grpSp>
        <p:grpSp>
          <p:nvGrpSpPr>
            <p:cNvPr id="17" name="Group 101"/>
            <p:cNvGrpSpPr>
              <a:grpSpLocks/>
            </p:cNvGrpSpPr>
            <p:nvPr/>
          </p:nvGrpSpPr>
          <p:grpSpPr bwMode="auto">
            <a:xfrm>
              <a:off x="385" y="3475"/>
              <a:ext cx="4944" cy="635"/>
              <a:chOff x="385" y="3475"/>
              <a:chExt cx="4944" cy="635"/>
            </a:xfrm>
          </p:grpSpPr>
          <p:grpSp>
            <p:nvGrpSpPr>
              <p:cNvPr id="18" name="Group 102"/>
              <p:cNvGrpSpPr>
                <a:grpSpLocks/>
              </p:cNvGrpSpPr>
              <p:nvPr/>
            </p:nvGrpSpPr>
            <p:grpSpPr bwMode="auto">
              <a:xfrm>
                <a:off x="385" y="3475"/>
                <a:ext cx="4944" cy="635"/>
                <a:chOff x="385" y="3475"/>
                <a:chExt cx="4944" cy="635"/>
              </a:xfrm>
            </p:grpSpPr>
            <p:sp>
              <p:nvSpPr>
                <p:cNvPr id="3894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85" y="3631"/>
                  <a:ext cx="4944" cy="479"/>
                </a:xfrm>
                <a:prstGeom prst="rect">
                  <a:avLst/>
                </a:prstGeom>
                <a:solidFill>
                  <a:srgbClr val="FF99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85" y="3475"/>
                  <a:ext cx="602" cy="156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000" b="1">
                      <a:cs typeface="Arial" charset="0"/>
                    </a:rPr>
                    <a:t>Statement</a:t>
                  </a:r>
                </a:p>
              </p:txBody>
            </p:sp>
          </p:grpSp>
          <p:sp>
            <p:nvSpPr>
              <p:cNvPr id="38941" name="Text Box 105"/>
              <p:cNvSpPr txBox="1">
                <a:spLocks noChangeArrowheads="1"/>
              </p:cNvSpPr>
              <p:nvPr/>
            </p:nvSpPr>
            <p:spPr bwMode="auto">
              <a:xfrm>
                <a:off x="431" y="3748"/>
                <a:ext cx="1270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Property URI</a:t>
                </a:r>
              </a:p>
            </p:txBody>
          </p:sp>
        </p:grpSp>
        <p:grpSp>
          <p:nvGrpSpPr>
            <p:cNvPr id="19" name="Group 106"/>
            <p:cNvGrpSpPr>
              <a:grpSpLocks/>
            </p:cNvGrpSpPr>
            <p:nvPr/>
          </p:nvGrpSpPr>
          <p:grpSpPr bwMode="auto">
            <a:xfrm>
              <a:off x="1973" y="3612"/>
              <a:ext cx="3229" cy="453"/>
              <a:chOff x="1973" y="3612"/>
              <a:chExt cx="3229" cy="453"/>
            </a:xfrm>
          </p:grpSpPr>
          <p:sp>
            <p:nvSpPr>
              <p:cNvPr id="38938" name="Rectangle 107"/>
              <p:cNvSpPr>
                <a:spLocks noChangeArrowheads="1"/>
              </p:cNvSpPr>
              <p:nvPr/>
            </p:nvSpPr>
            <p:spPr bwMode="auto">
              <a:xfrm>
                <a:off x="1973" y="3793"/>
                <a:ext cx="3229" cy="272"/>
              </a:xfrm>
              <a:prstGeom prst="rect">
                <a:avLst/>
              </a:prstGeom>
              <a:solidFill>
                <a:srgbClr val="00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9" name="Text Box 108"/>
              <p:cNvSpPr txBox="1">
                <a:spLocks noChangeArrowheads="1"/>
              </p:cNvSpPr>
              <p:nvPr/>
            </p:nvSpPr>
            <p:spPr bwMode="auto">
              <a:xfrm>
                <a:off x="1973" y="3612"/>
                <a:ext cx="1043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Literal Value Surrogate</a:t>
                </a:r>
              </a:p>
            </p:txBody>
          </p:sp>
        </p:grpSp>
        <p:grpSp>
          <p:nvGrpSpPr>
            <p:cNvPr id="20" name="Group 109"/>
            <p:cNvGrpSpPr>
              <a:grpSpLocks/>
            </p:cNvGrpSpPr>
            <p:nvPr/>
          </p:nvGrpSpPr>
          <p:grpSpPr bwMode="auto">
            <a:xfrm>
              <a:off x="2109" y="3876"/>
              <a:ext cx="2767" cy="166"/>
              <a:chOff x="2109" y="3876"/>
              <a:chExt cx="2767" cy="166"/>
            </a:xfrm>
          </p:grpSpPr>
          <p:sp>
            <p:nvSpPr>
              <p:cNvPr id="38936" name="Text Box 110"/>
              <p:cNvSpPr txBox="1">
                <a:spLocks noChangeArrowheads="1"/>
              </p:cNvSpPr>
              <p:nvPr/>
            </p:nvSpPr>
            <p:spPr bwMode="auto">
              <a:xfrm>
                <a:off x="2109" y="3876"/>
                <a:ext cx="1723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Value string</a:t>
                </a:r>
              </a:p>
            </p:txBody>
          </p:sp>
          <p:sp>
            <p:nvSpPr>
              <p:cNvPr id="38937" name="Text Box 111"/>
              <p:cNvSpPr txBox="1">
                <a:spLocks noChangeArrowheads="1"/>
              </p:cNvSpPr>
              <p:nvPr/>
            </p:nvSpPr>
            <p:spPr bwMode="auto">
              <a:xfrm>
                <a:off x="3833" y="3876"/>
                <a:ext cx="1043" cy="16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72000" rIns="72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1000" b="1">
                    <a:cs typeface="Arial" charset="0"/>
                  </a:rPr>
                  <a:t>Syntax Enc Scheme URI </a:t>
                </a:r>
              </a:p>
            </p:txBody>
          </p:sp>
        </p:grpSp>
      </p:grpSp>
      <p:grpSp>
        <p:nvGrpSpPr>
          <p:cNvPr id="21" name="Group 113"/>
          <p:cNvGrpSpPr>
            <a:grpSpLocks/>
          </p:cNvGrpSpPr>
          <p:nvPr/>
        </p:nvGrpSpPr>
        <p:grpSpPr bwMode="auto">
          <a:xfrm>
            <a:off x="1066800" y="1412875"/>
            <a:ext cx="3457575" cy="3097213"/>
            <a:chOff x="657" y="890"/>
            <a:chExt cx="2178" cy="1951"/>
          </a:xfrm>
        </p:grpSpPr>
        <p:sp>
          <p:nvSpPr>
            <p:cNvPr id="38916" name="Oval 52"/>
            <p:cNvSpPr>
              <a:spLocks noChangeArrowheads="1"/>
            </p:cNvSpPr>
            <p:nvPr/>
          </p:nvSpPr>
          <p:spPr bwMode="auto">
            <a:xfrm>
              <a:off x="2381" y="890"/>
              <a:ext cx="454" cy="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Oval 53"/>
            <p:cNvSpPr>
              <a:spLocks noChangeArrowheads="1"/>
            </p:cNvSpPr>
            <p:nvPr/>
          </p:nvSpPr>
          <p:spPr bwMode="auto">
            <a:xfrm>
              <a:off x="657" y="2614"/>
              <a:ext cx="454" cy="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918" name="AutoShape 54"/>
            <p:cNvCxnSpPr>
              <a:cxnSpLocks noChangeShapeType="1"/>
              <a:stCxn id="38917" idx="7"/>
              <a:endCxn id="38916" idx="3"/>
            </p:cNvCxnSpPr>
            <p:nvPr/>
          </p:nvCxnSpPr>
          <p:spPr bwMode="auto">
            <a:xfrm flipV="1">
              <a:off x="1045" y="1092"/>
              <a:ext cx="1402" cy="154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1384300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 Set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8313" y="1209675"/>
            <a:ext cx="8135937" cy="32273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1411287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611188" y="1628775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611188" y="1412875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3132138" y="1773238"/>
            <a:ext cx="5126037" cy="4318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611188" y="2565400"/>
            <a:ext cx="7848600" cy="1728788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11188" y="234950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69925" y="2781300"/>
            <a:ext cx="2016125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&lt;http:/purl.org/dc/terms/subject&gt;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3117850" y="2708275"/>
            <a:ext cx="5126038" cy="15144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3132138" y="1557338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Non-Literal Value Surrogate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3132138" y="2493963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Non-Literal Value Surrogate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3348038" y="3141663"/>
            <a:ext cx="352901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&lt;http://example.org/terms/mySH&gt;</a:t>
            </a:r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3348038" y="3502025"/>
            <a:ext cx="2735262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“Metadata”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3348038" y="3836988"/>
            <a:ext cx="273526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"Métadonnées"</a:t>
            </a:r>
            <a:r>
              <a:rPr lang="en-GB" sz="1200"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6084888" y="3502025"/>
            <a:ext cx="936625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en</a:t>
            </a:r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6084888" y="3836988"/>
            <a:ext cx="936625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fr</a:t>
            </a:r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755650" y="1689100"/>
            <a:ext cx="2087563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&lt;http://purl.org/dc/terms/publisher&gt;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611188" y="1065213"/>
            <a:ext cx="6337300" cy="304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&lt;http://dublincore.org/documents/2007/06/04/abstract-model/&gt;</a:t>
            </a:r>
          </a:p>
        </p:txBody>
      </p: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3287713" y="1833563"/>
            <a:ext cx="3459162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&lt;http://example.org/org/DCMI&gt;</a:t>
            </a:r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0" y="1809750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6804025" y="180975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URI</a:t>
            </a:r>
          </a:p>
        </p:txBody>
      </p:sp>
      <p:sp>
        <p:nvSpPr>
          <p:cNvPr id="39960" name="Text Box 25"/>
          <p:cNvSpPr txBox="1">
            <a:spLocks noChangeArrowheads="1"/>
          </p:cNvSpPr>
          <p:nvPr/>
        </p:nvSpPr>
        <p:spPr bwMode="auto">
          <a:xfrm>
            <a:off x="3348038" y="2781300"/>
            <a:ext cx="3600450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&lt;http://example.org/mySH/h123&gt;</a:t>
            </a:r>
          </a:p>
        </p:txBody>
      </p:sp>
      <p:sp>
        <p:nvSpPr>
          <p:cNvPr id="39961" name="Text Box 26"/>
          <p:cNvSpPr txBox="1">
            <a:spLocks noChangeArrowheads="1"/>
          </p:cNvSpPr>
          <p:nvPr/>
        </p:nvSpPr>
        <p:spPr bwMode="auto">
          <a:xfrm>
            <a:off x="7019925" y="2781300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URI</a:t>
            </a: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0" y="2925763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7019925" y="3070225"/>
            <a:ext cx="1081088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Vocab Enc Scheme URI</a:t>
            </a:r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7019925" y="3502025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65" name="Text Box 30"/>
          <p:cNvSpPr txBox="1">
            <a:spLocks noChangeArrowheads="1"/>
          </p:cNvSpPr>
          <p:nvPr/>
        </p:nvSpPr>
        <p:spPr bwMode="auto">
          <a:xfrm>
            <a:off x="7019925" y="38623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66" name="Rectangle 31"/>
          <p:cNvSpPr>
            <a:spLocks noChangeArrowheads="1"/>
          </p:cNvSpPr>
          <p:nvPr/>
        </p:nvSpPr>
        <p:spPr bwMode="auto">
          <a:xfrm>
            <a:off x="250825" y="765175"/>
            <a:ext cx="8569325" cy="5976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2"/>
          <p:cNvSpPr>
            <a:spLocks noChangeArrowheads="1"/>
          </p:cNvSpPr>
          <p:nvPr/>
        </p:nvSpPr>
        <p:spPr bwMode="auto">
          <a:xfrm>
            <a:off x="468313" y="4652963"/>
            <a:ext cx="8135937" cy="201612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Text Box 33"/>
          <p:cNvSpPr txBox="1">
            <a:spLocks noChangeArrowheads="1"/>
          </p:cNvSpPr>
          <p:nvPr/>
        </p:nvSpPr>
        <p:spPr bwMode="auto">
          <a:xfrm>
            <a:off x="468313" y="4365625"/>
            <a:ext cx="1411287" cy="2778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Description</a:t>
            </a:r>
          </a:p>
        </p:txBody>
      </p:sp>
      <p:sp>
        <p:nvSpPr>
          <p:cNvPr id="39969" name="Rectangle 35"/>
          <p:cNvSpPr>
            <a:spLocks noChangeArrowheads="1"/>
          </p:cNvSpPr>
          <p:nvPr/>
        </p:nvSpPr>
        <p:spPr bwMode="auto">
          <a:xfrm>
            <a:off x="611188" y="5084763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11188" y="4868863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11188" y="4581525"/>
            <a:ext cx="3459162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&lt;http://example.org/org/DCMI&gt;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84213" y="5157788"/>
            <a:ext cx="2374900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&lt;http://xmlns.com/foaf/</a:t>
            </a:r>
            <a:br>
              <a:rPr lang="en-GB" sz="1200" b="1">
                <a:latin typeface="Courier New" pitchFamily="49" charset="0"/>
                <a:cs typeface="Arial" charset="0"/>
              </a:rPr>
            </a:br>
            <a:r>
              <a:rPr lang="en-GB" sz="1200" b="1">
                <a:latin typeface="Courier New" pitchFamily="49" charset="0"/>
                <a:cs typeface="Arial" charset="0"/>
              </a:rPr>
              <a:t>0.1/name&gt;</a:t>
            </a:r>
          </a:p>
        </p:txBody>
      </p:sp>
      <p:sp>
        <p:nvSpPr>
          <p:cNvPr id="39973" name="Rectangle 39"/>
          <p:cNvSpPr>
            <a:spLocks noChangeArrowheads="1"/>
          </p:cNvSpPr>
          <p:nvPr/>
        </p:nvSpPr>
        <p:spPr bwMode="auto">
          <a:xfrm>
            <a:off x="3132138" y="5229225"/>
            <a:ext cx="5126037" cy="431800"/>
          </a:xfrm>
          <a:prstGeom prst="rect">
            <a:avLst/>
          </a:prstGeom>
          <a:solidFill>
            <a:srgbClr val="00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3117850" y="5013325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Literal Value Surrogate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3348038" y="5302250"/>
            <a:ext cx="3384550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“Dublin Core Metadata Initiative”</a:t>
            </a:r>
          </a:p>
        </p:txBody>
      </p:sp>
      <p:sp>
        <p:nvSpPr>
          <p:cNvPr id="39976" name="Text Box 42"/>
          <p:cNvSpPr txBox="1">
            <a:spLocks noChangeArrowheads="1"/>
          </p:cNvSpPr>
          <p:nvPr/>
        </p:nvSpPr>
        <p:spPr bwMode="auto">
          <a:xfrm>
            <a:off x="6732588" y="5302250"/>
            <a:ext cx="936625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en</a:t>
            </a:r>
          </a:p>
        </p:txBody>
      </p:sp>
      <p:sp>
        <p:nvSpPr>
          <p:cNvPr id="39977" name="Text Box 43"/>
          <p:cNvSpPr txBox="1">
            <a:spLocks noChangeArrowheads="1"/>
          </p:cNvSpPr>
          <p:nvPr/>
        </p:nvSpPr>
        <p:spPr bwMode="auto">
          <a:xfrm>
            <a:off x="7740650" y="53736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78" name="Text Box 44"/>
          <p:cNvSpPr txBox="1">
            <a:spLocks noChangeArrowheads="1"/>
          </p:cNvSpPr>
          <p:nvPr/>
        </p:nvSpPr>
        <p:spPr bwMode="auto">
          <a:xfrm>
            <a:off x="0" y="5445125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  <p:sp>
        <p:nvSpPr>
          <p:cNvPr id="39979" name="Text Box 45"/>
          <p:cNvSpPr txBox="1">
            <a:spLocks noChangeArrowheads="1"/>
          </p:cNvSpPr>
          <p:nvPr/>
        </p:nvSpPr>
        <p:spPr bwMode="auto">
          <a:xfrm>
            <a:off x="323850" y="188913"/>
            <a:ext cx="828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>
                <a:latin typeface="Verdana" pitchFamily="34" charset="0"/>
                <a:cs typeface="Arial" charset="0"/>
              </a:rPr>
              <a:t>Example: Description of document, description of publisher</a:t>
            </a:r>
          </a:p>
        </p:txBody>
      </p:sp>
      <p:sp>
        <p:nvSpPr>
          <p:cNvPr id="39980" name="Rectangle 47"/>
          <p:cNvSpPr>
            <a:spLocks noChangeArrowheads="1"/>
          </p:cNvSpPr>
          <p:nvPr/>
        </p:nvSpPr>
        <p:spPr bwMode="auto">
          <a:xfrm>
            <a:off x="646113" y="6008688"/>
            <a:ext cx="7848600" cy="660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Text Box 48"/>
          <p:cNvSpPr txBox="1">
            <a:spLocks noChangeArrowheads="1"/>
          </p:cNvSpPr>
          <p:nvPr/>
        </p:nvSpPr>
        <p:spPr bwMode="auto">
          <a:xfrm>
            <a:off x="646113" y="5792788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Statement</a:t>
            </a:r>
          </a:p>
        </p:txBody>
      </p:sp>
      <p:sp>
        <p:nvSpPr>
          <p:cNvPr id="39982" name="Text Box 49"/>
          <p:cNvSpPr txBox="1">
            <a:spLocks noChangeArrowheads="1"/>
          </p:cNvSpPr>
          <p:nvPr/>
        </p:nvSpPr>
        <p:spPr bwMode="auto">
          <a:xfrm>
            <a:off x="719138" y="6081713"/>
            <a:ext cx="2374900" cy="476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&lt;http://purl.org/dc/</a:t>
            </a:r>
            <a:br>
              <a:rPr lang="en-GB" sz="1200" b="1">
                <a:latin typeface="Courier New" pitchFamily="49" charset="0"/>
                <a:cs typeface="Arial" charset="0"/>
              </a:rPr>
            </a:br>
            <a:r>
              <a:rPr lang="en-GB" sz="1200" b="1">
                <a:latin typeface="Courier New" pitchFamily="49" charset="0"/>
                <a:cs typeface="Arial" charset="0"/>
              </a:rPr>
              <a:t>terms/created&gt;</a:t>
            </a:r>
          </a:p>
        </p:txBody>
      </p:sp>
      <p:sp>
        <p:nvSpPr>
          <p:cNvPr id="39983" name="Rectangle 50"/>
          <p:cNvSpPr>
            <a:spLocks noChangeArrowheads="1"/>
          </p:cNvSpPr>
          <p:nvPr/>
        </p:nvSpPr>
        <p:spPr bwMode="auto">
          <a:xfrm>
            <a:off x="3167063" y="6153150"/>
            <a:ext cx="5126037" cy="431800"/>
          </a:xfrm>
          <a:prstGeom prst="rect">
            <a:avLst/>
          </a:prstGeom>
          <a:solidFill>
            <a:srgbClr val="00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Text Box 51"/>
          <p:cNvSpPr txBox="1">
            <a:spLocks noChangeArrowheads="1"/>
          </p:cNvSpPr>
          <p:nvPr/>
        </p:nvSpPr>
        <p:spPr bwMode="auto">
          <a:xfrm>
            <a:off x="3152775" y="5937250"/>
            <a:ext cx="201612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Literal Value Surrogate</a:t>
            </a:r>
          </a:p>
        </p:txBody>
      </p:sp>
      <p:sp>
        <p:nvSpPr>
          <p:cNvPr id="39985" name="Text Box 52"/>
          <p:cNvSpPr txBox="1">
            <a:spLocks noChangeArrowheads="1"/>
          </p:cNvSpPr>
          <p:nvPr/>
        </p:nvSpPr>
        <p:spPr bwMode="auto">
          <a:xfrm>
            <a:off x="3382963" y="6226175"/>
            <a:ext cx="2484437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“1995”</a:t>
            </a:r>
          </a:p>
        </p:txBody>
      </p:sp>
      <p:sp>
        <p:nvSpPr>
          <p:cNvPr id="39986" name="Text Box 53"/>
          <p:cNvSpPr txBox="1">
            <a:spLocks noChangeArrowheads="1"/>
          </p:cNvSpPr>
          <p:nvPr/>
        </p:nvSpPr>
        <p:spPr bwMode="auto">
          <a:xfrm>
            <a:off x="5867400" y="6226175"/>
            <a:ext cx="1836738" cy="2936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b="1">
                <a:latin typeface="Courier New" pitchFamily="49" charset="0"/>
                <a:cs typeface="Arial" charset="0"/>
              </a:rPr>
              <a:t>^^xsd:gyear</a:t>
            </a:r>
          </a:p>
        </p:txBody>
      </p:sp>
      <p:sp>
        <p:nvSpPr>
          <p:cNvPr id="39987" name="Text Box 54"/>
          <p:cNvSpPr txBox="1">
            <a:spLocks noChangeArrowheads="1"/>
          </p:cNvSpPr>
          <p:nvPr/>
        </p:nvSpPr>
        <p:spPr bwMode="auto">
          <a:xfrm>
            <a:off x="7775575" y="6297613"/>
            <a:ext cx="9556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Value String</a:t>
            </a:r>
          </a:p>
        </p:txBody>
      </p:sp>
      <p:sp>
        <p:nvSpPr>
          <p:cNvPr id="39988" name="Text Box 55"/>
          <p:cNvSpPr txBox="1">
            <a:spLocks noChangeArrowheads="1"/>
          </p:cNvSpPr>
          <p:nvPr/>
        </p:nvSpPr>
        <p:spPr bwMode="auto">
          <a:xfrm>
            <a:off x="34925" y="6369050"/>
            <a:ext cx="1116013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1000" b="1">
                <a:cs typeface="Arial" charset="0"/>
              </a:rPr>
              <a:t>Property 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1981</Words>
  <Application>Microsoft Office PowerPoint</Application>
  <PresentationFormat>On-screen Show (4:3)</PresentationFormat>
  <Paragraphs>474</Paragraphs>
  <Slides>41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The “metadata record” and  DCMI Abstract Model</vt:lpstr>
      <vt:lpstr>Slide 2</vt:lpstr>
      <vt:lpstr>Slide 3</vt:lpstr>
      <vt:lpstr>DCAM Description Set Model</vt:lpstr>
      <vt:lpstr>Slide 5</vt:lpstr>
      <vt:lpstr>DCAM Description Set Model</vt:lpstr>
      <vt:lpstr>Slide 7</vt:lpstr>
      <vt:lpstr>Slide 8</vt:lpstr>
      <vt:lpstr>Slide 9</vt:lpstr>
      <vt:lpstr>DCAM Description Set Model</vt:lpstr>
      <vt:lpstr>Encoding guidelines based on  DCMI Abstract Model</vt:lpstr>
      <vt:lpstr>DC-RDF</vt:lpstr>
      <vt:lpstr>Slide 13</vt:lpstr>
      <vt:lpstr>DC-Text</vt:lpstr>
      <vt:lpstr>Slide 15</vt:lpstr>
      <vt:lpstr>DC-HTML</vt:lpstr>
      <vt:lpstr>Slide 17</vt:lpstr>
      <vt:lpstr>Dublin Core metadata in XML</vt:lpstr>
      <vt:lpstr>Slide 19</vt:lpstr>
      <vt:lpstr>Metadata Records and RDF</vt:lpstr>
      <vt:lpstr>Singapore framework</vt:lpstr>
      <vt:lpstr>Dublin Core Application Profile</vt:lpstr>
      <vt:lpstr>Slide 23</vt:lpstr>
      <vt:lpstr>Getting from Requirements...</vt:lpstr>
      <vt:lpstr>...to a Data Format</vt:lpstr>
      <vt:lpstr>...based on Community Standards</vt:lpstr>
      <vt:lpstr>...on the basis of Foundation Standards (RDF)‏</vt:lpstr>
      <vt:lpstr>What does your application need to do?</vt:lpstr>
      <vt:lpstr>Functional Requirements</vt:lpstr>
      <vt:lpstr>What things are being described?</vt:lpstr>
      <vt:lpstr>The simplest domain model...!</vt:lpstr>
      <vt:lpstr>A slightly more complicated domain model</vt:lpstr>
      <vt:lpstr>Domain Model for  Scholarly Works Application Profile</vt:lpstr>
      <vt:lpstr>Description Set Profile, based on  DCMI Abstract Model‏</vt:lpstr>
      <vt:lpstr>DCMI Description Set Profile (DSP)</vt:lpstr>
      <vt:lpstr>Slide 36</vt:lpstr>
      <vt:lpstr>Example: Description Set Profile of a Book</vt:lpstr>
      <vt:lpstr>Slide 38</vt:lpstr>
      <vt:lpstr>Documentation of templates and constraints</vt:lpstr>
      <vt:lpstr>Metadata vocabularies, built on RDF</vt:lpstr>
      <vt:lpstr>Free choice of (model-based) syntax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tbaker</dc:creator>
  <cp:lastModifiedBy>Thomas Baker</cp:lastModifiedBy>
  <cp:revision>24</cp:revision>
  <dcterms:created xsi:type="dcterms:W3CDTF">2009-10-08T17:57:38Z</dcterms:created>
  <dcterms:modified xsi:type="dcterms:W3CDTF">2009-12-12T00:47:41Z</dcterms:modified>
</cp:coreProperties>
</file>