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2" r:id="rId2"/>
    <p:sldId id="346" r:id="rId3"/>
    <p:sldId id="306" r:id="rId4"/>
    <p:sldId id="341" r:id="rId5"/>
    <p:sldId id="303" r:id="rId6"/>
    <p:sldId id="337" r:id="rId7"/>
    <p:sldId id="305" r:id="rId8"/>
    <p:sldId id="315" r:id="rId9"/>
    <p:sldId id="347" r:id="rId10"/>
    <p:sldId id="304" r:id="rId11"/>
    <p:sldId id="348" r:id="rId12"/>
    <p:sldId id="328" r:id="rId13"/>
    <p:sldId id="314" r:id="rId14"/>
    <p:sldId id="342" r:id="rId15"/>
    <p:sldId id="307" r:id="rId16"/>
    <p:sldId id="349" r:id="rId17"/>
    <p:sldId id="350" r:id="rId18"/>
  </p:sldIdLst>
  <p:sldSz cx="9144000" cy="6858000" type="screen4x3"/>
  <p:notesSz cx="6811963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5" autoAdjust="0"/>
  </p:normalViewPr>
  <p:slideViewPr>
    <p:cSldViewPr>
      <p:cViewPr varScale="1">
        <p:scale>
          <a:sx n="88" d="100"/>
          <a:sy n="88" d="100"/>
        </p:scale>
        <p:origin x="-102" y="-6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41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13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344F25-49F6-460F-8696-CC438BCEA4DE}" type="datetimeFigureOut">
              <a:rPr lang="en-US"/>
              <a:pPr>
                <a:defRPr/>
              </a:pPr>
              <a:t>2010-01-16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6B959-8F59-4989-A638-D4EB8DE17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59213" y="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7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0" y="746125"/>
            <a:ext cx="4951413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083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0" y="944245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59213" y="944245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531D340-984A-442F-AD9C-AAAD0669DE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554AF-293E-4924-B877-674CCE790CE9}" type="slidenum">
              <a:rPr lang="en-GB"/>
              <a:pPr/>
              <a:t>2</a:t>
            </a:fld>
            <a:endParaRPr lang="en-GB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997048" y="755838"/>
            <a:ext cx="4807855" cy="37186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8699" cy="446268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BFE54F-B289-4B5C-BD37-2831FE6DB05A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201738" y="754063"/>
            <a:ext cx="4406900" cy="3729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48300" cy="44735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DBC0E8-6969-4A02-8174-7DF5573EF0D3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201738" y="754063"/>
            <a:ext cx="4406900" cy="3729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48300" cy="44735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F73977-A370-4E25-A028-680200816E2B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35063" y="746125"/>
            <a:ext cx="4540250" cy="3729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DCE67C-B733-4EED-89B8-CE53F6D01681}" type="slidenum">
              <a:rPr lang="en-GB"/>
              <a:pPr/>
              <a:t>6</a:t>
            </a:fld>
            <a:endParaRPr lang="en-GB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2957" y="745505"/>
            <a:ext cx="4527480" cy="372751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4408" cy="44597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E9347B-5439-4EEC-B64C-081EFF3B291B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744538"/>
            <a:ext cx="4525963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A3DB15-D7D6-48DF-A7B1-771FF58F6FC8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3A2162-C066-469C-8D70-C7D0142F9CA7}" type="slidenum">
              <a:rPr lang="en-GB"/>
              <a:pPr/>
              <a:t>14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997047" y="755838"/>
            <a:ext cx="4816438" cy="372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8699" cy="446268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737C4E-726C-48AE-A5C4-4C7115CFBC5C}" type="slidenum">
              <a:rPr lang="de-DE" smtClean="0"/>
              <a:pPr/>
              <a:t>15</a:t>
            </a:fld>
            <a:endParaRPr lang="de-DE" smtClean="0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06950" cy="37195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8982-24CB-4A42-B4C0-D4B802738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88181-8DCB-49BC-B184-C28D5281C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CDD-3E76-420D-A30E-98541A53E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79388"/>
            <a:ext cx="2052637" cy="5935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179388"/>
            <a:ext cx="6005513" cy="5935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B4F0-7ADE-43D6-9095-C3C75C848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15200" cy="1131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6480" y="1604329"/>
            <a:ext cx="4037760" cy="451343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2481" y="1604329"/>
            <a:ext cx="4039200" cy="4513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16800" cy="459409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85760" cy="45940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16800" cy="459409"/>
          </a:xfrm>
        </p:spPr>
        <p:txBody>
          <a:bodyPr/>
          <a:lstStyle>
            <a:lvl1pPr>
              <a:defRPr/>
            </a:lvl1pPr>
          </a:lstStyle>
          <a:p>
            <a:fld id="{DC9A763E-1AA8-43B2-8B3D-B0F8B63E67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9BCC-1CF1-4085-BDBA-D4FD93B76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5E8A-56AF-4BF2-9910-C93B7FD3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2C90-2383-4B2C-96AC-B44AB4890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EFE9-E374-4F4A-B0DD-7E76E33B1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D13A-DAA8-488C-BAA8-577F3501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6B8F-0DC3-4984-80A2-0515446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C40F4-60A8-4CA6-9630-0A4C93112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A5D6-7A78-4888-840E-F3CBC77E8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799" y="179388"/>
            <a:ext cx="7026275" cy="145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22425"/>
            <a:ext cx="8210550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177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9B8A0D0-9C03-4791-9B4D-BDEBB0B95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26" name="Picture 2" descr="E:\u\folders\TUTORIAL\DCMI_logo_cropped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23850" indent="-323850" algn="l" defTabSz="457200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00000"/>
        <a:buFont typeface="Arial" charset="0"/>
        <a:buChar char="•"/>
        <a:defRPr sz="2000">
          <a:solidFill>
            <a:srgbClr val="800000"/>
          </a:solidFill>
          <a:latin typeface="+mn-lt"/>
          <a:ea typeface="+mn-ea"/>
          <a:cs typeface="+mn-cs"/>
        </a:defRPr>
      </a:lvl1pPr>
      <a:lvl2pPr marL="723900" indent="-2667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kos-re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2009/REC-skos-reference-20090818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Web-enabled vocabularies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225425"/>
            <a:ext cx="7185025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SKOS Properties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439863"/>
            <a:ext cx="8216900" cy="4319587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RDF properties for links to Broader, Narrower, Related Concepts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RDF properties and classes for defining a knowledge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/>
              <a:t>Basic description (Concept, Concept Scheme)‏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err="1" smtClean="0"/>
              <a:t>Labeling</a:t>
            </a:r>
            <a:r>
              <a:rPr lang="en-GB" sz="1800" dirty="0" smtClean="0"/>
              <a:t> (Preferred Label, Alternative Label)‏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/>
              <a:t>Documentation (Definition, History Note)‏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/>
              <a:t>Mapping (Broader Match, etc)‏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As of August 2009 a W3C Recommendation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>
                <a:solidFill>
                  <a:schemeClr val="accent2"/>
                </a:solidFill>
              </a:rPr>
              <a:t>http</a:t>
            </a:r>
            <a:r>
              <a:rPr lang="en-GB" sz="1800" smtClean="0">
                <a:solidFill>
                  <a:schemeClr val="accent2"/>
                </a:solidFill>
              </a:rPr>
              <a:t>://www.w3.org/TR/skos-reference</a:t>
            </a:r>
            <a:endParaRPr lang="en-GB" sz="1800" dirty="0" smtClean="0">
              <a:solidFill>
                <a:schemeClr val="accent2"/>
              </a:solidFill>
              <a:hlinkClick r:id="rId3"/>
            </a:endParaRP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5765800"/>
            <a:ext cx="17287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aim of SKOS is not to replace original conceptual vocabularies in their initial context of use, </a:t>
            </a:r>
          </a:p>
          <a:p>
            <a:r>
              <a:rPr lang="en-US" sz="2800" dirty="0" smtClean="0"/>
              <a:t>…but to allow them to be ported to a shared space, </a:t>
            </a:r>
          </a:p>
          <a:p>
            <a:r>
              <a:rPr lang="en-US" sz="2800" dirty="0" smtClean="0"/>
              <a:t>…based on a simplified model, </a:t>
            </a:r>
          </a:p>
          <a:p>
            <a:r>
              <a:rPr lang="en-US" sz="2800" dirty="0" smtClean="0"/>
              <a:t>…enabling wider re-use and better interoperability.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SKOS Philosophy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E8353AD-450E-4AF2-A441-86010CA6117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Extensibility of SKOS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Not “take it or leave it”, but “take what you want, create what you need”</a:t>
            </a:r>
          </a:p>
          <a:p>
            <a:pPr eaLnBrk="1" hangingPunct="1"/>
            <a:r>
              <a:rPr lang="en-GB" sz="2800" dirty="0" smtClean="0"/>
              <a:t>Extension “by refinement”</a:t>
            </a:r>
          </a:p>
          <a:p>
            <a:pPr lvl="1" eaLnBrk="1" hangingPunct="1"/>
            <a:r>
              <a:rPr lang="en-GB" dirty="0" smtClean="0"/>
              <a:t>Sub-properties or sub-classes of </a:t>
            </a:r>
            <a:r>
              <a:rPr lang="en-GB" smtClean="0"/>
              <a:t>SKOS properties </a:t>
            </a:r>
            <a:r>
              <a:rPr lang="en-GB" dirty="0" smtClean="0"/>
              <a:t>or classes</a:t>
            </a:r>
          </a:p>
          <a:p>
            <a:pPr lvl="1" eaLnBrk="1" hangingPunct="1"/>
            <a:r>
              <a:rPr lang="en-GB" dirty="0" smtClean="0"/>
              <a:t>Extensions are backwards-compatible via RDFS inference</a:t>
            </a:r>
          </a:p>
          <a:p>
            <a:pPr eaLnBrk="1" hangingPunct="1"/>
            <a:r>
              <a:rPr lang="en-GB" sz="2800" dirty="0" smtClean="0"/>
              <a:t>Extension “by combination”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453AEE7-FB0C-462A-9269-6D108504943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Ontology engineering – OWL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W</a:t>
            </a:r>
            <a:r>
              <a:rPr lang="en-US" sz="2800" dirty="0" smtClean="0"/>
              <a:t>eb </a:t>
            </a:r>
            <a:r>
              <a:rPr lang="en-US" sz="2800" b="1" dirty="0" smtClean="0"/>
              <a:t>O</a:t>
            </a:r>
            <a:r>
              <a:rPr lang="en-US" sz="2800" dirty="0" smtClean="0"/>
              <a:t>ntology </a:t>
            </a:r>
            <a:r>
              <a:rPr lang="en-US" sz="2800" b="1" dirty="0" smtClean="0"/>
              <a:t>L</a:t>
            </a:r>
            <a:r>
              <a:rPr lang="en-US" sz="2800" dirty="0" smtClean="0"/>
              <a:t>anguage for defining complex conceptual structures</a:t>
            </a:r>
          </a:p>
          <a:p>
            <a:pPr eaLnBrk="1" hangingPunct="1"/>
            <a:r>
              <a:rPr lang="en-US" sz="2800" dirty="0" smtClean="0"/>
              <a:t>Class-oriented, logically precise modeling</a:t>
            </a:r>
          </a:p>
          <a:p>
            <a:pPr lvl="1" eaLnBrk="1" hangingPunct="1"/>
            <a:r>
              <a:rPr lang="en-US" sz="2400" dirty="0" smtClean="0"/>
              <a:t>Demanding in terms of expertise, effort, cost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199" y="322594"/>
            <a:ext cx="7433761" cy="114636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OWL Wine Ontology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306218"/>
            <a:ext cx="8033760" cy="5062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4720" y="1761306"/>
            <a:ext cx="4014720" cy="4444307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2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73050"/>
            <a:ext cx="7380288" cy="1136650"/>
          </a:xfrm>
        </p:spPr>
        <p:txBody>
          <a:bodyPr lIns="0" tIns="0" rIns="0" bIns="0"/>
          <a:lstStyle/>
          <a:p>
            <a:pPr eaLnBrk="1" hangingPunct="1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/>
              <a:t>Knowledge Organization Systems versus Formal </a:t>
            </a:r>
            <a:r>
              <a:rPr lang="en-US" sz="2600" dirty="0" err="1" smtClean="0"/>
              <a:t>Ontologies</a:t>
            </a:r>
            <a:endParaRPr lang="en-US" sz="2600" dirty="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603375"/>
            <a:ext cx="8220075" cy="4519613"/>
          </a:xfrm>
          <a:noFill/>
          <a:ln>
            <a:noFill/>
          </a:ln>
        </p:spPr>
        <p:txBody>
          <a:bodyPr lIns="0" tIns="0" rIns="0" bIns="0"/>
          <a:lstStyle/>
          <a:p>
            <a:pPr marL="407988" indent="-303213" eaLnBrk="1" hangingPunct="1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400" dirty="0" smtClean="0"/>
              <a:t>Knowledge </a:t>
            </a:r>
            <a:r>
              <a:rPr lang="en-US" sz="2400" smtClean="0"/>
              <a:t>Organization Systems (KOS)</a:t>
            </a:r>
            <a:endParaRPr lang="en-US" sz="2400" dirty="0" smtClean="0"/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Concepts may be linked pragmatically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Semi-formal, intuitive “maps” of domains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Aid in finding related objects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Port to Semantic Web without re-engineering using SKOS</a:t>
            </a:r>
          </a:p>
          <a:p>
            <a:pPr marL="407988" indent="-303213" eaLnBrk="1" hangingPunct="1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400" dirty="0" smtClean="0"/>
              <a:t>Formal </a:t>
            </a:r>
            <a:r>
              <a:rPr lang="en-US" sz="2400" dirty="0" err="1" smtClean="0"/>
              <a:t>Ontologies</a:t>
            </a:r>
            <a:endParaRPr lang="en-US" sz="2400" dirty="0" smtClean="0"/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Provide an interpretation of reality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Assert axioms or facts about things in the world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Inference using </a:t>
            </a:r>
            <a:r>
              <a:rPr lang="en-US" sz="2000" smtClean="0"/>
              <a:t>logical entailments</a:t>
            </a:r>
          </a:p>
          <a:p>
            <a:pPr marL="439738" lvl="1" indent="-277813" eaLnBrk="1" hangingPunct="1">
              <a:spcBef>
                <a:spcPct val="0"/>
              </a:spcBef>
              <a:spcAft>
                <a:spcPts val="1138"/>
              </a:spcAft>
              <a:buClr>
                <a:srgbClr val="990000"/>
              </a:buClr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mtClean="0"/>
              <a:t>Re-engineering a KOS as formal ontology is hard</a:t>
            </a:r>
          </a:p>
          <a:p>
            <a:pPr marL="439738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endParaRPr lang="en-US" sz="1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KOS are magnets for attracting links</a:t>
            </a:r>
            <a:endParaRPr lang="en-US" sz="2400" dirty="0" smtClean="0"/>
          </a:p>
          <a:p>
            <a:pPr lvl="1"/>
            <a:r>
              <a:rPr lang="en-US" dirty="0" smtClean="0"/>
              <a:t>Hubs for resources indexed according to a given subject or topic URI</a:t>
            </a:r>
          </a:p>
          <a:p>
            <a:r>
              <a:rPr lang="en-US" sz="2800" dirty="0" smtClean="0"/>
              <a:t>Concepts embedded in a KOS can be used to expand or narrow queries</a:t>
            </a:r>
          </a:p>
          <a:p>
            <a:r>
              <a:rPr lang="en-US" sz="2800" dirty="0" smtClean="0"/>
              <a:t>KOS provide pathways for navigating to related resources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Role of Knowledge Organization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Narrowing a search by topic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966710" cy="433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 bwMode="auto">
          <a:xfrm>
            <a:off x="6781800" y="3657600"/>
            <a:ext cx="1676400" cy="9906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73629"/>
            <a:ext cx="7533000" cy="11362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Value Vocabularies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604329"/>
            <a:ext cx="8219520" cy="4437106"/>
          </a:xfrm>
          <a:ln/>
        </p:spPr>
        <p:txBody>
          <a:bodyPr/>
          <a:lstStyle/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Simple lists...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“Animal”, “Vegetable”, “Mineral”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“Yes”, “No”, “Maybe”</a:t>
            </a:r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Controlled vocabularies...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Subject headings (“China – History”)‏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2999" y="312738"/>
            <a:ext cx="7540625" cy="1063625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dirty="0" smtClean="0"/>
              <a:t>Moving from string-based metadata...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258763" y="2000250"/>
            <a:ext cx="6502400" cy="297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&lt;</a:t>
            </a:r>
            <a:r>
              <a:rPr lang="de-DE" sz="2200">
                <a:solidFill>
                  <a:schemeClr val="accent2"/>
                </a:solidFill>
              </a:rPr>
              <a:t>http://openlibrary.org/6/0L7983950M</a:t>
            </a:r>
            <a:r>
              <a:rPr lang="de-DE" sz="220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a bibo:Book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dc:title  'Weaving the Web';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dc:creator  'Tim Berners-Lee'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dc:subject 'World Wide Web'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dc:publisher 'Texere Publishing'; 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dc:identifier '0752820907'.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399" y="312738"/>
            <a:ext cx="7388225" cy="1063625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dirty="0" smtClean="0"/>
              <a:t>...to Linked Metadata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82563" y="1944688"/>
            <a:ext cx="8801100" cy="2976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&lt;</a:t>
            </a:r>
            <a:r>
              <a:rPr lang="de-DE" sz="2200" smtClean="0">
                <a:solidFill>
                  <a:schemeClr val="accent2"/>
                </a:solidFill>
              </a:rPr>
              <a:t>http://openlibrary.org/6/0L7983950M</a:t>
            </a:r>
            <a:r>
              <a:rPr lang="de-DE" sz="2200" smtClean="0">
                <a:solidFill>
                  <a:srgbClr val="000000"/>
                </a:solidFill>
              </a:rPr>
              <a:t>&gt;</a:t>
            </a:r>
            <a:endParaRPr lang="de-DE" sz="220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a bibo:Book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dc:title  'Weaving the Web';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dc:creator  'Tim Berners-Lee'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dc:subject &lt;</a:t>
            </a:r>
            <a:r>
              <a:rPr lang="de-DE" sz="2200">
                <a:solidFill>
                  <a:srgbClr val="0000FF"/>
                </a:solidFill>
              </a:rPr>
              <a:t>http://id.loc.gov/authorities/sh95000541#concept</a:t>
            </a:r>
            <a:r>
              <a:rPr lang="de-DE" sz="2200">
                <a:solidFill>
                  <a:srgbClr val="000000"/>
                </a:solidFill>
              </a:rPr>
              <a:t>&gt;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dc:publisher 'Texere Publishing'; 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dc:identifier '0752820907'.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083050" y="6559550"/>
            <a:ext cx="3673475" cy="29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CC"/>
                </a:solidFill>
              </a:rPr>
              <a:t>http://inkdroid.org/bzr/lcsh/docs/slides/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27025" y="488950"/>
            <a:ext cx="1900238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3638550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600">
                <a:solidFill>
                  <a:srgbClr val="FFFF00"/>
                </a:solidFill>
              </a:rPr>
              <a:t>A Web of  Broader and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600">
                <a:solidFill>
                  <a:srgbClr val="FFFF00"/>
                </a:solidFill>
              </a:rPr>
              <a:t>Narrower Concepts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466880" cy="1143480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800" dirty="0"/>
              <a:t>SKOS Example</a:t>
            </a:r>
            <a:br>
              <a:rPr lang="en-GB" sz="1800" dirty="0"/>
            </a:br>
            <a:r>
              <a:rPr lang="en-GB" sz="2900" dirty="0"/>
              <a:t>UK Archival Thesaurus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0161" y="1523681"/>
            <a:ext cx="8229600" cy="487059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/>
          <a:lstStyle/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Term</a:t>
            </a:r>
            <a:r>
              <a:rPr lang="en-GB" sz="2500" b="1" dirty="0">
                <a:solidFill>
                  <a:srgbClr val="000000"/>
                </a:solidFill>
                <a:latin typeface="Arial Unicode MS" pitchFamily="34" charset="-128"/>
              </a:rPr>
              <a:t>: 		Economic cooperation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Used For: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	Economic co-operation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Broader terms: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Economic policy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Narrower terms: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Economic integration, European economic cooperation, European industrial cooperation, Industrial cooperation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Related terms: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Interdependence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Scope Note: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Includes cooperative measures in banking, trade, industry etc., between and among countries.</a:t>
            </a:r>
            <a:r>
              <a:rPr lang="en-GB" sz="25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599" y="0"/>
            <a:ext cx="7218363" cy="1143000"/>
          </a:xfrm>
        </p:spPr>
        <p:txBody>
          <a:bodyPr/>
          <a:lstStyle/>
          <a:p>
            <a:pPr eaLnBrk="1" hangingPunct="1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smtClean="0"/>
              <a:t>Expressing a thesaurus as linked data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" y="939800"/>
            <a:ext cx="8421688" cy="521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779838" y="-539750"/>
            <a:ext cx="1809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6CDC5AE-EC0A-4AC8-BAEE-4CC08C7EBE5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SKOS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S</a:t>
            </a:r>
            <a:r>
              <a:rPr lang="en-GB" dirty="0" smtClean="0"/>
              <a:t>imple </a:t>
            </a:r>
            <a:r>
              <a:rPr lang="en-GB" b="1" dirty="0" smtClean="0"/>
              <a:t>K</a:t>
            </a:r>
            <a:r>
              <a:rPr lang="en-GB" dirty="0" smtClean="0"/>
              <a:t>nowledge </a:t>
            </a:r>
            <a:r>
              <a:rPr lang="en-GB" b="1" dirty="0" smtClean="0"/>
              <a:t>O</a:t>
            </a:r>
            <a:r>
              <a:rPr lang="en-GB" dirty="0" smtClean="0"/>
              <a:t>rganisation </a:t>
            </a:r>
            <a:r>
              <a:rPr lang="en-GB" b="1" dirty="0" smtClean="0"/>
              <a:t>S</a:t>
            </a:r>
            <a:r>
              <a:rPr lang="en-GB" dirty="0" smtClean="0"/>
              <a:t>ystem</a:t>
            </a:r>
          </a:p>
          <a:p>
            <a:pPr lvl="1" eaLnBrk="1" hangingPunct="1"/>
            <a:r>
              <a:rPr lang="en-GB" dirty="0" smtClean="0"/>
              <a:t>RDF-based model for simple knowledge structures such as thesauri</a:t>
            </a:r>
          </a:p>
          <a:p>
            <a:pPr lvl="1" eaLnBrk="1" hangingPunct="1"/>
            <a:r>
              <a:rPr lang="en-GB" dirty="0" smtClean="0"/>
              <a:t>Porting (“</a:t>
            </a:r>
            <a:r>
              <a:rPr lang="en-GB" dirty="0" err="1" smtClean="0"/>
              <a:t>Webifying</a:t>
            </a:r>
            <a:r>
              <a:rPr lang="en-GB" dirty="0" smtClean="0"/>
              <a:t>”) thesauri: </a:t>
            </a:r>
            <a:r>
              <a:rPr lang="en-US" dirty="0" smtClean="0"/>
              <a:t>representing and sharing classifications, glossaries, thesauri developed in the Print World</a:t>
            </a:r>
          </a:p>
          <a:p>
            <a:pPr lvl="1" eaLnBrk="1" hangingPunct="1"/>
            <a:r>
              <a:rPr lang="en-GB" dirty="0" smtClean="0"/>
              <a:t>Examples of existing knowledge structures:</a:t>
            </a:r>
          </a:p>
          <a:p>
            <a:pPr lvl="2" eaLnBrk="1" hangingPunct="1"/>
            <a:r>
              <a:rPr lang="en-GB" dirty="0" smtClean="0"/>
              <a:t>In the Print World: Dewey Decimal Classification, Art and Architecture Thesaurus</a:t>
            </a:r>
          </a:p>
          <a:p>
            <a:pPr lvl="2" eaLnBrk="1" hangingPunct="1"/>
            <a:r>
              <a:rPr lang="en-GB" dirty="0" smtClean="0"/>
              <a:t>In the Web World: DMOZ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Using SKOS:</a:t>
            </a:r>
            <a:endParaRPr lang="en-US" sz="2800" dirty="0" smtClean="0"/>
          </a:p>
          <a:p>
            <a:pPr lvl="1"/>
            <a:r>
              <a:rPr lang="en-US" sz="3600" b="1" dirty="0" smtClean="0">
                <a:hlinkClick r:id="rId2"/>
              </a:rPr>
              <a:t>concepts</a:t>
            </a:r>
            <a:r>
              <a:rPr lang="en-US" sz="3600" dirty="0" smtClean="0"/>
              <a:t> can be identified using URIs, </a:t>
            </a:r>
          </a:p>
          <a:p>
            <a:pPr lvl="1"/>
            <a:r>
              <a:rPr lang="en-US" sz="3600" b="1" dirty="0" smtClean="0">
                <a:hlinkClick r:id="rId2"/>
              </a:rPr>
              <a:t>labeled</a:t>
            </a:r>
            <a:r>
              <a:rPr lang="en-US" sz="3600" dirty="0" smtClean="0"/>
              <a:t> with lexical strings in one or more natural languages, </a:t>
            </a:r>
          </a:p>
          <a:p>
            <a:pPr lvl="1"/>
            <a:r>
              <a:rPr lang="en-US" sz="3600" dirty="0" smtClean="0"/>
              <a:t>assigned </a:t>
            </a:r>
            <a:r>
              <a:rPr lang="en-US" sz="3600" b="1" dirty="0" smtClean="0">
                <a:hlinkClick r:id="rId2"/>
              </a:rPr>
              <a:t>notations</a:t>
            </a:r>
            <a:r>
              <a:rPr lang="en-US" sz="3600" dirty="0" smtClean="0"/>
              <a:t> (lexical codes),</a:t>
            </a:r>
          </a:p>
          <a:p>
            <a:pPr lvl="1"/>
            <a:r>
              <a:rPr lang="en-US" sz="3600" b="1" dirty="0" smtClean="0">
                <a:hlinkClick r:id="rId2"/>
              </a:rPr>
              <a:t>documented</a:t>
            </a:r>
            <a:r>
              <a:rPr lang="en-US" sz="3600" dirty="0" smtClean="0"/>
              <a:t> with various types of note,</a:t>
            </a:r>
          </a:p>
          <a:p>
            <a:pPr lvl="1"/>
            <a:r>
              <a:rPr lang="en-US" sz="3600" b="1" dirty="0" smtClean="0">
                <a:hlinkClick r:id="rId2"/>
              </a:rPr>
              <a:t>linked to other concepts</a:t>
            </a:r>
            <a:r>
              <a:rPr lang="en-US" sz="3600" dirty="0" smtClean="0"/>
              <a:t> and</a:t>
            </a:r>
          </a:p>
          <a:p>
            <a:pPr lvl="1"/>
            <a:r>
              <a:rPr lang="en-US" sz="3600" dirty="0" smtClean="0"/>
              <a:t>organized into informal hierarchies and association networks,</a:t>
            </a:r>
          </a:p>
          <a:p>
            <a:pPr lvl="1"/>
            <a:r>
              <a:rPr lang="en-US" sz="3600" dirty="0" smtClean="0"/>
              <a:t>aggregated into </a:t>
            </a:r>
            <a:r>
              <a:rPr lang="en-US" sz="3600" b="1" dirty="0" smtClean="0">
                <a:hlinkClick r:id="rId2"/>
              </a:rPr>
              <a:t>concept schemes</a:t>
            </a:r>
            <a:r>
              <a:rPr lang="en-US" sz="3600" dirty="0" smtClean="0"/>
              <a:t>,</a:t>
            </a:r>
          </a:p>
          <a:p>
            <a:pPr lvl="1"/>
            <a:r>
              <a:rPr lang="en-US" sz="3600" dirty="0" smtClean="0"/>
              <a:t>grouped into labeled and/or ordered </a:t>
            </a:r>
            <a:r>
              <a:rPr lang="en-US" sz="3600" b="1" dirty="0" smtClean="0">
                <a:hlinkClick r:id="rId2"/>
              </a:rPr>
              <a:t>collections</a:t>
            </a:r>
            <a:r>
              <a:rPr lang="en-US" sz="3600" dirty="0" smtClean="0"/>
              <a:t>, and </a:t>
            </a:r>
          </a:p>
          <a:p>
            <a:pPr lvl="1"/>
            <a:r>
              <a:rPr lang="en-US" sz="3600" b="1" dirty="0" smtClean="0">
                <a:hlinkClick r:id="rId2"/>
              </a:rPr>
              <a:t>mapped</a:t>
            </a:r>
            <a:r>
              <a:rPr lang="en-US" sz="3600" dirty="0" smtClean="0"/>
              <a:t> to concepts in other schemes.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SKOS in a Nutshell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524</Words>
  <PresentationFormat>On-screen Show (4:3)</PresentationFormat>
  <Paragraphs>107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Web-enabled vocabularies</vt:lpstr>
      <vt:lpstr>Value Vocabularies</vt:lpstr>
      <vt:lpstr>Moving from string-based metadata...</vt:lpstr>
      <vt:lpstr>...to Linked Metadata</vt:lpstr>
      <vt:lpstr>Slide 5</vt:lpstr>
      <vt:lpstr>SKOS Example UK Archival Thesaurus</vt:lpstr>
      <vt:lpstr>Expressing a thesaurus as linked data</vt:lpstr>
      <vt:lpstr>SKOS</vt:lpstr>
      <vt:lpstr>SKOS in a Nutshell</vt:lpstr>
      <vt:lpstr>SKOS Properties</vt:lpstr>
      <vt:lpstr>SKOS Philosophy</vt:lpstr>
      <vt:lpstr>Extensibility of SKOS</vt:lpstr>
      <vt:lpstr>Ontology engineering – OWL</vt:lpstr>
      <vt:lpstr>OWL Wine Ontology</vt:lpstr>
      <vt:lpstr>Knowledge Organization Systems versus Formal Ontologies</vt:lpstr>
      <vt:lpstr>Role of Knowledge Organization Systems</vt:lpstr>
      <vt:lpstr>Narrowing a search by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kessler</dc:creator>
  <cp:lastModifiedBy>Thomas Baker</cp:lastModifiedBy>
  <cp:revision>55</cp:revision>
  <dcterms:modified xsi:type="dcterms:W3CDTF">2010-01-16T21:06:17Z</dcterms:modified>
</cp:coreProperties>
</file>