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302" r:id="rId2"/>
    <p:sldId id="346" r:id="rId3"/>
    <p:sldId id="306" r:id="rId4"/>
    <p:sldId id="341" r:id="rId5"/>
    <p:sldId id="303" r:id="rId6"/>
    <p:sldId id="337" r:id="rId7"/>
    <p:sldId id="305" r:id="rId8"/>
    <p:sldId id="315" r:id="rId9"/>
    <p:sldId id="347" r:id="rId10"/>
    <p:sldId id="304" r:id="rId11"/>
    <p:sldId id="348" r:id="rId12"/>
    <p:sldId id="327" r:id="rId13"/>
    <p:sldId id="328" r:id="rId14"/>
    <p:sldId id="314" r:id="rId15"/>
    <p:sldId id="342" r:id="rId16"/>
    <p:sldId id="307" r:id="rId17"/>
    <p:sldId id="349" r:id="rId18"/>
    <p:sldId id="350" r:id="rId19"/>
  </p:sldIdLst>
  <p:sldSz cx="9144000" cy="6858000" type="screen4x3"/>
  <p:notesSz cx="6811963" cy="994251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1pPr>
    <a:lvl2pPr marL="4572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2pPr>
    <a:lvl3pPr marL="9144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3pPr>
    <a:lvl4pPr marL="1371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4pPr>
    <a:lvl5pPr marL="18288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05" autoAdjust="0"/>
  </p:normalViewPr>
  <p:slideViewPr>
    <p:cSldViewPr>
      <p:cViewPr varScale="1">
        <p:scale>
          <a:sx n="72" d="100"/>
          <a:sy n="72" d="100"/>
        </p:scale>
        <p:origin x="-354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5412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-2136" y="-12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3.xml"/><Relationship Id="rId1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9213" y="0"/>
            <a:ext cx="29511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A344F25-49F6-460F-8696-CC438BCEA4DE}" type="datetimeFigureOut">
              <a:rPr lang="en-US"/>
              <a:pPr>
                <a:defRPr/>
              </a:pPr>
              <a:t>12/11/2009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511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9213" y="9444038"/>
            <a:ext cx="2951162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BF6B959-8F59-4989-A638-D4EB8DE172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32113" cy="47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/>
          </p:nvPr>
        </p:nvSpPr>
        <p:spPr bwMode="auto">
          <a:xfrm>
            <a:off x="3859213" y="0"/>
            <a:ext cx="2932112" cy="47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0672" name="Rectangle 1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20750" y="746125"/>
            <a:ext cx="4951413" cy="3708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8" name="Rectangle 16"/>
          <p:cNvSpPr>
            <a:spLocks noGrp="1" noChangeArrowheads="1"/>
          </p:cNvSpPr>
          <p:nvPr>
            <p:ph type="body"/>
          </p:nvPr>
        </p:nvSpPr>
        <p:spPr bwMode="auto">
          <a:xfrm>
            <a:off x="681038" y="4722813"/>
            <a:ext cx="5430837" cy="4454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ftr"/>
          </p:nvPr>
        </p:nvSpPr>
        <p:spPr bwMode="auto">
          <a:xfrm>
            <a:off x="0" y="9442450"/>
            <a:ext cx="2932113" cy="47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sldNum"/>
          </p:nvPr>
        </p:nvSpPr>
        <p:spPr bwMode="auto">
          <a:xfrm>
            <a:off x="3859213" y="9442450"/>
            <a:ext cx="2932112" cy="47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1531D340-984A-442F-AD9C-AAAD0669DEB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6554AF-293E-4924-B877-674CCE790CE9}" type="slidenum">
              <a:rPr lang="en-GB"/>
              <a:pPr/>
              <a:t>2</a:t>
            </a:fld>
            <a:endParaRPr lang="en-GB"/>
          </a:p>
        </p:txBody>
      </p:sp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997048" y="755838"/>
            <a:ext cx="4807855" cy="37186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3933" tIns="41966" rIns="83933" bIns="41966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0911" y="4722510"/>
            <a:ext cx="5438699" cy="446268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BBFE54F-B289-4B5C-BD37-2831FE6DB05A}" type="slidenum">
              <a:rPr lang="de-DE" smtClean="0"/>
              <a:pPr/>
              <a:t>3</a:t>
            </a:fld>
            <a:endParaRPr lang="de-DE" smtClean="0"/>
          </a:p>
        </p:txBody>
      </p:sp>
      <p:sp>
        <p:nvSpPr>
          <p:cNvPr id="108547" name="Text Box 1"/>
          <p:cNvSpPr txBox="1">
            <a:spLocks noChangeArrowheads="1"/>
          </p:cNvSpPr>
          <p:nvPr/>
        </p:nvSpPr>
        <p:spPr bwMode="auto">
          <a:xfrm>
            <a:off x="1201738" y="754063"/>
            <a:ext cx="4406900" cy="37290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48" name="Rectangle 2"/>
          <p:cNvSpPr>
            <a:spLocks noGrp="1" noChangeArrowheads="1"/>
          </p:cNvSpPr>
          <p:nvPr>
            <p:ph type="body"/>
          </p:nvPr>
        </p:nvSpPr>
        <p:spPr>
          <a:xfrm>
            <a:off x="681038" y="4722813"/>
            <a:ext cx="5448300" cy="447357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0DBC0E8-6969-4A02-8174-7DF5573EF0D3}" type="slidenum">
              <a:rPr lang="de-DE" smtClean="0"/>
              <a:pPr/>
              <a:t>4</a:t>
            </a:fld>
            <a:endParaRPr lang="de-DE" smtClean="0"/>
          </a:p>
        </p:txBody>
      </p:sp>
      <p:sp>
        <p:nvSpPr>
          <p:cNvPr id="109571" name="Text Box 1"/>
          <p:cNvSpPr txBox="1">
            <a:spLocks noChangeArrowheads="1"/>
          </p:cNvSpPr>
          <p:nvPr/>
        </p:nvSpPr>
        <p:spPr bwMode="auto">
          <a:xfrm>
            <a:off x="1201738" y="754063"/>
            <a:ext cx="4406900" cy="37290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72" name="Rectangle 2"/>
          <p:cNvSpPr>
            <a:spLocks noGrp="1" noChangeArrowheads="1"/>
          </p:cNvSpPr>
          <p:nvPr>
            <p:ph type="body"/>
          </p:nvPr>
        </p:nvSpPr>
        <p:spPr>
          <a:xfrm>
            <a:off x="681038" y="4722813"/>
            <a:ext cx="5448300" cy="447357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FF73977-A370-4E25-A028-680200816E2B}" type="slidenum">
              <a:rPr lang="de-DE" smtClean="0"/>
              <a:pPr/>
              <a:t>5</a:t>
            </a:fld>
            <a:endParaRPr lang="de-DE" smtClean="0"/>
          </a:p>
        </p:txBody>
      </p:sp>
      <p:sp>
        <p:nvSpPr>
          <p:cNvPr id="105475" name="Text Box 1"/>
          <p:cNvSpPr txBox="1">
            <a:spLocks noChangeArrowheads="1"/>
          </p:cNvSpPr>
          <p:nvPr/>
        </p:nvSpPr>
        <p:spPr bwMode="auto">
          <a:xfrm>
            <a:off x="1135063" y="746125"/>
            <a:ext cx="4540250" cy="37290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76" name="Rectangle 2"/>
          <p:cNvSpPr>
            <a:spLocks noGrp="1" noChangeArrowheads="1"/>
          </p:cNvSpPr>
          <p:nvPr>
            <p:ph type="body"/>
          </p:nvPr>
        </p:nvSpPr>
        <p:spPr>
          <a:xfrm>
            <a:off x="681038" y="4722813"/>
            <a:ext cx="5432425" cy="44561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DCE67C-B733-4EED-89B8-CE53F6D01681}" type="slidenum">
              <a:rPr lang="en-GB"/>
              <a:pPr/>
              <a:t>6</a:t>
            </a:fld>
            <a:endParaRPr lang="en-GB"/>
          </a:p>
        </p:txBody>
      </p:sp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142957" y="745505"/>
            <a:ext cx="4527480" cy="372751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3933" tIns="41966" rIns="83933" bIns="41966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0911" y="4722510"/>
            <a:ext cx="5434408" cy="445973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EE9347B-5439-4EEC-B64C-081EFF3B291B}" type="slidenum">
              <a:rPr lang="de-DE" smtClean="0"/>
              <a:pPr/>
              <a:t>7</a:t>
            </a:fld>
            <a:endParaRPr lang="de-DE" smtClean="0"/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143000" y="744538"/>
            <a:ext cx="4525963" cy="3727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body"/>
          </p:nvPr>
        </p:nvSpPr>
        <p:spPr>
          <a:xfrm>
            <a:off x="681038" y="4722813"/>
            <a:ext cx="5432425" cy="44561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5A3DB15-D7D6-48DF-A7B1-771FF58F6FC8}" type="slidenum">
              <a:rPr lang="de-DE" smtClean="0"/>
              <a:pPr/>
              <a:t>10</a:t>
            </a:fld>
            <a:endParaRPr lang="de-DE" smtClean="0"/>
          </a:p>
        </p:txBody>
      </p:sp>
      <p:sp>
        <p:nvSpPr>
          <p:cNvPr id="106499" name="Text Box 1"/>
          <p:cNvSpPr txBox="1">
            <a:spLocks noChangeArrowheads="1"/>
          </p:cNvSpPr>
          <p:nvPr/>
        </p:nvSpPr>
        <p:spPr bwMode="auto">
          <a:xfrm>
            <a:off x="920750" y="746125"/>
            <a:ext cx="4957763" cy="37147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00" name="Rectangle 2"/>
          <p:cNvSpPr>
            <a:spLocks noGrp="1" noChangeArrowheads="1"/>
          </p:cNvSpPr>
          <p:nvPr>
            <p:ph type="body"/>
          </p:nvPr>
        </p:nvSpPr>
        <p:spPr>
          <a:xfrm>
            <a:off x="681038" y="4722813"/>
            <a:ext cx="5432425" cy="44561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3A2162-C066-469C-8D70-C7D0142F9CA7}" type="slidenum">
              <a:rPr lang="en-GB"/>
              <a:pPr/>
              <a:t>15</a:t>
            </a:fld>
            <a:endParaRPr lang="en-GB"/>
          </a:p>
        </p:txBody>
      </p:sp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997047" y="755838"/>
            <a:ext cx="4816438" cy="37275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3933" tIns="41966" rIns="83933" bIns="41966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0911" y="4722510"/>
            <a:ext cx="5438699" cy="446268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D737C4E-726C-48AE-A5C4-4C7115CFBC5C}" type="slidenum">
              <a:rPr lang="de-DE" smtClean="0"/>
              <a:pPr/>
              <a:t>16</a:t>
            </a:fld>
            <a:endParaRPr lang="de-DE" smtClean="0"/>
          </a:p>
        </p:txBody>
      </p:sp>
      <p:sp>
        <p:nvSpPr>
          <p:cNvPr id="110595" name="Text Box 1"/>
          <p:cNvSpPr txBox="1">
            <a:spLocks noChangeArrowheads="1"/>
          </p:cNvSpPr>
          <p:nvPr/>
        </p:nvSpPr>
        <p:spPr bwMode="auto">
          <a:xfrm>
            <a:off x="996950" y="755650"/>
            <a:ext cx="4806950" cy="37195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596" name="Rectangle 2"/>
          <p:cNvSpPr>
            <a:spLocks noGrp="1" noChangeArrowheads="1"/>
          </p:cNvSpPr>
          <p:nvPr>
            <p:ph type="body"/>
          </p:nvPr>
        </p:nvSpPr>
        <p:spPr>
          <a:xfrm>
            <a:off x="681038" y="4722813"/>
            <a:ext cx="5432425" cy="44561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78982-24CB-4A42-B4C0-D4B802738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88181-8DCB-49BC-B184-C28D5281CB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F7CDD-3E76-420D-A30E-98541A53E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0188" y="179388"/>
            <a:ext cx="2052637" cy="5935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2275" y="179388"/>
            <a:ext cx="6005513" cy="5935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BB4F0-7ADE-43D6-9095-C3C75C848E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15200" cy="11319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6480" y="1604329"/>
            <a:ext cx="4037760" cy="451343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32481" y="1604329"/>
            <a:ext cx="4039200" cy="4513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16800" cy="459409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85760" cy="459409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16800" cy="459409"/>
          </a:xfrm>
        </p:spPr>
        <p:txBody>
          <a:bodyPr/>
          <a:lstStyle>
            <a:lvl1pPr>
              <a:defRPr/>
            </a:lvl1pPr>
          </a:lstStyle>
          <a:p>
            <a:fld id="{DC9A763E-1AA8-43B2-8B3D-B0F8B63E67C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79BCC-1CF1-4085-BDBA-D4FD93B76C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95E8A-56AF-4BF2-9910-C93B7FD377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F2C90-2383-4B2C-96AC-B44AB48903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275" y="1622425"/>
            <a:ext cx="4029075" cy="4492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3750" y="1622425"/>
            <a:ext cx="4029075" cy="4492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BEFE9-E374-4F4A-B0DD-7E76E33B11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DD13A-DAA8-488C-BAA8-577F35011C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96B8F-0DC3-4984-80A2-05154460A9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C40F4-60A8-4CA6-9630-0A4C931120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AA5D6-7A78-4888-840E-F3CBC77E8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47799" y="179388"/>
            <a:ext cx="7026275" cy="1450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2275" y="1622425"/>
            <a:ext cx="8210550" cy="4492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556375" y="6246813"/>
            <a:ext cx="211772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59B8A0D0-9C03-4791-9B4D-BDEBB0B95B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26" name="Picture 2" descr="E:\u\folders\TUTORIAL\DCMI_logo_cropped.jp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1089025" cy="10779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Arial" charset="0"/>
          <a:cs typeface="Lucida Sans Unicode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Arial" charset="0"/>
          <a:cs typeface="Lucida Sans Unicode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Arial" charset="0"/>
          <a:cs typeface="Lucida Sans Unicode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Arial" charset="0"/>
          <a:cs typeface="Lucida Sans Unicode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Arial" charset="0"/>
          <a:cs typeface="Lucida Sans Unicode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Arial" charset="0"/>
          <a:cs typeface="Lucida Sans Unicode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Arial" charset="0"/>
          <a:cs typeface="Lucida Sans Unicode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Arial" charset="0"/>
          <a:cs typeface="Lucida Sans Unicode" charset="0"/>
        </a:defRPr>
      </a:lvl9pPr>
    </p:titleStyle>
    <p:bodyStyle>
      <a:lvl1pPr marL="323850" indent="-323850" algn="l" defTabSz="457200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00000"/>
        <a:buFont typeface="Arial" charset="0"/>
        <a:buChar char="•"/>
        <a:defRPr sz="2000">
          <a:solidFill>
            <a:srgbClr val="800000"/>
          </a:solidFill>
          <a:latin typeface="+mn-lt"/>
          <a:ea typeface="+mn-ea"/>
          <a:cs typeface="+mn-cs"/>
        </a:defRPr>
      </a:lvl1pPr>
      <a:lvl2pPr marL="723900" indent="-2667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skos-referenc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2009/REC-skos-reference-20090818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Web-enabled vocabularies</a:t>
            </a:r>
          </a:p>
        </p:txBody>
      </p:sp>
      <p:sp>
        <p:nvSpPr>
          <p:cNvPr id="2457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ChangeArrowheads="1"/>
          </p:cNvSpPr>
          <p:nvPr>
            <p:ph type="title"/>
          </p:nvPr>
        </p:nvSpPr>
        <p:spPr>
          <a:xfrm>
            <a:off x="1295399" y="225425"/>
            <a:ext cx="7185025" cy="136842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SKOS Properties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2275" y="1439863"/>
            <a:ext cx="8216900" cy="4319587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 smtClean="0"/>
              <a:t>RDF properties for links to Broader, Narrower, Related Concepts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 smtClean="0"/>
              <a:t>RDF properties and classes for defining a knowledge system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1800" dirty="0" smtClean="0"/>
              <a:t>Basic description (Concept, Concept Scheme)‏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1800" dirty="0" err="1" smtClean="0"/>
              <a:t>Labeling</a:t>
            </a:r>
            <a:r>
              <a:rPr lang="en-GB" sz="1800" dirty="0" smtClean="0"/>
              <a:t> (Preferred Label, Alternative Label)‏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1800" dirty="0" smtClean="0"/>
              <a:t>Documentation (Definition, History Note)‏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1800" dirty="0" smtClean="0"/>
              <a:t>Mapping (Broader Match, etc)‏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 smtClean="0"/>
              <a:t>As of August 2009 a W3C Recommendation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1800" dirty="0" smtClean="0">
                <a:solidFill>
                  <a:schemeClr val="accent2"/>
                </a:solidFill>
              </a:rPr>
              <a:t>http</a:t>
            </a:r>
            <a:r>
              <a:rPr lang="en-GB" sz="1800" smtClean="0">
                <a:solidFill>
                  <a:schemeClr val="accent2"/>
                </a:solidFill>
              </a:rPr>
              <a:t>://www.w3.org/TR/skos-reference</a:t>
            </a:r>
            <a:endParaRPr lang="en-GB" sz="1800" dirty="0" smtClean="0">
              <a:solidFill>
                <a:schemeClr val="accent2"/>
              </a:solidFill>
              <a:hlinkClick r:id="rId3"/>
            </a:endParaRP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25" y="5765800"/>
            <a:ext cx="1728788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aim of SKOS is not to replace original conceptual vocabularies in their initial context of use, </a:t>
            </a:r>
          </a:p>
          <a:p>
            <a:r>
              <a:rPr lang="en-US" sz="2800" dirty="0" smtClean="0"/>
              <a:t>…but to allow them to be ported to a shared space, </a:t>
            </a:r>
          </a:p>
          <a:p>
            <a:r>
              <a:rPr lang="en-US" sz="2800" dirty="0" smtClean="0"/>
              <a:t>…based on a simplified model, </a:t>
            </a:r>
          </a:p>
          <a:p>
            <a:r>
              <a:rPr lang="en-US" sz="2800" dirty="0" smtClean="0"/>
              <a:t>…enabling wider re-use and better interoperability.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SKOS Philosophy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12E8F736-DA6A-48DA-9AE6-C8B4165E43FB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467600" cy="1143000"/>
          </a:xfrm>
        </p:spPr>
        <p:txBody>
          <a:bodyPr/>
          <a:lstStyle/>
          <a:p>
            <a:pPr eaLnBrk="1" hangingPunct="1"/>
            <a:r>
              <a:rPr lang="en-GB" dirty="0" smtClean="0"/>
              <a:t>SKOS Position</a:t>
            </a:r>
          </a:p>
        </p:txBody>
      </p:sp>
      <p:pic>
        <p:nvPicPr>
          <p:cNvPr id="19460" name="Picture 3" descr="worldvie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990600"/>
            <a:ext cx="5294313" cy="436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3E8353AD-450E-4AF2-A441-86010CA6117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Extensibility of SKOS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800" dirty="0" smtClean="0"/>
              <a:t>Not “take it or leave it”, but “take what you want, create what you need”</a:t>
            </a:r>
          </a:p>
          <a:p>
            <a:pPr eaLnBrk="1" hangingPunct="1"/>
            <a:r>
              <a:rPr lang="en-GB" sz="2800" dirty="0" smtClean="0"/>
              <a:t>Extension “by refinement”</a:t>
            </a:r>
          </a:p>
          <a:p>
            <a:pPr lvl="1" eaLnBrk="1" hangingPunct="1"/>
            <a:r>
              <a:rPr lang="en-GB" dirty="0" smtClean="0"/>
              <a:t>Sub-properties or sub-classes of SKOS Core properties or classes</a:t>
            </a:r>
          </a:p>
          <a:p>
            <a:pPr lvl="1" eaLnBrk="1" hangingPunct="1"/>
            <a:r>
              <a:rPr lang="en-GB" dirty="0" smtClean="0"/>
              <a:t>Extensions are backwards-compatible via RDFS inference</a:t>
            </a:r>
          </a:p>
          <a:p>
            <a:pPr eaLnBrk="1" hangingPunct="1"/>
            <a:r>
              <a:rPr lang="en-GB" sz="2800" dirty="0" smtClean="0"/>
              <a:t>Extension “by combination”</a:t>
            </a:r>
          </a:p>
          <a:p>
            <a:pPr eaLnBrk="1" hangingPunct="1"/>
            <a:endParaRPr lang="en-GB" dirty="0" smtClean="0"/>
          </a:p>
          <a:p>
            <a:pPr lvl="1" eaLnBrk="1" hangingPunct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3453AEE7-FB0C-462A-9269-6D108504943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Ontology engineering – OWL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b="1" dirty="0" smtClean="0"/>
              <a:t>W</a:t>
            </a:r>
            <a:r>
              <a:rPr lang="en-US" sz="2800" dirty="0" smtClean="0"/>
              <a:t>eb </a:t>
            </a:r>
            <a:r>
              <a:rPr lang="en-US" sz="2800" b="1" dirty="0" smtClean="0"/>
              <a:t>O</a:t>
            </a:r>
            <a:r>
              <a:rPr lang="en-US" sz="2800" dirty="0" smtClean="0"/>
              <a:t>ntology </a:t>
            </a:r>
            <a:r>
              <a:rPr lang="en-US" sz="2800" b="1" dirty="0" smtClean="0"/>
              <a:t>L</a:t>
            </a:r>
            <a:r>
              <a:rPr lang="en-US" sz="2800" dirty="0" smtClean="0"/>
              <a:t>anguage for defining complex conceptual structures</a:t>
            </a:r>
          </a:p>
          <a:p>
            <a:pPr eaLnBrk="1" hangingPunct="1"/>
            <a:r>
              <a:rPr lang="en-US" sz="2800" dirty="0" smtClean="0"/>
              <a:t>Class-oriented, logically precise modeling</a:t>
            </a:r>
          </a:p>
          <a:p>
            <a:pPr lvl="1" eaLnBrk="1" hangingPunct="1"/>
            <a:r>
              <a:rPr lang="en-US" sz="2400" dirty="0" smtClean="0"/>
              <a:t>Demanding in terms of expertise, effort, cost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19199" y="322594"/>
            <a:ext cx="7433761" cy="114636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3300" dirty="0"/>
              <a:t>OWL Wine Ontology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480" y="1306218"/>
            <a:ext cx="8033760" cy="506213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34720" y="1761306"/>
            <a:ext cx="4014720" cy="4444307"/>
          </a:xfrm>
          <a:ln/>
        </p:spPr>
        <p:txBody>
          <a:bodyPr/>
          <a:lstStyle/>
          <a:p>
            <a:pPr>
              <a:lnSpc>
                <a:spcPct val="93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sz="2200" dirty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273050"/>
            <a:ext cx="7380288" cy="1136650"/>
          </a:xfrm>
        </p:spPr>
        <p:txBody>
          <a:bodyPr lIns="0" tIns="0" rIns="0" bIns="0"/>
          <a:lstStyle/>
          <a:p>
            <a:pPr eaLnBrk="1" hangingPunct="1"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dirty="0" smtClean="0"/>
              <a:t>Knowledge Organization Systems versus Formal </a:t>
            </a:r>
            <a:r>
              <a:rPr lang="en-US" sz="2600" dirty="0" err="1" smtClean="0"/>
              <a:t>Ontologies</a:t>
            </a:r>
            <a:endParaRPr lang="en-US" sz="2600" dirty="0" smtClean="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5613" y="1603375"/>
            <a:ext cx="8220075" cy="4519613"/>
          </a:xfrm>
          <a:noFill/>
          <a:ln>
            <a:noFill/>
          </a:ln>
        </p:spPr>
        <p:txBody>
          <a:bodyPr lIns="0" tIns="0" rIns="0" bIns="0"/>
          <a:lstStyle/>
          <a:p>
            <a:pPr marL="407988" indent="-303213" eaLnBrk="1" hangingPunct="1"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8950" algn="l"/>
                <a:tab pos="6026150" algn="l"/>
                <a:tab pos="6483350" algn="l"/>
                <a:tab pos="6940550" algn="l"/>
                <a:tab pos="7397750" algn="l"/>
                <a:tab pos="7854950" algn="l"/>
                <a:tab pos="8312150" algn="l"/>
                <a:tab pos="8769350" algn="l"/>
                <a:tab pos="9226550" algn="l"/>
              </a:tabLst>
            </a:pPr>
            <a:r>
              <a:rPr lang="en-US" sz="2400" dirty="0" smtClean="0"/>
              <a:t>Knowledge </a:t>
            </a:r>
            <a:r>
              <a:rPr lang="en-US" sz="2400" smtClean="0"/>
              <a:t>Organization Systems (KOS)</a:t>
            </a:r>
            <a:endParaRPr lang="en-US" sz="2400" dirty="0" smtClean="0"/>
          </a:p>
          <a:p>
            <a:pPr marL="839788" lvl="1" indent="-277813" eaLnBrk="1" hangingPunct="1">
              <a:spcBef>
                <a:spcPct val="0"/>
              </a:spcBef>
              <a:spcAft>
                <a:spcPts val="1138"/>
              </a:spcAft>
              <a:buSzPct val="75000"/>
              <a:buFont typeface="Symbol" charset="2"/>
              <a:buChar char=""/>
              <a:tabLst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8950" algn="l"/>
                <a:tab pos="6026150" algn="l"/>
                <a:tab pos="6483350" algn="l"/>
                <a:tab pos="6940550" algn="l"/>
                <a:tab pos="7397750" algn="l"/>
                <a:tab pos="7854950" algn="l"/>
                <a:tab pos="8312150" algn="l"/>
                <a:tab pos="8769350" algn="l"/>
                <a:tab pos="9226550" algn="l"/>
              </a:tabLst>
            </a:pPr>
            <a:r>
              <a:rPr lang="en-US" sz="2000" dirty="0" smtClean="0"/>
              <a:t>Concepts may be linked pragmatically</a:t>
            </a:r>
          </a:p>
          <a:p>
            <a:pPr marL="839788" lvl="1" indent="-277813" eaLnBrk="1" hangingPunct="1">
              <a:spcBef>
                <a:spcPct val="0"/>
              </a:spcBef>
              <a:spcAft>
                <a:spcPts val="1138"/>
              </a:spcAft>
              <a:buSzPct val="75000"/>
              <a:buFont typeface="Symbol" charset="2"/>
              <a:buChar char=""/>
              <a:tabLst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8950" algn="l"/>
                <a:tab pos="6026150" algn="l"/>
                <a:tab pos="6483350" algn="l"/>
                <a:tab pos="6940550" algn="l"/>
                <a:tab pos="7397750" algn="l"/>
                <a:tab pos="7854950" algn="l"/>
                <a:tab pos="8312150" algn="l"/>
                <a:tab pos="8769350" algn="l"/>
                <a:tab pos="9226550" algn="l"/>
              </a:tabLst>
            </a:pPr>
            <a:r>
              <a:rPr lang="en-US" sz="2000" dirty="0" smtClean="0"/>
              <a:t>Semi-formal, intuitive “maps” of domains</a:t>
            </a:r>
          </a:p>
          <a:p>
            <a:pPr marL="839788" lvl="1" indent="-277813" eaLnBrk="1" hangingPunct="1">
              <a:spcBef>
                <a:spcPct val="0"/>
              </a:spcBef>
              <a:spcAft>
                <a:spcPts val="1138"/>
              </a:spcAft>
              <a:buSzPct val="75000"/>
              <a:buFont typeface="Symbol" charset="2"/>
              <a:buChar char=""/>
              <a:tabLst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8950" algn="l"/>
                <a:tab pos="6026150" algn="l"/>
                <a:tab pos="6483350" algn="l"/>
                <a:tab pos="6940550" algn="l"/>
                <a:tab pos="7397750" algn="l"/>
                <a:tab pos="7854950" algn="l"/>
                <a:tab pos="8312150" algn="l"/>
                <a:tab pos="8769350" algn="l"/>
                <a:tab pos="9226550" algn="l"/>
              </a:tabLst>
            </a:pPr>
            <a:r>
              <a:rPr lang="en-US" sz="2000" dirty="0" smtClean="0"/>
              <a:t>Aid in finding related objects</a:t>
            </a:r>
          </a:p>
          <a:p>
            <a:pPr marL="839788" lvl="1" indent="-277813" eaLnBrk="1" hangingPunct="1">
              <a:spcBef>
                <a:spcPct val="0"/>
              </a:spcBef>
              <a:spcAft>
                <a:spcPts val="1138"/>
              </a:spcAft>
              <a:buSzPct val="75000"/>
              <a:buFont typeface="Symbol" charset="2"/>
              <a:buChar char=""/>
              <a:tabLst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8950" algn="l"/>
                <a:tab pos="6026150" algn="l"/>
                <a:tab pos="6483350" algn="l"/>
                <a:tab pos="6940550" algn="l"/>
                <a:tab pos="7397750" algn="l"/>
                <a:tab pos="7854950" algn="l"/>
                <a:tab pos="8312150" algn="l"/>
                <a:tab pos="8769350" algn="l"/>
                <a:tab pos="9226550" algn="l"/>
              </a:tabLst>
            </a:pPr>
            <a:r>
              <a:rPr lang="en-US" sz="2000" dirty="0" smtClean="0"/>
              <a:t>Port to Semantic Web without re-engineering using SKOS</a:t>
            </a:r>
          </a:p>
          <a:p>
            <a:pPr marL="407988" indent="-303213" eaLnBrk="1" hangingPunct="1"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8950" algn="l"/>
                <a:tab pos="6026150" algn="l"/>
                <a:tab pos="6483350" algn="l"/>
                <a:tab pos="6940550" algn="l"/>
                <a:tab pos="7397750" algn="l"/>
                <a:tab pos="7854950" algn="l"/>
                <a:tab pos="8312150" algn="l"/>
                <a:tab pos="8769350" algn="l"/>
                <a:tab pos="9226550" algn="l"/>
              </a:tabLst>
            </a:pPr>
            <a:r>
              <a:rPr lang="en-US" sz="2400" dirty="0" smtClean="0"/>
              <a:t>Formal </a:t>
            </a:r>
            <a:r>
              <a:rPr lang="en-US" sz="2400" dirty="0" err="1" smtClean="0"/>
              <a:t>Ontologies</a:t>
            </a:r>
            <a:endParaRPr lang="en-US" sz="2400" dirty="0" smtClean="0"/>
          </a:p>
          <a:p>
            <a:pPr marL="839788" lvl="1" indent="-277813" eaLnBrk="1" hangingPunct="1">
              <a:spcBef>
                <a:spcPct val="0"/>
              </a:spcBef>
              <a:spcAft>
                <a:spcPts val="1138"/>
              </a:spcAft>
              <a:buSzPct val="75000"/>
              <a:buFont typeface="Symbol" charset="2"/>
              <a:buChar char=""/>
              <a:tabLst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8950" algn="l"/>
                <a:tab pos="6026150" algn="l"/>
                <a:tab pos="6483350" algn="l"/>
                <a:tab pos="6940550" algn="l"/>
                <a:tab pos="7397750" algn="l"/>
                <a:tab pos="7854950" algn="l"/>
                <a:tab pos="8312150" algn="l"/>
                <a:tab pos="8769350" algn="l"/>
                <a:tab pos="9226550" algn="l"/>
              </a:tabLst>
            </a:pPr>
            <a:r>
              <a:rPr lang="en-US" sz="2000" dirty="0" smtClean="0"/>
              <a:t>Provide an interpretation of reality</a:t>
            </a:r>
          </a:p>
          <a:p>
            <a:pPr marL="839788" lvl="1" indent="-277813" eaLnBrk="1" hangingPunct="1">
              <a:spcBef>
                <a:spcPct val="0"/>
              </a:spcBef>
              <a:spcAft>
                <a:spcPts val="1138"/>
              </a:spcAft>
              <a:buSzPct val="75000"/>
              <a:buFont typeface="Symbol" charset="2"/>
              <a:buChar char=""/>
              <a:tabLst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8950" algn="l"/>
                <a:tab pos="6026150" algn="l"/>
                <a:tab pos="6483350" algn="l"/>
                <a:tab pos="6940550" algn="l"/>
                <a:tab pos="7397750" algn="l"/>
                <a:tab pos="7854950" algn="l"/>
                <a:tab pos="8312150" algn="l"/>
                <a:tab pos="8769350" algn="l"/>
                <a:tab pos="9226550" algn="l"/>
              </a:tabLst>
            </a:pPr>
            <a:r>
              <a:rPr lang="en-US" sz="2000" dirty="0" smtClean="0"/>
              <a:t>Assert axioms or facts about things in the world</a:t>
            </a:r>
          </a:p>
          <a:p>
            <a:pPr marL="839788" lvl="1" indent="-277813" eaLnBrk="1" hangingPunct="1">
              <a:spcBef>
                <a:spcPct val="0"/>
              </a:spcBef>
              <a:spcAft>
                <a:spcPts val="1138"/>
              </a:spcAft>
              <a:buSzPct val="75000"/>
              <a:buFont typeface="Symbol" charset="2"/>
              <a:buChar char=""/>
              <a:tabLst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8950" algn="l"/>
                <a:tab pos="6026150" algn="l"/>
                <a:tab pos="6483350" algn="l"/>
                <a:tab pos="6940550" algn="l"/>
                <a:tab pos="7397750" algn="l"/>
                <a:tab pos="7854950" algn="l"/>
                <a:tab pos="8312150" algn="l"/>
                <a:tab pos="8769350" algn="l"/>
                <a:tab pos="9226550" algn="l"/>
              </a:tabLst>
            </a:pPr>
            <a:r>
              <a:rPr lang="en-US" sz="2000" dirty="0" smtClean="0"/>
              <a:t>Inference using </a:t>
            </a:r>
            <a:r>
              <a:rPr lang="en-US" sz="2000" smtClean="0"/>
              <a:t>logical entailments</a:t>
            </a:r>
          </a:p>
          <a:p>
            <a:pPr marL="439738" lvl="1" indent="-277813" eaLnBrk="1" hangingPunct="1">
              <a:spcBef>
                <a:spcPct val="0"/>
              </a:spcBef>
              <a:spcAft>
                <a:spcPts val="1138"/>
              </a:spcAft>
              <a:buClr>
                <a:srgbClr val="990000"/>
              </a:buClr>
              <a:buSzPct val="75000"/>
              <a:buFont typeface="Symbol" charset="2"/>
              <a:buChar char=""/>
              <a:tabLst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8950" algn="l"/>
                <a:tab pos="6026150" algn="l"/>
                <a:tab pos="6483350" algn="l"/>
                <a:tab pos="6940550" algn="l"/>
                <a:tab pos="7397750" algn="l"/>
                <a:tab pos="7854950" algn="l"/>
                <a:tab pos="8312150" algn="l"/>
                <a:tab pos="8769350" algn="l"/>
                <a:tab pos="9226550" algn="l"/>
              </a:tabLst>
            </a:pPr>
            <a:r>
              <a:rPr lang="en-US" smtClean="0"/>
              <a:t>Re-engineering a KOS as formal ontology is hard</a:t>
            </a:r>
          </a:p>
          <a:p>
            <a:pPr marL="439738" indent="-277813" eaLnBrk="1" hangingPunct="1">
              <a:spcBef>
                <a:spcPct val="0"/>
              </a:spcBef>
              <a:spcAft>
                <a:spcPts val="1138"/>
              </a:spcAft>
              <a:buSzPct val="75000"/>
              <a:buFont typeface="Symbol" charset="2"/>
              <a:buChar char=""/>
              <a:tabLst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8950" algn="l"/>
                <a:tab pos="6026150" algn="l"/>
                <a:tab pos="6483350" algn="l"/>
                <a:tab pos="6940550" algn="l"/>
                <a:tab pos="7397750" algn="l"/>
                <a:tab pos="7854950" algn="l"/>
                <a:tab pos="8312150" algn="l"/>
                <a:tab pos="8769350" algn="l"/>
                <a:tab pos="9226550" algn="l"/>
              </a:tabLst>
            </a:pPr>
            <a:endParaRPr lang="en-US" sz="12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KOS are magnets for attracting links</a:t>
            </a:r>
            <a:endParaRPr lang="en-US" sz="2400" dirty="0" smtClean="0"/>
          </a:p>
          <a:p>
            <a:pPr lvl="1"/>
            <a:r>
              <a:rPr lang="en-US" dirty="0" smtClean="0"/>
              <a:t>Hubs for resources indexed according to a given subject or topic URI</a:t>
            </a:r>
          </a:p>
          <a:p>
            <a:r>
              <a:rPr lang="en-US" sz="2800" dirty="0" smtClean="0"/>
              <a:t>Concepts embedded in a KOS can be used to expand or narrow queries</a:t>
            </a:r>
          </a:p>
          <a:p>
            <a:r>
              <a:rPr lang="en-US" sz="2800" dirty="0" smtClean="0"/>
              <a:t>KOS provide pathways for navigating to related resources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Role of Knowledge Organization Systems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Narrowing a search by topic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752600"/>
            <a:ext cx="7966710" cy="433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val 3"/>
          <p:cNvSpPr/>
          <p:nvPr/>
        </p:nvSpPr>
        <p:spPr bwMode="auto">
          <a:xfrm>
            <a:off x="6781800" y="3657600"/>
            <a:ext cx="1676400" cy="99060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73629"/>
            <a:ext cx="7533000" cy="113628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US" sz="3300" dirty="0"/>
              <a:t>Value Vocabularies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0" y="1604329"/>
            <a:ext cx="8219520" cy="4437106"/>
          </a:xfrm>
          <a:ln/>
        </p:spPr>
        <p:txBody>
          <a:bodyPr/>
          <a:lstStyle/>
          <a:p>
            <a:pPr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US" dirty="0"/>
              <a:t>Simple lists...</a:t>
            </a:r>
          </a:p>
          <a:p>
            <a:pPr lvl="1"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US" dirty="0"/>
              <a:t>“Animal”, “Vegetable”, “Mineral”</a:t>
            </a:r>
          </a:p>
          <a:p>
            <a:pPr lvl="1"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US" dirty="0"/>
              <a:t>“Yes”, “No”, “Maybe”</a:t>
            </a:r>
          </a:p>
          <a:p>
            <a:pPr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US" dirty="0"/>
              <a:t>Controlled vocabularies...</a:t>
            </a:r>
          </a:p>
          <a:p>
            <a:pPr lvl="1"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US" dirty="0"/>
              <a:t>Subject headings (“China – History”)‏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42999" y="312738"/>
            <a:ext cx="7540625" cy="1063625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dirty="0" smtClean="0"/>
              <a:t>Moving from string-based metadata...</a:t>
            </a:r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258763" y="2000250"/>
            <a:ext cx="6502400" cy="2976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lnSpc>
                <a:spcPct val="93000"/>
              </a:lnSpc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sz="2200">
                <a:solidFill>
                  <a:srgbClr val="000000"/>
                </a:solidFill>
              </a:rPr>
              <a:t>&lt;</a:t>
            </a:r>
            <a:r>
              <a:rPr lang="de-DE" sz="2200">
                <a:solidFill>
                  <a:schemeClr val="accent2"/>
                </a:solidFill>
              </a:rPr>
              <a:t>http://openlibrary.org/6/0L7983950M</a:t>
            </a:r>
            <a:r>
              <a:rPr lang="de-DE" sz="220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ct val="93000"/>
              </a:lnSpc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sz="2200">
                <a:solidFill>
                  <a:srgbClr val="000000"/>
                </a:solidFill>
              </a:rPr>
              <a:t>	a bibo:Book</a:t>
            </a:r>
          </a:p>
          <a:p>
            <a:pPr>
              <a:lnSpc>
                <a:spcPct val="93000"/>
              </a:lnSpc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sz="2200">
                <a:solidFill>
                  <a:srgbClr val="000000"/>
                </a:solidFill>
              </a:rPr>
              <a:t>	dc:title  'Weaving the Web';</a:t>
            </a:r>
          </a:p>
          <a:p>
            <a:pPr>
              <a:lnSpc>
                <a:spcPct val="93000"/>
              </a:lnSpc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sz="2200">
                <a:solidFill>
                  <a:srgbClr val="000000"/>
                </a:solidFill>
              </a:rPr>
              <a:t>	dc:creator  'Tim Berners-Lee' ;</a:t>
            </a:r>
          </a:p>
          <a:p>
            <a:pPr>
              <a:lnSpc>
                <a:spcPct val="93000"/>
              </a:lnSpc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sz="2200">
                <a:solidFill>
                  <a:srgbClr val="000000"/>
                </a:solidFill>
              </a:rPr>
              <a:t>	dc:subject 'World Wide Web' ;</a:t>
            </a:r>
          </a:p>
          <a:p>
            <a:pPr>
              <a:lnSpc>
                <a:spcPct val="93000"/>
              </a:lnSpc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sz="2200">
                <a:solidFill>
                  <a:srgbClr val="000000"/>
                </a:solidFill>
              </a:rPr>
              <a:t>	dc:publisher 'Texere Publishing'; </a:t>
            </a:r>
          </a:p>
          <a:p>
            <a:pPr>
              <a:lnSpc>
                <a:spcPct val="93000"/>
              </a:lnSpc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sz="2200">
                <a:solidFill>
                  <a:srgbClr val="000000"/>
                </a:solidFill>
              </a:rPr>
              <a:t>	dc:identifier '0752820907'.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399" y="312738"/>
            <a:ext cx="7388225" cy="1063625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dirty="0" smtClean="0"/>
              <a:t>...to Linked Metadata</a:t>
            </a:r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182563" y="1944688"/>
            <a:ext cx="8801100" cy="2976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lnSpc>
                <a:spcPct val="93000"/>
              </a:lnSpc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sz="2200">
                <a:solidFill>
                  <a:srgbClr val="000000"/>
                </a:solidFill>
              </a:rPr>
              <a:t>&lt;</a:t>
            </a:r>
            <a:r>
              <a:rPr lang="de-DE" sz="2200" smtClean="0">
                <a:solidFill>
                  <a:schemeClr val="accent2"/>
                </a:solidFill>
              </a:rPr>
              <a:t>http://openlibrary.org/6/0L7983950M</a:t>
            </a:r>
            <a:r>
              <a:rPr lang="de-DE" sz="2200" smtClean="0">
                <a:solidFill>
                  <a:srgbClr val="000000"/>
                </a:solidFill>
              </a:rPr>
              <a:t>&gt;</a:t>
            </a:r>
            <a:endParaRPr lang="de-DE" sz="2200">
              <a:solidFill>
                <a:srgbClr val="000000"/>
              </a:solidFill>
            </a:endParaRPr>
          </a:p>
          <a:p>
            <a:pPr>
              <a:lnSpc>
                <a:spcPct val="93000"/>
              </a:lnSpc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sz="2200">
                <a:solidFill>
                  <a:srgbClr val="000000"/>
                </a:solidFill>
              </a:rPr>
              <a:t>	a bibo:Book</a:t>
            </a:r>
          </a:p>
          <a:p>
            <a:pPr>
              <a:lnSpc>
                <a:spcPct val="93000"/>
              </a:lnSpc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sz="2200">
                <a:solidFill>
                  <a:srgbClr val="000000"/>
                </a:solidFill>
              </a:rPr>
              <a:t>	dc:title  'Weaving the Web';</a:t>
            </a:r>
          </a:p>
          <a:p>
            <a:pPr>
              <a:lnSpc>
                <a:spcPct val="93000"/>
              </a:lnSpc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sz="2200">
                <a:solidFill>
                  <a:srgbClr val="000000"/>
                </a:solidFill>
              </a:rPr>
              <a:t>	dc:creator  'Tim Berners-Lee' ;</a:t>
            </a:r>
          </a:p>
          <a:p>
            <a:pPr>
              <a:lnSpc>
                <a:spcPct val="93000"/>
              </a:lnSpc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sz="2200">
                <a:solidFill>
                  <a:srgbClr val="000000"/>
                </a:solidFill>
              </a:rPr>
              <a:t>	dc:subject &lt;</a:t>
            </a:r>
            <a:r>
              <a:rPr lang="de-DE" sz="2200">
                <a:solidFill>
                  <a:srgbClr val="0000FF"/>
                </a:solidFill>
              </a:rPr>
              <a:t>http://id.loc.gov/authorities/sh95000541#concept</a:t>
            </a:r>
            <a:r>
              <a:rPr lang="de-DE" sz="2200">
                <a:solidFill>
                  <a:srgbClr val="000000"/>
                </a:solidFill>
              </a:rPr>
              <a:t>&gt; ;</a:t>
            </a:r>
          </a:p>
          <a:p>
            <a:pPr>
              <a:lnSpc>
                <a:spcPct val="93000"/>
              </a:lnSpc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sz="2200">
                <a:solidFill>
                  <a:srgbClr val="000000"/>
                </a:solidFill>
              </a:rPr>
              <a:t>	dc:publisher 'Texere Publishing'; </a:t>
            </a:r>
          </a:p>
          <a:p>
            <a:pPr>
              <a:lnSpc>
                <a:spcPct val="93000"/>
              </a:lnSpc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sz="2200">
                <a:solidFill>
                  <a:srgbClr val="000000"/>
                </a:solidFill>
              </a:rPr>
              <a:t>	dc:identifier '0752820907'.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4083050" y="6559550"/>
            <a:ext cx="3673475" cy="298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FFFFCC"/>
                </a:solidFill>
              </a:rPr>
              <a:t>http://inkdroid.org/bzr/lcsh/docs/slides/</a:t>
            </a:r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327025" y="488950"/>
            <a:ext cx="1900238" cy="466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457200" y="914400"/>
            <a:ext cx="3638550" cy="882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sz="2600">
                <a:solidFill>
                  <a:srgbClr val="FFFF00"/>
                </a:solidFill>
              </a:rPr>
              <a:t>A Web of  Broader and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sz="2600">
                <a:solidFill>
                  <a:srgbClr val="FFFF00"/>
                </a:solidFill>
              </a:rPr>
              <a:t>Narrower Concepts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0"/>
            <a:ext cx="7466880" cy="1143480"/>
          </a:xfrm>
          <a:ln/>
        </p:spPr>
        <p:txBody>
          <a:bodyPr lIns="81639" tIns="42452" rIns="81639" bIns="42452"/>
          <a:lstStyle/>
          <a:p>
            <a:pPr hangingPunct="1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1800" dirty="0"/>
              <a:t>SKOS Example</a:t>
            </a:r>
            <a:br>
              <a:rPr lang="en-GB" sz="1800" dirty="0"/>
            </a:br>
            <a:r>
              <a:rPr lang="en-GB" sz="2900" dirty="0"/>
              <a:t>UK Archival Thesaurus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80161" y="1523681"/>
            <a:ext cx="8229600" cy="4870591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1639" tIns="42452" rIns="81639" bIns="42452"/>
          <a:lstStyle/>
          <a:p>
            <a:pPr marL="299524" indent="-299524">
              <a:spcBef>
                <a:spcPts val="635"/>
              </a:spcBef>
              <a:tabLst>
                <a:tab pos="299524" algn="l"/>
                <a:tab pos="806412" algn="l"/>
                <a:tab pos="1635864" algn="l"/>
                <a:tab pos="2465316" algn="l"/>
                <a:tab pos="3294769" algn="l"/>
                <a:tab pos="4124221" algn="l"/>
                <a:tab pos="4953673" algn="l"/>
                <a:tab pos="5783125" algn="l"/>
                <a:tab pos="6612578" algn="l"/>
                <a:tab pos="7442030" algn="l"/>
                <a:tab pos="8271482" algn="l"/>
                <a:tab pos="9100934" algn="l"/>
                <a:tab pos="9352938" algn="l"/>
                <a:tab pos="9760464" algn="l"/>
                <a:tab pos="9763344" algn="l"/>
                <a:tab pos="9766224" algn="l"/>
                <a:tab pos="9769104" algn="l"/>
                <a:tab pos="9771984" algn="l"/>
              </a:tabLst>
            </a:pPr>
            <a:r>
              <a:rPr lang="en-GB" sz="2500" u="sng" dirty="0">
                <a:solidFill>
                  <a:srgbClr val="000000"/>
                </a:solidFill>
                <a:latin typeface="Arial Unicode MS" pitchFamily="34" charset="-128"/>
              </a:rPr>
              <a:t>Term</a:t>
            </a:r>
            <a:r>
              <a:rPr lang="en-GB" sz="2500" b="1" dirty="0">
                <a:solidFill>
                  <a:srgbClr val="000000"/>
                </a:solidFill>
                <a:latin typeface="Arial Unicode MS" pitchFamily="34" charset="-128"/>
              </a:rPr>
              <a:t>: 		Economic cooperation</a:t>
            </a:r>
            <a:r>
              <a:rPr lang="en-GB" sz="250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</a:p>
          <a:p>
            <a:pPr marL="299524" indent="-299524">
              <a:spcBef>
                <a:spcPts val="635"/>
              </a:spcBef>
              <a:tabLst>
                <a:tab pos="299524" algn="l"/>
                <a:tab pos="806412" algn="l"/>
                <a:tab pos="1635864" algn="l"/>
                <a:tab pos="2465316" algn="l"/>
                <a:tab pos="3294769" algn="l"/>
                <a:tab pos="4124221" algn="l"/>
                <a:tab pos="4953673" algn="l"/>
                <a:tab pos="5783125" algn="l"/>
                <a:tab pos="6612578" algn="l"/>
                <a:tab pos="7442030" algn="l"/>
                <a:tab pos="8271482" algn="l"/>
                <a:tab pos="9100934" algn="l"/>
                <a:tab pos="9352938" algn="l"/>
                <a:tab pos="9760464" algn="l"/>
                <a:tab pos="9763344" algn="l"/>
                <a:tab pos="9766224" algn="l"/>
                <a:tab pos="9769104" algn="l"/>
                <a:tab pos="9771984" algn="l"/>
              </a:tabLst>
            </a:pPr>
            <a:r>
              <a:rPr lang="en-GB" sz="2500" u="sng" dirty="0">
                <a:solidFill>
                  <a:srgbClr val="000000"/>
                </a:solidFill>
                <a:latin typeface="Arial Unicode MS" pitchFamily="34" charset="-128"/>
              </a:rPr>
              <a:t>Used For:</a:t>
            </a:r>
            <a:r>
              <a:rPr lang="en-GB" sz="2500" dirty="0">
                <a:solidFill>
                  <a:srgbClr val="000000"/>
                </a:solidFill>
                <a:latin typeface="Arial Unicode MS" pitchFamily="34" charset="-128"/>
              </a:rPr>
              <a:t> 		Economic co-operation </a:t>
            </a:r>
          </a:p>
          <a:p>
            <a:pPr marL="299524" indent="-299524">
              <a:spcBef>
                <a:spcPts val="635"/>
              </a:spcBef>
              <a:tabLst>
                <a:tab pos="299524" algn="l"/>
                <a:tab pos="806412" algn="l"/>
                <a:tab pos="1635864" algn="l"/>
                <a:tab pos="2465316" algn="l"/>
                <a:tab pos="3294769" algn="l"/>
                <a:tab pos="4124221" algn="l"/>
                <a:tab pos="4953673" algn="l"/>
                <a:tab pos="5783125" algn="l"/>
                <a:tab pos="6612578" algn="l"/>
                <a:tab pos="7442030" algn="l"/>
                <a:tab pos="8271482" algn="l"/>
                <a:tab pos="9100934" algn="l"/>
                <a:tab pos="9352938" algn="l"/>
                <a:tab pos="9760464" algn="l"/>
                <a:tab pos="9763344" algn="l"/>
                <a:tab pos="9766224" algn="l"/>
                <a:tab pos="9769104" algn="l"/>
                <a:tab pos="9771984" algn="l"/>
              </a:tabLst>
            </a:pPr>
            <a:r>
              <a:rPr lang="en-GB" sz="2500" u="sng" dirty="0">
                <a:solidFill>
                  <a:srgbClr val="000000"/>
                </a:solidFill>
                <a:latin typeface="Arial Unicode MS" pitchFamily="34" charset="-128"/>
              </a:rPr>
              <a:t>Broader terms:</a:t>
            </a:r>
            <a:r>
              <a:rPr lang="en-GB" sz="2500" dirty="0">
                <a:solidFill>
                  <a:srgbClr val="000000"/>
                </a:solidFill>
                <a:latin typeface="Arial Unicode MS" pitchFamily="34" charset="-128"/>
              </a:rPr>
              <a:t> 	Economic policy </a:t>
            </a:r>
          </a:p>
          <a:p>
            <a:pPr marL="299524" indent="-299524">
              <a:spcBef>
                <a:spcPts val="635"/>
              </a:spcBef>
              <a:tabLst>
                <a:tab pos="299524" algn="l"/>
                <a:tab pos="806412" algn="l"/>
                <a:tab pos="1635864" algn="l"/>
                <a:tab pos="2465316" algn="l"/>
                <a:tab pos="3294769" algn="l"/>
                <a:tab pos="4124221" algn="l"/>
                <a:tab pos="4953673" algn="l"/>
                <a:tab pos="5783125" algn="l"/>
                <a:tab pos="6612578" algn="l"/>
                <a:tab pos="7442030" algn="l"/>
                <a:tab pos="8271482" algn="l"/>
                <a:tab pos="9100934" algn="l"/>
                <a:tab pos="9352938" algn="l"/>
                <a:tab pos="9760464" algn="l"/>
                <a:tab pos="9763344" algn="l"/>
                <a:tab pos="9766224" algn="l"/>
                <a:tab pos="9769104" algn="l"/>
                <a:tab pos="9771984" algn="l"/>
              </a:tabLst>
            </a:pPr>
            <a:r>
              <a:rPr lang="en-GB" sz="2500" u="sng" dirty="0">
                <a:solidFill>
                  <a:srgbClr val="000000"/>
                </a:solidFill>
                <a:latin typeface="Arial Unicode MS" pitchFamily="34" charset="-128"/>
              </a:rPr>
              <a:t>Narrower terms:</a:t>
            </a:r>
            <a:r>
              <a:rPr lang="en-GB" sz="2500" dirty="0">
                <a:solidFill>
                  <a:srgbClr val="000000"/>
                </a:solidFill>
                <a:latin typeface="Arial Unicode MS" pitchFamily="34" charset="-128"/>
              </a:rPr>
              <a:t> 	Economic integration, European economic cooperation, European industrial cooperation, Industrial cooperation </a:t>
            </a:r>
          </a:p>
          <a:p>
            <a:pPr marL="299524" indent="-299524">
              <a:spcBef>
                <a:spcPts val="635"/>
              </a:spcBef>
              <a:tabLst>
                <a:tab pos="299524" algn="l"/>
                <a:tab pos="806412" algn="l"/>
                <a:tab pos="1635864" algn="l"/>
                <a:tab pos="2465316" algn="l"/>
                <a:tab pos="3294769" algn="l"/>
                <a:tab pos="4124221" algn="l"/>
                <a:tab pos="4953673" algn="l"/>
                <a:tab pos="5783125" algn="l"/>
                <a:tab pos="6612578" algn="l"/>
                <a:tab pos="7442030" algn="l"/>
                <a:tab pos="8271482" algn="l"/>
                <a:tab pos="9100934" algn="l"/>
                <a:tab pos="9352938" algn="l"/>
                <a:tab pos="9760464" algn="l"/>
                <a:tab pos="9763344" algn="l"/>
                <a:tab pos="9766224" algn="l"/>
                <a:tab pos="9769104" algn="l"/>
                <a:tab pos="9771984" algn="l"/>
              </a:tabLst>
            </a:pPr>
            <a:r>
              <a:rPr lang="en-GB" sz="2500" u="sng" dirty="0">
                <a:solidFill>
                  <a:srgbClr val="000000"/>
                </a:solidFill>
                <a:latin typeface="Arial Unicode MS" pitchFamily="34" charset="-128"/>
              </a:rPr>
              <a:t>Related terms:</a:t>
            </a:r>
            <a:r>
              <a:rPr lang="en-GB" sz="2500" dirty="0">
                <a:solidFill>
                  <a:srgbClr val="000000"/>
                </a:solidFill>
                <a:latin typeface="Arial Unicode MS" pitchFamily="34" charset="-128"/>
              </a:rPr>
              <a:t> 	Interdependence </a:t>
            </a:r>
          </a:p>
          <a:p>
            <a:pPr marL="299524" indent="-299524">
              <a:spcBef>
                <a:spcPts val="635"/>
              </a:spcBef>
              <a:tabLst>
                <a:tab pos="299524" algn="l"/>
                <a:tab pos="806412" algn="l"/>
                <a:tab pos="1635864" algn="l"/>
                <a:tab pos="2465316" algn="l"/>
                <a:tab pos="3294769" algn="l"/>
                <a:tab pos="4124221" algn="l"/>
                <a:tab pos="4953673" algn="l"/>
                <a:tab pos="5783125" algn="l"/>
                <a:tab pos="6612578" algn="l"/>
                <a:tab pos="7442030" algn="l"/>
                <a:tab pos="8271482" algn="l"/>
                <a:tab pos="9100934" algn="l"/>
                <a:tab pos="9352938" algn="l"/>
                <a:tab pos="9760464" algn="l"/>
                <a:tab pos="9763344" algn="l"/>
                <a:tab pos="9766224" algn="l"/>
                <a:tab pos="9769104" algn="l"/>
                <a:tab pos="9771984" algn="l"/>
              </a:tabLst>
            </a:pPr>
            <a:r>
              <a:rPr lang="en-GB" sz="2500" u="sng" dirty="0">
                <a:solidFill>
                  <a:srgbClr val="000000"/>
                </a:solidFill>
                <a:latin typeface="Arial Unicode MS" pitchFamily="34" charset="-128"/>
              </a:rPr>
              <a:t>Scope Note:</a:t>
            </a:r>
            <a:r>
              <a:rPr lang="en-GB" sz="2500" dirty="0">
                <a:solidFill>
                  <a:srgbClr val="000000"/>
                </a:solidFill>
                <a:latin typeface="Arial Unicode MS" pitchFamily="34" charset="-128"/>
              </a:rPr>
              <a:t> 	Includes cooperative measures in banking, trade, industry etc., between and among countries.</a:t>
            </a:r>
            <a:r>
              <a:rPr lang="en-GB" sz="25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71599" y="0"/>
            <a:ext cx="7218363" cy="1143000"/>
          </a:xfrm>
        </p:spPr>
        <p:txBody>
          <a:bodyPr/>
          <a:lstStyle/>
          <a:p>
            <a:pPr eaLnBrk="1" hangingPunct="1"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smtClean="0"/>
              <a:t>Expressing a thesaurus as linked data</a:t>
            </a:r>
          </a:p>
        </p:txBody>
      </p:sp>
      <p:pic>
        <p:nvPicPr>
          <p:cNvPr id="6349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0725" y="939800"/>
            <a:ext cx="8421688" cy="5210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3492" name="Text Box 3"/>
          <p:cNvSpPr txBox="1">
            <a:spLocks noChangeArrowheads="1"/>
          </p:cNvSpPr>
          <p:nvPr/>
        </p:nvSpPr>
        <p:spPr bwMode="auto">
          <a:xfrm>
            <a:off x="3779838" y="-539750"/>
            <a:ext cx="180975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F6CDC5AE-EC0A-4AC8-BAEE-4CC08C7EBE5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dirty="0" smtClean="0"/>
              <a:t>SKOS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b="1" dirty="0" smtClean="0"/>
              <a:t>S</a:t>
            </a:r>
            <a:r>
              <a:rPr lang="en-GB" dirty="0" smtClean="0"/>
              <a:t>imple </a:t>
            </a:r>
            <a:r>
              <a:rPr lang="en-GB" b="1" dirty="0" smtClean="0"/>
              <a:t>K</a:t>
            </a:r>
            <a:r>
              <a:rPr lang="en-GB" dirty="0" smtClean="0"/>
              <a:t>nowledge </a:t>
            </a:r>
            <a:r>
              <a:rPr lang="en-GB" b="1" dirty="0" smtClean="0"/>
              <a:t>O</a:t>
            </a:r>
            <a:r>
              <a:rPr lang="en-GB" dirty="0" smtClean="0"/>
              <a:t>rganisation </a:t>
            </a:r>
            <a:r>
              <a:rPr lang="en-GB" b="1" dirty="0" smtClean="0"/>
              <a:t>S</a:t>
            </a:r>
            <a:r>
              <a:rPr lang="en-GB" dirty="0" smtClean="0"/>
              <a:t>ystem</a:t>
            </a:r>
          </a:p>
          <a:p>
            <a:pPr lvl="1" eaLnBrk="1" hangingPunct="1"/>
            <a:r>
              <a:rPr lang="en-GB" dirty="0" smtClean="0"/>
              <a:t>RDF-based model for simple knowledge structures such as thesauri</a:t>
            </a:r>
          </a:p>
          <a:p>
            <a:pPr lvl="1" eaLnBrk="1" hangingPunct="1"/>
            <a:r>
              <a:rPr lang="en-GB" dirty="0" smtClean="0"/>
              <a:t>Porting (“</a:t>
            </a:r>
            <a:r>
              <a:rPr lang="en-GB" dirty="0" err="1" smtClean="0"/>
              <a:t>Webifying</a:t>
            </a:r>
            <a:r>
              <a:rPr lang="en-GB" dirty="0" smtClean="0"/>
              <a:t>”) thesauri: </a:t>
            </a:r>
            <a:r>
              <a:rPr lang="en-US" dirty="0" smtClean="0"/>
              <a:t>representing and sharing classifications, glossaries, thesauri developed in the Print World</a:t>
            </a:r>
          </a:p>
          <a:p>
            <a:pPr lvl="1" eaLnBrk="1" hangingPunct="1"/>
            <a:r>
              <a:rPr lang="en-GB" dirty="0" smtClean="0"/>
              <a:t>Examples of existing knowledge structures:</a:t>
            </a:r>
          </a:p>
          <a:p>
            <a:pPr lvl="2" eaLnBrk="1" hangingPunct="1"/>
            <a:r>
              <a:rPr lang="en-GB" dirty="0" smtClean="0"/>
              <a:t>In the Print World: Dewey Decimal Classification, Art and Architecture Thesaurus</a:t>
            </a:r>
          </a:p>
          <a:p>
            <a:pPr lvl="2" eaLnBrk="1" hangingPunct="1"/>
            <a:r>
              <a:rPr lang="en-GB" dirty="0" smtClean="0"/>
              <a:t>In the Web World: DMOZ categories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800" dirty="0" smtClean="0"/>
              <a:t>Using SKOS:</a:t>
            </a:r>
            <a:endParaRPr lang="en-US" sz="2800" dirty="0" smtClean="0"/>
          </a:p>
          <a:p>
            <a:pPr lvl="1"/>
            <a:r>
              <a:rPr lang="en-US" sz="3600" b="1" dirty="0" smtClean="0">
                <a:hlinkClick r:id="rId2"/>
              </a:rPr>
              <a:t>concepts</a:t>
            </a:r>
            <a:r>
              <a:rPr lang="en-US" sz="3600" dirty="0" smtClean="0"/>
              <a:t> can be identified using URIs, </a:t>
            </a:r>
          </a:p>
          <a:p>
            <a:pPr lvl="1"/>
            <a:r>
              <a:rPr lang="en-US" sz="3600" b="1" dirty="0" smtClean="0">
                <a:hlinkClick r:id="rId2"/>
              </a:rPr>
              <a:t>labeled</a:t>
            </a:r>
            <a:r>
              <a:rPr lang="en-US" sz="3600" dirty="0" smtClean="0"/>
              <a:t> with lexical strings in one or more natural languages, </a:t>
            </a:r>
          </a:p>
          <a:p>
            <a:pPr lvl="1"/>
            <a:r>
              <a:rPr lang="en-US" sz="3600" dirty="0" smtClean="0"/>
              <a:t>assigned </a:t>
            </a:r>
            <a:r>
              <a:rPr lang="en-US" sz="3600" b="1" dirty="0" smtClean="0">
                <a:hlinkClick r:id="rId2"/>
              </a:rPr>
              <a:t>notations</a:t>
            </a:r>
            <a:r>
              <a:rPr lang="en-US" sz="3600" dirty="0" smtClean="0"/>
              <a:t> (lexical codes),</a:t>
            </a:r>
          </a:p>
          <a:p>
            <a:pPr lvl="1"/>
            <a:r>
              <a:rPr lang="en-US" sz="3600" b="1" dirty="0" smtClean="0">
                <a:hlinkClick r:id="rId2"/>
              </a:rPr>
              <a:t>documented</a:t>
            </a:r>
            <a:r>
              <a:rPr lang="en-US" sz="3600" dirty="0" smtClean="0"/>
              <a:t> with various types of note,</a:t>
            </a:r>
          </a:p>
          <a:p>
            <a:pPr lvl="1"/>
            <a:r>
              <a:rPr lang="en-US" sz="3600" b="1" dirty="0" smtClean="0">
                <a:hlinkClick r:id="rId2"/>
              </a:rPr>
              <a:t>linked to other concepts</a:t>
            </a:r>
            <a:r>
              <a:rPr lang="en-US" sz="3600" dirty="0" smtClean="0"/>
              <a:t> and</a:t>
            </a:r>
          </a:p>
          <a:p>
            <a:pPr lvl="1"/>
            <a:r>
              <a:rPr lang="en-US" sz="3600" dirty="0" smtClean="0"/>
              <a:t>organized into informal hierarchies and association networks,</a:t>
            </a:r>
          </a:p>
          <a:p>
            <a:pPr lvl="1"/>
            <a:r>
              <a:rPr lang="en-US" sz="3600" dirty="0" smtClean="0"/>
              <a:t>aggregated into </a:t>
            </a:r>
            <a:r>
              <a:rPr lang="en-US" sz="3600" b="1" dirty="0" smtClean="0">
                <a:hlinkClick r:id="rId2"/>
              </a:rPr>
              <a:t>concept schemes</a:t>
            </a:r>
            <a:r>
              <a:rPr lang="en-US" sz="3600" dirty="0" smtClean="0"/>
              <a:t>,</a:t>
            </a:r>
          </a:p>
          <a:p>
            <a:pPr lvl="1"/>
            <a:r>
              <a:rPr lang="en-US" sz="3600" dirty="0" smtClean="0"/>
              <a:t>grouped into labeled and/or ordered </a:t>
            </a:r>
            <a:r>
              <a:rPr lang="en-US" sz="3600" b="1" dirty="0" smtClean="0">
                <a:hlinkClick r:id="rId2"/>
              </a:rPr>
              <a:t>collections</a:t>
            </a:r>
            <a:r>
              <a:rPr lang="en-US" sz="3600" dirty="0" smtClean="0"/>
              <a:t>, and </a:t>
            </a:r>
          </a:p>
          <a:p>
            <a:pPr lvl="1"/>
            <a:r>
              <a:rPr lang="en-US" sz="3600" b="1" dirty="0" smtClean="0">
                <a:hlinkClick r:id="rId2"/>
              </a:rPr>
              <a:t>mapped</a:t>
            </a:r>
            <a:r>
              <a:rPr lang="en-US" sz="3600" dirty="0" smtClean="0"/>
              <a:t> to concepts in other schemes.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SKOS in a Nutshell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Lucida Sans Unicode"/>
      </a:majorFont>
      <a:minorFont>
        <a:latin typeface="Arial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Lucida Sans Unicod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528</Words>
  <PresentationFormat>On-screen Show (4:3)</PresentationFormat>
  <Paragraphs>109</Paragraphs>
  <Slides>18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1_Office Theme</vt:lpstr>
      <vt:lpstr>Web-enabled vocabularies</vt:lpstr>
      <vt:lpstr>Value Vocabularies</vt:lpstr>
      <vt:lpstr>Moving from string-based metadata...</vt:lpstr>
      <vt:lpstr>...to Linked Metadata</vt:lpstr>
      <vt:lpstr>Slide 5</vt:lpstr>
      <vt:lpstr>SKOS Example UK Archival Thesaurus</vt:lpstr>
      <vt:lpstr>Expressing a thesaurus as linked data</vt:lpstr>
      <vt:lpstr>SKOS</vt:lpstr>
      <vt:lpstr>SKOS in a Nutshell</vt:lpstr>
      <vt:lpstr>SKOS Properties</vt:lpstr>
      <vt:lpstr>SKOS Philosophy</vt:lpstr>
      <vt:lpstr>SKOS Position</vt:lpstr>
      <vt:lpstr>Extensibility of SKOS</vt:lpstr>
      <vt:lpstr>Ontology engineering – OWL</vt:lpstr>
      <vt:lpstr>OWL Wine Ontology</vt:lpstr>
      <vt:lpstr>Knowledge Organization Systems versus Formal Ontologies</vt:lpstr>
      <vt:lpstr>Role of Knowledge Organization Systems</vt:lpstr>
      <vt:lpstr>Narrowing a search by topic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kessler</dc:creator>
  <cp:lastModifiedBy>Thomas Baker</cp:lastModifiedBy>
  <cp:revision>53</cp:revision>
  <dcterms:modified xsi:type="dcterms:W3CDTF">2009-12-12T01:00:15Z</dcterms:modified>
</cp:coreProperties>
</file>