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07" r:id="rId2"/>
    <p:sldId id="334" r:id="rId3"/>
    <p:sldId id="347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35" r:id="rId12"/>
    <p:sldId id="336" r:id="rId13"/>
    <p:sldId id="337" r:id="rId14"/>
    <p:sldId id="338" r:id="rId15"/>
    <p:sldId id="339" r:id="rId16"/>
    <p:sldId id="346" r:id="rId17"/>
    <p:sldId id="345" r:id="rId18"/>
    <p:sldId id="348" r:id="rId19"/>
    <p:sldId id="349" r:id="rId20"/>
    <p:sldId id="350" r:id="rId21"/>
  </p:sldIdLst>
  <p:sldSz cx="9144000" cy="6858000" type="screen4x3"/>
  <p:notesSz cx="6811963" cy="99425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1pPr>
    <a:lvl2pPr marL="4572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2pPr>
    <a:lvl3pPr marL="9144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3pPr>
    <a:lvl4pPr marL="1371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4pPr>
    <a:lvl5pPr marL="18288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Lucida Sans Unicode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5" autoAdjust="0"/>
  </p:normalViewPr>
  <p:slideViewPr>
    <p:cSldViewPr>
      <p:cViewPr>
        <p:scale>
          <a:sx n="46" d="100"/>
          <a:sy n="46" d="100"/>
        </p:scale>
        <p:origin x="-1164" y="-15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54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2"/>
    </p:cViewPr>
  </p:sorterViewPr>
  <p:notesViewPr>
    <p:cSldViewPr>
      <p:cViewPr varScale="1">
        <p:scale>
          <a:sx n="44" d="100"/>
          <a:sy n="44" d="100"/>
        </p:scale>
        <p:origin x="-2136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344F25-49F6-460F-8696-CC438BCEA4DE}" type="datetimeFigureOut">
              <a:rPr lang="en-US"/>
              <a:pPr>
                <a:defRPr/>
              </a:pPr>
              <a:t>12/11/2009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BF6B959-8F59-4989-A638-D4EB8DE17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11963" cy="99425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/>
          </p:nvPr>
        </p:nvSpPr>
        <p:spPr bwMode="auto">
          <a:xfrm>
            <a:off x="3859213" y="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72" name="Rectangle 1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0750" y="746125"/>
            <a:ext cx="4951413" cy="370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8" name="Rectangle 16"/>
          <p:cNvSpPr>
            <a:spLocks noGrp="1" noChangeArrowheads="1"/>
          </p:cNvSpPr>
          <p:nvPr>
            <p:ph type="body"/>
          </p:nvPr>
        </p:nvSpPr>
        <p:spPr bwMode="auto">
          <a:xfrm>
            <a:off x="681038" y="4722813"/>
            <a:ext cx="5430837" cy="4454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ftr"/>
          </p:nvPr>
        </p:nvSpPr>
        <p:spPr bwMode="auto">
          <a:xfrm>
            <a:off x="0" y="9442450"/>
            <a:ext cx="2932113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sldNum"/>
          </p:nvPr>
        </p:nvSpPr>
        <p:spPr bwMode="auto">
          <a:xfrm>
            <a:off x="3859213" y="9442450"/>
            <a:ext cx="2932112" cy="477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531D340-984A-442F-AD9C-AAAD0669DEB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C15522-4AC5-435A-A334-9FE0A7711FFD}" type="slidenum">
              <a:rPr lang="en-GB"/>
              <a:pPr/>
              <a:t>2</a:t>
            </a:fld>
            <a:endParaRPr lang="en-GB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919801" y="745505"/>
            <a:ext cx="4972361" cy="372899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33" tIns="41966" rIns="83933" bIns="41966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0911" y="4722510"/>
            <a:ext cx="5434408" cy="445973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2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Other technology allowed the card to become a very efficient way of sharing our metadata creation duties.</a:t>
            </a:r>
          </a:p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Helvetica Neue Light" charset="0"/>
              <a:cs typeface="Lucida Sans Unicode" pitchFamily="34" charset="0"/>
            </a:endParaRPr>
          </a:p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card as the first ALA standard. LC card product beginning in 1902.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2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MARC, mid-1960’s. Designed for the printing of cards. machine-readable but still mainly textual. still mainly aimed at human readers of the information. machine-oriented information separate, and not easy to input, and therefore often not taken advantage of (fixed fields). but still very valuable.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2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A coded document, mainly designed for display to humans. Still the same document we’ve been displaying in catalogs for over 150 years. And only designed to be used inside a library catalog. No thought to how it might play with other day, such a Google maps, or Wikipedia.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marL="228600" indent="-228600" eaLnBrk="1" hangingPunct="1">
              <a:spcBef>
                <a:spcPct val="0"/>
              </a:spcBef>
              <a:buFont typeface="Times New Roman" pitchFamily="18" charset="0"/>
              <a:buAutoNum type="arabicParenR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locked away in a record; don’t present our data as data; databases keep users out except for the user interface, so very little functionality available to programs</a:t>
            </a:r>
          </a:p>
          <a:p>
            <a:pPr marL="228600" indent="-228600" eaLnBrk="1" hangingPunct="1">
              <a:spcBef>
                <a:spcPct val="0"/>
              </a:spcBef>
              <a:buFont typeface="Times New Roman" pitchFamily="18" charset="0"/>
              <a:buAutoNum type="arabicParenR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800" algn="l"/>
                <a:tab pos="8458200" algn="l"/>
                <a:tab pos="9372600" algn="l"/>
                <a:tab pos="10287000" algn="l"/>
              </a:tabLst>
            </a:pPr>
            <a:r>
              <a:rPr lang="en-US">
                <a:latin typeface="Helvetica Neue Light" charset="0"/>
                <a:cs typeface="Lucida Sans Unicode" pitchFamily="34" charset="0"/>
              </a:rPr>
              <a:t> each library’s information is separate (except in OCLC and some union catalogs); so the totality of library information isn’t usable; still based on physically locating items, not on making use of the information that we have.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1773E1-083C-4E44-8536-168A30A504EC}" type="slidenum">
              <a:rPr lang="de-DE" smtClean="0"/>
              <a:pPr/>
              <a:t>16</a:t>
            </a:fld>
            <a:endParaRPr lang="de-DE" smtClean="0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14888" cy="3727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B47545-6E23-49EA-AC25-953877E8A3EA}" type="slidenum">
              <a:rPr lang="de-DE"/>
              <a:pPr/>
              <a:t>17</a:t>
            </a:fld>
            <a:endParaRPr lang="de-DE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038" y="4722813"/>
            <a:ext cx="5432425" cy="445611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D07B52A-9424-4C9E-9ED4-7F25D66F386D}" type="slidenum">
              <a:rPr lang="de-DE" smtClean="0"/>
              <a:pPr/>
              <a:t>4</a:t>
            </a:fld>
            <a:endParaRPr lang="de-DE" smtClean="0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35063" y="746125"/>
            <a:ext cx="4540250" cy="37290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  <p:sp>
        <p:nvSpPr>
          <p:cNvPr id="98309" name="Text Box 3"/>
          <p:cNvSpPr txBox="1">
            <a:spLocks noChangeArrowheads="1"/>
          </p:cNvSpPr>
          <p:nvPr/>
        </p:nvSpPr>
        <p:spPr bwMode="auto">
          <a:xfrm>
            <a:off x="3857625" y="9444038"/>
            <a:ext cx="2952750" cy="496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0EEE151-1CAD-406D-8BB3-F7A30A8C8DD1}" type="slidenum">
              <a:rPr lang="en-GB" sz="1200">
                <a:solidFill>
                  <a:srgbClr val="000000"/>
                </a:solidFill>
              </a:rPr>
              <a:pPr algn="r">
                <a:buSzPct val="45000"/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8034730-B3B2-4071-B274-5AF64C3924B8}" type="slidenum">
              <a:rPr lang="de-DE" smtClean="0"/>
              <a:pPr/>
              <a:t>5</a:t>
            </a:fld>
            <a:endParaRPr lang="de-DE" smtClean="0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14888" cy="3727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96CA52B-BF99-4917-B717-FCE29567B130}" type="slidenum">
              <a:rPr lang="de-DE" smtClean="0"/>
              <a:pPr/>
              <a:t>6</a:t>
            </a:fld>
            <a:endParaRPr lang="de-DE" smtClean="0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14888" cy="3727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8315C0F-1C1C-4455-A767-7951C4C64A1F}" type="slidenum">
              <a:rPr lang="de-DE" smtClean="0"/>
              <a:pPr/>
              <a:t>7</a:t>
            </a:fld>
            <a:endParaRPr lang="de-DE" smtClean="0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996950" y="755650"/>
            <a:ext cx="4805363" cy="37163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F416B6F-449D-4B5F-9C7C-772E702E9965}" type="slidenum">
              <a:rPr lang="de-DE" smtClean="0"/>
              <a:pPr/>
              <a:t>8</a:t>
            </a:fld>
            <a:endParaRPr lang="de-DE" smtClean="0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855DC9-7EFE-4CA1-A352-7963CD00E127}" type="slidenum">
              <a:rPr lang="de-DE" smtClean="0"/>
              <a:pPr/>
              <a:t>9</a:t>
            </a:fld>
            <a:endParaRPr lang="de-DE" smtClean="0"/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A0061D7-7F65-4024-99EB-FB0635B7B467}" type="slidenum">
              <a:rPr lang="de-DE" smtClean="0"/>
              <a:pPr/>
              <a:t>10</a:t>
            </a:fld>
            <a:endParaRPr lang="de-DE" smtClean="0"/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920750" y="746125"/>
            <a:ext cx="4957763" cy="37147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body"/>
          </p:nvPr>
        </p:nvSpPr>
        <p:spPr>
          <a:xfrm>
            <a:off x="681038" y="4722813"/>
            <a:ext cx="5432425" cy="4456112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1113251" y="744963"/>
            <a:ext cx="4587038" cy="37282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1197" y="4722651"/>
            <a:ext cx="5449570" cy="447319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</a:pPr>
            <a:r>
              <a:rPr lang="en-US">
                <a:cs typeface="Times New Roman" pitchFamily="18" charset="0"/>
              </a:rPr>
              <a:t>card catalog was a great leap in technology. it made modern library catalog metadata possible.</a:t>
            </a:r>
          </a:p>
          <a:p>
            <a:pPr eaLnBrk="1" hangingPunct="1"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</a:pPr>
            <a:endParaRPr lang="en-US">
              <a:cs typeface="Times New Roman" pitchFamily="18" charset="0"/>
            </a:endParaRPr>
          </a:p>
          <a:p>
            <a:pPr eaLnBrk="1" hangingPunct="1"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</a:pPr>
            <a:r>
              <a:rPr lang="en-US">
                <a:cs typeface="Times New Roman" pitchFamily="18" charset="0"/>
              </a:rPr>
              <a:t>Is it constructed? Yes! AACR/1&amp;2</a:t>
            </a:r>
          </a:p>
          <a:p>
            <a:pPr eaLnBrk="1" hangingPunct="1">
              <a:spcBef>
                <a:spcPts val="450"/>
              </a:spcBef>
              <a:tabLst>
                <a:tab pos="39688" algn="l"/>
                <a:tab pos="954088" algn="l"/>
                <a:tab pos="1868488" algn="l"/>
                <a:tab pos="2782888" algn="l"/>
                <a:tab pos="3697288" algn="l"/>
                <a:tab pos="4611688" algn="l"/>
                <a:tab pos="5526088" algn="l"/>
                <a:tab pos="6440488" algn="l"/>
                <a:tab pos="7354888" algn="l"/>
                <a:tab pos="8269288" algn="l"/>
                <a:tab pos="9183688" algn="l"/>
                <a:tab pos="10098088" algn="l"/>
              </a:tabLst>
            </a:pPr>
            <a:r>
              <a:rPr lang="en-US">
                <a:cs typeface="Times New Roman" pitchFamily="18" charset="0"/>
              </a:rPr>
              <a:t>What is its purpose? Jewett &amp; Cutter expressed this best: to help a user find a book owned by the library; by author, title or subject.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78982-24CB-4A42-B4C0-D4B802738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88181-8DCB-49BC-B184-C28D5281C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F7CDD-3E76-420D-A30E-98541A53E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0188" y="179388"/>
            <a:ext cx="2052637" cy="5935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179388"/>
            <a:ext cx="6005513" cy="5935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BB4F0-7ADE-43D6-9095-C3C75C848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79BCC-1CF1-4085-BDBA-D4FD93B76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5E8A-56AF-4BF2-9910-C93B7FD377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F2C90-2383-4B2C-96AC-B44AB4890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50" y="1622425"/>
            <a:ext cx="4029075" cy="4492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BEFE9-E374-4F4A-B0DD-7E76E33B1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DD13A-DAA8-488C-BAA8-577F35011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6B8F-0DC3-4984-80A2-05154460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C40F4-60A8-4CA6-9630-0A4C931120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A5D6-7A78-4888-840E-F3CBC77E8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52599" y="179388"/>
            <a:ext cx="6721475" cy="1450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622425"/>
            <a:ext cx="8210550" cy="449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1177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59B8A0D0-9C03-4791-9B4D-BDEBB0B95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26" name="Picture 2" descr="E:\u\folders\TUTORIAL\DCMI_logo_cropped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1089025" cy="10779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defRPr sz="2400" b="1">
          <a:solidFill>
            <a:srgbClr val="000000"/>
          </a:solidFill>
          <a:latin typeface="Arial" charset="0"/>
          <a:cs typeface="Lucida Sans Unicode" charset="0"/>
        </a:defRPr>
      </a:lvl9pPr>
    </p:titleStyle>
    <p:bodyStyle>
      <a:lvl1pPr marL="323850" indent="-323850" algn="l" defTabSz="457200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00000"/>
        <a:buFont typeface="Arial" charset="0"/>
        <a:buChar char="•"/>
        <a:defRPr sz="2000">
          <a:solidFill>
            <a:srgbClr val="800000"/>
          </a:solidFill>
          <a:latin typeface="+mn-lt"/>
          <a:ea typeface="+mn-ea"/>
          <a:cs typeface="+mn-cs"/>
        </a:defRPr>
      </a:lvl1pPr>
      <a:lvl2pPr marL="723900" indent="-2667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kcoyle.net/metadata_netsl_09.pp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legacy data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43AAFAF-5AEA-49D8-AA8C-426388A9E38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164388" cy="13684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...</a:t>
            </a:r>
            <a:r>
              <a:rPr lang="en-US" i="1" smtClean="0"/>
              <a:t>or</a:t>
            </a:r>
            <a:r>
              <a:rPr lang="en-US" smtClean="0"/>
              <a:t> extract the hidden RDFa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622425"/>
            <a:ext cx="8216900" cy="4408488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042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079500"/>
            <a:ext cx="8099425" cy="5160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47800" y="-762000"/>
            <a:ext cx="12192000" cy="914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-304800" y="6858000"/>
            <a:ext cx="6789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Source: </a:t>
            </a:r>
            <a:r>
              <a:rPr lang="en-US" sz="2400" dirty="0" smtClean="0">
                <a:hlinkClick r:id="rId4"/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5334000"/>
            <a:ext cx="4064000" cy="12065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typed, then printed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81600" y="5867400"/>
            <a:ext cx="3492500" cy="625475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From: OCLC../cataloging/cards/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47800"/>
            <a:ext cx="4600575" cy="2828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362" y="6400800"/>
            <a:ext cx="695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2"/>
                </a:solidFill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651500"/>
            <a:ext cx="4064000" cy="12065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Machine-readable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05400" y="5943600"/>
            <a:ext cx="3492500" cy="355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catalog.loc.gov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4013" y="1157288"/>
            <a:ext cx="5895975" cy="4543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362" y="6400800"/>
            <a:ext cx="695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2"/>
                </a:solidFill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438400"/>
            <a:ext cx="4064000" cy="12065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/>
              <a:t>online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81600" y="5943600"/>
            <a:ext cx="3492500" cy="3556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</a:rPr>
              <a:t>catalog.loc.gov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752600"/>
            <a:ext cx="5467350" cy="2971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1362" y="6400800"/>
            <a:ext cx="695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2"/>
                </a:solidFill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410200"/>
            <a:ext cx="4064000" cy="12065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/>
              <a:t>records in a database/catalog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14400"/>
            <a:ext cx="5614988" cy="4327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276600" y="1905000"/>
            <a:ext cx="1676400" cy="18288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1828800" y="685800"/>
            <a:ext cx="4648200" cy="4572000"/>
          </a:xfrm>
          <a:prstGeom prst="can">
            <a:avLst>
              <a:gd name="adj" fmla="val 25000"/>
            </a:avLst>
          </a:prstGeom>
          <a:solidFill>
            <a:srgbClr val="00CCFF">
              <a:alpha val="20999"/>
            </a:srgb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1362" y="6400800"/>
            <a:ext cx="6958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Source: </a:t>
            </a:r>
            <a:r>
              <a:rPr lang="en-US" sz="2400" dirty="0" smtClean="0">
                <a:solidFill>
                  <a:schemeClr val="tx2"/>
                </a:solidFill>
              </a:rPr>
              <a:t>http://kcoyle.net/metadata_netsl_09.ppt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 additive="repl">
                                        <p:cTn id="6" dur="2000" fill="hold"/>
                                        <p:tgtEl>
                                          <p:spTgt spid="41986"/>
                                        </p:tgtEl>
                                      </p:cBhvr>
                                      <p:to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6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419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FF6FF6-D3A8-434C-B2B0-6EAE21EE420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9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179388"/>
            <a:ext cx="7391400" cy="571500"/>
          </a:xfrm>
        </p:spPr>
        <p:txBody>
          <a:bodyPr lIns="0" tIns="0" rIns="0" bIns="0"/>
          <a:lstStyle/>
          <a:p>
            <a:pPr eaLnBrk="1" hangingPunct="1">
              <a:lnSpc>
                <a:spcPct val="93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 smtClean="0"/>
              <a:t>Freeing library data from its silo into The Cloud?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738" y="838200"/>
            <a:ext cx="7272337" cy="5465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172D6C6-E8EA-4486-A331-B9DC82769FD5}" type="slidenum">
              <a:rPr lang="en-US"/>
              <a:pPr/>
              <a:t>17</a:t>
            </a:fld>
            <a:endParaRPr lang="en-US"/>
          </a:p>
        </p:txBody>
      </p:sp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0" y="225425"/>
            <a:ext cx="7337424" cy="1368425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 smtClean="0"/>
              <a:t>Next steps </a:t>
            </a:r>
            <a:endParaRPr lang="en-US" sz="280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622425"/>
            <a:ext cx="8216900" cy="4408488"/>
          </a:xfrm>
          <a:ln/>
        </p:spPr>
        <p:txBody>
          <a:bodyPr/>
          <a:lstStyle/>
          <a:p>
            <a:pPr marL="403225" indent="-298450"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800" dirty="0" smtClean="0"/>
              <a:t>Move towards Linked Data</a:t>
            </a:r>
            <a:endParaRPr lang="en-GB" sz="2400" dirty="0"/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/>
              <a:t>1. Identify things with URIs.</a:t>
            </a:r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/>
              <a:t>2. </a:t>
            </a:r>
            <a:r>
              <a:rPr lang="en-GB" sz="2400" dirty="0" smtClean="0"/>
              <a:t>Link related material</a:t>
            </a:r>
            <a:endParaRPr lang="en-GB" sz="2400" dirty="0"/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/>
              <a:t>3. </a:t>
            </a:r>
            <a:r>
              <a:rPr lang="en-GB" sz="2400" dirty="0" smtClean="0"/>
              <a:t>Design systems to fit the Cloud</a:t>
            </a:r>
            <a:endParaRPr lang="en-GB" sz="2400" dirty="0"/>
          </a:p>
          <a:p>
            <a:pPr marL="403225" indent="-298450"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800" dirty="0" smtClean="0"/>
              <a:t>No more complex than necessary</a:t>
            </a:r>
            <a:endParaRPr lang="en-GB" sz="2800" dirty="0"/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 smtClean="0"/>
              <a:t>Simple metadata profiles (</a:t>
            </a:r>
            <a:r>
              <a:rPr lang="en-GB" sz="2400" dirty="0" err="1" smtClean="0"/>
              <a:t>eg</a:t>
            </a:r>
            <a:r>
              <a:rPr lang="en-GB" sz="2400" dirty="0" smtClean="0"/>
              <a:t> Dublin Core) may suffice</a:t>
            </a:r>
            <a:endParaRPr lang="en-GB" sz="2400" dirty="0"/>
          </a:p>
          <a:p>
            <a:pPr marL="835025" lvl="1" indent="-273050">
              <a:buSzPct val="75000"/>
              <a:buFont typeface="Symbol" charset="2"/>
              <a:buChar char=""/>
              <a:tabLst>
                <a:tab pos="533400" algn="l"/>
                <a:tab pos="990600" algn="l"/>
                <a:tab pos="1447800" algn="l"/>
                <a:tab pos="1905000" algn="l"/>
                <a:tab pos="2362200" algn="l"/>
                <a:tab pos="2819400" algn="l"/>
                <a:tab pos="3276600" algn="l"/>
                <a:tab pos="3733800" algn="l"/>
                <a:tab pos="4191000" algn="l"/>
                <a:tab pos="4648200" algn="l"/>
                <a:tab pos="5105400" algn="l"/>
                <a:tab pos="5564188" algn="l"/>
                <a:tab pos="6021388" algn="l"/>
                <a:tab pos="6478588" algn="l"/>
                <a:tab pos="6935788" algn="l"/>
                <a:tab pos="7392988" algn="l"/>
                <a:tab pos="7850188" algn="l"/>
                <a:tab pos="8307388" algn="l"/>
                <a:tab pos="8764588" algn="l"/>
                <a:tab pos="9221788" algn="l"/>
              </a:tabLst>
            </a:pPr>
            <a:r>
              <a:rPr lang="en-GB" sz="2400" dirty="0" smtClean="0"/>
              <a:t>SKOS may be good enough for vocabularies</a:t>
            </a:r>
            <a:endParaRPr lang="en-GB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800" dirty="0" smtClean="0"/>
              <a:t>“All technology is transitional” </a:t>
            </a:r>
            <a:r>
              <a:rPr lang="en-US" sz="3300" dirty="0" smtClean="0"/>
              <a:t>(David Wood)</a:t>
            </a:r>
            <a:endParaRPr lang="en-US" sz="3500" dirty="0" smtClean="0"/>
          </a:p>
          <a:p>
            <a:r>
              <a:rPr lang="en-US" sz="3500" dirty="0" smtClean="0"/>
              <a:t>Data will outlive today’s Application Programming Interfaces (APIs) or document formats.</a:t>
            </a:r>
          </a:p>
          <a:p>
            <a:pPr lvl="1"/>
            <a:r>
              <a:rPr lang="en-US" sz="3200" dirty="0" smtClean="0"/>
              <a:t>“REST-</a:t>
            </a:r>
            <a:r>
              <a:rPr lang="en-US" sz="3200" dirty="0" err="1" smtClean="0"/>
              <a:t>ful</a:t>
            </a:r>
            <a:r>
              <a:rPr lang="en-US" sz="3200" dirty="0" smtClean="0"/>
              <a:t>” approaches  that use basic transfer protocols such as HTTP and focus on representing data itself interoperability are better in the long term than serving data via custom-built APIs.</a:t>
            </a:r>
          </a:p>
          <a:p>
            <a:pPr lvl="1"/>
            <a:r>
              <a:rPr lang="en-US" sz="3200" dirty="0" smtClean="0"/>
              <a:t>Focusing on the model  of data (RDF) instead of the model of data documents (e.g., XML and XLST).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Long-term: Data outlives applications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10550" cy="44926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Monolithic, all-encompassing standards are expensive to deploy and maintain</a:t>
            </a:r>
          </a:p>
          <a:p>
            <a:r>
              <a:rPr lang="en-US" sz="2400" dirty="0" smtClean="0"/>
              <a:t>Better for the long term are approaches that support:</a:t>
            </a:r>
          </a:p>
          <a:p>
            <a:pPr lvl="1"/>
            <a:r>
              <a:rPr lang="en-US" sz="2600" dirty="0" smtClean="0"/>
              <a:t>modularity,</a:t>
            </a:r>
          </a:p>
          <a:p>
            <a:pPr lvl="1"/>
            <a:r>
              <a:rPr lang="en-US" sz="2600" dirty="0" smtClean="0"/>
              <a:t>distributed maintenance,</a:t>
            </a:r>
          </a:p>
          <a:p>
            <a:pPr lvl="1"/>
            <a:r>
              <a:rPr lang="en-US" sz="2600" dirty="0" smtClean="0"/>
              <a:t>“graceful degradation” of data interoperability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Long-term: better modular than monolithic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02561" y="214583"/>
            <a:ext cx="6697440" cy="1434391"/>
          </a:xfrm>
          <a:ln/>
        </p:spPr>
        <p:txBody>
          <a:bodyPr lIns="81639" tIns="42452" rIns="81639" bIns="42452"/>
          <a:lstStyle/>
          <a:p>
            <a:pPr hangingPunct="1"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/>
              <a:t>Creating shared RDF vocabularies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4560" y="1627371"/>
            <a:ext cx="8231040" cy="4527835"/>
          </a:xfrm>
          <a:ln/>
        </p:spPr>
        <p:txBody>
          <a:bodyPr lIns="81639" tIns="42452" rIns="81639" bIns="42452"/>
          <a:lstStyle/>
          <a:p>
            <a:pPr marL="290884" indent="-290884" hangingPunct="1">
              <a:spcBef>
                <a:spcPts val="454"/>
              </a:spcBef>
              <a:buFont typeface="Arial" pitchFamily="34" charset="0"/>
              <a:buChar char="•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2200" dirty="0">
                <a:solidFill>
                  <a:srgbClr val="990000"/>
                </a:solidFill>
                <a:latin typeface="Comic Sans MS" pitchFamily="66" charset="0"/>
              </a:rPr>
              <a:t>Vocabularies “born RDF”</a:t>
            </a:r>
          </a:p>
          <a:p>
            <a:pPr marL="653770" lvl="1" indent="-239044" hangingPunct="1">
              <a:spcBef>
                <a:spcPts val="408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Simple Knowledge Organization System (SKOS)‏</a:t>
            </a:r>
          </a:p>
          <a:p>
            <a:pPr marL="653770" lvl="1" indent="-239044" hangingPunct="1">
              <a:spcBef>
                <a:spcPts val="408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Web Ontology Language (OWL)‏</a:t>
            </a:r>
          </a:p>
          <a:p>
            <a:pPr marL="653770" lvl="1" indent="-239044" hangingPunct="1">
              <a:spcBef>
                <a:spcPts val="408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DCMI Metadata Terms</a:t>
            </a:r>
          </a:p>
          <a:p>
            <a:pPr marL="290884" indent="-290884" hangingPunct="1">
              <a:spcBef>
                <a:spcPts val="454"/>
              </a:spcBef>
              <a:buFont typeface="Arial" pitchFamily="34" charset="0"/>
              <a:buChar char="•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2200" dirty="0">
                <a:solidFill>
                  <a:srgbClr val="990000"/>
                </a:solidFill>
                <a:latin typeface="Comic Sans MS" pitchFamily="66" charset="0"/>
              </a:rPr>
              <a:t>Translation of pre-Web vocabularies into RDF</a:t>
            </a:r>
          </a:p>
          <a:p>
            <a:pPr marL="653770" lvl="1" indent="-239044" hangingPunct="1">
              <a:spcBef>
                <a:spcPts val="544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MARC </a:t>
            </a:r>
            <a:r>
              <a:rPr lang="en-GB" sz="1800" dirty="0" err="1">
                <a:latin typeface="Comic Sans MS" pitchFamily="66" charset="0"/>
              </a:rPr>
              <a:t>Relators</a:t>
            </a:r>
            <a:r>
              <a:rPr lang="en-GB" sz="1800" dirty="0">
                <a:latin typeface="Comic Sans MS" pitchFamily="66" charset="0"/>
              </a:rPr>
              <a:t> (roles of agents with respect to resources) - Done!</a:t>
            </a:r>
          </a:p>
          <a:p>
            <a:pPr marL="653770" lvl="1" indent="-239044" hangingPunct="1">
              <a:spcBef>
                <a:spcPts val="544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RDA </a:t>
            </a:r>
            <a:r>
              <a:rPr lang="en-GB" sz="2200" dirty="0">
                <a:latin typeface="Comic Sans MS" pitchFamily="66" charset="0"/>
              </a:rPr>
              <a:t>(successor to Anglo-American </a:t>
            </a:r>
            <a:r>
              <a:rPr lang="en-GB" sz="2200" dirty="0" err="1">
                <a:latin typeface="Comic Sans MS" pitchFamily="66" charset="0"/>
              </a:rPr>
              <a:t>Cataloging</a:t>
            </a:r>
            <a:r>
              <a:rPr lang="en-GB" sz="2200" dirty="0">
                <a:latin typeface="Comic Sans MS" pitchFamily="66" charset="0"/>
              </a:rPr>
              <a:t> Rules)‏</a:t>
            </a:r>
          </a:p>
          <a:p>
            <a:pPr marL="653770" lvl="1" indent="-239044" hangingPunct="1">
              <a:spcBef>
                <a:spcPts val="408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Library of Congress value vocabularies in SKOS</a:t>
            </a:r>
          </a:p>
          <a:p>
            <a:pPr marL="653770" lvl="1" indent="-239044" hangingPunct="1">
              <a:spcBef>
                <a:spcPts val="544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1800" dirty="0">
                <a:latin typeface="Comic Sans MS" pitchFamily="66" charset="0"/>
              </a:rPr>
              <a:t>FRBR </a:t>
            </a:r>
            <a:r>
              <a:rPr lang="en-GB" sz="2200" dirty="0">
                <a:latin typeface="Comic Sans MS" pitchFamily="66" charset="0"/>
              </a:rPr>
              <a:t>(</a:t>
            </a:r>
            <a:r>
              <a:rPr lang="en-GB" sz="2200" dirty="0" err="1">
                <a:latin typeface="Comic Sans MS" pitchFamily="66" charset="0"/>
              </a:rPr>
              <a:t>Func</a:t>
            </a:r>
            <a:r>
              <a:rPr lang="en-GB" sz="2200" dirty="0">
                <a:latin typeface="Comic Sans MS" pitchFamily="66" charset="0"/>
              </a:rPr>
              <a:t>. Requirements for Bibliographic Records)‏</a:t>
            </a:r>
          </a:p>
          <a:p>
            <a:pPr marL="653770" lvl="1" indent="-239044" hangingPunct="1">
              <a:spcBef>
                <a:spcPts val="544"/>
              </a:spcBef>
              <a:buFont typeface="Arial" pitchFamily="34" charset="0"/>
              <a:buChar char="–"/>
              <a:tabLst>
                <a:tab pos="326885" algn="l"/>
                <a:tab pos="741611" algn="l"/>
                <a:tab pos="1156338" algn="l"/>
                <a:tab pos="1571064" algn="l"/>
                <a:tab pos="1985790" algn="l"/>
                <a:tab pos="2400516" algn="l"/>
                <a:tab pos="2815242" algn="l"/>
                <a:tab pos="3229968" algn="l"/>
                <a:tab pos="3644694" algn="l"/>
                <a:tab pos="4059420" algn="l"/>
                <a:tab pos="4474146" algn="l"/>
                <a:tab pos="4888873" algn="l"/>
                <a:tab pos="5303599" algn="l"/>
                <a:tab pos="5718325" algn="l"/>
                <a:tab pos="6133051" algn="l"/>
                <a:tab pos="6547777" algn="l"/>
                <a:tab pos="6962503" algn="l"/>
                <a:tab pos="7377229" algn="l"/>
                <a:tab pos="7791955" algn="l"/>
                <a:tab pos="8206682" algn="l"/>
              </a:tabLst>
            </a:pPr>
            <a:r>
              <a:rPr lang="en-GB" sz="2200" dirty="0">
                <a:latin typeface="Comic Sans MS" pitchFamily="66" charset="0"/>
              </a:rPr>
              <a:t>CIDOC CRM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Closed systems may be easier to deploy</a:t>
            </a:r>
          </a:p>
          <a:p>
            <a:r>
              <a:rPr lang="en-US" dirty="0" smtClean="0"/>
              <a:t>Having to integrate more than two or three APIs or data formats may take more work than designing from the start for interoperability.</a:t>
            </a:r>
          </a:p>
          <a:p>
            <a:pPr lvl="1"/>
            <a:r>
              <a:rPr lang="en-US" sz="2000" dirty="0" smtClean="0"/>
              <a:t>It is easier to work with one data model with many specialized vocabularies than a growing pile of incompatible APIs and formats.</a:t>
            </a:r>
          </a:p>
          <a:p>
            <a:r>
              <a:rPr lang="en-US" dirty="0" smtClean="0"/>
              <a:t>Complexity increases over time as legacy applications are superseded.</a:t>
            </a:r>
          </a:p>
          <a:p>
            <a:r>
              <a:rPr lang="en-US" dirty="0" smtClean="0"/>
              <a:t>We cannot predict how your data will be used in the future.</a:t>
            </a:r>
          </a:p>
          <a:p>
            <a:r>
              <a:rPr lang="en-US" dirty="0" smtClean="0"/>
              <a:t>Data of </a:t>
            </a:r>
            <a:r>
              <a:rPr lang="en-US" dirty="0" err="1" smtClean="0"/>
              <a:t>histrorical</a:t>
            </a:r>
            <a:r>
              <a:rPr lang="en-US" dirty="0" smtClean="0"/>
              <a:t> importance should be designed for unanticipated  uses..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“It depends on your requirements!”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548D58D8-7AD3-4E5D-8634-01063893B9B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Core and extension vocabularies</a:t>
            </a:r>
            <a:endParaRPr lang="de-DE" sz="3600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Core-like RDF vocabularies</a:t>
            </a:r>
          </a:p>
          <a:p>
            <a:pPr lvl="1" eaLnBrk="1" hangingPunct="1"/>
            <a:r>
              <a:rPr lang="en-US" smtClean="0"/>
              <a:t>SKOS Core: about knowledge systems</a:t>
            </a:r>
          </a:p>
          <a:p>
            <a:pPr lvl="1" eaLnBrk="1" hangingPunct="1"/>
            <a:r>
              <a:rPr lang="en-US" smtClean="0"/>
              <a:t>Dublin Core: about information resources</a:t>
            </a:r>
          </a:p>
          <a:p>
            <a:pPr lvl="1" eaLnBrk="1" hangingPunct="1"/>
            <a:r>
              <a:rPr lang="en-US" smtClean="0"/>
              <a:t>FOAF: about people and organizations</a:t>
            </a:r>
          </a:p>
          <a:p>
            <a:pPr lvl="1" eaLnBrk="1" hangingPunct="1"/>
            <a:r>
              <a:rPr lang="en-US" smtClean="0"/>
              <a:t>Shared underlying (RDF) model</a:t>
            </a:r>
          </a:p>
          <a:p>
            <a:pPr lvl="1" eaLnBrk="1" hangingPunct="1"/>
            <a:r>
              <a:rPr lang="en-US" smtClean="0"/>
              <a:t>Shared mechanisms for extensibility</a:t>
            </a:r>
          </a:p>
          <a:p>
            <a:pPr eaLnBrk="1" hangingPunct="1"/>
            <a:r>
              <a:rPr lang="en-US" smtClean="0"/>
              <a:t>Extension-like vocabularies</a:t>
            </a:r>
          </a:p>
          <a:p>
            <a:pPr lvl="1" eaLnBrk="1" hangingPunct="1"/>
            <a:r>
              <a:rPr lang="en-US" smtClean="0"/>
              <a:t>Web as context for community creation of vocabularies</a:t>
            </a: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1371599" y="620713"/>
            <a:ext cx="7446963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>
                <a:solidFill>
                  <a:srgbClr val="000000"/>
                </a:solidFill>
              </a:rPr>
              <a:t>Library catalog card – subject headings</a:t>
            </a: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323850" y="6453188"/>
            <a:ext cx="1944688" cy="268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8531225" y="6597650"/>
            <a:ext cx="612775" cy="260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296DBAC-9261-47DE-A5EE-08982EDF0083}" type="slidenum">
              <a:rPr lang="en-GB" sz="1400">
                <a:solidFill>
                  <a:srgbClr val="D07031"/>
                </a:solidFill>
              </a:rPr>
              <a:pPr algn="r">
                <a:buSzPct val="45000"/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D07031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71588" y="1577975"/>
            <a:ext cx="6753225" cy="4132263"/>
            <a:chOff x="801" y="994"/>
            <a:chExt cx="4254" cy="2603"/>
          </a:xfrm>
        </p:grpSpPr>
        <p:pic>
          <p:nvPicPr>
            <p:cNvPr id="54280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1" y="994"/>
              <a:ext cx="4255" cy="26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54281" name="Text Box 6"/>
            <p:cNvSpPr txBox="1">
              <a:spLocks noChangeArrowheads="1"/>
            </p:cNvSpPr>
            <p:nvPr/>
          </p:nvSpPr>
          <p:spPr bwMode="auto">
            <a:xfrm>
              <a:off x="801" y="994"/>
              <a:ext cx="4255" cy="260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1795463" y="4244975"/>
            <a:ext cx="6530975" cy="815975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2122488" y="1468438"/>
            <a:ext cx="5878512" cy="979487"/>
          </a:xfrm>
          <a:prstGeom prst="ellips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447799" y="314325"/>
            <a:ext cx="7235825" cy="1066800"/>
          </a:xfrm>
        </p:spPr>
        <p:txBody>
          <a:bodyPr lIns="0" tIns="0" rIns="0" bIns="0"/>
          <a:lstStyle/>
          <a:p>
            <a:pPr eaLnBrk="1" hangingPunct="1">
              <a:lnSpc>
                <a:spcPct val="87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600" b="0" smtClean="0"/>
              <a:t>Converting Library of Congress Subject Headings...</a:t>
            </a:r>
          </a:p>
        </p:txBody>
      </p:sp>
      <p:pic>
        <p:nvPicPr>
          <p:cNvPr id="5529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" y="1306513"/>
            <a:ext cx="8018463" cy="4859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3999" y="273050"/>
            <a:ext cx="7159625" cy="1146175"/>
          </a:xfrm>
        </p:spPr>
        <p:txBody>
          <a:bodyPr lIns="0" tIns="0" rIns="0" bIns="0"/>
          <a:lstStyle/>
          <a:p>
            <a:pPr eaLnBrk="1" hangingPunct="1">
              <a:lnSpc>
                <a:spcPct val="87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Using existing identifiers as basis for URIs...</a:t>
            </a:r>
          </a:p>
        </p:txBody>
      </p:sp>
      <p:pic>
        <p:nvPicPr>
          <p:cNvPr id="563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450" y="1143000"/>
            <a:ext cx="8043863" cy="5065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/>
          <p:cNvSpPr txBox="1">
            <a:spLocks noChangeArrowheads="1"/>
          </p:cNvSpPr>
          <p:nvPr/>
        </p:nvSpPr>
        <p:spPr bwMode="auto">
          <a:xfrm>
            <a:off x="1295400" y="273050"/>
            <a:ext cx="7380288" cy="1135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7000"/>
              </a:lnSpc>
              <a:buSzPct val="45000"/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b="1">
                <a:solidFill>
                  <a:srgbClr val="000000"/>
                </a:solidFill>
              </a:rPr>
              <a:t>...represented with URIs and RDF</a:t>
            </a:r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667250" y="1603375"/>
            <a:ext cx="4010025" cy="451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03225" indent="-298450">
              <a:lnSpc>
                <a:spcPct val="87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03225" algn="l"/>
                <a:tab pos="860425" algn="l"/>
                <a:tab pos="1317625" algn="l"/>
                <a:tab pos="1774825" algn="l"/>
                <a:tab pos="2232025" algn="l"/>
                <a:tab pos="2689225" algn="l"/>
                <a:tab pos="3146425" algn="l"/>
                <a:tab pos="3603625" algn="l"/>
                <a:tab pos="4060825" algn="l"/>
                <a:tab pos="4518025" algn="l"/>
                <a:tab pos="4975225" algn="l"/>
                <a:tab pos="5432425" algn="l"/>
                <a:tab pos="5889625" algn="l"/>
                <a:tab pos="6346825" algn="l"/>
                <a:tab pos="6804025" algn="l"/>
                <a:tab pos="7261225" algn="l"/>
                <a:tab pos="7718425" algn="l"/>
                <a:tab pos="8175625" algn="l"/>
                <a:tab pos="8632825" algn="l"/>
                <a:tab pos="9090025" algn="l"/>
                <a:tab pos="9547225" algn="l"/>
              </a:tabLst>
            </a:pPr>
            <a:r>
              <a:rPr lang="en-GB" sz="320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88" y="1301750"/>
            <a:ext cx="8156575" cy="4243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BCEE15-DD23-48AD-A009-F9B4F213293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8371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399" y="225425"/>
            <a:ext cx="7185025" cy="13684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...published as open linked data (http://id.loc.gov)‏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622425"/>
            <a:ext cx="8216900" cy="4408488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260475"/>
            <a:ext cx="8099425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5C17CCB-7523-493A-BD9E-7D5263E6F4A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225425"/>
            <a:ext cx="7259638" cy="1368425"/>
          </a:xfrm>
        </p:spPr>
        <p:txBody>
          <a:bodyPr lIns="0" tIns="0" rIns="0" bIns="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/>
              <a:t>See links to broader/narrower terms...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2275" y="1622425"/>
            <a:ext cx="8216900" cy="4408488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63" y="1260475"/>
            <a:ext cx="7740650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360363" y="5935663"/>
            <a:ext cx="28321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</a:rPr>
              <a:t>http://id.loc.gov/authorities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781</Words>
  <PresentationFormat>On-screen Show (4:3)</PresentationFormat>
  <Paragraphs>98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Linking legacy data</vt:lpstr>
      <vt:lpstr>Creating shared RDF vocabularies</vt:lpstr>
      <vt:lpstr>Core and extension vocabularies</vt:lpstr>
      <vt:lpstr>Slide 4</vt:lpstr>
      <vt:lpstr>Converting Library of Congress Subject Headings...</vt:lpstr>
      <vt:lpstr>Using existing identifiers as basis for URIs...</vt:lpstr>
      <vt:lpstr>Slide 7</vt:lpstr>
      <vt:lpstr>...published as open linked data (http://id.loc.gov)‏</vt:lpstr>
      <vt:lpstr>See links to broader/narrower terms...</vt:lpstr>
      <vt:lpstr>...or extract the hidden RDFa</vt:lpstr>
      <vt:lpstr>Slide 11</vt:lpstr>
      <vt:lpstr>typed, then printed</vt:lpstr>
      <vt:lpstr>Machine-readable</vt:lpstr>
      <vt:lpstr>online</vt:lpstr>
      <vt:lpstr>records in a database/catalog</vt:lpstr>
      <vt:lpstr>Freeing library data from its silo into The Cloud?</vt:lpstr>
      <vt:lpstr>Next steps </vt:lpstr>
      <vt:lpstr>Long-term: Data outlives applications</vt:lpstr>
      <vt:lpstr>Long-term: better modular than monolithic</vt:lpstr>
      <vt:lpstr>“It depends on your requirements!”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kessler</dc:creator>
  <cp:lastModifiedBy>Thomas Baker</cp:lastModifiedBy>
  <cp:revision>81</cp:revision>
  <dcterms:modified xsi:type="dcterms:W3CDTF">2009-12-12T00:47:07Z</dcterms:modified>
</cp:coreProperties>
</file>