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18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6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6AE2C-5B74-482E-BE2C-BD85FE5FA80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8A5D-4EE6-4094-A105-BBD2FA72CC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D2CD28-2ADA-41EC-B72D-ADC71AEAC223}" type="slidenum">
              <a:rPr lang="de-DE" smtClean="0"/>
              <a:pPr/>
              <a:t>12</a:t>
            </a:fld>
            <a:endParaRPr lang="de-DE" smtClean="0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2143225" y="694962"/>
            <a:ext cx="2569952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CD5C9A-CFB8-4050-9E3B-0D3206C7C933}" type="slidenum">
              <a:rPr lang="de-DE" smtClean="0"/>
              <a:pPr/>
              <a:t>13</a:t>
            </a:fld>
            <a:endParaRPr lang="de-DE" smtClean="0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003688" y="694962"/>
            <a:ext cx="4847428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699B98-AAD0-465F-97AB-6694303D5A60}" type="slidenum">
              <a:rPr lang="de-DE" smtClean="0"/>
              <a:pPr/>
              <a:t>14</a:t>
            </a:fld>
            <a:endParaRPr lang="de-DE" smtClean="0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003688" y="694962"/>
            <a:ext cx="4847428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1773E1-083C-4E44-8536-168A30A504EC}" type="slidenum">
              <a:rPr lang="de-DE" smtClean="0"/>
              <a:pPr/>
              <a:t>15</a:t>
            </a:fld>
            <a:endParaRPr lang="de-DE" smtClean="0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003688" y="694962"/>
            <a:ext cx="4847428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72955A-5951-443D-8C34-97E70B1D8145}" type="slidenum">
              <a:rPr lang="de-DE" smtClean="0"/>
              <a:pPr/>
              <a:t>16</a:t>
            </a:fld>
            <a:endParaRPr lang="de-DE" smtClean="0"/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003688" y="694962"/>
            <a:ext cx="4847428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5EF06-AB86-420C-A419-41C0470F0E3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106" name="Picture 1058" descr="Background25x1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AB25C-D0AB-45CA-87B0-016C16F781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196975"/>
            <a:ext cx="2057400" cy="471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96975"/>
            <a:ext cx="6019800" cy="471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8EFFD-C66E-484C-9E75-8CAB14D282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© 2010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</a:t>
            </a:r>
            <a:br>
              <a:rPr lang="en-GB" smtClean="0"/>
            </a:br>
            <a:r>
              <a:rPr lang="en-GB" smtClean="0"/>
              <a:t>Dublin Core: The Road from Metadata Formats to Linked Data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B88F-9272-4BE6-A26F-B5061D1AA2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here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6815B-6537-41FF-9880-DC4B05E3DD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28EFB-DEB0-460B-867E-C787768BC5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652F-CD0E-40CD-A9A8-54BFBC832D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C7B0-2FA1-4D9B-A5D2-347F0646FC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9124-526A-478F-A4CE-F8E80EECCA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CE83-F6E7-483C-9E86-ACCF25D218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6600"/>
                </a:solidFill>
              </a:defRPr>
            </a:lvl1pPr>
          </a:lstStyle>
          <a:p>
            <a:fld id="{6C5CF757-710B-403A-B165-83A35D3B3D7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What Makes the Linked Data</a:t>
            </a:r>
            <a:br>
              <a:rPr lang="en-US" sz="3600" smtClean="0"/>
            </a:br>
            <a:r>
              <a:rPr lang="en-US" sz="3600" smtClean="0"/>
              <a:t>Approach Different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© 2009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Tutorial: Dublin Core - Building blocks for interoperability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79388"/>
            <a:ext cx="7467601" cy="1450975"/>
          </a:xfrm>
        </p:spPr>
        <p:txBody>
          <a:bodyPr/>
          <a:lstStyle/>
          <a:p>
            <a:r>
              <a:rPr lang="en-US" b="0" smtClean="0"/>
              <a:t>Wikipedia mentions a book in German </a:t>
            </a:r>
            <a:r>
              <a:rPr lang="en-US" b="0" i="1" smtClean="0"/>
              <a:t>about</a:t>
            </a:r>
            <a:r>
              <a:rPr lang="en-US" b="0" smtClean="0"/>
              <a:t> Obama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smtClean="0">
                <a:solidFill>
                  <a:schemeClr val="tx1"/>
                </a:solidFill>
              </a:rPr>
              <a:t>http://...Obama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2209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1000" y="30480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 bwMode="auto">
          <a:xfrm rot="5400000">
            <a:off x="838200" y="2590800"/>
            <a:ext cx="609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</p:cNvCxnSpPr>
          <p:nvPr/>
        </p:nvCxnSpPr>
        <p:spPr bwMode="auto">
          <a:xfrm flipV="1">
            <a:off x="2514600" y="2286000"/>
            <a:ext cx="1092948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057400" y="1905000"/>
            <a:ext cx="1143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1600200" y="3200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8600" y="25908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905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8400" y="2362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32766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15240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0020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38400" y="3048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48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524000" y="5638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http://dbpedia.org/...Kennedy¹</a:t>
            </a:r>
            <a:r>
              <a:rPr lang="en-US" sz="1400" smtClean="0">
                <a:solidFill>
                  <a:srgbClr val="C00000"/>
                </a:solidFill>
              </a:rPr>
              <a:t>    </a:t>
            </a:r>
            <a:r>
              <a:rPr lang="en-US" sz="1400" smtClean="0">
                <a:solidFill>
                  <a:schemeClr val="tx1"/>
                </a:solidFill>
              </a:rPr>
              <a:t> dct:subject   http://...Obama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524000" y="6019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http://dbpedia.org/...Kennedy      dct:title        “Der schwarze Kennedy”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4000" y="6477000"/>
            <a:ext cx="5261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¹ Full URI: http://dbpedia.org/resource/Barack_Obama_-_Der_schwarze_Kennedy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362200" y="3810000"/>
            <a:ext cx="1371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http://...Kennedy</a:t>
            </a:r>
          </a:p>
        </p:txBody>
      </p:sp>
      <p:cxnSp>
        <p:nvCxnSpPr>
          <p:cNvPr id="56" name="Straight Arrow Connector 55"/>
          <p:cNvCxnSpPr>
            <a:endCxn id="4" idx="3"/>
          </p:cNvCxnSpPr>
          <p:nvPr/>
        </p:nvCxnSpPr>
        <p:spPr bwMode="auto">
          <a:xfrm flipV="1">
            <a:off x="3657600" y="3525604"/>
            <a:ext cx="1016748" cy="3605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505200" y="3505200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dct:subject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3733800" y="3962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733800" y="39624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2000" y="37338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8200" y="3810000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“Der schwarze Kennedy”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79388"/>
            <a:ext cx="7467601" cy="1450975"/>
          </a:xfrm>
        </p:spPr>
        <p:txBody>
          <a:bodyPr/>
          <a:lstStyle/>
          <a:p>
            <a:r>
              <a:rPr lang="en-US" b="0" smtClean="0"/>
              <a:t>New York Times also has a URI for Obama, which it links to Dbpedia’s, leading to more information…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smtClean="0">
                <a:solidFill>
                  <a:schemeClr val="tx1"/>
                </a:solidFill>
              </a:rPr>
              <a:t>http://...Obama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2209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1000" y="30480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 bwMode="auto">
          <a:xfrm rot="5400000">
            <a:off x="838200" y="2590800"/>
            <a:ext cx="609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</p:cNvCxnSpPr>
          <p:nvPr/>
        </p:nvCxnSpPr>
        <p:spPr bwMode="auto">
          <a:xfrm flipV="1">
            <a:off x="2514600" y="2286000"/>
            <a:ext cx="1092948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057400" y="1905000"/>
            <a:ext cx="1143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1600200" y="3200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8600" y="25908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905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8400" y="2362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32766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15240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0020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38400" y="3048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48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524000" y="5638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http://data.nytimes.com/...6853¹</a:t>
            </a:r>
            <a:r>
              <a:rPr lang="en-US" sz="1400" smtClean="0">
                <a:solidFill>
                  <a:srgbClr val="C00000"/>
                </a:solidFill>
              </a:rPr>
              <a:t>   owl:sameAs</a:t>
            </a:r>
            <a:r>
              <a:rPr lang="en-US" sz="1400" smtClean="0">
                <a:solidFill>
                  <a:schemeClr val="tx1"/>
                </a:solidFill>
              </a:rPr>
              <a:t>   http://...Obama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524000" y="6019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http://data.nytimes.com/...6853     x:topicPage   http://topics.nytimes.com/...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4000" y="6477000"/>
            <a:ext cx="4028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¹ Full URI: http://data.nytimes.com/47452218948077706853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362200" y="3810000"/>
            <a:ext cx="1371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http://...6853</a:t>
            </a:r>
          </a:p>
        </p:txBody>
      </p:sp>
      <p:cxnSp>
        <p:nvCxnSpPr>
          <p:cNvPr id="56" name="Straight Arrow Connector 55"/>
          <p:cNvCxnSpPr>
            <a:stCxn id="55" idx="7"/>
            <a:endCxn id="4" idx="3"/>
          </p:cNvCxnSpPr>
          <p:nvPr/>
        </p:nvCxnSpPr>
        <p:spPr bwMode="auto">
          <a:xfrm rot="5400000" flipH="1" flipV="1">
            <a:off x="3933545" y="3124993"/>
            <a:ext cx="340192" cy="11414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505200" y="3505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tx1"/>
                </a:solidFill>
              </a:rPr>
              <a:t>owl:sameAs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9" idx="1"/>
          </p:cNvCxnSpPr>
          <p:nvPr/>
        </p:nvCxnSpPr>
        <p:spPr bwMode="auto">
          <a:xfrm>
            <a:off x="3200400" y="4191000"/>
            <a:ext cx="685800" cy="595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505200" y="4191000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x:topicPage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6200" y="46482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886200" y="4572000"/>
            <a:ext cx="2590800" cy="609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smtClean="0">
                <a:solidFill>
                  <a:schemeClr val="tx1"/>
                </a:solidFill>
              </a:rPr>
              <a:t>http://topics.nytimes.com/top/reference/timestopics/people/o/barack_obama/index.html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2999" y="273050"/>
            <a:ext cx="7542213" cy="1143000"/>
          </a:xfrm>
        </p:spPr>
        <p:txBody>
          <a:bodyPr/>
          <a:lstStyle/>
          <a:p>
            <a:pPr eaLnBrk="1" hangingPunct="1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Linked Data Cloud, 2007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150" y="1600200"/>
            <a:ext cx="57245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60363" y="5721350"/>
            <a:ext cx="216058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333399"/>
                </a:solidFill>
              </a:rPr>
              <a:t>http://dbpedia.org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8419E20-BD26-48B6-ACCC-61A55487C54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399" y="328613"/>
            <a:ext cx="7620001" cy="57150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Linked Data Cloud, March 2008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838200"/>
            <a:ext cx="7272337" cy="546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3B37A9-46E3-4809-9467-30E313F6904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2999" y="147638"/>
            <a:ext cx="7848601" cy="57150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Linked Data Cloud, September 2008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838200"/>
            <a:ext cx="7272337" cy="546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FF6FF6-D3A8-434C-B2B0-6EAE21EE420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179388"/>
            <a:ext cx="7620000" cy="57150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Linked Data Cloud, March 2009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838200"/>
            <a:ext cx="7272337" cy="546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64D68F-AE61-4481-BD75-098EE0C0190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199" y="179388"/>
            <a:ext cx="7924801" cy="6540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Application-specific parts of the cloud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25" y="815975"/>
            <a:ext cx="8816975" cy="5368925"/>
          </a:xfrm>
        </p:spPr>
        <p:txBody>
          <a:bodyPr/>
          <a:lstStyle/>
          <a:p>
            <a:pPr marL="412750" indent="-307975" eaLnBrk="1" hangingPunct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ymbol" charset="2"/>
              <a:buNone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GB" smtClean="0"/>
              <a:t>                “Bio”-related datasets</a:t>
            </a:r>
          </a:p>
          <a:p>
            <a:pPr marL="844550" lvl="1" indent="-282575" eaLnBrk="1" hangingPunct="1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45000"/>
              <a:buFont typeface="Symbol" charset="2"/>
              <a:buNone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GB" sz="1800" smtClean="0"/>
              <a:t>           Thanks to “Linking Open Drug Data” task force of the HCLS at W3C</a:t>
            </a: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2938" y="1800225"/>
            <a:ext cx="5599112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Building Web pages from Linked Data (BBC)</a:t>
            </a:r>
            <a:endParaRPr lang="en-US" b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4554"/>
            <a:ext cx="562356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60974" y="6248400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Source: http://www.bbc.co.uk/music/artists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BBC’s “U2” page, under the hood…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© 2009 DCMI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Tutorial: Dublin Core - Building blocks for interoperability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C7B0-2FA1-4D9B-A5D2-347F0646FC4A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60960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50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825DD7E-3CCD-40AC-BC85-BC9B31461C8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928670"/>
            <a:ext cx="7543800" cy="1143000"/>
          </a:xfrm>
        </p:spPr>
        <p:txBody>
          <a:bodyPr/>
          <a:lstStyle/>
          <a:p>
            <a:pPr eaLnBrk="1" hangingPunct="1"/>
            <a:r>
              <a:rPr lang="de-DE" sz="4000" b="0" dirty="0" smtClean="0"/>
              <a:t>RDF – </a:t>
            </a:r>
            <a:r>
              <a:rPr lang="de-DE" sz="3600" b="0" smtClean="0"/>
              <a:t>a grammar </a:t>
            </a:r>
            <a:r>
              <a:rPr lang="de-DE" sz="3600" b="0" dirty="0" smtClean="0"/>
              <a:t>for Web links</a:t>
            </a:r>
            <a:endParaRPr lang="en-US" sz="4000" b="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e-DE" dirty="0" smtClean="0"/>
              <a:t> </a:t>
            </a:r>
            <a:endParaRPr lang="en-US" dirty="0" smtClean="0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1457318" y="241458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chemeClr val="tx1"/>
                </a:solidFill>
              </a:rPr>
              <a:t>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3133718" y="317658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571868" y="2643182"/>
            <a:ext cx="131978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relatedTo</a:t>
            </a:r>
            <a:endParaRPr lang="en-US" sz="200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67318" y="2490782"/>
            <a:ext cx="2057400" cy="1447800"/>
            <a:chOff x="4176" y="2064"/>
            <a:chExt cx="1296" cy="912"/>
          </a:xfrm>
        </p:grpSpPr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4176" y="2112"/>
              <a:ext cx="1296" cy="8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/>
            </a:p>
          </p:txBody>
        </p:sp>
        <p:sp>
          <p:nvSpPr>
            <p:cNvPr id="5131" name="Oval 10"/>
            <p:cNvSpPr>
              <a:spLocks noChangeArrowheads="1"/>
            </p:cNvSpPr>
            <p:nvPr/>
          </p:nvSpPr>
          <p:spPr bwMode="auto">
            <a:xfrm>
              <a:off x="4224" y="2064"/>
              <a:ext cx="1056" cy="912"/>
            </a:xfrm>
            <a:prstGeom prst="ellipse">
              <a:avLst/>
            </a:prstGeom>
            <a:solidFill>
              <a:srgbClr val="00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 dirty="0">
                  <a:solidFill>
                    <a:schemeClr val="tx1"/>
                  </a:solidFill>
                </a:rPr>
                <a:t>Resource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438268" y="241458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ResourceA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114668" y="317658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48268" y="2490782"/>
            <a:ext cx="2057400" cy="1447800"/>
            <a:chOff x="4176" y="2064"/>
            <a:chExt cx="1296" cy="912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176" y="2112"/>
              <a:ext cx="1296" cy="8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224" y="2064"/>
              <a:ext cx="1056" cy="912"/>
            </a:xfrm>
            <a:prstGeom prst="ellipse">
              <a:avLst/>
            </a:prstGeom>
            <a:solidFill>
              <a:srgbClr val="00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smtClean="0">
                  <a:solidFill>
                    <a:schemeClr val="tx1"/>
                  </a:solidFill>
                </a:rPr>
                <a:t>ResourceB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457318" y="431958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chemeClr val="tx1"/>
                </a:solidFill>
              </a:rPr>
              <a:t>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3133718" y="508158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343268" y="4548182"/>
            <a:ext cx="1725151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describedBy</a:t>
            </a:r>
            <a:endParaRPr lang="en-US" sz="2000" dirty="0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438268" y="431958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ResourceA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114668" y="508158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5248268" y="4548182"/>
            <a:ext cx="1905000" cy="1219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Some text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50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50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44375" cy="9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1EPAQ7CT1L._SS500_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1999" y="1524001"/>
            <a:ext cx="4286250" cy="4286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Source A: About a book by Barack Obama</a:t>
            </a:r>
            <a:endParaRPr lang="en-US" b="0"/>
          </a:p>
        </p:txBody>
      </p:sp>
      <p:sp>
        <p:nvSpPr>
          <p:cNvPr id="5" name="Rectangle 4"/>
          <p:cNvSpPr/>
          <p:nvPr/>
        </p:nvSpPr>
        <p:spPr bwMode="auto">
          <a:xfrm>
            <a:off x="2743200" y="5334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http://../isbn/978-14000082773  dct:title           “Dreams from My Father”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24200" y="1676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16" name="Straight Arrow Connector 15"/>
          <p:cNvCxnSpPr>
            <a:stCxn id="9" idx="6"/>
          </p:cNvCxnSpPr>
          <p:nvPr/>
        </p:nvCxnSpPr>
        <p:spPr bwMode="auto">
          <a:xfrm flipV="1">
            <a:off x="4343400" y="16764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495800" y="1524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14478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2200" y="15240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743200" y="5715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x:published     “2004”</a:t>
            </a:r>
            <a:endParaRPr lang="en-US" sz="160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343400" y="18669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495800" y="19812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172200" y="20574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24600" y="21336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43200" y="609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dct:creator    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114800" y="27432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886200" y="22098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038600" y="24384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43200" y="647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46" name="Straight Arrow Connector 45"/>
          <p:cNvCxnSpPr>
            <a:stCxn id="41" idx="6"/>
          </p:cNvCxnSpPr>
          <p:nvPr/>
        </p:nvCxnSpPr>
        <p:spPr bwMode="auto">
          <a:xfrm flipV="1">
            <a:off x="5334000" y="2895600"/>
            <a:ext cx="7620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257800" y="2971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0" y="2667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72200" y="27432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0" y="3962400"/>
            <a:ext cx="5502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Note that each Web link is expressed in the data as </a:t>
            </a:r>
          </a:p>
          <a:p>
            <a:r>
              <a:rPr lang="en-US" smtClean="0">
                <a:solidFill>
                  <a:schemeClr val="accent6"/>
                </a:solidFill>
              </a:rPr>
              <a:t>a </a:t>
            </a:r>
            <a:r>
              <a:rPr lang="en-US" b="1" smtClean="0">
                <a:solidFill>
                  <a:schemeClr val="accent6"/>
                </a:solidFill>
              </a:rPr>
              <a:t>triple</a:t>
            </a:r>
            <a:r>
              <a:rPr lang="en-US" smtClean="0">
                <a:solidFill>
                  <a:schemeClr val="accent6"/>
                </a:solidFill>
              </a:rPr>
              <a:t> – a three-part data structure.</a:t>
            </a:r>
          </a:p>
          <a:p>
            <a:r>
              <a:rPr lang="en-US" smtClean="0">
                <a:solidFill>
                  <a:schemeClr val="accent6"/>
                </a:solidFill>
              </a:rPr>
              <a:t>Each </a:t>
            </a:r>
            <a:r>
              <a:rPr lang="en-US" b="1" smtClean="0">
                <a:solidFill>
                  <a:schemeClr val="accent6"/>
                </a:solidFill>
              </a:rPr>
              <a:t>triple</a:t>
            </a:r>
            <a:r>
              <a:rPr lang="en-US" smtClean="0">
                <a:solidFill>
                  <a:schemeClr val="accent6"/>
                </a:solidFill>
              </a:rPr>
              <a:t> in the data corresponds to a </a:t>
            </a:r>
            <a:r>
              <a:rPr lang="en-US" b="1" smtClean="0">
                <a:solidFill>
                  <a:schemeClr val="accent6"/>
                </a:solidFill>
              </a:rPr>
              <a:t>link</a:t>
            </a:r>
            <a:r>
              <a:rPr lang="en-US" smtClean="0">
                <a:solidFill>
                  <a:schemeClr val="accent6"/>
                </a:solidFill>
              </a:rPr>
              <a:t> in a</a:t>
            </a:r>
          </a:p>
          <a:p>
            <a:r>
              <a:rPr lang="en-US" smtClean="0">
                <a:solidFill>
                  <a:schemeClr val="accent6"/>
                </a:solidFill>
              </a:rPr>
              <a:t>conceptual  </a:t>
            </a:r>
            <a:r>
              <a:rPr lang="en-US" b="1" smtClean="0">
                <a:solidFill>
                  <a:schemeClr val="accent6"/>
                </a:solidFill>
              </a:rPr>
              <a:t>graph</a:t>
            </a:r>
            <a:r>
              <a:rPr lang="en-US" smtClean="0">
                <a:solidFill>
                  <a:schemeClr val="accent6"/>
                </a:solidFill>
              </a:rPr>
              <a:t>.</a:t>
            </a:r>
            <a:endParaRPr 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4" grpId="0"/>
      <p:bldP spid="28" grpId="0" animBg="1"/>
      <p:bldP spid="29" grpId="0"/>
      <p:bldP spid="35" grpId="0" animBg="1"/>
      <p:bldP spid="37" grpId="0"/>
      <p:bldP spid="37" grpId="1"/>
      <p:bldP spid="38" grpId="0" animBg="1"/>
      <p:bldP spid="39" grpId="0"/>
      <p:bldP spid="40" grpId="0" animBg="1"/>
      <p:bldP spid="41" grpId="0" animBg="1"/>
      <p:bldP spid="43" grpId="0"/>
      <p:bldP spid="45" grpId="0" animBg="1"/>
      <p:bldP spid="47" grpId="0"/>
      <p:bldP spid="48" grpId="0" animBg="1"/>
      <p:bldP spid="49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1s721Qz6mL._SS400_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0" y="1600200"/>
            <a:ext cx="41910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Source B: About the French translation</a:t>
            </a:r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5334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http://../isbn/978-2258075979  </a:t>
            </a:r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r>
              <a:rPr lang="en-US" sz="1400" smtClean="0">
                <a:solidFill>
                  <a:schemeClr val="tx1"/>
                </a:solidFill>
              </a:rPr>
              <a:t> http://.../isbn/978-14000082773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24200" y="1676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14" name="Straight Arrow Connector 13"/>
          <p:cNvCxnSpPr>
            <a:stCxn id="11" idx="6"/>
          </p:cNvCxnSpPr>
          <p:nvPr/>
        </p:nvCxnSpPr>
        <p:spPr bwMode="auto">
          <a:xfrm flipV="1">
            <a:off x="4343400" y="16764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95800" y="15240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172200" y="1447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smtClean="0">
                <a:solidFill>
                  <a:schemeClr val="tx1"/>
                </a:solidFill>
              </a:rPr>
              <a:t>http://...2773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43200" y="5715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 dct:title        “Les rêves de mon père”</a:t>
            </a:r>
            <a:endParaRPr lang="en-US" sz="160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343400" y="18669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4958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72200" y="20574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2200" y="2133600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43200" y="609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x:translator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038600" y="27432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810000" y="22098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886200" y="22860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43200" y="647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foaf:name   “Danièle Darneau”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5257800" y="28956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257800" y="2971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6000" y="2667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72200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9" grpId="0"/>
      <p:bldP spid="27" grpId="0" animBg="1"/>
      <p:bldP spid="28" grpId="0" animBg="1"/>
      <p:bldP spid="34" grpId="0"/>
      <p:bldP spid="36" grpId="0" animBg="1"/>
      <p:bldP spid="37" grpId="0"/>
      <p:bldP spid="40" grpId="0" animBg="1"/>
      <p:bldP spid="41" grpId="0" animBg="1"/>
      <p:bldP spid="43" grpId="0"/>
      <p:bldP spid="44" grpId="0" animBg="1"/>
      <p:bldP spid="46" grpId="0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Merge the two data sources into one set of triples</a:t>
            </a:r>
            <a:endParaRPr lang="en-US" b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3810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http://../isbn/978-14000082773  dct:title           “Dreams from My Father”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191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x:published     “2004”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572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dct:creator    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4953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228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http://../isbn/978-2258075979  </a:t>
            </a:r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r>
              <a:rPr lang="en-US" sz="1400" smtClean="0">
                <a:solidFill>
                  <a:schemeClr val="tx1"/>
                </a:solidFill>
              </a:rPr>
              <a:t> http://.../isbn/978-14000082773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266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 dct:title        “Les rêves de mon père”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3048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x:translator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00200" y="3429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foaf:name   “Danièle Darneau”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The processor will detect the matching URIs…</a:t>
            </a:r>
            <a:endParaRPr lang="en-US" b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3810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rgbClr val="C00000"/>
                </a:solidFill>
              </a:rPr>
              <a:t>http://../isbn/978-14000082773  </a:t>
            </a:r>
            <a:r>
              <a:rPr lang="en-US" sz="1400" smtClean="0">
                <a:solidFill>
                  <a:schemeClr val="tx1"/>
                </a:solidFill>
              </a:rPr>
              <a:t>dct:title           “Dreams from My Father”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191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http://../isbn/978-14000082773  </a:t>
            </a:r>
            <a:r>
              <a:rPr lang="en-US" sz="1400" smtClean="0">
                <a:solidFill>
                  <a:schemeClr val="tx1"/>
                </a:solidFill>
              </a:rPr>
              <a:t>x:published     “2004”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572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http://../isbn/978-14000082773  </a:t>
            </a:r>
            <a:r>
              <a:rPr lang="en-US" sz="1400" smtClean="0">
                <a:solidFill>
                  <a:schemeClr val="tx1"/>
                </a:solidFill>
              </a:rPr>
              <a:t>dct:creator    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4953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228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http://../isbn/978-2258075979  </a:t>
            </a:r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r>
              <a:rPr lang="en-US" sz="1400" smtClean="0">
                <a:solidFill>
                  <a:schemeClr val="tx1"/>
                </a:solidFill>
              </a:rPr>
              <a:t> </a:t>
            </a:r>
            <a:r>
              <a:rPr lang="en-US" sz="1400" smtClean="0">
                <a:solidFill>
                  <a:srgbClr val="C00000"/>
                </a:solidFill>
              </a:rPr>
              <a:t>http://.../isbn/978-14000082773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266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 dct:title        “Les rêves de mon père”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3048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x:translator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00200" y="3429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foaf:name   “Danièle Darneau”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The processor will detect the matching URIs…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914400" y="4038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828800" y="5105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6200000" flipH="1">
            <a:off x="1600200" y="4572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  <a:endCxn id="48" idx="2"/>
          </p:cNvCxnSpPr>
          <p:nvPr/>
        </p:nvCxnSpPr>
        <p:spPr bwMode="auto">
          <a:xfrm flipV="1">
            <a:off x="2133600" y="4000500"/>
            <a:ext cx="15240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4" idx="6"/>
          </p:cNvCxnSpPr>
          <p:nvPr/>
        </p:nvCxnSpPr>
        <p:spPr bwMode="auto">
          <a:xfrm>
            <a:off x="2133600" y="4229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3048000" y="5257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76400" y="46482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0" y="43434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6000" y="3886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0" y="53340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62400" y="44196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4495800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5029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51054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657600" y="38100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smtClean="0">
                <a:solidFill>
                  <a:schemeClr val="tx1"/>
                </a:solidFill>
              </a:rPr>
              <a:t>http://...2773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…and merge the data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914400" y="4038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828800" y="5105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6200000" flipH="1">
            <a:off x="1600200" y="4572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7"/>
          </p:cNvCxnSpPr>
          <p:nvPr/>
        </p:nvCxnSpPr>
        <p:spPr bwMode="auto">
          <a:xfrm rot="5400000" flipH="1" flipV="1">
            <a:off x="1978328" y="2415124"/>
            <a:ext cx="1655996" cy="17025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4" idx="6"/>
          </p:cNvCxnSpPr>
          <p:nvPr/>
        </p:nvCxnSpPr>
        <p:spPr bwMode="auto">
          <a:xfrm>
            <a:off x="2133600" y="4229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3048000" y="5257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76400" y="46482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0" y="43434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3600" y="3124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0" y="53340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62400" y="44196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4495800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5029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51054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Let’s use a Dbpedia URI to identify Barack Obama…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smtClean="0">
                <a:solidFill>
                  <a:srgbClr val="C00000"/>
                </a:solidFill>
              </a:rPr>
              <a:t>http://...Obama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2209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1000" y="30480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 bwMode="auto">
          <a:xfrm rot="5400000">
            <a:off x="838200" y="2590800"/>
            <a:ext cx="609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</p:cNvCxnSpPr>
          <p:nvPr/>
        </p:nvCxnSpPr>
        <p:spPr bwMode="auto">
          <a:xfrm flipV="1">
            <a:off x="2514600" y="2286000"/>
            <a:ext cx="1092948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057400" y="1905000"/>
            <a:ext cx="1143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1600200" y="3200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8600" y="25908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905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8400" y="2362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32766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15240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0020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38400" y="3048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48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524000" y="57912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524000" y="57912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http://dbpedia.org/resource/Barack_Obama  </a:t>
            </a:r>
            <a:r>
              <a:rPr lang="en-US" sz="1400" smtClean="0">
                <a:solidFill>
                  <a:schemeClr val="tx1"/>
                </a:solidFill>
              </a:rPr>
              <a:t>foaf:name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780</Words>
  <Application>Microsoft Office PowerPoint</Application>
  <PresentationFormat>On-screen Show (4:3)</PresentationFormat>
  <Paragraphs>198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What Makes the Linked Data Approach Different</vt:lpstr>
      <vt:lpstr>RDF – a grammar for Web links</vt:lpstr>
      <vt:lpstr>Source A: About a book by Barack Obama</vt:lpstr>
      <vt:lpstr>Source B: About the French translation</vt:lpstr>
      <vt:lpstr>Merge the two data sources into one set of triples</vt:lpstr>
      <vt:lpstr>The processor will detect the matching URIs…</vt:lpstr>
      <vt:lpstr>The processor will detect the matching URIs…</vt:lpstr>
      <vt:lpstr>…and merge the data</vt:lpstr>
      <vt:lpstr>Let’s use a Dbpedia URI to identify Barack Obama…</vt:lpstr>
      <vt:lpstr>Wikipedia mentions a book in German about Obama</vt:lpstr>
      <vt:lpstr>New York Times also has a URI for Obama, which it links to Dbpedia’s, leading to more information…</vt:lpstr>
      <vt:lpstr>Linked Data Cloud, 2007</vt:lpstr>
      <vt:lpstr>Linked Data Cloud, March 2008</vt:lpstr>
      <vt:lpstr>Linked Data Cloud, September 2008</vt:lpstr>
      <vt:lpstr>Linked Data Cloud, March 2009</vt:lpstr>
      <vt:lpstr>Application-specific parts of the cloud</vt:lpstr>
      <vt:lpstr>Building Web pages from Linked Data (BBC)</vt:lpstr>
      <vt:lpstr>BBC’s “U2” page, under the hood…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History, objectives and approaches of the Dublin Core Metadata Initiative</dc:title>
  <dc:creator>Makx Dekkers</dc:creator>
  <cp:lastModifiedBy>Thomas Baker</cp:lastModifiedBy>
  <cp:revision>60</cp:revision>
  <dcterms:created xsi:type="dcterms:W3CDTF">2009-10-06T09:55:32Z</dcterms:created>
  <dcterms:modified xsi:type="dcterms:W3CDTF">2010-08-22T22:59:05Z</dcterms:modified>
</cp:coreProperties>
</file>