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9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63" r:id="rId17"/>
    <p:sldId id="364" r:id="rId18"/>
    <p:sldId id="365" r:id="rId19"/>
    <p:sldId id="366" r:id="rId20"/>
    <p:sldId id="367" r:id="rId21"/>
    <p:sldId id="368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18" autoAdjust="0"/>
    <p:restoredTop sz="94660" autoAdjust="0"/>
  </p:normalViewPr>
  <p:slideViewPr>
    <p:cSldViewPr>
      <p:cViewPr varScale="1">
        <p:scale>
          <a:sx n="48" d="100"/>
          <a:sy n="48" d="100"/>
        </p:scale>
        <p:origin x="-108" y="-12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08A0-6D6D-4BA3-BEDE-85051753CD95}" type="slidenum">
              <a:rPr lang="en-GB"/>
              <a:pPr/>
              <a:t>2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C0BF2-9982-49A7-87A5-04622AF9542F}" type="slidenum">
              <a:rPr lang="en-GB"/>
              <a:pPr/>
              <a:t>11</a:t>
            </a:fld>
            <a:endParaRPr lang="en-GB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003786" y="695135"/>
            <a:ext cx="4844669" cy="34240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EA0A33-56C9-4C5A-8201-B318807D3964}" type="slidenum">
              <a:rPr lang="en-GB"/>
              <a:pPr/>
              <a:t>12</a:t>
            </a:fld>
            <a:endParaRPr lang="en-GB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003786" y="695135"/>
            <a:ext cx="4844669" cy="34240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428870-D4D7-48B9-9DD6-658FA6863524}" type="slidenum">
              <a:rPr lang="en-GB"/>
              <a:pPr/>
              <a:t>13</a:t>
            </a:fld>
            <a:endParaRPr lang="en-GB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14 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Metadata Infrastructures, MPG eScience Semina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79515-C5CC-418A-9A66-8C69771F6718}" type="slidenum">
              <a:rPr lang="en-US"/>
              <a:pPr/>
              <a:t>14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49775" cy="3411538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FEFC72-37A3-46F6-94DE-AB352DB376C2}" type="slidenum">
              <a:rPr lang="en-GB"/>
              <a:pPr/>
              <a:t>3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D6F8E9-EC9D-4CFC-BAA4-89F3BFA0933F}" type="slidenum">
              <a:rPr lang="en-GB"/>
              <a:pPr/>
              <a:t>4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9F2CEA-5E4E-499F-9169-77A85F255A35}" type="slidenum">
              <a:rPr lang="en-GB"/>
              <a:pPr/>
              <a:t>5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4D31E-C3BB-4BE6-A1AD-963709851774}" type="slidenum">
              <a:rPr lang="en-GB"/>
              <a:pPr/>
              <a:t>6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6955C5-3D7A-4DD2-AC3A-828031C11227}" type="slidenum">
              <a:rPr lang="en-GB"/>
              <a:pPr/>
              <a:t>7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51D43-EABF-4DE1-AB48-C27B4504DD7B}" type="slidenum">
              <a:rPr lang="en-GB"/>
              <a:pPr/>
              <a:t>8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003787" y="695135"/>
            <a:ext cx="4840348" cy="342000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BE87E-78B8-4E11-848F-D2F5651A1F6A}" type="slidenum">
              <a:rPr lang="en-GB"/>
              <a:pPr/>
              <a:t>9</a:t>
            </a:fld>
            <a:endParaRPr lang="en-GB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D67CA1-5EA0-444A-AB39-8B4AC4A511CC}" type="slidenum">
              <a:rPr lang="en-GB"/>
              <a:pPr/>
              <a:t>10</a:t>
            </a:fld>
            <a:endParaRPr lang="en-GB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003787" y="695134"/>
            <a:ext cx="4838908" cy="34186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106" name="Picture 1058" descr="Background25x1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AB25C-D0AB-45CA-87B0-016C16F781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8EFFD-C66E-484C-9E75-8CAB14D282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15200" cy="1131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6480" y="1604329"/>
            <a:ext cx="4037760" cy="451343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2481" y="1604329"/>
            <a:ext cx="4039200" cy="4513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16800" cy="459409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85760" cy="45940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16800" cy="459409"/>
          </a:xfrm>
        </p:spPr>
        <p:txBody>
          <a:bodyPr/>
          <a:lstStyle>
            <a:lvl1pPr>
              <a:defRPr/>
            </a:lvl1pPr>
          </a:lstStyle>
          <a:p>
            <a:fld id="{DC9A763E-1AA8-43B2-8B3D-B0F8B63E67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© 2010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</a:t>
            </a:r>
            <a:br>
              <a:rPr lang="en-GB" smtClean="0"/>
            </a:br>
            <a:r>
              <a:rPr lang="en-GB" smtClean="0"/>
              <a:t>Dublin Core: The Road from Metadata Formats to Linked Data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6815B-6537-41FF-9880-DC4B05E3DD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9124-526A-478F-A4CE-F8E80EECCA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</a:defRPr>
            </a:lvl1pPr>
          </a:lstStyle>
          <a:p>
            <a:fld id="{6C5CF757-710B-403A-B165-83A35D3B3D7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2008/03/31/dc-ds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Designing Interoperable Metadata on Linked Data Principles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313953"/>
            <a:ext cx="8218080" cy="1054191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900" dirty="0"/>
              <a:t>The simplest domain model...!</a:t>
            </a: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2776320" y="2939350"/>
            <a:ext cx="3428640" cy="1633131"/>
          </a:xfrm>
          <a:prstGeom prst="roundRect">
            <a:avLst>
              <a:gd name="adj" fmla="val 88"/>
            </a:avLst>
          </a:prstGeom>
          <a:solidFill>
            <a:srgbClr val="99CCFF"/>
          </a:solidFill>
          <a:ln w="9360">
            <a:noFill/>
            <a:round/>
            <a:headEnd/>
            <a:tailEnd/>
          </a:ln>
          <a:effectLst/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Resource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434926"/>
            <a:ext cx="8223840" cy="1058512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300" dirty="0"/>
              <a:t>A </a:t>
            </a:r>
            <a:r>
              <a:rPr lang="en-US" sz="3300" dirty="0" smtClean="0"/>
              <a:t>slightly more complicated domain </a:t>
            </a:r>
            <a:r>
              <a:rPr lang="en-US" sz="3300" dirty="0"/>
              <a:t>model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881" y="1960046"/>
            <a:ext cx="8163360" cy="328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326915"/>
            <a:ext cx="8223840" cy="979303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500" dirty="0"/>
              <a:t>Domain Model for </a:t>
            </a:r>
            <a:br>
              <a:rPr lang="en-US" sz="2500" dirty="0"/>
            </a:br>
            <a:r>
              <a:rPr lang="en-US" sz="2500" dirty="0"/>
              <a:t>Scholarly Works Application Profile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1" y="1306218"/>
            <a:ext cx="8197920" cy="4899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9920" y="1604329"/>
            <a:ext cx="4013280" cy="4441426"/>
          </a:xfrm>
          <a:ln/>
        </p:spPr>
        <p:txBody>
          <a:bodyPr/>
          <a:lstStyle/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16480" y="489652"/>
            <a:ext cx="7837920" cy="1143480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900" dirty="0"/>
              <a:t>Description Set Profile, based on </a:t>
            </a:r>
            <a:r>
              <a:rPr lang="en-GB" sz="2900" dirty="0" smtClean="0"/>
              <a:t/>
            </a:r>
            <a:br>
              <a:rPr lang="en-GB" sz="2900" dirty="0" smtClean="0"/>
            </a:br>
            <a:r>
              <a:rPr lang="en-GB" sz="2900" dirty="0" smtClean="0"/>
              <a:t>DCMI Abstract Model‏</a:t>
            </a:r>
            <a:endParaRPr lang="en-GB" sz="29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0" y="1772827"/>
            <a:ext cx="1945440" cy="1447351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72000" y="3212978"/>
            <a:ext cx="1945440" cy="1448792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516688"/>
            <a:ext cx="838200" cy="228600"/>
          </a:xfrm>
          <a:prstGeom prst="rect">
            <a:avLst/>
          </a:prstGeom>
        </p:spPr>
        <p:txBody>
          <a:bodyPr/>
          <a:lstStyle/>
          <a:p>
            <a:fld id="{8C511F07-5691-4587-99FA-A49EF4CCEA40}" type="slidenum">
              <a:rPr lang="en-US"/>
              <a:pPr/>
              <a:t>14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DCMI Description Set Profile (DSP)</a:t>
            </a:r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910513" cy="4114800"/>
          </a:xfrm>
        </p:spPr>
        <p:txBody>
          <a:bodyPr/>
          <a:lstStyle/>
          <a:p>
            <a:r>
              <a:rPr lang="en-GB" sz="2000"/>
              <a:t>A way of describing </a:t>
            </a:r>
            <a:r>
              <a:rPr lang="en-GB" sz="2000" b="1"/>
              <a:t>structural constraints</a:t>
            </a:r>
            <a:r>
              <a:rPr lang="en-GB" sz="2000"/>
              <a:t> on a description set</a:t>
            </a:r>
          </a:p>
          <a:p>
            <a:pPr lvl="1"/>
            <a:r>
              <a:rPr lang="en-GB" sz="1800"/>
              <a:t>the resources that may be described by descriptions in the description set</a:t>
            </a:r>
          </a:p>
          <a:p>
            <a:pPr lvl="1"/>
            <a:r>
              <a:rPr lang="en-GB" sz="1800"/>
              <a:t>the properties that may be referenced in statements</a:t>
            </a:r>
          </a:p>
          <a:p>
            <a:pPr lvl="1"/>
            <a:r>
              <a:rPr lang="en-GB" sz="1800"/>
              <a:t>the ways a value surrogate may be given </a:t>
            </a:r>
          </a:p>
          <a:p>
            <a:r>
              <a:rPr lang="en-US" sz="2000"/>
              <a:t>Description templates, statement templates</a:t>
            </a:r>
          </a:p>
          <a:p>
            <a:r>
              <a:rPr lang="en-US" sz="2000"/>
              <a:t>Model &amp; XML Syntax for DSP</a:t>
            </a:r>
          </a:p>
          <a:p>
            <a:pPr lvl="1"/>
            <a:r>
              <a:rPr lang="en-US" sz="1800"/>
              <a:t>Working draft by Mikael Nilsson (</a:t>
            </a:r>
            <a:r>
              <a:rPr lang="en-GB" sz="1800"/>
              <a:t>Royal Institute of Technology, Sweden)</a:t>
            </a:r>
            <a:endParaRPr lang="en-US" sz="1800"/>
          </a:p>
          <a:p>
            <a:pPr lvl="1"/>
            <a:r>
              <a:rPr lang="en-GB" sz="1800">
                <a:hlinkClick r:id="rId3"/>
              </a:rPr>
              <a:t>http://dublincore.org/documents/2008/03/31/dc-dsp/</a:t>
            </a:r>
            <a:endParaRPr lang="en-GB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1384300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 Set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8313" y="1209675"/>
            <a:ext cx="8135937" cy="32273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1411287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611188" y="1628775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611188" y="1412875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3132138" y="1773238"/>
            <a:ext cx="5126037" cy="431800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611188" y="2565400"/>
            <a:ext cx="7848600" cy="1728788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611188" y="234950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69925" y="2781300"/>
            <a:ext cx="2016125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&lt;http:/purl.org/dc/terms/subject&gt;</a:t>
            </a: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3117850" y="2708275"/>
            <a:ext cx="5126038" cy="15144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3132138" y="1557338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Non-Literal Value Surrogate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3132138" y="2493963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Non-Literal Value Surrogate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3348038" y="3141663"/>
            <a:ext cx="352901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&lt;http://example.org/terms/mySH&gt;</a:t>
            </a:r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3348038" y="3502025"/>
            <a:ext cx="2735262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“Metadata”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3348038" y="3836988"/>
            <a:ext cx="273526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"Métadonnées"</a:t>
            </a:r>
            <a:r>
              <a:rPr lang="en-GB" sz="1200"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6084888" y="3502025"/>
            <a:ext cx="936625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en</a:t>
            </a:r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6084888" y="3836988"/>
            <a:ext cx="936625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fr</a:t>
            </a:r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755650" y="1689100"/>
            <a:ext cx="2087563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&lt;http://purl.org/dc/terms/publisher&gt;</a:t>
            </a:r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611188" y="1065213"/>
            <a:ext cx="6337300" cy="304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&lt;http://dublincore.org/documents/2007/06/04/abstract-model/&gt;</a:t>
            </a:r>
          </a:p>
        </p:txBody>
      </p:sp>
      <p:sp>
        <p:nvSpPr>
          <p:cNvPr id="39957" name="Text Box 22"/>
          <p:cNvSpPr txBox="1">
            <a:spLocks noChangeArrowheads="1"/>
          </p:cNvSpPr>
          <p:nvPr/>
        </p:nvSpPr>
        <p:spPr bwMode="auto">
          <a:xfrm>
            <a:off x="3287713" y="1833563"/>
            <a:ext cx="345916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&lt;http://example.org/org/DCMI&gt;</a:t>
            </a:r>
          </a:p>
        </p:txBody>
      </p:sp>
      <p:sp>
        <p:nvSpPr>
          <p:cNvPr id="39958" name="Text Box 23"/>
          <p:cNvSpPr txBox="1">
            <a:spLocks noChangeArrowheads="1"/>
          </p:cNvSpPr>
          <p:nvPr/>
        </p:nvSpPr>
        <p:spPr bwMode="auto">
          <a:xfrm>
            <a:off x="0" y="1809750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59" name="Text Box 24"/>
          <p:cNvSpPr txBox="1">
            <a:spLocks noChangeArrowheads="1"/>
          </p:cNvSpPr>
          <p:nvPr/>
        </p:nvSpPr>
        <p:spPr bwMode="auto">
          <a:xfrm>
            <a:off x="6804025" y="180975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URI</a:t>
            </a:r>
          </a:p>
        </p:txBody>
      </p:sp>
      <p:sp>
        <p:nvSpPr>
          <p:cNvPr id="39960" name="Text Box 25"/>
          <p:cNvSpPr txBox="1">
            <a:spLocks noChangeArrowheads="1"/>
          </p:cNvSpPr>
          <p:nvPr/>
        </p:nvSpPr>
        <p:spPr bwMode="auto">
          <a:xfrm>
            <a:off x="3348038" y="2781300"/>
            <a:ext cx="3600450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&lt;http://example.org/mySH/h123&gt;</a:t>
            </a:r>
          </a:p>
        </p:txBody>
      </p:sp>
      <p:sp>
        <p:nvSpPr>
          <p:cNvPr id="39961" name="Text Box 26"/>
          <p:cNvSpPr txBox="1">
            <a:spLocks noChangeArrowheads="1"/>
          </p:cNvSpPr>
          <p:nvPr/>
        </p:nvSpPr>
        <p:spPr bwMode="auto">
          <a:xfrm>
            <a:off x="7019925" y="278130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URI</a:t>
            </a: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0" y="2925763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7019925" y="3070225"/>
            <a:ext cx="1081088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Vocab Enc Scheme URI</a:t>
            </a:r>
          </a:p>
        </p:txBody>
      </p:sp>
      <p:sp>
        <p:nvSpPr>
          <p:cNvPr id="39964" name="Text Box 29"/>
          <p:cNvSpPr txBox="1">
            <a:spLocks noChangeArrowheads="1"/>
          </p:cNvSpPr>
          <p:nvPr/>
        </p:nvSpPr>
        <p:spPr bwMode="auto">
          <a:xfrm>
            <a:off x="7019925" y="3502025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65" name="Text Box 30"/>
          <p:cNvSpPr txBox="1">
            <a:spLocks noChangeArrowheads="1"/>
          </p:cNvSpPr>
          <p:nvPr/>
        </p:nvSpPr>
        <p:spPr bwMode="auto">
          <a:xfrm>
            <a:off x="7019925" y="38623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66" name="Rectangle 31"/>
          <p:cNvSpPr>
            <a:spLocks noChangeArrowheads="1"/>
          </p:cNvSpPr>
          <p:nvPr/>
        </p:nvSpPr>
        <p:spPr bwMode="auto">
          <a:xfrm>
            <a:off x="250825" y="765175"/>
            <a:ext cx="8569325" cy="5976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2"/>
          <p:cNvSpPr>
            <a:spLocks noChangeArrowheads="1"/>
          </p:cNvSpPr>
          <p:nvPr/>
        </p:nvSpPr>
        <p:spPr bwMode="auto">
          <a:xfrm>
            <a:off x="468313" y="4652963"/>
            <a:ext cx="8135937" cy="201612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Text Box 33"/>
          <p:cNvSpPr txBox="1">
            <a:spLocks noChangeArrowheads="1"/>
          </p:cNvSpPr>
          <p:nvPr/>
        </p:nvSpPr>
        <p:spPr bwMode="auto">
          <a:xfrm>
            <a:off x="468313" y="4365625"/>
            <a:ext cx="1411287" cy="2778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</a:t>
            </a:r>
          </a:p>
        </p:txBody>
      </p:sp>
      <p:sp>
        <p:nvSpPr>
          <p:cNvPr id="39969" name="Rectangle 35"/>
          <p:cNvSpPr>
            <a:spLocks noChangeArrowheads="1"/>
          </p:cNvSpPr>
          <p:nvPr/>
        </p:nvSpPr>
        <p:spPr bwMode="auto">
          <a:xfrm>
            <a:off x="611188" y="5084763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611188" y="4868863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11188" y="4581525"/>
            <a:ext cx="3459162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&lt;http://example.org/org/DCMI&gt;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684213" y="5157788"/>
            <a:ext cx="2374900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&lt;http://xmlns.com/foaf/</a:t>
            </a:r>
            <a:br>
              <a:rPr lang="en-GB" sz="1200" b="1">
                <a:latin typeface="Courier New" pitchFamily="49" charset="0"/>
                <a:cs typeface="Arial" charset="0"/>
              </a:rPr>
            </a:br>
            <a:r>
              <a:rPr lang="en-GB" sz="1200" b="1">
                <a:latin typeface="Courier New" pitchFamily="49" charset="0"/>
                <a:cs typeface="Arial" charset="0"/>
              </a:rPr>
              <a:t>0.1/name&gt;</a:t>
            </a:r>
          </a:p>
        </p:txBody>
      </p:sp>
      <p:sp>
        <p:nvSpPr>
          <p:cNvPr id="39973" name="Rectangle 39"/>
          <p:cNvSpPr>
            <a:spLocks noChangeArrowheads="1"/>
          </p:cNvSpPr>
          <p:nvPr/>
        </p:nvSpPr>
        <p:spPr bwMode="auto">
          <a:xfrm>
            <a:off x="3132138" y="5229225"/>
            <a:ext cx="5126037" cy="431800"/>
          </a:xfrm>
          <a:prstGeom prst="rect">
            <a:avLst/>
          </a:prstGeom>
          <a:solidFill>
            <a:srgbClr val="00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3117850" y="5013325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Literal Value Surrogate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3348038" y="5302250"/>
            <a:ext cx="3384550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“Dublin Core Metadata Initiative”</a:t>
            </a:r>
          </a:p>
        </p:txBody>
      </p:sp>
      <p:sp>
        <p:nvSpPr>
          <p:cNvPr id="39976" name="Text Box 42"/>
          <p:cNvSpPr txBox="1">
            <a:spLocks noChangeArrowheads="1"/>
          </p:cNvSpPr>
          <p:nvPr/>
        </p:nvSpPr>
        <p:spPr bwMode="auto">
          <a:xfrm>
            <a:off x="6732588" y="5302250"/>
            <a:ext cx="936625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en</a:t>
            </a:r>
          </a:p>
        </p:txBody>
      </p:sp>
      <p:sp>
        <p:nvSpPr>
          <p:cNvPr id="39977" name="Text Box 43"/>
          <p:cNvSpPr txBox="1">
            <a:spLocks noChangeArrowheads="1"/>
          </p:cNvSpPr>
          <p:nvPr/>
        </p:nvSpPr>
        <p:spPr bwMode="auto">
          <a:xfrm>
            <a:off x="7740650" y="53736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78" name="Text Box 44"/>
          <p:cNvSpPr txBox="1">
            <a:spLocks noChangeArrowheads="1"/>
          </p:cNvSpPr>
          <p:nvPr/>
        </p:nvSpPr>
        <p:spPr bwMode="auto">
          <a:xfrm>
            <a:off x="0" y="5445125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79" name="Text Box 45"/>
          <p:cNvSpPr txBox="1">
            <a:spLocks noChangeArrowheads="1"/>
          </p:cNvSpPr>
          <p:nvPr/>
        </p:nvSpPr>
        <p:spPr bwMode="auto">
          <a:xfrm>
            <a:off x="323850" y="188913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dirty="0" smtClean="0">
                <a:latin typeface="Verdana" pitchFamily="34" charset="0"/>
                <a:cs typeface="Arial" charset="0"/>
              </a:rPr>
              <a:t>Description Set Profile</a:t>
            </a:r>
            <a:endParaRPr lang="en-GB" sz="2000" dirty="0">
              <a:latin typeface="Verdana" pitchFamily="34" charset="0"/>
              <a:cs typeface="Arial" charset="0"/>
            </a:endParaRPr>
          </a:p>
        </p:txBody>
      </p:sp>
      <p:sp>
        <p:nvSpPr>
          <p:cNvPr id="39980" name="Rectangle 47"/>
          <p:cNvSpPr>
            <a:spLocks noChangeArrowheads="1"/>
          </p:cNvSpPr>
          <p:nvPr/>
        </p:nvSpPr>
        <p:spPr bwMode="auto">
          <a:xfrm>
            <a:off x="646113" y="6008688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Text Box 48"/>
          <p:cNvSpPr txBox="1">
            <a:spLocks noChangeArrowheads="1"/>
          </p:cNvSpPr>
          <p:nvPr/>
        </p:nvSpPr>
        <p:spPr bwMode="auto">
          <a:xfrm>
            <a:off x="646113" y="57927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82" name="Text Box 49"/>
          <p:cNvSpPr txBox="1">
            <a:spLocks noChangeArrowheads="1"/>
          </p:cNvSpPr>
          <p:nvPr/>
        </p:nvSpPr>
        <p:spPr bwMode="auto">
          <a:xfrm>
            <a:off x="719138" y="6081713"/>
            <a:ext cx="2374900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&lt;http://purl.org/dc/</a:t>
            </a:r>
            <a:br>
              <a:rPr lang="en-GB" sz="1200" b="1">
                <a:latin typeface="Courier New" pitchFamily="49" charset="0"/>
                <a:cs typeface="Arial" charset="0"/>
              </a:rPr>
            </a:br>
            <a:r>
              <a:rPr lang="en-GB" sz="1200" b="1">
                <a:latin typeface="Courier New" pitchFamily="49" charset="0"/>
                <a:cs typeface="Arial" charset="0"/>
              </a:rPr>
              <a:t>terms/created&gt;</a:t>
            </a:r>
          </a:p>
        </p:txBody>
      </p:sp>
      <p:sp>
        <p:nvSpPr>
          <p:cNvPr id="39983" name="Rectangle 50"/>
          <p:cNvSpPr>
            <a:spLocks noChangeArrowheads="1"/>
          </p:cNvSpPr>
          <p:nvPr/>
        </p:nvSpPr>
        <p:spPr bwMode="auto">
          <a:xfrm>
            <a:off x="3167063" y="6153150"/>
            <a:ext cx="5126037" cy="431800"/>
          </a:xfrm>
          <a:prstGeom prst="rect">
            <a:avLst/>
          </a:prstGeom>
          <a:solidFill>
            <a:srgbClr val="00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Text Box 51"/>
          <p:cNvSpPr txBox="1">
            <a:spLocks noChangeArrowheads="1"/>
          </p:cNvSpPr>
          <p:nvPr/>
        </p:nvSpPr>
        <p:spPr bwMode="auto">
          <a:xfrm>
            <a:off x="3152775" y="5937250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Literal Value Surrogate</a:t>
            </a:r>
          </a:p>
        </p:txBody>
      </p:sp>
      <p:sp>
        <p:nvSpPr>
          <p:cNvPr id="39985" name="Text Box 52"/>
          <p:cNvSpPr txBox="1">
            <a:spLocks noChangeArrowheads="1"/>
          </p:cNvSpPr>
          <p:nvPr/>
        </p:nvSpPr>
        <p:spPr bwMode="auto">
          <a:xfrm>
            <a:off x="3382963" y="6226175"/>
            <a:ext cx="2484437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“1995”</a:t>
            </a:r>
          </a:p>
        </p:txBody>
      </p:sp>
      <p:sp>
        <p:nvSpPr>
          <p:cNvPr id="39986" name="Text Box 53"/>
          <p:cNvSpPr txBox="1">
            <a:spLocks noChangeArrowheads="1"/>
          </p:cNvSpPr>
          <p:nvPr/>
        </p:nvSpPr>
        <p:spPr bwMode="auto">
          <a:xfrm>
            <a:off x="5867400" y="6226175"/>
            <a:ext cx="1836738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^^xsd:gyear</a:t>
            </a:r>
          </a:p>
        </p:txBody>
      </p:sp>
      <p:sp>
        <p:nvSpPr>
          <p:cNvPr id="39987" name="Text Box 54"/>
          <p:cNvSpPr txBox="1">
            <a:spLocks noChangeArrowheads="1"/>
          </p:cNvSpPr>
          <p:nvPr/>
        </p:nvSpPr>
        <p:spPr bwMode="auto">
          <a:xfrm>
            <a:off x="7775575" y="6297613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88" name="Text Box 55"/>
          <p:cNvSpPr txBox="1">
            <a:spLocks noChangeArrowheads="1"/>
          </p:cNvSpPr>
          <p:nvPr/>
        </p:nvSpPr>
        <p:spPr bwMode="auto">
          <a:xfrm>
            <a:off x="34925" y="6369050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9388"/>
            <a:ext cx="7239000" cy="1450975"/>
          </a:xfrm>
        </p:spPr>
        <p:txBody>
          <a:bodyPr/>
          <a:lstStyle/>
          <a:p>
            <a:r>
              <a:rPr lang="en-US" smtClean="0"/>
              <a:t>Level-1 applications s </a:t>
            </a:r>
            <a:r>
              <a:rPr lang="en-US" dirty="0" smtClean="0"/>
              <a:t>interoperate with shared or mapped schemas</a:t>
            </a:r>
            <a:endParaRPr lang="en-US" dirty="0"/>
          </a:p>
        </p:txBody>
      </p:sp>
      <p:pic>
        <p:nvPicPr>
          <p:cNvPr id="3" name="Picture 2" descr="c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1554480" cy="2010766"/>
          </a:xfrm>
          <a:prstGeom prst="rect">
            <a:avLst/>
          </a:prstGeom>
        </p:spPr>
      </p:pic>
      <p:pic>
        <p:nvPicPr>
          <p:cNvPr id="4" name="Picture 3" descr="c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28800"/>
            <a:ext cx="1554480" cy="2010766"/>
          </a:xfrm>
          <a:prstGeom prst="rect">
            <a:avLst/>
          </a:prstGeom>
        </p:spPr>
      </p:pic>
      <p:pic>
        <p:nvPicPr>
          <p:cNvPr id="5" name="Picture 4" descr="the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28800"/>
            <a:ext cx="1511503" cy="2137867"/>
          </a:xfrm>
          <a:prstGeom prst="rect">
            <a:avLst/>
          </a:prstGeom>
        </p:spPr>
      </p:pic>
      <p:sp>
        <p:nvSpPr>
          <p:cNvPr id="6" name="Flowchart: Magnetic Disk 5"/>
          <p:cNvSpPr>
            <a:spLocks noChangeAspect="1"/>
          </p:cNvSpPr>
          <p:nvPr/>
        </p:nvSpPr>
        <p:spPr bwMode="auto">
          <a:xfrm>
            <a:off x="609600" y="4419600"/>
            <a:ext cx="1552576" cy="2086661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Flowchart: Magnetic Disk 6"/>
          <p:cNvSpPr>
            <a:spLocks noChangeAspect="1"/>
          </p:cNvSpPr>
          <p:nvPr/>
        </p:nvSpPr>
        <p:spPr bwMode="auto">
          <a:xfrm>
            <a:off x="3581400" y="4419600"/>
            <a:ext cx="1552576" cy="208666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6705600" y="4343400"/>
            <a:ext cx="1552576" cy="2086661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1828800"/>
            <a:ext cx="144780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1828800"/>
            <a:ext cx="160020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828800"/>
            <a:ext cx="16002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752600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1752600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1752600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286000" y="2743200"/>
            <a:ext cx="1219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334000" y="2743200"/>
            <a:ext cx="1219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Connector 23"/>
          <p:cNvCxnSpPr>
            <a:stCxn id="9" idx="2"/>
          </p:cNvCxnSpPr>
          <p:nvPr/>
        </p:nvCxnSpPr>
        <p:spPr bwMode="auto">
          <a:xfrm rot="5400000">
            <a:off x="933450" y="4248150"/>
            <a:ext cx="9144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0" idx="2"/>
          </p:cNvCxnSpPr>
          <p:nvPr/>
        </p:nvCxnSpPr>
        <p:spPr bwMode="auto">
          <a:xfrm rot="5400000">
            <a:off x="3905250" y="4248150"/>
            <a:ext cx="9144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1" idx="2"/>
          </p:cNvCxnSpPr>
          <p:nvPr/>
        </p:nvCxnSpPr>
        <p:spPr bwMode="auto">
          <a:xfrm rot="5400000">
            <a:off x="6915150" y="4057650"/>
            <a:ext cx="11430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438400" y="2438400"/>
            <a:ext cx="78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2438400"/>
            <a:ext cx="101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mapped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79388"/>
            <a:ext cx="7238999" cy="1450975"/>
          </a:xfrm>
        </p:spPr>
        <p:txBody>
          <a:bodyPr/>
          <a:lstStyle/>
          <a:p>
            <a:r>
              <a:rPr lang="en-US" dirty="0" smtClean="0"/>
              <a:t>Good level-2 Application Profiles create good triples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943600" y="35052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41148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609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971550" y="3257550"/>
            <a:ext cx="1295400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6419850" y="3257550"/>
            <a:ext cx="1219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triples can be merged coherently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029200" y="36576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2672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15240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1390650" y="2838450"/>
            <a:ext cx="1219200" cy="876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5886450" y="2876550"/>
            <a:ext cx="1371600" cy="952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come and go…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029200" y="36576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2672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15240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1390650" y="2838450"/>
            <a:ext cx="1219200" cy="876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5886450" y="2876550"/>
            <a:ext cx="1371600" cy="952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680" y="990824"/>
            <a:ext cx="6691680" cy="4559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14400" y="838168"/>
            <a:ext cx="7619040" cy="2361848"/>
          </a:xfrm>
          <a:prstGeom prst="rect">
            <a:avLst/>
          </a:prstGeom>
          <a:noFill/>
          <a:ln w="3816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14400" y="3200016"/>
            <a:ext cx="7619040" cy="1371024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14400" y="4572481"/>
            <a:ext cx="7619040" cy="152368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10080" y="5715961"/>
            <a:ext cx="2399040" cy="3614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Foundation standards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12960" y="4190841"/>
            <a:ext cx="2040480" cy="361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Domain standards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976320" y="950500"/>
            <a:ext cx="2010240" cy="361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Application Profile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228600"/>
            <a:ext cx="372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Singapore Framework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remains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4876800" y="37338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3434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0480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1143000" y="36576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267200"/>
            <a:ext cx="1554480" cy="2010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9388"/>
            <a:ext cx="7543800" cy="1450975"/>
          </a:xfrm>
        </p:spPr>
        <p:txBody>
          <a:bodyPr/>
          <a:lstStyle/>
          <a:p>
            <a:r>
              <a:rPr lang="en-US" dirty="0" smtClean="0"/>
              <a:t>Data quality is independent of profiles used to create it</a:t>
            </a:r>
            <a:endParaRPr lang="en-US" dirty="0"/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4191000"/>
            <a:ext cx="1554480" cy="2010766"/>
          </a:xfrm>
          <a:prstGeom prst="rect">
            <a:avLst/>
          </a:prstGeom>
        </p:spPr>
      </p:pic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91000"/>
            <a:ext cx="1554480" cy="2010766"/>
          </a:xfrm>
          <a:prstGeom prst="rect">
            <a:avLst/>
          </a:prstGeom>
        </p:spPr>
      </p:pic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048000" y="1524000"/>
            <a:ext cx="2362200" cy="914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Lucida Sans Unicode" charset="0"/>
              </a:rPr>
              <a:t>SPARQL Endpoint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3810000" y="2438400"/>
            <a:ext cx="609600" cy="1524000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7432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0200" y="3962400"/>
            <a:ext cx="5334000" cy="2667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92001" y="561659"/>
            <a:ext cx="7195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Getting from Requirements...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2800" y="1752665"/>
            <a:ext cx="2208960" cy="1448792"/>
          </a:xfrm>
          <a:prstGeom prst="rect">
            <a:avLst/>
          </a:prstGeom>
          <a:noFill/>
          <a:ln w="5724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838080" y="609185"/>
            <a:ext cx="485280" cy="976423"/>
          </a:xfrm>
          <a:prstGeom prst="downArrow">
            <a:avLst>
              <a:gd name="adj1" fmla="val 50000"/>
              <a:gd name="adj2" fmla="val 5029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18560" y="561659"/>
            <a:ext cx="726912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...to a Data Format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552001" y="1752665"/>
            <a:ext cx="2285280" cy="1448792"/>
          </a:xfrm>
          <a:prstGeom prst="rect">
            <a:avLst/>
          </a:prstGeom>
          <a:noFill/>
          <a:ln w="3816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8153280" y="609185"/>
            <a:ext cx="485280" cy="976423"/>
          </a:xfrm>
          <a:prstGeom prst="downArrow">
            <a:avLst>
              <a:gd name="adj1" fmla="val 50000"/>
              <a:gd name="adj2" fmla="val 5029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2000" y="561659"/>
            <a:ext cx="7555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...based on Community Standards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0160" y="3047360"/>
            <a:ext cx="8457120" cy="1676336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76000" y="561659"/>
            <a:ext cx="7411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...on the basis of Foundation Standards (RDF)‏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6481" y="4419824"/>
            <a:ext cx="8153280" cy="1905320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92001" y="561659"/>
            <a:ext cx="7195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What does your application need to do?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2800" y="1752665"/>
            <a:ext cx="2208960" cy="1448792"/>
          </a:xfrm>
          <a:prstGeom prst="rect">
            <a:avLst/>
          </a:prstGeom>
          <a:noFill/>
          <a:ln w="5724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838080" y="609185"/>
            <a:ext cx="485280" cy="976423"/>
          </a:xfrm>
          <a:prstGeom prst="downArrow">
            <a:avLst>
              <a:gd name="adj1" fmla="val 50000"/>
              <a:gd name="adj2" fmla="val 5029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273629"/>
            <a:ext cx="8219520" cy="11362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300" dirty="0"/>
              <a:t>Functional Requirements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604328"/>
            <a:ext cx="8219520" cy="4897955"/>
          </a:xfrm>
          <a:ln/>
        </p:spPr>
        <p:txBody>
          <a:bodyPr/>
          <a:lstStyle/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400" dirty="0"/>
              <a:t>What activities must the application support?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Who are the users?  How expert are they?</a:t>
            </a:r>
          </a:p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400" dirty="0"/>
              <a:t>Scholarly Works Application Profile examples: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“Facilitate identification of open access materials.”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“Be compatible with preservation metadata approaches.”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“Enable identification of research funder and project code.”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“Support navigation between different 'versions' of the same </a:t>
            </a:r>
            <a:r>
              <a:rPr lang="en-US" sz="2200" dirty="0" err="1"/>
              <a:t>eprint</a:t>
            </a:r>
            <a:r>
              <a:rPr lang="en-US" sz="2200" dirty="0"/>
              <a:t>.”</a:t>
            </a:r>
          </a:p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400" dirty="0"/>
              <a:t>DC Collections Application Profile examples: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“Enable searching on the entity that owns the collection”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“Enable selection of a collection based on a textual description”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16001" y="561659"/>
            <a:ext cx="7771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What things are being described?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90560" y="1752665"/>
            <a:ext cx="1981440" cy="1448792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40000" y="3212978"/>
            <a:ext cx="1981440" cy="1448792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460</Words>
  <Application>Microsoft Office PowerPoint</Application>
  <PresentationFormat>On-screen Show (4:3)</PresentationFormat>
  <Paragraphs>120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Designing Interoperable Metadata on Linked Data Principles</vt:lpstr>
      <vt:lpstr>Slide 2</vt:lpstr>
      <vt:lpstr>Getting from Requirements...</vt:lpstr>
      <vt:lpstr>...to a Data Format</vt:lpstr>
      <vt:lpstr>...based on Community Standards</vt:lpstr>
      <vt:lpstr>...on the basis of Foundation Standards (RDF)‏</vt:lpstr>
      <vt:lpstr>What does your application need to do?</vt:lpstr>
      <vt:lpstr>Functional Requirements</vt:lpstr>
      <vt:lpstr>What things are being described?</vt:lpstr>
      <vt:lpstr>The simplest domain model...!</vt:lpstr>
      <vt:lpstr>A slightly more complicated domain model</vt:lpstr>
      <vt:lpstr>Domain Model for  Scholarly Works Application Profile</vt:lpstr>
      <vt:lpstr>Description Set Profile, based on  DCMI Abstract Model‏</vt:lpstr>
      <vt:lpstr>DCMI Description Set Profile (DSP)</vt:lpstr>
      <vt:lpstr>Slide 15</vt:lpstr>
      <vt:lpstr>Level-1 applications s interoperate with shared or mapped schemas</vt:lpstr>
      <vt:lpstr>Good level-2 Application Profiles create good triples</vt:lpstr>
      <vt:lpstr>Good triples can be merged coherently</vt:lpstr>
      <vt:lpstr>Applications come and go…</vt:lpstr>
      <vt:lpstr>The data remains</vt:lpstr>
      <vt:lpstr>Data quality is independent of profiles used to create it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History, objectives and approaches of the Dublin Core Metadata Initiative</dc:title>
  <dc:creator>Makx Dekkers</dc:creator>
  <cp:lastModifiedBy>Thomas Baker</cp:lastModifiedBy>
  <cp:revision>61</cp:revision>
  <dcterms:created xsi:type="dcterms:W3CDTF">2009-10-06T09:55:32Z</dcterms:created>
  <dcterms:modified xsi:type="dcterms:W3CDTF">2010-08-22T21:41:38Z</dcterms:modified>
</cp:coreProperties>
</file>