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365" r:id="rId4"/>
    <p:sldId id="366" r:id="rId5"/>
    <p:sldId id="367" r:id="rId6"/>
    <p:sldId id="368" r:id="rId7"/>
    <p:sldId id="374" r:id="rId8"/>
    <p:sldId id="370" r:id="rId9"/>
    <p:sldId id="379" r:id="rId10"/>
    <p:sldId id="372" r:id="rId11"/>
    <p:sldId id="373" r:id="rId12"/>
    <p:sldId id="369" r:id="rId13"/>
    <p:sldId id="375" r:id="rId14"/>
    <p:sldId id="376" r:id="rId15"/>
    <p:sldId id="377" r:id="rId16"/>
    <p:sldId id="378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8" autoAdjust="0"/>
    <p:restoredTop sz="94660" autoAdjust="0"/>
  </p:normalViewPr>
  <p:slideViewPr>
    <p:cSldViewPr>
      <p:cViewPr varScale="1">
        <p:scale>
          <a:sx n="87" d="100"/>
          <a:sy n="87" d="100"/>
        </p:scale>
        <p:origin x="-90" y="-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6AE2C-5B74-482E-BE2C-BD85FE5FA80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3D8A5D-4EE6-4094-A105-BBD2FA72CC7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2010 DCMI</a:t>
            </a:r>
            <a:endParaRPr lang="en-GB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5EF06-AB86-420C-A419-41C0470F0E3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106" name="Picture 1058" descr="Background25x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AB25C-D0AB-45CA-87B0-016C16F781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196975"/>
            <a:ext cx="2057400" cy="4713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196975"/>
            <a:ext cx="6019800" cy="4713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5CF757-710B-403A-B165-83A35D3B3D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1666528" cy="70018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© 2010 DCMI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093296"/>
            <a:ext cx="4752528" cy="628179"/>
          </a:xfrm>
        </p:spPr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en-GB" dirty="0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6256" y="6021288"/>
            <a:ext cx="1810544" cy="700187"/>
          </a:xfrm>
        </p:spPr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fld id="{2448E771-0805-4452-9E19-A8B49FC9959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Pictur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80832" y="0"/>
            <a:ext cx="963168" cy="1024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B88F-9272-4BE6-A26F-B5061D1AA2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here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6815B-6537-41FF-9880-DC4B05E3DD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28EFB-DEB0-460B-867E-C787768BC5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4040188" cy="2985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40967"/>
            <a:ext cx="4041775" cy="2985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652F-CD0E-40CD-A9A8-54BFBC832D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8C7B0-2FA1-4D9B-A5D2-347F0646FC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A143-7A62-4691-B115-70793A1DD02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5" name="Picture 4" descr="Pictur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3168" cy="10241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A9124-526A-478F-A4CE-F8E80EECCA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600" y="1196751"/>
            <a:ext cx="7056784" cy="4752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CE83-F6E7-483C-9E86-ACCF25D218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© 2010 DCMI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 dirty="0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6600"/>
                </a:solidFill>
              </a:defRPr>
            </a:lvl1pPr>
          </a:lstStyle>
          <a:p>
            <a:fld id="{6C5CF757-710B-403A-B165-83A35D3B3D7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41D4-0B26-4D86-BFDD-1BB6748916DA}" type="datetimeFigureOut">
              <a:rPr lang="en-GB" smtClean="0"/>
              <a:pPr/>
              <a:t>2010-08-23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E771-0805-4452-9E19-A8B49FC99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20066B2-FE5D-49BC-B1E6-D28204C394F9}" type="slidenum">
              <a:rPr lang="en-GB"/>
              <a:pPr/>
              <a:t>1</a:t>
            </a:fld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Dublin Core:</a:t>
            </a:r>
            <a:br>
              <a:rPr lang="en-US" smtClean="0"/>
            </a:br>
            <a:r>
              <a:rPr lang="en-US" sz="2800" smtClean="0"/>
              <a:t>The Road from Metadata Formats</a:t>
            </a:r>
            <a:br>
              <a:rPr lang="en-US" sz="2800" smtClean="0"/>
            </a:br>
            <a:r>
              <a:rPr lang="en-US" sz="2800" smtClean="0"/>
              <a:t>to Linked Data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Joint NISO/DCMI Webinar</a:t>
            </a:r>
          </a:p>
          <a:p>
            <a:r>
              <a:rPr lang="en-US" smtClean="0"/>
              <a:t>25 August 2010</a:t>
            </a:r>
          </a:p>
          <a:p>
            <a:r>
              <a:rPr lang="en-US" sz="1600" i="1" smtClean="0"/>
              <a:t>Makx Dekkers and Thomas Baker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2000: Application Profiles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Customized implementations</a:t>
            </a:r>
            <a:endParaRPr lang="en-GB" dirty="0" smtClean="0"/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Use “the Dublin Core” with </a:t>
            </a:r>
            <a:r>
              <a:rPr lang="en-GB" b="1" dirty="0" smtClean="0"/>
              <a:t>other vocabularies</a:t>
            </a:r>
            <a:endParaRPr lang="en-GB" dirty="0" smtClean="0"/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Local rules</a:t>
            </a:r>
            <a:r>
              <a:rPr lang="en-GB" dirty="0" smtClean="0"/>
              <a:t> and guidelines</a:t>
            </a:r>
          </a:p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Application profile provides documentation so that others can follow</a:t>
            </a:r>
          </a:p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Not “take it or leave it”, but </a:t>
            </a:r>
            <a:r>
              <a:rPr lang="en-GB" b="1" dirty="0" smtClean="0"/>
              <a:t>“take what you want, create what you need”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Web exploded (now over a trillion pages!)</a:t>
            </a:r>
          </a:p>
          <a:p>
            <a:r>
              <a:rPr lang="en-GB" dirty="0" smtClean="0"/>
              <a:t>Search engines took care of the open Web</a:t>
            </a:r>
          </a:p>
          <a:p>
            <a:r>
              <a:rPr lang="en-GB" dirty="0" smtClean="0"/>
              <a:t>Dublin Core metadata came to be used widely in “controlled environments”</a:t>
            </a:r>
          </a:p>
          <a:p>
            <a:pPr lvl="1"/>
            <a:r>
              <a:rPr lang="en-GB" dirty="0" smtClean="0"/>
              <a:t>As a basic description mechanism</a:t>
            </a:r>
          </a:p>
          <a:p>
            <a:pPr lvl="1"/>
            <a:r>
              <a:rPr lang="en-GB" dirty="0" smtClean="0"/>
              <a:t>As a basic exchange format</a:t>
            </a:r>
          </a:p>
          <a:p>
            <a:r>
              <a:rPr lang="en-GB" dirty="0" smtClean="0"/>
              <a:t>But never intended to be a “complete” solution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Interoperability in the early Web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</a:t>
            </a:r>
            <a:r>
              <a:rPr lang="en-GB" dirty="0" smtClean="0"/>
              <a:t>interoperability </a:t>
            </a:r>
            <a:r>
              <a:rPr lang="en-GB" dirty="0" smtClean="0"/>
              <a:t>of </a:t>
            </a:r>
            <a:r>
              <a:rPr lang="en-GB" b="1" i="1" dirty="0" smtClean="0"/>
              <a:t>data</a:t>
            </a:r>
            <a:r>
              <a:rPr lang="en-GB" i="1" dirty="0" smtClean="0"/>
              <a:t> </a:t>
            </a:r>
            <a:r>
              <a:rPr lang="en-GB" dirty="0" smtClean="0"/>
              <a:t>in </a:t>
            </a:r>
            <a:r>
              <a:rPr lang="en-GB" dirty="0" smtClean="0"/>
              <a:t>the Open Web</a:t>
            </a:r>
          </a:p>
          <a:p>
            <a:pPr lvl="1"/>
            <a:r>
              <a:rPr lang="en-GB" dirty="0" smtClean="0"/>
              <a:t>Mostly pages with links for human navigation</a:t>
            </a:r>
          </a:p>
          <a:p>
            <a:r>
              <a:rPr lang="en-GB" dirty="0" smtClean="0"/>
              <a:t>Controlled </a:t>
            </a:r>
            <a:r>
              <a:rPr lang="en-GB" dirty="0" smtClean="0"/>
              <a:t>environments: “intra-operability” </a:t>
            </a:r>
            <a:r>
              <a:rPr lang="en-GB" dirty="0" smtClean="0"/>
              <a:t>(cooperation between known partners)</a:t>
            </a:r>
          </a:p>
          <a:p>
            <a:pPr lvl="1"/>
            <a:r>
              <a:rPr lang="en-GB" dirty="0" smtClean="0"/>
              <a:t>But “intra-net” can be quite large, e.g. OAI-PMH</a:t>
            </a:r>
          </a:p>
          <a:p>
            <a:r>
              <a:rPr lang="en-GB" dirty="0" smtClean="0"/>
              <a:t>Semantic Web/Linked Data intends to “open up” controlled </a:t>
            </a:r>
            <a:r>
              <a:rPr lang="en-GB" dirty="0" smtClean="0"/>
              <a:t>environments (“silos”)</a:t>
            </a:r>
            <a:endParaRPr lang="en-GB" dirty="0" smtClean="0"/>
          </a:p>
          <a:p>
            <a:pPr lvl="1"/>
            <a:r>
              <a:rPr lang="en-GB" dirty="0" smtClean="0"/>
              <a:t>Global </a:t>
            </a:r>
            <a:r>
              <a:rPr lang="en-GB" dirty="0" smtClean="0"/>
              <a:t>interoperability </a:t>
            </a:r>
            <a:r>
              <a:rPr lang="en-GB" dirty="0" smtClean="0"/>
              <a:t>across silos through </a:t>
            </a:r>
            <a:r>
              <a:rPr lang="en-GB" dirty="0" smtClean="0"/>
              <a:t>typed links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Data basic principle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C7B0-2FA1-4D9B-A5D2-347F0646FC4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259632" y="3429000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Object (Resource)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36096" y="3429000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Subject (Resource)</a:t>
            </a:r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3347864" y="4041068"/>
            <a:ext cx="208823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/>
          <p:cNvSpPr/>
          <p:nvPr/>
        </p:nvSpPr>
        <p:spPr>
          <a:xfrm>
            <a:off x="3779912" y="2708920"/>
            <a:ext cx="1656184" cy="720080"/>
          </a:xfrm>
          <a:prstGeom prst="wedgeEllipseCallout">
            <a:avLst>
              <a:gd name="adj1" fmla="val -22513"/>
              <a:gd name="adj2" fmla="val 135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Predicate (property)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50131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presentation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779912" y="501317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Has subject	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508104" y="50131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Dublin Core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 principles and Linked Data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68312" y="2276475"/>
            <a:ext cx="4175695" cy="2736701"/>
          </a:xfrm>
        </p:spPr>
        <p:txBody>
          <a:bodyPr/>
          <a:lstStyle/>
          <a:p>
            <a:r>
              <a:rPr lang="en-GB" dirty="0" smtClean="0"/>
              <a:t>Dublin Core principles (1995-2005)</a:t>
            </a:r>
          </a:p>
          <a:p>
            <a:pPr lvl="1"/>
            <a:r>
              <a:rPr lang="en-GB" dirty="0" smtClean="0"/>
              <a:t>One-to-one (describe one and one thing only)</a:t>
            </a:r>
          </a:p>
          <a:p>
            <a:pPr lvl="1"/>
            <a:r>
              <a:rPr lang="en-GB" dirty="0" smtClean="0"/>
              <a:t>Dumb-down</a:t>
            </a:r>
          </a:p>
          <a:p>
            <a:pPr lvl="1"/>
            <a:r>
              <a:rPr lang="en-GB" dirty="0" smtClean="0"/>
              <a:t>Appropriate values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Corresponding Linked Data design principle</a:t>
            </a:r>
          </a:p>
          <a:p>
            <a:pPr lvl="1"/>
            <a:r>
              <a:rPr lang="en-GB" dirty="0" smtClean="0"/>
              <a:t>A statement is “about” a named resource</a:t>
            </a:r>
          </a:p>
          <a:p>
            <a:pPr lvl="1"/>
            <a:r>
              <a:rPr lang="en-GB" dirty="0" smtClean="0"/>
              <a:t>Sub-property </a:t>
            </a:r>
            <a:r>
              <a:rPr lang="en-GB" dirty="0" smtClean="0"/>
              <a:t>relations</a:t>
            </a:r>
          </a:p>
          <a:p>
            <a:pPr lvl="1"/>
            <a:r>
              <a:rPr lang="en-GB" dirty="0" smtClean="0"/>
              <a:t>Choice between text strings and links to other resources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24A8D-00EA-4971-9158-99107DEE3BEB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5085184"/>
            <a:ext cx="410445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Dublin Core was one of the inspirations for RDF</a:t>
            </a:r>
            <a:endParaRPr lang="en-GB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Started from a vision for the open Web (HTML)</a:t>
            </a:r>
          </a:p>
          <a:p>
            <a:r>
              <a:rPr lang="en-GB" dirty="0" smtClean="0"/>
              <a:t>Came to be widely deployed in controlled environments (XML)</a:t>
            </a:r>
          </a:p>
          <a:p>
            <a:r>
              <a:rPr lang="en-GB" smtClean="0"/>
              <a:t>Further </a:t>
            </a:r>
            <a:r>
              <a:rPr lang="en-GB" smtClean="0"/>
              <a:t>developed </a:t>
            </a:r>
            <a:r>
              <a:rPr lang="en-GB" smtClean="0"/>
              <a:t>since </a:t>
            </a:r>
            <a:r>
              <a:rPr lang="en-GB" smtClean="0"/>
              <a:t>2000 </a:t>
            </a:r>
            <a:r>
              <a:rPr lang="en-GB" dirty="0" smtClean="0"/>
              <a:t>in conjunction with Semantic Web and Linked Data (RDF)</a:t>
            </a:r>
          </a:p>
          <a:p>
            <a:r>
              <a:rPr lang="en-GB" dirty="0" smtClean="0"/>
              <a:t>From a “Core Metadata Element Set” for the Web to a “core vocabulary” for Linked Data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Webinar overview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C7B0-2FA1-4D9B-A5D2-347F0646FC4A}" type="slidenum">
              <a:rPr lang="en-GB" smtClean="0"/>
              <a:pPr/>
              <a:t>2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2348880"/>
          <a:ext cx="8064896" cy="36004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68152"/>
                <a:gridCol w="6696744"/>
              </a:tblGrid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1:00-1:15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Welcome</a:t>
                      </a:r>
                      <a:r>
                        <a:rPr lang="en-GB" sz="2000" b="0" baseline="0" dirty="0" smtClean="0"/>
                        <a:t> and introductions</a:t>
                      </a:r>
                      <a:endParaRPr lang="en-GB" sz="2000" b="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1:15-1:25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US" sz="2000" b="0" dirty="0" smtClean="0"/>
                        <a:t>Dublin Core in the Early Web Revolution</a:t>
                      </a:r>
                      <a:endParaRPr lang="en-GB" sz="2000" b="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1:25-1:45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US" sz="2000" b="0" dirty="0" smtClean="0"/>
                        <a:t>What Makes the Linked Data Approach Different</a:t>
                      </a:r>
                      <a:endParaRPr lang="en-GB" sz="2000" b="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1:45-2:05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US" sz="2000" b="0" dirty="0" smtClean="0"/>
                        <a:t>Designing Metadata on Linked Data Principles</a:t>
                      </a:r>
                      <a:endParaRPr lang="en-GB" sz="2000" b="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2:05-2:15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US" sz="2000" b="0" dirty="0" smtClean="0"/>
                        <a:t>Bridging the Gap to the Linked Data Cloud</a:t>
                      </a:r>
                      <a:endParaRPr lang="en-GB" sz="2000" b="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2:15-2:30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Questions</a:t>
                      </a:r>
                      <a:r>
                        <a:rPr lang="en-GB" sz="2000" b="0" baseline="0" dirty="0" smtClean="0"/>
                        <a:t> and answers</a:t>
                      </a:r>
                      <a:endParaRPr lang="en-GB" sz="20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Dublin Core in the </a:t>
            </a:r>
            <a:br>
              <a:rPr lang="en-US" dirty="0" smtClean="0"/>
            </a:br>
            <a:r>
              <a:rPr lang="en-US" dirty="0" smtClean="0"/>
              <a:t>Early Web Revolution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October 1994, informal discussion at second Web Conference, Chicago</a:t>
            </a:r>
          </a:p>
          <a:p>
            <a:r>
              <a:rPr lang="en-GB" dirty="0" smtClean="0"/>
              <a:t>Identified a need for a “core” set of descriptors to help discover content on the Web</a:t>
            </a:r>
          </a:p>
          <a:p>
            <a:r>
              <a:rPr lang="en-GB" dirty="0" smtClean="0"/>
              <a:t>1-3 March 1995, OCLC/NCSA workshop in Dublin, Ohio at OCLC Headquarters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Core: the original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basic description mechanism for digital information that:</a:t>
            </a:r>
          </a:p>
          <a:p>
            <a:pPr lvl="1"/>
            <a:r>
              <a:rPr lang="en-GB" dirty="0" smtClean="0"/>
              <a:t>can be used in all domains</a:t>
            </a:r>
          </a:p>
          <a:p>
            <a:pPr lvl="1"/>
            <a:r>
              <a:rPr lang="en-GB" dirty="0" smtClean="0"/>
              <a:t>can be used for any type of resource</a:t>
            </a:r>
          </a:p>
          <a:p>
            <a:pPr lvl="1"/>
            <a:r>
              <a:rPr lang="en-GB" dirty="0" smtClean="0"/>
              <a:t>is simple, yet </a:t>
            </a:r>
            <a:r>
              <a:rPr lang="en-GB" dirty="0" smtClean="0"/>
              <a:t>powerful</a:t>
            </a:r>
            <a:endParaRPr lang="en-GB" dirty="0" smtClean="0"/>
          </a:p>
          <a:p>
            <a:r>
              <a:rPr lang="en-GB" dirty="0" smtClean="0"/>
              <a:t>Making it easier to find information on the Web as it develops (1995!)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1995: The Dublin 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9" y="2276475"/>
            <a:ext cx="6934224" cy="3633788"/>
          </a:xfrm>
        </p:spPr>
        <p:txBody>
          <a:bodyPr/>
          <a:lstStyle/>
          <a:p>
            <a:r>
              <a:rPr lang="en-US" dirty="0" smtClean="0"/>
              <a:t>“Core” set, simple enough for non-experts to understand and create</a:t>
            </a:r>
          </a:p>
          <a:p>
            <a:r>
              <a:rPr lang="en-US" dirty="0" smtClean="0"/>
              <a:t>A “library catalog card” for Web objects</a:t>
            </a:r>
          </a:p>
          <a:p>
            <a:r>
              <a:rPr lang="en-US" dirty="0" smtClean="0"/>
              <a:t>Based on consensus across domains</a:t>
            </a:r>
          </a:p>
          <a:p>
            <a:r>
              <a:rPr lang="en-US" dirty="0" smtClean="0"/>
              <a:t>Standardized: </a:t>
            </a:r>
          </a:p>
          <a:p>
            <a:pPr lvl="1"/>
            <a:r>
              <a:rPr lang="en-US" smtClean="0"/>
              <a:t>IETF RFC2413 </a:t>
            </a:r>
            <a:r>
              <a:rPr lang="en-US" dirty="0" smtClean="0"/>
              <a:t>(1998), RFC5013 (2007)</a:t>
            </a:r>
          </a:p>
          <a:p>
            <a:pPr lvl="1"/>
            <a:r>
              <a:rPr lang="en-US" dirty="0" smtClean="0"/>
              <a:t>NISO Z39.85-2001, revised 2007</a:t>
            </a:r>
          </a:p>
          <a:p>
            <a:pPr lvl="1"/>
            <a:r>
              <a:rPr lang="en-US" dirty="0" smtClean="0"/>
              <a:t>ISO 15836:2003, revised 2009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2132856"/>
            <a:ext cx="1619672" cy="461665"/>
          </a:xfrm>
          <a:prstGeom prst="rect">
            <a:avLst/>
          </a:prstGeom>
          <a:solidFill>
            <a:srgbClr val="BBE3C7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cs typeface="Arial" pitchFamily="34" charset="0"/>
              </a:rPr>
              <a:t>Elements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0" y="2564904"/>
            <a:ext cx="1619672" cy="3539430"/>
          </a:xfrm>
          <a:prstGeom prst="rect">
            <a:avLst/>
          </a:prstGeom>
          <a:solidFill>
            <a:srgbClr val="BBE3C7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Identifier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Title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Creator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Contributor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Publisher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Subject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Description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Coverage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Format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Type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Date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Relation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Source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Rights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Language</a:t>
            </a:r>
          </a:p>
          <a:p>
            <a:pPr marL="342900" indent="-342900">
              <a:buFontTx/>
              <a:buAutoNum type="arabicPeriod"/>
            </a:pPr>
            <a:endParaRPr lang="en-US" sz="14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1996: Modular metadata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Not: “One size fits all</a:t>
            </a:r>
            <a:r>
              <a:rPr lang="en-US" dirty="0" smtClean="0"/>
              <a:t>”</a:t>
            </a:r>
            <a:endParaRPr lang="en-US" dirty="0" smtClean="0"/>
          </a:p>
          <a:p>
            <a:pPr eaLnBrk="1" hangingPunct="1"/>
            <a:r>
              <a:rPr lang="en-US" dirty="0" smtClean="0"/>
              <a:t>Different ways to describe one object:</a:t>
            </a:r>
          </a:p>
          <a:p>
            <a:pPr lvl="1" eaLnBrk="1" hangingPunct="1"/>
            <a:r>
              <a:rPr lang="en-US" dirty="0" smtClean="0"/>
              <a:t>MARC records for library catalogs</a:t>
            </a:r>
          </a:p>
          <a:p>
            <a:pPr lvl="1" eaLnBrk="1" hangingPunct="1"/>
            <a:r>
              <a:rPr lang="en-US" dirty="0" smtClean="0"/>
              <a:t>Dublin Core for simpler descriptions</a:t>
            </a:r>
          </a:p>
          <a:p>
            <a:pPr lvl="1" eaLnBrk="1" hangingPunct="1"/>
            <a:r>
              <a:rPr lang="en-US" dirty="0" smtClean="0"/>
              <a:t>Specialized metadata for terms and conditions of use</a:t>
            </a:r>
          </a:p>
          <a:p>
            <a:pPr eaLnBrk="1" hangingPunct="1"/>
            <a:r>
              <a:rPr lang="en-US" dirty="0" smtClean="0"/>
              <a:t>Recognized need for a general framework for different types of metadata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1996: Towards metadata “frameworks”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648469"/>
          </a:xfrm>
        </p:spPr>
        <p:txBody>
          <a:bodyPr/>
          <a:lstStyle/>
          <a:p>
            <a:r>
              <a:rPr lang="en-GB" sz="2400" smtClean="0"/>
              <a:t>Warwick Framework: “packages” in “containers”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643042" y="2714620"/>
            <a:ext cx="2376264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59066" y="2858636"/>
            <a:ext cx="1944216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Descriptive</a:t>
            </a:r>
          </a:p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Dublin Core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9066" y="3506708"/>
            <a:ext cx="1944216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Administrative</a:t>
            </a:r>
          </a:p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Admin Core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59066" y="4154780"/>
            <a:ext cx="1944216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Rights</a:t>
            </a:r>
          </a:p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Creative Commons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5490" y="4154780"/>
            <a:ext cx="1944216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Creative Commons Licence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3803282" y="4442812"/>
            <a:ext cx="187220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28596" y="5072074"/>
            <a:ext cx="8229600" cy="94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GB" sz="2400" kern="0" dirty="0" smtClean="0">
                <a:latin typeface="+mn-lt"/>
              </a:rPr>
              <a:t>W3C Resource Description </a:t>
            </a:r>
            <a:r>
              <a:rPr lang="en-GB" sz="2400" kern="0" dirty="0" smtClean="0">
                <a:latin typeface="+mn-lt"/>
              </a:rPr>
              <a:t>Framework (RDF)</a:t>
            </a:r>
            <a:endParaRPr lang="en-GB" sz="24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Generic, interoperable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expression of metadata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1997: Qualification to add precision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just any Date, but a Date the resource was </a:t>
            </a:r>
            <a:r>
              <a:rPr lang="en-US" i="1" dirty="0" smtClean="0"/>
              <a:t>Created</a:t>
            </a:r>
          </a:p>
          <a:p>
            <a:pPr eaLnBrk="1" hangingPunct="1"/>
            <a:r>
              <a:rPr lang="en-US" dirty="0" smtClean="0"/>
              <a:t>Not just any Subject, but a </a:t>
            </a:r>
            <a:r>
              <a:rPr lang="en-US" i="1" dirty="0" smtClean="0"/>
              <a:t>Library of Congress Subject Heading</a:t>
            </a:r>
          </a:p>
          <a:p>
            <a:pPr eaLnBrk="1" hangingPunct="1"/>
            <a:r>
              <a:rPr lang="en-US" dirty="0" smtClean="0"/>
              <a:t>Dumb-down: ignore extra details to see just a “core”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933</Words>
  <Application>Microsoft Office PowerPoint</Application>
  <PresentationFormat>On-screen Show (4:3)</PresentationFormat>
  <Paragraphs>161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Custom Design</vt:lpstr>
      <vt:lpstr>Dublin Core: The Road from Metadata Formats to Linked Data</vt:lpstr>
      <vt:lpstr>Webinar overview</vt:lpstr>
      <vt:lpstr>Dublin Core in the  Early Web Revolution</vt:lpstr>
      <vt:lpstr>First steps</vt:lpstr>
      <vt:lpstr>Dublin Core: the original idea</vt:lpstr>
      <vt:lpstr>1995: The Dublin Core</vt:lpstr>
      <vt:lpstr>1996: Modular metadata</vt:lpstr>
      <vt:lpstr>1996: Towards metadata “frameworks”</vt:lpstr>
      <vt:lpstr>1997: Qualification to add precision</vt:lpstr>
      <vt:lpstr>2000: Application Profiles</vt:lpstr>
      <vt:lpstr>Dublin Core usage</vt:lpstr>
      <vt:lpstr>Interoperability in the early Web</vt:lpstr>
      <vt:lpstr>Linked Data basic principle</vt:lpstr>
      <vt:lpstr>Dublin Core principles and Linked Data</vt:lpstr>
      <vt:lpstr>Dublin Core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Dublin Core in the Early Web Revolution</dc:title>
  <dc:creator>Makx Dekkers</dc:creator>
  <dc:description>NISO/DCMI Webinar 25 August 2010, presentation 1</dc:description>
  <cp:lastModifiedBy>Makx Dekkers</cp:lastModifiedBy>
  <cp:revision>102</cp:revision>
  <dcterms:created xsi:type="dcterms:W3CDTF">2009-10-06T09:55:32Z</dcterms:created>
  <dcterms:modified xsi:type="dcterms:W3CDTF">2010-08-23T07:17:15Z</dcterms:modified>
</cp:coreProperties>
</file>