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376" r:id="rId3"/>
    <p:sldId id="426" r:id="rId4"/>
    <p:sldId id="438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422" r:id="rId15"/>
    <p:sldId id="424" r:id="rId16"/>
    <p:sldId id="428" r:id="rId17"/>
    <p:sldId id="429" r:id="rId18"/>
    <p:sldId id="430" r:id="rId19"/>
    <p:sldId id="425" r:id="rId20"/>
    <p:sldId id="401" r:id="rId21"/>
    <p:sldId id="431" r:id="rId22"/>
    <p:sldId id="443" r:id="rId23"/>
    <p:sldId id="441" r:id="rId24"/>
    <p:sldId id="442" r:id="rId25"/>
    <p:sldId id="437" r:id="rId26"/>
    <p:sldId id="436" r:id="rId27"/>
    <p:sldId id="416" r:id="rId28"/>
    <p:sldId id="417" r:id="rId29"/>
    <p:sldId id="418" r:id="rId30"/>
    <p:sldId id="419" r:id="rId31"/>
    <p:sldId id="420" r:id="rId32"/>
    <p:sldId id="421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274"/>
    <a:srgbClr val="FF66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1" autoAdjust="0"/>
    <p:restoredTop sz="94685" autoAdjust="0"/>
  </p:normalViewPr>
  <p:slideViewPr>
    <p:cSldViewPr>
      <p:cViewPr>
        <p:scale>
          <a:sx n="68" d="100"/>
          <a:sy n="68" d="100"/>
        </p:scale>
        <p:origin x="-1146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" d="100"/>
        <a:sy n="3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2010 DCMI</a:t>
            </a:r>
            <a:endParaRPr lang="en-GB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106" name="Picture 1058" descr="Background25x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600" y="1196751"/>
            <a:ext cx="7056784" cy="47525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AB25C-D0AB-45CA-87B0-016C16F781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5CF757-710B-403A-B165-83A35D3B3D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1666528" cy="70018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© 2010 DCMI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093296"/>
            <a:ext cx="4752528" cy="628179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GB" dirty="0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6256" y="6021288"/>
            <a:ext cx="1810544" cy="700187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fld id="{2448E771-0805-4452-9E19-A8B49FC9959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Pictur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80832" y="0"/>
            <a:ext cx="963168" cy="1024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6815B-6537-41FF-9880-DC4B05E3DD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0967"/>
            <a:ext cx="4041775" cy="2985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6" name="Picture 5" descr="Pictur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3168" cy="102412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6" name="Picture 5" descr="Pictur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3168" cy="102412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40969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714876" y="3143248"/>
            <a:ext cx="4040188" cy="2985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714876" y="24288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9124-526A-478F-A4CE-F8E80EECCA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© 2010 DCMI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 dirty="0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</a:defRPr>
            </a:lvl1pPr>
          </a:lstStyle>
          <a:p>
            <a:fld id="{6C5CF757-710B-403A-B165-83A35D3B3D7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41D4-0B26-4D86-BFDD-1BB6748916DA}" type="datetimeFigureOut">
              <a:rPr lang="en-GB" smtClean="0"/>
              <a:pPr/>
              <a:t>23/08/2010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E771-0805-4452-9E19-A8B49FC99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What Makes the Linked Data</a:t>
            </a:r>
            <a:br>
              <a:rPr lang="en-US" sz="3600" smtClean="0"/>
            </a:br>
            <a:r>
              <a:rPr lang="en-US" sz="3600" smtClean="0"/>
              <a:t>Approach Different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z="2800" b="0" smtClean="0"/>
              <a:t>“Enrich” the data with a DBPedia URI</a:t>
            </a:r>
            <a:br>
              <a:rPr lang="en-US" sz="2800" b="0" smtClean="0"/>
            </a:br>
            <a:r>
              <a:rPr lang="en-US" sz="2800" b="0" smtClean="0"/>
              <a:t>identifying Barack Obama…</a:t>
            </a:r>
            <a:endParaRPr lang="en-US" sz="2800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500562" y="3214686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rgbClr val="C00000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5715008" y="3357562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524000" y="57912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524000" y="57912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http://dbpedia.org/resource/Barack_Obama  </a:t>
            </a:r>
            <a:r>
              <a:rPr lang="en-US" sz="1400" smtClean="0">
                <a:solidFill>
                  <a:schemeClr val="tx1"/>
                </a:solidFill>
              </a:rPr>
              <a:t>foaf:name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500562" y="3214686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67600" cy="1236637"/>
          </a:xfrm>
        </p:spPr>
        <p:txBody>
          <a:bodyPr/>
          <a:lstStyle/>
          <a:p>
            <a:r>
              <a:rPr lang="en-US" sz="2800" b="0" smtClean="0"/>
              <a:t>In Wikipedia, a book</a:t>
            </a:r>
            <a:r>
              <a:rPr lang="en-US" sz="2800" smtClean="0"/>
              <a:t> </a:t>
            </a:r>
            <a:r>
              <a:rPr lang="en-US" sz="2800" b="0" smtClean="0"/>
              <a:t>in German </a:t>
            </a:r>
            <a:r>
              <a:rPr lang="en-US" sz="2800" b="0" i="1" smtClean="0"/>
              <a:t>about</a:t>
            </a:r>
            <a:r>
              <a:rPr lang="en-US" sz="2800" b="0" smtClean="0"/>
              <a:t/>
            </a:r>
            <a:br>
              <a:rPr lang="en-US" sz="2800" b="0" smtClean="0"/>
            </a:br>
            <a:r>
              <a:rPr lang="en-US" sz="2800" b="0" smtClean="0"/>
              <a:t>Obama is linked </a:t>
            </a:r>
            <a:r>
              <a:rPr lang="en-US" sz="2800" b="0" i="1" smtClean="0"/>
              <a:t>to</a:t>
            </a:r>
            <a:r>
              <a:rPr lang="en-US" sz="2800" b="0" smtClean="0"/>
              <a:t> the DBPedia URI</a:t>
            </a:r>
            <a:endParaRPr lang="en-US" sz="2800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chemeClr val="tx1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524000" y="5638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http://dbpedia.org/...Kennedy¹</a:t>
            </a:r>
            <a:r>
              <a:rPr lang="en-US" sz="1400" smtClean="0">
                <a:solidFill>
                  <a:srgbClr val="C00000"/>
                </a:solidFill>
              </a:rPr>
              <a:t>    </a:t>
            </a:r>
            <a:r>
              <a:rPr lang="en-US" sz="1400" smtClean="0">
                <a:solidFill>
                  <a:schemeClr val="tx1"/>
                </a:solidFill>
              </a:rPr>
              <a:t> dct:subject   http://...Obama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524000" y="6019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http://dbpedia.org/...Kennedy      dct:title        “Der schwarze Kennedy”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000" y="6477000"/>
            <a:ext cx="5261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¹ Full URI: http://dbpedia.org/resource/Barack_Obama_-_Der_schwarze_Kennedy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362200" y="3810000"/>
            <a:ext cx="1371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http://...Kennedy</a:t>
            </a:r>
          </a:p>
        </p:txBody>
      </p:sp>
      <p:cxnSp>
        <p:nvCxnSpPr>
          <p:cNvPr id="56" name="Straight Arrow Connector 55"/>
          <p:cNvCxnSpPr>
            <a:endCxn id="4" idx="3"/>
          </p:cNvCxnSpPr>
          <p:nvPr/>
        </p:nvCxnSpPr>
        <p:spPr bwMode="auto">
          <a:xfrm flipV="1">
            <a:off x="3657600" y="3525604"/>
            <a:ext cx="1016748" cy="3605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505200" y="3505200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dct:subject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3733800" y="3962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733800" y="3962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2000" y="37338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8200" y="3810000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“Der schwarze Kennedy”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1"/>
            <a:ext cx="7929586" cy="1214422"/>
          </a:xfrm>
        </p:spPr>
        <p:txBody>
          <a:bodyPr/>
          <a:lstStyle/>
          <a:p>
            <a:r>
              <a:rPr lang="en-US" sz="2800" b="0" smtClean="0"/>
              <a:t>New York Times’ URI for Obama, </a:t>
            </a:r>
            <a:r>
              <a:rPr lang="en-US" sz="2800" smtClean="0"/>
              <a:t>l</a:t>
            </a:r>
            <a:r>
              <a:rPr lang="en-US" sz="2800" b="0" smtClean="0"/>
              <a:t>inked to Dbpedia’s, leads to a NYT Topic Page</a:t>
            </a:r>
            <a:endParaRPr lang="en-US" sz="2800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800" smtClean="0">
                <a:solidFill>
                  <a:schemeClr val="tx1"/>
                </a:solidFill>
              </a:rPr>
              <a:t>http://...Obama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2209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1000" y="30480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 bwMode="auto">
          <a:xfrm rot="5400000">
            <a:off x="838200" y="2590800"/>
            <a:ext cx="609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</p:cNvCxnSpPr>
          <p:nvPr/>
        </p:nvCxnSpPr>
        <p:spPr bwMode="auto">
          <a:xfrm flipV="1">
            <a:off x="2514600" y="2286000"/>
            <a:ext cx="1092948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057400" y="1905000"/>
            <a:ext cx="1143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1600200" y="32004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8600" y="25908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7400" y="1905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8400" y="2362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0200" y="32766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819400" y="15240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9400" y="160020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438400" y="3048000"/>
            <a:ext cx="16764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4600" y="304800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524000" y="5638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http://data.nytimes.com/...6853¹</a:t>
            </a:r>
            <a:r>
              <a:rPr lang="en-US" sz="1400" smtClean="0">
                <a:solidFill>
                  <a:srgbClr val="C00000"/>
                </a:solidFill>
              </a:rPr>
              <a:t>   owl:sameAs</a:t>
            </a:r>
            <a:r>
              <a:rPr lang="en-US" sz="1400" smtClean="0">
                <a:solidFill>
                  <a:schemeClr val="tx1"/>
                </a:solidFill>
              </a:rPr>
              <a:t>   http://...Obama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524000" y="60198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http://data.nytimes.com/...6853     x:topicPage   http://topics.nytimes.com/...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4000" y="6477000"/>
            <a:ext cx="4028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¹ Full URI: http://data.nytimes.com/47452218948077706853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362200" y="3810000"/>
            <a:ext cx="1371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http://...6853</a:t>
            </a:r>
          </a:p>
        </p:txBody>
      </p:sp>
      <p:cxnSp>
        <p:nvCxnSpPr>
          <p:cNvPr id="56" name="Straight Arrow Connector 55"/>
          <p:cNvCxnSpPr>
            <a:stCxn id="55" idx="7"/>
            <a:endCxn id="4" idx="3"/>
          </p:cNvCxnSpPr>
          <p:nvPr/>
        </p:nvCxnSpPr>
        <p:spPr bwMode="auto">
          <a:xfrm rot="5400000" flipH="1" flipV="1">
            <a:off x="3933545" y="3124993"/>
            <a:ext cx="340192" cy="11414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505200" y="3505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tx1"/>
                </a:solidFill>
              </a:rPr>
              <a:t>owl:sameAs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9" idx="1"/>
          </p:cNvCxnSpPr>
          <p:nvPr/>
        </p:nvCxnSpPr>
        <p:spPr bwMode="auto">
          <a:xfrm>
            <a:off x="3200400" y="4191000"/>
            <a:ext cx="685800" cy="595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505200" y="4191000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x:topicPage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6200" y="46482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886200" y="4572000"/>
            <a:ext cx="2590800" cy="609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smtClean="0">
                <a:solidFill>
                  <a:schemeClr val="tx1"/>
                </a:solidFill>
              </a:rPr>
              <a:t>http://topics.nytimes.com/top/reference/timestopics/people/o/barack_obama/index.html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BBC Wildlife Finder</a:t>
            </a:r>
            <a:endParaRPr lang="en-US"/>
          </a:p>
        </p:txBody>
      </p:sp>
      <p:pic>
        <p:nvPicPr>
          <p:cNvPr id="4" name="Content Placeholder 3" descr="bbc-squid-01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43042" y="1000108"/>
            <a:ext cx="6467475" cy="5534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Humboldt Squid page, pulled together from a diversity of Linked Data sources</a:t>
            </a:r>
            <a:endParaRPr lang="en-US"/>
          </a:p>
        </p:txBody>
      </p:sp>
      <p:pic>
        <p:nvPicPr>
          <p:cNvPr id="4" name="Content Placeholder 3" descr="bbc-squid-02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85852" y="1142984"/>
            <a:ext cx="6573393" cy="5423726"/>
          </a:xfrm>
        </p:spPr>
      </p:pic>
      <p:sp>
        <p:nvSpPr>
          <p:cNvPr id="6" name="Rectangle 5"/>
          <p:cNvSpPr/>
          <p:nvPr/>
        </p:nvSpPr>
        <p:spPr>
          <a:xfrm>
            <a:off x="5214942" y="4572008"/>
            <a:ext cx="928694" cy="142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15074" y="4214818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Animal Diversity Web: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Nocturnal  way of life</a:t>
            </a:r>
            <a:endParaRPr lang="en-US" sz="160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1736" y="1428736"/>
            <a:ext cx="1285884" cy="1000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86182" y="2285992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BBC TV Documentary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5852" y="2786058"/>
            <a:ext cx="1785950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3240" y="27860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BBC News item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8794" y="4286256"/>
            <a:ext cx="642942" cy="214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14612" y="421481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Wikipedia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A143-7A62-4691-B115-70793A1DD02C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“Under the hood” of the Squid page,</a:t>
            </a:r>
            <a:br>
              <a:rPr lang="en-US" sz="2800" smtClean="0"/>
            </a:br>
            <a:r>
              <a:rPr lang="en-US" sz="2800" smtClean="0"/>
              <a:t>triples use URIs to make connections…</a:t>
            </a:r>
            <a:endParaRPr lang="en-US" sz="2800"/>
          </a:p>
        </p:txBody>
      </p:sp>
      <p:pic>
        <p:nvPicPr>
          <p:cNvPr id="8" name="Content Placeholder 7" descr="servlet_23994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8596" y="1214422"/>
            <a:ext cx="8229600" cy="4857784"/>
          </a:xfrm>
        </p:spPr>
      </p:pic>
      <p:sp>
        <p:nvSpPr>
          <p:cNvPr id="11" name="TextBox 10"/>
          <p:cNvSpPr txBox="1"/>
          <p:nvPr/>
        </p:nvSpPr>
        <p:spPr>
          <a:xfrm>
            <a:off x="571472" y="20716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BBC News item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4071942"/>
            <a:ext cx="24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BBC TV documentary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15008" y="342900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Humboldt Squid (species)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A143-7A62-4691-B115-70793A1DD02C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Many basic relations are Dublin Core “predicates”</a:t>
            </a:r>
            <a:endParaRPr lang="en-US" sz="2800"/>
          </a:p>
        </p:txBody>
      </p:sp>
      <p:pic>
        <p:nvPicPr>
          <p:cNvPr id="8" name="Content Placeholder 7" descr="servlet_23994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8596" y="1214422"/>
            <a:ext cx="8229600" cy="4857784"/>
          </a:xfrm>
        </p:spPr>
      </p:pic>
      <p:sp>
        <p:nvSpPr>
          <p:cNvPr id="10" name="Rectangle 9"/>
          <p:cNvSpPr/>
          <p:nvPr/>
        </p:nvSpPr>
        <p:spPr>
          <a:xfrm>
            <a:off x="3286116" y="2357430"/>
            <a:ext cx="1643074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14678" y="2714620"/>
            <a:ext cx="1785950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7554" y="4857760"/>
            <a:ext cx="1428760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A143-7A62-4691-B115-70793A1DD02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Or mappable equivalents of Dublin Core predicates</a:t>
            </a:r>
            <a:endParaRPr lang="en-US" sz="2400"/>
          </a:p>
        </p:txBody>
      </p:sp>
      <p:pic>
        <p:nvPicPr>
          <p:cNvPr id="8" name="Content Placeholder 7" descr="servlet_23994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8596" y="1214422"/>
            <a:ext cx="8229600" cy="4857784"/>
          </a:xfrm>
        </p:spPr>
      </p:pic>
      <p:sp>
        <p:nvSpPr>
          <p:cNvPr id="10" name="Rectangle 9"/>
          <p:cNvSpPr/>
          <p:nvPr/>
        </p:nvSpPr>
        <p:spPr>
          <a:xfrm>
            <a:off x="3286116" y="2357430"/>
            <a:ext cx="1643074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14678" y="2714620"/>
            <a:ext cx="1785950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7554" y="4857760"/>
            <a:ext cx="1428760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8926" y="1714488"/>
            <a:ext cx="2286016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14678" y="3071810"/>
            <a:ext cx="171451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43240" y="4143380"/>
            <a:ext cx="1857388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71802" y="4572008"/>
            <a:ext cx="207170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Using triples about many animals to pull together a Web page about “nocturnal” wildlife</a:t>
            </a:r>
            <a:r>
              <a:rPr lang="en-US" smtClean="0"/>
              <a:t>…</a:t>
            </a:r>
            <a:endParaRPr lang="en-US"/>
          </a:p>
        </p:txBody>
      </p:sp>
      <p:pic>
        <p:nvPicPr>
          <p:cNvPr id="4" name="Content Placeholder 3" descr="bbc-squid-nocturnality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28794" y="2357430"/>
            <a:ext cx="5092065" cy="4369118"/>
          </a:xfrm>
        </p:spPr>
      </p:pic>
      <p:pic>
        <p:nvPicPr>
          <p:cNvPr id="7" name="Picture 6" descr="servlet_24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488"/>
            <a:ext cx="9144000" cy="4995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20" y="128586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Humboldt Squid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7554" y="12858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 “way of life”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57884" y="128586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“Nocturnal”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Designing Interoperable Metadata on Linked Data Principles</a:t>
            </a:r>
            <a:endParaRPr lang="en-US" sz="3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2825DD7E-3CCD-40AC-BC85-BC9B31461C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85728"/>
            <a:ext cx="8143900" cy="719138"/>
          </a:xfrm>
        </p:spPr>
        <p:txBody>
          <a:bodyPr/>
          <a:lstStyle/>
          <a:p>
            <a:pPr eaLnBrk="1" hangingPunct="1"/>
            <a:r>
              <a:rPr lang="de-DE" sz="4000" b="0" smtClean="0"/>
              <a:t>RDF– </a:t>
            </a:r>
            <a:r>
              <a:rPr lang="de-DE" sz="3600" b="0" smtClean="0"/>
              <a:t>a </a:t>
            </a:r>
            <a:r>
              <a:rPr lang="de-DE" b="0" smtClean="0"/>
              <a:t>grammar for </a:t>
            </a:r>
            <a:r>
              <a:rPr lang="de-DE" smtClean="0"/>
              <a:t>the language of data</a:t>
            </a:r>
            <a:endParaRPr lang="en-US" sz="4000" b="0" dirty="0" smtClean="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457318" y="134301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chemeClr val="tx1"/>
                </a:solidFill>
              </a:rPr>
              <a:t>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3133718" y="210501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571868" y="1571612"/>
            <a:ext cx="131978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relatedTo</a:t>
            </a:r>
            <a:endParaRPr lang="en-US" sz="2000" dirty="0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438268" y="1343012"/>
            <a:ext cx="1676400" cy="14478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ResourceA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114668" y="210501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5286380" y="1357298"/>
            <a:ext cx="1676400" cy="14478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ResourceB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457318" y="3248012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chemeClr val="tx1"/>
                </a:solidFill>
              </a:rPr>
              <a:t>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3133718" y="401001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343268" y="3476612"/>
            <a:ext cx="1725151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describedBy</a:t>
            </a:r>
            <a:endParaRPr lang="en-US" sz="2000" dirty="0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438268" y="3248012"/>
            <a:ext cx="1676400" cy="14478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smtClean="0">
                <a:solidFill>
                  <a:schemeClr val="tx1"/>
                </a:solidFill>
              </a:rPr>
              <a:t>ResourceA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114668" y="4010012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5248268" y="3476612"/>
            <a:ext cx="1905000" cy="12192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lang="en-US" sz="24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Some 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721" y="4929198"/>
            <a:ext cx="8839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smtClean="0"/>
              <a:t>Describe resources using interrelated “statements” (“triples”).</a:t>
            </a:r>
          </a:p>
          <a:p>
            <a:pPr marL="342900" indent="-342900">
              <a:buAutoNum type="arabicPeriod"/>
            </a:pPr>
            <a:r>
              <a:rPr lang="en-US" sz="2400" smtClean="0"/>
              <a:t>Use URIs – unique, globally managed identifiers – </a:t>
            </a:r>
          </a:p>
          <a:p>
            <a:pPr marL="342900" indent="-342900"/>
            <a:r>
              <a:rPr lang="en-US" sz="2400" smtClean="0"/>
              <a:t>     as the “words” of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“Application Profile” – </a:t>
            </a:r>
            <a:br>
              <a:rPr lang="en-US" sz="3600" smtClean="0"/>
            </a:br>
            <a:r>
              <a:rPr lang="en-US" sz="2800" smtClean="0"/>
              <a:t>something that takes an implementer…</a:t>
            </a:r>
            <a:endParaRPr lang="en-US" sz="360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Require-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ments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Domain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Description Set Profile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Data Format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  <a:endCxn id="5" idx="3"/>
          </p:cNvCxnSpPr>
          <p:nvPr/>
        </p:nvCxnSpPr>
        <p:spPr>
          <a:xfrm rot="10800000">
            <a:off x="20574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1148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61722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350520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Community Domain Models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350520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Vocabularies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6800" y="3505200"/>
            <a:ext cx="1295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DCMI Abstract Model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3505200"/>
            <a:ext cx="1295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DCMI Syntax Guidelines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6172200" y="3962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48400" y="3657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19400" y="5029200"/>
            <a:ext cx="1295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RDFS </a:t>
            </a:r>
          </a:p>
          <a:p>
            <a:pPr algn="ctr"/>
            <a:r>
              <a:rPr lang="en-US" sz="1100" smtClean="0">
                <a:solidFill>
                  <a:schemeClr val="tx1"/>
                </a:solidFill>
              </a:rPr>
              <a:t>(RDF Vocabulary Description Language)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6800" y="5029200"/>
            <a:ext cx="1295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3" idx="2"/>
            <a:endCxn id="26" idx="0"/>
          </p:cNvCxnSpPr>
          <p:nvPr/>
        </p:nvCxnSpPr>
        <p:spPr>
          <a:xfrm rot="5400000">
            <a:off x="5219700" y="3200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239794" y="3199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124994" y="4723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182394" y="4723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20574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41148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53000" y="3048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76800" y="4572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4572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010400" y="29718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52600" y="2971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971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</a:p>
        </p:txBody>
      </p:sp>
      <p:cxnSp>
        <p:nvCxnSpPr>
          <p:cNvPr id="52" name="Straight Arrow Connector 51"/>
          <p:cNvCxnSpPr>
            <a:stCxn id="35" idx="1"/>
            <a:endCxn id="34" idx="3"/>
          </p:cNvCxnSpPr>
          <p:nvPr/>
        </p:nvCxnSpPr>
        <p:spPr>
          <a:xfrm rot="10800000">
            <a:off x="4114800" y="548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91000" y="5181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5800" y="6324600"/>
            <a:ext cx="649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Based on: http://dublincore.org/documents/singapore-framework/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76400"/>
            <a:ext cx="83820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…from Functional Requirements </a:t>
            </a:r>
            <a:br>
              <a:rPr lang="en-US" sz="2800" smtClean="0"/>
            </a:br>
            <a:r>
              <a:rPr lang="en-US" sz="2800" smtClean="0"/>
              <a:t>and a Domain Model</a:t>
            </a:r>
            <a:endParaRPr lang="en-US" sz="2800"/>
          </a:p>
        </p:txBody>
      </p:sp>
      <p:sp>
        <p:nvSpPr>
          <p:cNvPr id="59" name="Text Placeholder 58"/>
          <p:cNvSpPr>
            <a:spLocks noGrp="1"/>
          </p:cNvSpPr>
          <p:nvPr>
            <p:ph type="body" idx="1"/>
          </p:nvPr>
        </p:nvSpPr>
        <p:spPr>
          <a:xfrm>
            <a:off x="428596" y="3429000"/>
            <a:ext cx="4040188" cy="639762"/>
          </a:xfrm>
        </p:spPr>
        <p:txBody>
          <a:bodyPr/>
          <a:lstStyle/>
          <a:p>
            <a:r>
              <a:rPr lang="en-US" sz="2000" smtClean="0"/>
              <a:t>What a metadata application must do</a:t>
            </a:r>
            <a:endParaRPr lang="en-US" sz="2000"/>
          </a:p>
        </p:txBody>
      </p:sp>
      <p:sp>
        <p:nvSpPr>
          <p:cNvPr id="60" name="Content Placeholder 59"/>
          <p:cNvSpPr>
            <a:spLocks noGrp="1"/>
          </p:cNvSpPr>
          <p:nvPr>
            <p:ph sz="half" idx="2"/>
          </p:nvPr>
        </p:nvSpPr>
        <p:spPr>
          <a:xfrm>
            <a:off x="457200" y="4071941"/>
            <a:ext cx="4040188" cy="2054221"/>
          </a:xfrm>
        </p:spPr>
        <p:txBody>
          <a:bodyPr/>
          <a:lstStyle/>
          <a:p>
            <a:r>
              <a:rPr lang="en-US" sz="2000" smtClean="0"/>
              <a:t>“Support navigation between ‘versions’.”</a:t>
            </a:r>
          </a:p>
          <a:p>
            <a:r>
              <a:rPr lang="en-US" sz="2000" smtClean="0"/>
              <a:t>“Enable searching on the ‘owner’ of a collection.”</a:t>
            </a:r>
          </a:p>
          <a:p>
            <a:endParaRPr lang="en-US"/>
          </a:p>
        </p:txBody>
      </p:sp>
      <p:sp>
        <p:nvSpPr>
          <p:cNvPr id="61" name="Content Placeholder 60"/>
          <p:cNvSpPr>
            <a:spLocks noGrp="1"/>
          </p:cNvSpPr>
          <p:nvPr>
            <p:ph sz="half" idx="13"/>
          </p:nvPr>
        </p:nvSpPr>
        <p:spPr>
          <a:xfrm>
            <a:off x="4714876" y="4071942"/>
            <a:ext cx="4040188" cy="2056500"/>
          </a:xfrm>
        </p:spPr>
        <p:txBody>
          <a:bodyPr/>
          <a:lstStyle/>
          <a:p>
            <a:r>
              <a:rPr lang="en-US" sz="2000" smtClean="0"/>
              <a:t>Resources (generically)</a:t>
            </a:r>
          </a:p>
          <a:p>
            <a:r>
              <a:rPr lang="en-US" sz="2000" smtClean="0"/>
              <a:t>Authors and Books</a:t>
            </a:r>
          </a:p>
          <a:p>
            <a:r>
              <a:rPr lang="en-US" sz="2000" smtClean="0"/>
              <a:t>Scholarly Works, Expressions, Manifestations, Items, Agents</a:t>
            </a:r>
          </a:p>
          <a:p>
            <a:pPr lvl="1"/>
            <a:r>
              <a:rPr lang="en-US" sz="1600" smtClean="0"/>
              <a:t>as in Functional Requirements for Bibliographic Records (FRBR)</a:t>
            </a:r>
            <a:endParaRPr lang="en-US" sz="1600"/>
          </a:p>
        </p:txBody>
      </p:sp>
      <p:sp>
        <p:nvSpPr>
          <p:cNvPr id="62" name="Text Placeholder 61"/>
          <p:cNvSpPr>
            <a:spLocks noGrp="1"/>
          </p:cNvSpPr>
          <p:nvPr>
            <p:ph type="body" idx="14"/>
          </p:nvPr>
        </p:nvSpPr>
        <p:spPr>
          <a:xfrm>
            <a:off x="4643438" y="3429000"/>
            <a:ext cx="4040188" cy="639762"/>
          </a:xfrm>
        </p:spPr>
        <p:txBody>
          <a:bodyPr/>
          <a:lstStyle/>
          <a:p>
            <a:r>
              <a:rPr lang="en-US" sz="2000" smtClean="0"/>
              <a:t>What “things”are described in a metadata application</a:t>
            </a:r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Require-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ments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Domain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Description Set Profile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Data Format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  <a:endCxn id="5" idx="3"/>
          </p:cNvCxnSpPr>
          <p:nvPr/>
        </p:nvCxnSpPr>
        <p:spPr>
          <a:xfrm rot="10800000">
            <a:off x="20574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1148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61722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1000" y="1676400"/>
            <a:ext cx="83820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1143000" y="1214422"/>
            <a:ext cx="484632" cy="754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3071802" y="1214422"/>
            <a:ext cx="484632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2" grpId="0" build="p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…to a Description Set Profile</a:t>
            </a:r>
            <a:br>
              <a:rPr lang="en-US" sz="2800" smtClean="0"/>
            </a:br>
            <a:r>
              <a:rPr lang="en-US" sz="2800" smtClean="0"/>
              <a:t>and Data Format</a:t>
            </a:r>
            <a:endParaRPr lang="en-US" sz="2800"/>
          </a:p>
        </p:txBody>
      </p:sp>
      <p:sp>
        <p:nvSpPr>
          <p:cNvPr id="59" name="Text Placeholder 58"/>
          <p:cNvSpPr>
            <a:spLocks noGrp="1"/>
          </p:cNvSpPr>
          <p:nvPr>
            <p:ph type="body" idx="1"/>
          </p:nvPr>
        </p:nvSpPr>
        <p:spPr>
          <a:xfrm>
            <a:off x="428596" y="3429000"/>
            <a:ext cx="4040188" cy="639762"/>
          </a:xfrm>
        </p:spPr>
        <p:txBody>
          <a:bodyPr/>
          <a:lstStyle/>
          <a:p>
            <a:r>
              <a:rPr lang="en-US" sz="2000" smtClean="0"/>
              <a:t>How things of the Domain Model are described</a:t>
            </a:r>
            <a:endParaRPr lang="en-US" sz="2000"/>
          </a:p>
        </p:txBody>
      </p:sp>
      <p:sp>
        <p:nvSpPr>
          <p:cNvPr id="60" name="Content Placeholder 59"/>
          <p:cNvSpPr>
            <a:spLocks noGrp="1"/>
          </p:cNvSpPr>
          <p:nvPr>
            <p:ph sz="half" idx="2"/>
          </p:nvPr>
        </p:nvSpPr>
        <p:spPr>
          <a:xfrm>
            <a:off x="457200" y="4071941"/>
            <a:ext cx="4040188" cy="2054221"/>
          </a:xfrm>
        </p:spPr>
        <p:txBody>
          <a:bodyPr/>
          <a:lstStyle/>
          <a:p>
            <a:r>
              <a:rPr lang="en-US" sz="2000" smtClean="0"/>
              <a:t>Use of Properties and Classes.</a:t>
            </a:r>
          </a:p>
          <a:p>
            <a:r>
              <a:rPr lang="en-US" sz="2000" smtClean="0"/>
              <a:t>Their cardinality</a:t>
            </a:r>
          </a:p>
          <a:p>
            <a:r>
              <a:rPr lang="en-US" sz="2000" smtClean="0"/>
              <a:t>Whether mandatory or optional</a:t>
            </a:r>
          </a:p>
          <a:p>
            <a:r>
              <a:rPr lang="en-US" sz="2000" smtClean="0"/>
              <a:t>Lists of allowable values…</a:t>
            </a:r>
          </a:p>
          <a:p>
            <a:endParaRPr lang="en-US"/>
          </a:p>
        </p:txBody>
      </p:sp>
      <p:sp>
        <p:nvSpPr>
          <p:cNvPr id="61" name="Content Placeholder 60"/>
          <p:cNvSpPr>
            <a:spLocks noGrp="1"/>
          </p:cNvSpPr>
          <p:nvPr>
            <p:ph sz="half" idx="13"/>
          </p:nvPr>
        </p:nvSpPr>
        <p:spPr>
          <a:xfrm>
            <a:off x="4714876" y="4071942"/>
            <a:ext cx="4040188" cy="2056500"/>
          </a:xfrm>
        </p:spPr>
        <p:txBody>
          <a:bodyPr/>
          <a:lstStyle/>
          <a:p>
            <a:r>
              <a:rPr lang="en-US" sz="2000" smtClean="0"/>
              <a:t>Components of the data structure.</a:t>
            </a:r>
          </a:p>
          <a:p>
            <a:r>
              <a:rPr lang="en-US" sz="2000" smtClean="0"/>
              <a:t>How the components map to Linked Data.</a:t>
            </a:r>
          </a:p>
        </p:txBody>
      </p:sp>
      <p:sp>
        <p:nvSpPr>
          <p:cNvPr id="62" name="Text Placeholder 61"/>
          <p:cNvSpPr>
            <a:spLocks noGrp="1"/>
          </p:cNvSpPr>
          <p:nvPr>
            <p:ph type="body" idx="14"/>
          </p:nvPr>
        </p:nvSpPr>
        <p:spPr>
          <a:xfrm>
            <a:off x="4643438" y="3429000"/>
            <a:ext cx="4040188" cy="639762"/>
          </a:xfrm>
        </p:spPr>
        <p:txBody>
          <a:bodyPr/>
          <a:lstStyle/>
          <a:p>
            <a:r>
              <a:rPr lang="en-US" sz="2000" smtClean="0"/>
              <a:t>Structure of the actual data format  used by an application</a:t>
            </a:r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Require-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ments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Domain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Description Set Profile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Data Format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  <a:endCxn id="5" idx="3"/>
          </p:cNvCxnSpPr>
          <p:nvPr/>
        </p:nvCxnSpPr>
        <p:spPr>
          <a:xfrm rot="10800000">
            <a:off x="20574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1148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61722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1000" y="1676400"/>
            <a:ext cx="83820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5286380" y="1214422"/>
            <a:ext cx="484632" cy="754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7358082" y="1214422"/>
            <a:ext cx="484632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2" grpId="0" build="p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8662" y="285728"/>
            <a:ext cx="7572396" cy="719138"/>
          </a:xfrm>
        </p:spPr>
        <p:txBody>
          <a:bodyPr>
            <a:noAutofit/>
          </a:bodyPr>
          <a:lstStyle/>
          <a:p>
            <a:r>
              <a:rPr lang="en-US" sz="2800" smtClean="0"/>
              <a:t>…on the basis of Community Standards,</a:t>
            </a:r>
            <a:br>
              <a:rPr lang="en-US" sz="2800" smtClean="0"/>
            </a:br>
            <a:r>
              <a:rPr lang="en-US" sz="2800" smtClean="0"/>
              <a:t>which in turn are grounded in…</a:t>
            </a:r>
            <a:endParaRPr lang="en-US" sz="2800"/>
          </a:p>
        </p:txBody>
      </p:sp>
      <p:sp>
        <p:nvSpPr>
          <p:cNvPr id="50" name="Content Placeholder 49"/>
          <p:cNvSpPr>
            <a:spLocks noGrp="1"/>
          </p:cNvSpPr>
          <p:nvPr>
            <p:ph sz="half" idx="13"/>
          </p:nvPr>
        </p:nvSpPr>
        <p:spPr>
          <a:xfrm>
            <a:off x="4714876" y="3357562"/>
            <a:ext cx="4040188" cy="2985194"/>
          </a:xfrm>
        </p:spPr>
        <p:txBody>
          <a:bodyPr/>
          <a:lstStyle/>
          <a:p>
            <a:r>
              <a:rPr lang="en-US" sz="2000" smtClean="0"/>
              <a:t>Community Domain Models</a:t>
            </a:r>
          </a:p>
          <a:p>
            <a:pPr lvl="1"/>
            <a:r>
              <a:rPr lang="en-US" sz="1800" smtClean="0"/>
              <a:t>Using well-known entities, such as FRBR classes</a:t>
            </a:r>
          </a:p>
          <a:p>
            <a:r>
              <a:rPr lang="en-US" sz="2000" smtClean="0"/>
              <a:t>Metadata Vocabularies</a:t>
            </a:r>
          </a:p>
          <a:p>
            <a:pPr lvl="1"/>
            <a:r>
              <a:rPr lang="en-US" sz="1800" smtClean="0"/>
              <a:t>Using well-known, such as Dublin Core and FOAF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Require-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ments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Domain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Description Set Profile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Data Format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  <a:endCxn id="5" idx="3"/>
          </p:cNvCxnSpPr>
          <p:nvPr/>
        </p:nvCxnSpPr>
        <p:spPr>
          <a:xfrm rot="10800000">
            <a:off x="20574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1148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61722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350520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Community Domain Models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350520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Vocabularies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19400" y="5029200"/>
            <a:ext cx="1295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RDFS </a:t>
            </a:r>
          </a:p>
          <a:p>
            <a:pPr algn="ctr"/>
            <a:r>
              <a:rPr lang="en-US" sz="1100" smtClean="0">
                <a:solidFill>
                  <a:schemeClr val="tx1"/>
                </a:solidFill>
              </a:rPr>
              <a:t>(RDF Vocabulary Description Language)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124994" y="4723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20574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41148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19400" y="4572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52600" y="2971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971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7200" y="3276600"/>
            <a:ext cx="4114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0100" y="285728"/>
            <a:ext cx="8143900" cy="719138"/>
          </a:xfrm>
        </p:spPr>
        <p:txBody>
          <a:bodyPr>
            <a:normAutofit/>
          </a:bodyPr>
          <a:lstStyle/>
          <a:p>
            <a:r>
              <a:rPr lang="en-US" sz="2800" smtClean="0"/>
              <a:t>…in Foundation Standards for Linked Data (RDF).</a:t>
            </a: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Require-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ments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Domain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Description Set Profile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Data Format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  <a:endCxn id="5" idx="3"/>
          </p:cNvCxnSpPr>
          <p:nvPr/>
        </p:nvCxnSpPr>
        <p:spPr>
          <a:xfrm rot="10800000">
            <a:off x="20574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1148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61722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350520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Community Domain Models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350520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Vocabularies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6800" y="3505200"/>
            <a:ext cx="1295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DCMI Abstract Model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3505200"/>
            <a:ext cx="1295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DCMI Syntax Guidelines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6172200" y="3962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48400" y="3657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19400" y="5029200"/>
            <a:ext cx="1295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RDFS </a:t>
            </a:r>
          </a:p>
          <a:p>
            <a:pPr algn="ctr"/>
            <a:r>
              <a:rPr lang="en-US" sz="1100" smtClean="0">
                <a:solidFill>
                  <a:schemeClr val="tx1"/>
                </a:solidFill>
              </a:rPr>
              <a:t>(RDF Vocabulary Description Language)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6800" y="5029200"/>
            <a:ext cx="1295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3" idx="2"/>
            <a:endCxn id="26" idx="0"/>
          </p:cNvCxnSpPr>
          <p:nvPr/>
        </p:nvCxnSpPr>
        <p:spPr>
          <a:xfrm rot="5400000">
            <a:off x="5219700" y="3200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239794" y="3199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124994" y="4723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182394" y="4723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20574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41148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53000" y="29718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76800" y="4572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4572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010400" y="29718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52600" y="2971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971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</a:p>
        </p:txBody>
      </p:sp>
      <p:cxnSp>
        <p:nvCxnSpPr>
          <p:cNvPr id="52" name="Straight Arrow Connector 51"/>
          <p:cNvCxnSpPr>
            <a:stCxn id="35" idx="1"/>
            <a:endCxn id="34" idx="3"/>
          </p:cNvCxnSpPr>
          <p:nvPr/>
        </p:nvCxnSpPr>
        <p:spPr>
          <a:xfrm rot="10800000">
            <a:off x="4114800" y="548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91000" y="5181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38400" y="4876800"/>
            <a:ext cx="3962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14290"/>
            <a:ext cx="8229600" cy="719138"/>
          </a:xfrm>
        </p:spPr>
        <p:txBody>
          <a:bodyPr>
            <a:noAutofit/>
          </a:bodyPr>
          <a:lstStyle/>
          <a:p>
            <a:r>
              <a:rPr lang="en-US" sz="2400" smtClean="0"/>
              <a:t>DCMI guidelines, under review, offer one approach¹</a:t>
            </a:r>
            <a:br>
              <a:rPr lang="en-US" sz="2400" smtClean="0"/>
            </a:br>
            <a:r>
              <a:rPr lang="en-US" sz="2400" smtClean="0"/>
              <a:t>to designing Linked-Data-compatible metadata records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Require-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ments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Domain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Description Set Profile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981200"/>
            <a:ext cx="1295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Data Format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  <a:endCxn id="5" idx="3"/>
          </p:cNvCxnSpPr>
          <p:nvPr/>
        </p:nvCxnSpPr>
        <p:spPr>
          <a:xfrm rot="10800000">
            <a:off x="20574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1148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6172200" y="2438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36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133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350520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Community Domain Models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350520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Vocabularies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6800" y="3505200"/>
            <a:ext cx="1295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DCMI Abstract Model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3505200"/>
            <a:ext cx="1295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DCMI Syntax Guidelines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6172200" y="3962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48400" y="3657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19400" y="5029200"/>
            <a:ext cx="1295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RDFS </a:t>
            </a:r>
          </a:p>
          <a:p>
            <a:pPr algn="ctr"/>
            <a:r>
              <a:rPr lang="en-US" sz="1100" smtClean="0">
                <a:solidFill>
                  <a:schemeClr val="tx1"/>
                </a:solidFill>
              </a:rPr>
              <a:t>(RDF Vocabulary Description Language)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6800" y="5029200"/>
            <a:ext cx="1295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3" idx="2"/>
            <a:endCxn id="26" idx="0"/>
          </p:cNvCxnSpPr>
          <p:nvPr/>
        </p:nvCxnSpPr>
        <p:spPr>
          <a:xfrm rot="5400000">
            <a:off x="5219700" y="3200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239794" y="3199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124994" y="4723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182394" y="4723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20574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4114800" y="2895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53000" y="29718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76800" y="4572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4572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010400" y="29718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  on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52600" y="2971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971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</a:t>
            </a:r>
          </a:p>
        </p:txBody>
      </p:sp>
      <p:cxnSp>
        <p:nvCxnSpPr>
          <p:cNvPr id="52" name="Straight Arrow Connector 51"/>
          <p:cNvCxnSpPr>
            <a:stCxn id="35" idx="1"/>
            <a:endCxn id="34" idx="3"/>
          </p:cNvCxnSpPr>
          <p:nvPr/>
        </p:nvCxnSpPr>
        <p:spPr>
          <a:xfrm rot="10800000">
            <a:off x="4114800" y="548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91000" y="5181600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r>
              <a:rPr lang="en-US" smtClean="0"/>
              <a:t>uilt </a:t>
            </a:r>
          </a:p>
          <a:p>
            <a:r>
              <a:rPr lang="en-US"/>
              <a:t>o</a:t>
            </a:r>
            <a:r>
              <a:rPr lang="en-US" smtClean="0"/>
              <a:t>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72000" y="3276600"/>
            <a:ext cx="4114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8934" y="6211669"/>
            <a:ext cx="843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¹ There is more than one way to do it.  To be discussed at DC-2010 in Pittsburgh,</a:t>
            </a:r>
          </a:p>
          <a:p>
            <a:r>
              <a:rPr lang="en-US" smtClean="0"/>
              <a:t>   October 2010, http://dc-2010.org.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1"/>
            <a:ext cx="7239000" cy="1142984"/>
          </a:xfrm>
        </p:spPr>
        <p:txBody>
          <a:bodyPr/>
          <a:lstStyle/>
          <a:p>
            <a:r>
              <a:rPr lang="en-US" sz="2800" smtClean="0"/>
              <a:t>“Closed” (“normal”) IT: Integrate across silos by mapping ad-hoc data structures</a:t>
            </a:r>
            <a:endParaRPr lang="en-US" sz="2800" dirty="0"/>
          </a:p>
        </p:txBody>
      </p:sp>
      <p:pic>
        <p:nvPicPr>
          <p:cNvPr id="3" name="Picture 2" descr="c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1554480" cy="2010766"/>
          </a:xfrm>
          <a:prstGeom prst="rect">
            <a:avLst/>
          </a:prstGeom>
        </p:spPr>
      </p:pic>
      <p:pic>
        <p:nvPicPr>
          <p:cNvPr id="4" name="Picture 3" descr="c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28800"/>
            <a:ext cx="1554480" cy="2010766"/>
          </a:xfrm>
          <a:prstGeom prst="rect">
            <a:avLst/>
          </a:prstGeom>
        </p:spPr>
      </p:pic>
      <p:pic>
        <p:nvPicPr>
          <p:cNvPr id="5" name="Picture 4" descr="the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28800"/>
            <a:ext cx="1511503" cy="2137867"/>
          </a:xfrm>
          <a:prstGeom prst="rect">
            <a:avLst/>
          </a:prstGeom>
        </p:spPr>
      </p:pic>
      <p:sp>
        <p:nvSpPr>
          <p:cNvPr id="6" name="Flowchart: Magnetic Disk 5"/>
          <p:cNvSpPr>
            <a:spLocks noChangeAspect="1"/>
          </p:cNvSpPr>
          <p:nvPr/>
        </p:nvSpPr>
        <p:spPr bwMode="auto">
          <a:xfrm>
            <a:off x="609600" y="4419600"/>
            <a:ext cx="1552576" cy="2086661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7" name="Flowchart: Magnetic Disk 6"/>
          <p:cNvSpPr>
            <a:spLocks noChangeAspect="1"/>
          </p:cNvSpPr>
          <p:nvPr/>
        </p:nvSpPr>
        <p:spPr bwMode="auto">
          <a:xfrm>
            <a:off x="3581400" y="4419600"/>
            <a:ext cx="1552576" cy="2086661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6705600" y="4343400"/>
            <a:ext cx="1552576" cy="2086661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1828800"/>
            <a:ext cx="144780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1828800"/>
            <a:ext cx="160020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828800"/>
            <a:ext cx="16002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752600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1752600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1752600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Schema 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286000" y="2743200"/>
            <a:ext cx="1219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334000" y="2743200"/>
            <a:ext cx="1219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Connector 23"/>
          <p:cNvCxnSpPr>
            <a:stCxn id="9" idx="2"/>
          </p:cNvCxnSpPr>
          <p:nvPr/>
        </p:nvCxnSpPr>
        <p:spPr bwMode="auto">
          <a:xfrm rot="5400000">
            <a:off x="933450" y="4248150"/>
            <a:ext cx="9144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0" idx="2"/>
          </p:cNvCxnSpPr>
          <p:nvPr/>
        </p:nvCxnSpPr>
        <p:spPr bwMode="auto">
          <a:xfrm rot="5400000">
            <a:off x="3905250" y="4248150"/>
            <a:ext cx="9144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1" idx="2"/>
          </p:cNvCxnSpPr>
          <p:nvPr/>
        </p:nvCxnSpPr>
        <p:spPr bwMode="auto">
          <a:xfrm rot="5400000">
            <a:off x="6915150" y="4057650"/>
            <a:ext cx="1143000" cy="38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438400" y="2438400"/>
            <a:ext cx="78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2438400"/>
            <a:ext cx="101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mapped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0"/>
            <a:ext cx="7239000" cy="1165199"/>
          </a:xfrm>
        </p:spPr>
        <p:txBody>
          <a:bodyPr/>
          <a:lstStyle/>
          <a:p>
            <a:r>
              <a:rPr lang="en-US" sz="2800" smtClean="0"/>
              <a:t>New Linked Data approach:</a:t>
            </a:r>
            <a:br>
              <a:rPr lang="en-US" sz="2800" smtClean="0"/>
            </a:br>
            <a:r>
              <a:rPr lang="en-US" sz="2800" smtClean="0"/>
              <a:t>Diverse applications create </a:t>
            </a:r>
            <a:r>
              <a:rPr lang="en-US" sz="2800" dirty="0" smtClean="0"/>
              <a:t>good triples</a:t>
            </a:r>
            <a:endParaRPr lang="en-US" sz="2800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943600" y="35052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41148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609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mtClean="0">
                <a:cs typeface="Lucida Sans Unicode" charset="0"/>
              </a:rPr>
              <a:t>Application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mtClean="0">
                <a:cs typeface="Lucida Sans Unicode" charset="0"/>
              </a:rPr>
              <a:t>Application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mtClean="0">
                <a:cs typeface="Lucida Sans Unicode" charset="0"/>
              </a:rPr>
              <a:t>Application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971550" y="3257550"/>
            <a:ext cx="1295400" cy="114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6419850" y="3257550"/>
            <a:ext cx="1219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dirty="0" smtClean="0"/>
              <a:t>Good triples can be merged coherently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029200" y="36576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2672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15240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1390650" y="2838450"/>
            <a:ext cx="1219200" cy="876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5886450" y="2876550"/>
            <a:ext cx="1371600" cy="952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dirty="0" smtClean="0"/>
              <a:t>Applications come and go…</a:t>
            </a:r>
            <a:endParaRPr lang="en-US" dirty="0"/>
          </a:p>
        </p:txBody>
      </p:sp>
      <p:sp>
        <p:nvSpPr>
          <p:cNvPr id="8" name="Flowchart: Magnetic Disk 7"/>
          <p:cNvSpPr>
            <a:spLocks noChangeAspect="1"/>
          </p:cNvSpPr>
          <p:nvPr/>
        </p:nvSpPr>
        <p:spPr bwMode="auto">
          <a:xfrm>
            <a:off x="5029200" y="36576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267200"/>
            <a:ext cx="1554480" cy="2010766"/>
          </a:xfrm>
          <a:prstGeom prst="rect">
            <a:avLst/>
          </a:prstGeom>
        </p:spPr>
      </p:pic>
      <p:sp>
        <p:nvSpPr>
          <p:cNvPr id="23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4191000"/>
            <a:ext cx="1554480" cy="2010766"/>
          </a:xfrm>
          <a:prstGeom prst="rect">
            <a:avLst/>
          </a:prstGeom>
        </p:spPr>
      </p:pic>
      <p:sp>
        <p:nvSpPr>
          <p:cNvPr id="26" name="Flowchart: Magnetic Disk 25"/>
          <p:cNvSpPr>
            <a:spLocks noChangeAspect="1"/>
          </p:cNvSpPr>
          <p:nvPr/>
        </p:nvSpPr>
        <p:spPr bwMode="auto">
          <a:xfrm>
            <a:off x="1524000" y="3581400"/>
            <a:ext cx="2173606" cy="297180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Profile C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rot="16200000" flipH="1">
            <a:off x="1390650" y="2838450"/>
            <a:ext cx="1219200" cy="8763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2"/>
          </p:cNvCxnSpPr>
          <p:nvPr/>
        </p:nvCxnSpPr>
        <p:spPr bwMode="auto">
          <a:xfrm rot="5400000">
            <a:off x="5886450" y="2876550"/>
            <a:ext cx="1371600" cy="952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2010 DCMI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A143-7A62-4691-B115-70793A1DD02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“Open World Mindset”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42910" y="1643050"/>
            <a:ext cx="8229600" cy="3633788"/>
          </a:xfrm>
        </p:spPr>
        <p:txBody>
          <a:bodyPr/>
          <a:lstStyle/>
          <a:p>
            <a:r>
              <a:rPr lang="en-US" smtClean="0"/>
              <a:t>“Closed” (“normal”) IT environments</a:t>
            </a:r>
          </a:p>
          <a:p>
            <a:pPr lvl="1"/>
            <a:r>
              <a:rPr lang="en-US" smtClean="0"/>
              <a:t>Data sources carefully controlled.</a:t>
            </a:r>
          </a:p>
          <a:p>
            <a:pPr lvl="1"/>
            <a:r>
              <a:rPr lang="en-US" smtClean="0"/>
              <a:t>Data formats “custom-defined” for an application.</a:t>
            </a:r>
          </a:p>
          <a:p>
            <a:r>
              <a:rPr lang="en-US" smtClean="0"/>
              <a:t>Linked data based on an “open world mindset”</a:t>
            </a:r>
          </a:p>
          <a:p>
            <a:pPr lvl="1"/>
            <a:r>
              <a:rPr lang="en-US" smtClean="0"/>
              <a:t>Integrating data from the open Web</a:t>
            </a:r>
          </a:p>
          <a:p>
            <a:pPr lvl="1"/>
            <a:r>
              <a:rPr lang="en-US" smtClean="0"/>
              <a:t>Systems designed to incorporate new information incrementally</a:t>
            </a:r>
          </a:p>
          <a:p>
            <a:pPr lvl="1"/>
            <a:r>
              <a:rPr lang="en-US" smtClean="0"/>
              <a:t>By design, tolerance of incomplete information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143768" cy="719138"/>
          </a:xfrm>
        </p:spPr>
        <p:txBody>
          <a:bodyPr/>
          <a:lstStyle/>
          <a:p>
            <a:r>
              <a:rPr lang="en-US" dirty="0" smtClean="0"/>
              <a:t>The data remains</a:t>
            </a:r>
            <a:endParaRPr lang="en-US" dirty="0"/>
          </a:p>
        </p:txBody>
      </p:sp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91000"/>
            <a:ext cx="1554480" cy="2010766"/>
          </a:xfrm>
          <a:prstGeom prst="rect">
            <a:avLst/>
          </a:prstGeom>
        </p:spPr>
      </p:pic>
      <p:pic>
        <p:nvPicPr>
          <p:cNvPr id="9" name="Picture 8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4191000"/>
            <a:ext cx="1554480" cy="2010766"/>
          </a:xfrm>
          <a:prstGeom prst="rect">
            <a:avLst/>
          </a:prstGeom>
        </p:spPr>
      </p:pic>
      <p:pic>
        <p:nvPicPr>
          <p:cNvPr id="10" name="Picture 9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91000"/>
            <a:ext cx="1554480" cy="2010766"/>
          </a:xfrm>
          <a:prstGeom prst="rect">
            <a:avLst/>
          </a:prstGeom>
        </p:spPr>
      </p:pic>
      <p:pic>
        <p:nvPicPr>
          <p:cNvPr id="11" name="Picture 10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191000"/>
            <a:ext cx="1554480" cy="20107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600200" y="3962400"/>
            <a:ext cx="5334000" cy="2667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"/>
            <a:ext cx="7543800" cy="1071546"/>
          </a:xfrm>
        </p:spPr>
        <p:txBody>
          <a:bodyPr/>
          <a:lstStyle/>
          <a:p>
            <a:r>
              <a:rPr lang="en-US" sz="2400" smtClean="0"/>
              <a:t>Good triples, based on known vocabularies such as Dublin Core, make data “self-descriptive”</a:t>
            </a:r>
            <a:endParaRPr lang="en-US" sz="2400" dirty="0"/>
          </a:p>
        </p:txBody>
      </p:sp>
      <p:pic>
        <p:nvPicPr>
          <p:cNvPr id="22" name="Picture 21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4191000"/>
            <a:ext cx="1554480" cy="2010766"/>
          </a:xfrm>
          <a:prstGeom prst="rect">
            <a:avLst/>
          </a:prstGeom>
        </p:spPr>
      </p:pic>
      <p:pic>
        <p:nvPicPr>
          <p:cNvPr id="25" name="Picture 24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91000"/>
            <a:ext cx="1554480" cy="2010766"/>
          </a:xfrm>
          <a:prstGeom prst="rect">
            <a:avLst/>
          </a:prstGeom>
        </p:spPr>
      </p:pic>
      <p:pic>
        <p:nvPicPr>
          <p:cNvPr id="27" name="Picture 26" descr="tri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191000"/>
            <a:ext cx="155448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048000" y="1524000"/>
            <a:ext cx="2362200" cy="914400"/>
          </a:xfrm>
          <a:prstGeom prst="rect">
            <a:avLst/>
          </a:prstGeom>
          <a:solidFill>
            <a:srgbClr val="99E2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Lucida Sans Unicode" charset="0"/>
              </a:rPr>
              <a:t>Search engine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810000" y="2438400"/>
            <a:ext cx="609600" cy="1524000"/>
          </a:xfrm>
          <a:prstGeom prst="downArrow">
            <a:avLst/>
          </a:prstGeom>
          <a:solidFill>
            <a:srgbClr val="99E2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7432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0200" y="3962400"/>
            <a:ext cx="5334000" cy="2667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1EPAQ7CT1L._SS500_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00174"/>
            <a:ext cx="2757885" cy="4286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14290"/>
            <a:ext cx="8229600" cy="719138"/>
          </a:xfrm>
        </p:spPr>
        <p:txBody>
          <a:bodyPr/>
          <a:lstStyle/>
          <a:p>
            <a:r>
              <a:rPr lang="en-US" b="0" smtClean="0"/>
              <a:t>Source A: About a book by Barack Obama</a:t>
            </a:r>
            <a:endParaRPr lang="en-US" b="0"/>
          </a:p>
        </p:txBody>
      </p:sp>
      <p:sp>
        <p:nvSpPr>
          <p:cNvPr id="5" name="Rectangle 4"/>
          <p:cNvSpPr/>
          <p:nvPr/>
        </p:nvSpPr>
        <p:spPr bwMode="auto">
          <a:xfrm>
            <a:off x="2743200" y="5334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http://../isbn/978-14000082773  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24200" y="1676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16" name="Straight Arrow Connector 15"/>
          <p:cNvCxnSpPr>
            <a:stCxn id="9" idx="6"/>
          </p:cNvCxnSpPr>
          <p:nvPr/>
        </p:nvCxnSpPr>
        <p:spPr bwMode="auto">
          <a:xfrm flipV="1">
            <a:off x="4343400" y="16764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495800" y="15240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14478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2200" y="15240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743200" y="5715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343400" y="18669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495800" y="19812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172200" y="20574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24600" y="21336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43200" y="609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114800" y="27432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886200" y="22098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038600" y="24384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43200" y="647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46" name="Straight Arrow Connector 45"/>
          <p:cNvCxnSpPr>
            <a:stCxn id="41" idx="6"/>
          </p:cNvCxnSpPr>
          <p:nvPr/>
        </p:nvCxnSpPr>
        <p:spPr bwMode="auto">
          <a:xfrm flipV="1">
            <a:off x="5334000" y="2895600"/>
            <a:ext cx="7620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257800" y="2971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2667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72200" y="27432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1802" y="4643446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Each bit of information about the book is expressed </a:t>
            </a:r>
          </a:p>
          <a:p>
            <a:r>
              <a:rPr lang="en-US" smtClean="0">
                <a:solidFill>
                  <a:schemeClr val="accent6"/>
                </a:solidFill>
              </a:rPr>
              <a:t>in the data as a </a:t>
            </a:r>
            <a:r>
              <a:rPr lang="en-US" b="1" smtClean="0">
                <a:solidFill>
                  <a:schemeClr val="accent6"/>
                </a:solidFill>
              </a:rPr>
              <a:t>triple</a:t>
            </a:r>
            <a:r>
              <a:rPr lang="en-US" smtClean="0">
                <a:solidFill>
                  <a:schemeClr val="accent6"/>
                </a:solidFill>
              </a:rPr>
              <a:t> – a three-part “statement”.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3240" y="857232"/>
            <a:ext cx="5160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Each </a:t>
            </a:r>
            <a:r>
              <a:rPr lang="en-US" b="1" smtClean="0">
                <a:solidFill>
                  <a:schemeClr val="accent6"/>
                </a:solidFill>
              </a:rPr>
              <a:t>triple</a:t>
            </a:r>
            <a:r>
              <a:rPr lang="en-US" smtClean="0">
                <a:solidFill>
                  <a:schemeClr val="accent6"/>
                </a:solidFill>
              </a:rPr>
              <a:t> in the data corresponds to a </a:t>
            </a:r>
            <a:r>
              <a:rPr lang="en-US" b="1" smtClean="0">
                <a:solidFill>
                  <a:schemeClr val="accent6"/>
                </a:solidFill>
              </a:rPr>
              <a:t>link</a:t>
            </a:r>
            <a:r>
              <a:rPr lang="en-US" smtClean="0">
                <a:solidFill>
                  <a:schemeClr val="accent6"/>
                </a:solidFill>
              </a:rPr>
              <a:t> in a</a:t>
            </a:r>
          </a:p>
          <a:p>
            <a:r>
              <a:rPr lang="en-US" smtClean="0">
                <a:solidFill>
                  <a:schemeClr val="accent6"/>
                </a:solidFill>
              </a:rPr>
              <a:t>conceptual  </a:t>
            </a:r>
            <a:r>
              <a:rPr lang="en-US" b="1" smtClean="0">
                <a:solidFill>
                  <a:schemeClr val="accent6"/>
                </a:solidFill>
              </a:rPr>
              <a:t>graph</a:t>
            </a:r>
            <a:r>
              <a:rPr lang="en-US" smtClean="0">
                <a:solidFill>
                  <a:schemeClr val="accent6"/>
                </a:solidFill>
              </a:rPr>
              <a:t>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4" grpId="0"/>
      <p:bldP spid="28" grpId="0" animBg="1"/>
      <p:bldP spid="29" grpId="0"/>
      <p:bldP spid="35" grpId="0" animBg="1"/>
      <p:bldP spid="37" grpId="0"/>
      <p:bldP spid="37" grpId="1"/>
      <p:bldP spid="38" grpId="0" animBg="1"/>
      <p:bldP spid="39" grpId="0"/>
      <p:bldP spid="40" grpId="0" animBg="1"/>
      <p:bldP spid="41" grpId="0" animBg="1"/>
      <p:bldP spid="43" grpId="0"/>
      <p:bldP spid="45" grpId="0" animBg="1"/>
      <p:bldP spid="47" grpId="0"/>
      <p:bldP spid="48" grpId="0" animBg="1"/>
      <p:bldP spid="49" grpId="0"/>
      <p:bldP spid="5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1s721Qz6mL._SS400_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71612"/>
            <a:ext cx="2493645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8662" y="357166"/>
            <a:ext cx="8001024" cy="719138"/>
          </a:xfrm>
        </p:spPr>
        <p:txBody>
          <a:bodyPr/>
          <a:lstStyle/>
          <a:p>
            <a:r>
              <a:rPr lang="en-US" b="0" smtClean="0"/>
              <a:t>Source B: About the French translation</a:t>
            </a:r>
            <a:endParaRPr lang="en-US" b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5334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124200" y="1676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14" name="Straight Arrow Connector 13"/>
          <p:cNvCxnSpPr>
            <a:stCxn id="11" idx="6"/>
          </p:cNvCxnSpPr>
          <p:nvPr/>
        </p:nvCxnSpPr>
        <p:spPr bwMode="auto">
          <a:xfrm flipV="1">
            <a:off x="4343400" y="16764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95800" y="15240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172200" y="14478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smtClean="0">
                <a:solidFill>
                  <a:schemeClr val="tx1"/>
                </a:solidFill>
              </a:rPr>
              <a:t>http://...2773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43200" y="5715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343400" y="18669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4958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72200" y="20574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2200" y="21336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43200" y="609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038600" y="27432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810000" y="22098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886200" y="22860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43200" y="647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5257800" y="28956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257800" y="2971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6000" y="2667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2200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9" grpId="0"/>
      <p:bldP spid="27" grpId="0" animBg="1"/>
      <p:bldP spid="28" grpId="0" animBg="1"/>
      <p:bldP spid="34" grpId="0"/>
      <p:bldP spid="36" grpId="0" animBg="1"/>
      <p:bldP spid="37" grpId="0"/>
      <p:bldP spid="40" grpId="0" animBg="1"/>
      <p:bldP spid="41" grpId="0" animBg="1"/>
      <p:bldP spid="43" grpId="0"/>
      <p:bldP spid="44" grpId="0" animBg="1"/>
      <p:bldP spid="46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214290"/>
            <a:ext cx="6072198" cy="719138"/>
          </a:xfrm>
        </p:spPr>
        <p:txBody>
          <a:bodyPr/>
          <a:lstStyle/>
          <a:p>
            <a:r>
              <a:rPr lang="en-US" b="0" smtClean="0"/>
              <a:t>Merge the two data sources </a:t>
            </a:r>
            <a:br>
              <a:rPr lang="en-US" b="0" smtClean="0"/>
            </a:br>
            <a:r>
              <a:rPr lang="en-US" b="0" smtClean="0"/>
              <a:t>into one set of triples</a:t>
            </a:r>
            <a:endParaRPr lang="en-US" b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3810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http://../isbn/978-14000082773  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191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572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http://../isbn/978-14000082773  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4953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228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266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3048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3429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572396" cy="719138"/>
          </a:xfrm>
        </p:spPr>
        <p:txBody>
          <a:bodyPr/>
          <a:lstStyle/>
          <a:p>
            <a:r>
              <a:rPr lang="en-US" b="0" smtClean="0"/>
              <a:t>Software detects matching URIs…</a:t>
            </a:r>
            <a:endParaRPr lang="en-US" b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3810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dct:title           “Dreams from My Father”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191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x:published     “2004”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572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http://../isbn/978-14000082773  </a:t>
            </a:r>
            <a:r>
              <a:rPr lang="en-US" sz="1400" smtClean="0">
                <a:solidFill>
                  <a:schemeClr val="tx1"/>
                </a:solidFill>
              </a:rPr>
              <a:t>dct:creator    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4953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 foaf:name      “Barack Obama”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2286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400" smtClean="0">
                <a:solidFill>
                  <a:schemeClr val="tx1"/>
                </a:solidFill>
              </a:rPr>
              <a:t>http://../isbn/978-2258075979  </a:t>
            </a:r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r>
              <a:rPr lang="en-US" sz="1400" smtClean="0">
                <a:solidFill>
                  <a:schemeClr val="tx1"/>
                </a:solidFill>
              </a:rPr>
              <a:t> </a:t>
            </a:r>
            <a:r>
              <a:rPr lang="en-US" sz="1400" smtClean="0">
                <a:solidFill>
                  <a:srgbClr val="C00000"/>
                </a:solidFill>
              </a:rPr>
              <a:t>http://.../isbn/978-14000082773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2667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 dct:title        “Les rêves de mon père”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0200" y="3048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http://../isbn/978-2258075979   x:translator  _:placeholder</a:t>
            </a:r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00200" y="3429000"/>
            <a:ext cx="6096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_:placeholder                             foaf:name   “Danièle Darneau”</a:t>
            </a:r>
            <a:endParaRPr lang="en-US" sz="1600" smtClean="0">
              <a:solidFill>
                <a:schemeClr val="tx1"/>
              </a:solidFill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914400" y="4038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828800" y="5105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H="1">
            <a:off x="1600200" y="4572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6"/>
            <a:endCxn id="48" idx="2"/>
          </p:cNvCxnSpPr>
          <p:nvPr/>
        </p:nvCxnSpPr>
        <p:spPr bwMode="auto">
          <a:xfrm flipV="1">
            <a:off x="2133600" y="4000500"/>
            <a:ext cx="15240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4" idx="6"/>
          </p:cNvCxnSpPr>
          <p:nvPr/>
        </p:nvCxnSpPr>
        <p:spPr bwMode="auto">
          <a:xfrm>
            <a:off x="2133600" y="4229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3048000" y="5257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76400" y="46482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4343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6000" y="3886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0" y="53340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62400" y="44196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44958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5029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1054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657600" y="38100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smtClean="0">
                <a:solidFill>
                  <a:schemeClr val="tx1"/>
                </a:solidFill>
              </a:rPr>
              <a:t>http://...2773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9" name="Title 2"/>
          <p:cNvSpPr txBox="1">
            <a:spLocks/>
          </p:cNvSpPr>
          <p:nvPr/>
        </p:nvSpPr>
        <p:spPr bwMode="auto">
          <a:xfrm>
            <a:off x="914400" y="357166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detects matching URIs…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215206" cy="719138"/>
          </a:xfrm>
        </p:spPr>
        <p:txBody>
          <a:bodyPr/>
          <a:lstStyle/>
          <a:p>
            <a:r>
              <a:rPr lang="en-US" b="0" smtClean="0"/>
              <a:t>…and merges the data</a:t>
            </a:r>
            <a:endParaRPr lang="en-US" b="0"/>
          </a:p>
        </p:txBody>
      </p:sp>
      <p:sp>
        <p:nvSpPr>
          <p:cNvPr id="3" name="Oval 2"/>
          <p:cNvSpPr/>
          <p:nvPr/>
        </p:nvSpPr>
        <p:spPr bwMode="auto">
          <a:xfrm>
            <a:off x="3581400" y="2133600"/>
            <a:ext cx="12192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http://...2773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95800" y="3200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6200000" flipH="1">
            <a:off x="4267200" y="2667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>
            <a:stCxn id="3" idx="6"/>
          </p:cNvCxnSpPr>
          <p:nvPr/>
        </p:nvCxnSpPr>
        <p:spPr bwMode="auto">
          <a:xfrm flipV="1">
            <a:off x="4800600" y="2133600"/>
            <a:ext cx="1828800" cy="190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3" idx="6"/>
          </p:cNvCxnSpPr>
          <p:nvPr/>
        </p:nvCxnSpPr>
        <p:spPr bwMode="auto">
          <a:xfrm>
            <a:off x="4800600" y="2324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6"/>
          </p:cNvCxnSpPr>
          <p:nvPr/>
        </p:nvCxnSpPr>
        <p:spPr bwMode="auto">
          <a:xfrm flipV="1">
            <a:off x="5715000" y="3352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43400" y="274320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dct:creator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438400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dct:date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33528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29400" y="19050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9812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“Dreams from My Father”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2514600"/>
            <a:ext cx="9906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590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2004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3124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320040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</a:rPr>
              <a:t>“Barack Obama”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914400" y="40386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http://...5979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828800" y="5105400"/>
            <a:ext cx="12192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charset="0"/>
              </a:rPr>
              <a:t>_:placeholder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H="1">
            <a:off x="1600200" y="4572000"/>
            <a:ext cx="685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7"/>
          </p:cNvCxnSpPr>
          <p:nvPr/>
        </p:nvCxnSpPr>
        <p:spPr bwMode="auto">
          <a:xfrm rot="5400000" flipH="1" flipV="1">
            <a:off x="1978328" y="2415124"/>
            <a:ext cx="1655996" cy="17025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4" idx="6"/>
          </p:cNvCxnSpPr>
          <p:nvPr/>
        </p:nvCxnSpPr>
        <p:spPr bwMode="auto">
          <a:xfrm>
            <a:off x="2133600" y="4229100"/>
            <a:ext cx="1828800" cy="3429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5" idx="6"/>
          </p:cNvCxnSpPr>
          <p:nvPr/>
        </p:nvCxnSpPr>
        <p:spPr bwMode="auto">
          <a:xfrm flipV="1">
            <a:off x="3048000" y="5257800"/>
            <a:ext cx="8382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76400" y="464820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X:translator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434340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dct:title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3600" y="3124200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x:isTranslationOf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0" y="5334000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foaf:name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62400" y="4419600"/>
            <a:ext cx="2286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4495800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“Les rêves de mon père”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5029200"/>
            <a:ext cx="19812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1054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“Danièle Darneau”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1442</Words>
  <Application>Microsoft Office PowerPoint</Application>
  <PresentationFormat>On-screen Show (4:3)</PresentationFormat>
  <Paragraphs>404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 Design</vt:lpstr>
      <vt:lpstr>Custom Design</vt:lpstr>
      <vt:lpstr>What Makes the Linked Data Approach Different</vt:lpstr>
      <vt:lpstr>RDF– a grammar for the language of data</vt:lpstr>
      <vt:lpstr>“Open World Mindset”</vt:lpstr>
      <vt:lpstr>Source A: About a book by Barack Obama</vt:lpstr>
      <vt:lpstr>Source B: About the French translation</vt:lpstr>
      <vt:lpstr>Merge the two data sources  into one set of triples</vt:lpstr>
      <vt:lpstr>Software detects matching URIs…</vt:lpstr>
      <vt:lpstr>Slide 8</vt:lpstr>
      <vt:lpstr>…and merges the data</vt:lpstr>
      <vt:lpstr>“Enrich” the data with a DBPedia URI identifying Barack Obama…</vt:lpstr>
      <vt:lpstr>In Wikipedia, a book in German about Obama is linked to the DBPedia URI</vt:lpstr>
      <vt:lpstr>New York Times’ URI for Obama, linked to Dbpedia’s, leads to a NYT Topic Page</vt:lpstr>
      <vt:lpstr>Example: BBC Wildlife Finder</vt:lpstr>
      <vt:lpstr>Humboldt Squid page, pulled together from a diversity of Linked Data sources</vt:lpstr>
      <vt:lpstr>“Under the hood” of the Squid page, triples use URIs to make connections…</vt:lpstr>
      <vt:lpstr>Many basic relations are Dublin Core “predicates”</vt:lpstr>
      <vt:lpstr>Or mappable equivalents of Dublin Core predicates</vt:lpstr>
      <vt:lpstr>Using triples about many animals to pull together a Web page about “nocturnal” wildlife…</vt:lpstr>
      <vt:lpstr>Designing Interoperable Metadata on Linked Data Principles</vt:lpstr>
      <vt:lpstr>“Application Profile” –  something that takes an implementer…</vt:lpstr>
      <vt:lpstr>…from Functional Requirements  and a Domain Model</vt:lpstr>
      <vt:lpstr>…to a Description Set Profile and Data Format</vt:lpstr>
      <vt:lpstr>…on the basis of Community Standards, which in turn are grounded in…</vt:lpstr>
      <vt:lpstr>…in Foundation Standards for Linked Data (RDF).</vt:lpstr>
      <vt:lpstr>DCMI guidelines, under review, offer one approach¹ to designing Linked-Data-compatible metadata records</vt:lpstr>
      <vt:lpstr>“Closed” (“normal”) IT: Integrate across silos by mapping ad-hoc data structures</vt:lpstr>
      <vt:lpstr>New Linked Data approach: Diverse applications create good triples</vt:lpstr>
      <vt:lpstr>Good triples can be merged coherently</vt:lpstr>
      <vt:lpstr>Applications come and go…</vt:lpstr>
      <vt:lpstr>The data remains</vt:lpstr>
      <vt:lpstr>Good triples, based on known vocabularies such as Dublin Core, make data “self-descriptive”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History, objectives and approaches of the Dublin Core Metadata Initiative</dc:title>
  <dc:creator>Makx Dekkers</dc:creator>
  <cp:lastModifiedBy>Thomas Baker</cp:lastModifiedBy>
  <cp:revision>175</cp:revision>
  <dcterms:created xsi:type="dcterms:W3CDTF">2009-10-06T09:55:32Z</dcterms:created>
  <dcterms:modified xsi:type="dcterms:W3CDTF">2010-08-24T02:36:34Z</dcterms:modified>
</cp:coreProperties>
</file>