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66" r:id="rId3"/>
    <p:sldId id="367" r:id="rId4"/>
    <p:sldId id="368" r:id="rId5"/>
    <p:sldId id="376" r:id="rId6"/>
    <p:sldId id="379" r:id="rId7"/>
    <p:sldId id="380" r:id="rId8"/>
    <p:sldId id="381" r:id="rId9"/>
    <p:sldId id="382" r:id="rId10"/>
    <p:sldId id="372" r:id="rId11"/>
    <p:sldId id="374" r:id="rId12"/>
    <p:sldId id="375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1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8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73A9701-AFB7-48A6-8CA5-E519DEB306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E5B2700-4176-48A2-AA78-DC5AE9383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58" descr="Background25x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4035F3-DA4E-46F1-BF3F-C73CC2DE94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DFBC0-F550-40BE-BC13-2AD22723E5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FD15-6D1C-471A-A799-AEDFB2A88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173831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68538" y="6245225"/>
            <a:ext cx="475138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2950" y="6245225"/>
            <a:ext cx="15938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ACC37-C430-41E9-83DE-BB7E164957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0388" y="0"/>
            <a:ext cx="96361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021388"/>
            <a:ext cx="1666875" cy="70008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>
                <a:solidFill>
                  <a:srgbClr val="FF6600"/>
                </a:solidFill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4075" y="6092825"/>
            <a:ext cx="4751388" cy="628650"/>
          </a:xfrm>
        </p:spPr>
        <p:txBody>
          <a:bodyPr/>
          <a:lstStyle>
            <a:lvl1pPr>
              <a:defRPr dirty="0" smtClean="0">
                <a:solidFill>
                  <a:srgbClr val="FF6600"/>
                </a:solidFill>
              </a:defRPr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5463" y="6021388"/>
            <a:ext cx="1811337" cy="700087"/>
          </a:xfrm>
        </p:spPr>
        <p:txBody>
          <a:bodyPr/>
          <a:lstStyle>
            <a:lvl1pPr>
              <a:defRPr smtClean="0">
                <a:solidFill>
                  <a:srgbClr val="FF6600"/>
                </a:solidFill>
              </a:defRPr>
            </a:lvl1pPr>
          </a:lstStyle>
          <a:p>
            <a:pPr>
              <a:defRPr/>
            </a:pPr>
            <a:fld id="{32313012-B55C-4AA9-A4AE-8194EE70DE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24A8D-00EA-4971-9158-99107DEE3B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4D614-6538-4150-9C1B-5B17036757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92093-F68D-42A1-A078-6E6E96746B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0967"/>
            <a:ext cx="4041775" cy="2985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B6B9F-2566-45B3-8E92-D93CD66F31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5C06-C7AA-49A5-AA04-C34B4533D3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0388" y="0"/>
            <a:ext cx="96361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2AFBD-0590-4E49-8E65-525C66318A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49C14-7EF6-43D6-A70C-8E7C1401E0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600" y="1196751"/>
            <a:ext cx="7056784" cy="4752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92D60-0F0F-4D8C-8E44-10C061A717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rgbClr val="FF66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dirty="0" smtClean="0">
                <a:solidFill>
                  <a:srgbClr val="FF66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  <a:cs typeface="+mn-cs"/>
              </a:defRPr>
            </a:lvl1pPr>
          </a:lstStyle>
          <a:p>
            <a:pPr>
              <a:defRPr/>
            </a:pPr>
            <a:fld id="{B1B8AC8E-109B-4612-80BF-FF72BBB653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5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CA41AF4-5466-46A6-9E89-6E713F26F9EA}" type="datetimeFigureOut">
              <a:rPr lang="en-GB"/>
              <a:pPr>
                <a:defRPr/>
              </a:pPr>
              <a:t>2010-08-22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3F8D88F1-70F4-45CA-9EF4-38AF463B03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Bridging the Gap to the</a:t>
            </a:r>
            <a:br>
              <a:rPr lang="en-US" dirty="0" smtClean="0"/>
            </a:br>
            <a:r>
              <a:rPr lang="en-US" dirty="0" smtClean="0"/>
              <a:t>Linked Data Cloud</a:t>
            </a:r>
            <a:endParaRPr lang="en-GB" dirty="0" smtClean="0"/>
          </a:p>
        </p:txBody>
      </p:sp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© 2010 DCMI</a:t>
            </a:r>
            <a:endParaRPr lang="en-GB">
              <a:cs typeface="Arial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>
                <a:cs typeface="Arial" charset="0"/>
              </a:rPr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290CD-57ED-4C85-B01D-E5FE59E770CC}" type="slidenum">
              <a:rPr lang="en-GB" smtClean="0">
                <a:cs typeface="Arial" charset="0"/>
              </a:rPr>
              <a:pPr/>
              <a:t>1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DCMI </a:t>
            </a:r>
            <a:r>
              <a:rPr lang="en-GB" dirty="0" smtClean="0"/>
              <a:t>trusted operational </a:t>
            </a:r>
            <a:r>
              <a:rPr lang="en-GB" dirty="0" smtClean="0"/>
              <a:t>principles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Development </a:t>
            </a:r>
            <a:r>
              <a:rPr lang="en-US" dirty="0" smtClean="0"/>
              <a:t>and maintenance of </a:t>
            </a:r>
            <a:r>
              <a:rPr lang="en-US" dirty="0" smtClean="0"/>
              <a:t>the Dublin Core vocabulary, “DCMI Terms”</a:t>
            </a:r>
          </a:p>
          <a:p>
            <a:pPr lvl="1" eaLnBrk="1" hangingPunct="1"/>
            <a:r>
              <a:rPr lang="en-US" dirty="0" smtClean="0"/>
              <a:t>Open consensus building</a:t>
            </a:r>
          </a:p>
          <a:p>
            <a:pPr lvl="1" eaLnBrk="1" hangingPunct="1"/>
            <a:r>
              <a:rPr lang="en-US" dirty="0" smtClean="0"/>
              <a:t>International scope and participation</a:t>
            </a:r>
          </a:p>
          <a:p>
            <a:pPr lvl="1" eaLnBrk="1" hangingPunct="1"/>
            <a:r>
              <a:rPr lang="en-US" dirty="0" smtClean="0"/>
              <a:t>Neutrality of purposes and business models</a:t>
            </a:r>
          </a:p>
          <a:p>
            <a:pPr lvl="1" eaLnBrk="1" hangingPunct="1"/>
            <a:r>
              <a:rPr lang="en-US" dirty="0" smtClean="0"/>
              <a:t>Neutrality of technology</a:t>
            </a:r>
          </a:p>
          <a:p>
            <a:pPr lvl="1" eaLnBrk="1" hangingPunct="1"/>
            <a:r>
              <a:rPr lang="en-US" dirty="0" smtClean="0"/>
              <a:t>Cross-disciplinary focus</a:t>
            </a:r>
          </a:p>
          <a:p>
            <a:pPr eaLnBrk="1" hangingPunct="1"/>
            <a:r>
              <a:rPr lang="en-US" dirty="0" smtClean="0"/>
              <a:t>Unrestricted use of specifications and guidelines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© 2010 DCMI</a:t>
            </a:r>
            <a:endParaRPr lang="en-GB"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>
                <a:cs typeface="Arial" charset="0"/>
              </a:rPr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214A1-605C-4253-BAED-D2BA62426DDC}" type="slidenum">
              <a:rPr lang="en-GB" smtClean="0">
                <a:cs typeface="Arial" charset="0"/>
              </a:rPr>
              <a:pPr/>
              <a:t>10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DC-2010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Tenth International Conference on Dublin Core and Metadata Applications</a:t>
            </a:r>
          </a:p>
          <a:p>
            <a:pPr lvl="1" eaLnBrk="1" hangingPunct="1"/>
            <a:r>
              <a:rPr lang="en-US" dirty="0" smtClean="0"/>
              <a:t>Pittsburgh Hilton, 20-22 October 2010</a:t>
            </a:r>
          </a:p>
          <a:p>
            <a:pPr eaLnBrk="1" hangingPunct="1"/>
            <a:r>
              <a:rPr lang="en-US" dirty="0" smtClean="0"/>
              <a:t>Sessions and presentations on:</a:t>
            </a:r>
          </a:p>
          <a:p>
            <a:pPr lvl="1" eaLnBrk="1" hangingPunct="1"/>
            <a:r>
              <a:rPr lang="en-US" dirty="0" smtClean="0"/>
              <a:t>Modularity, migration, models, communities</a:t>
            </a:r>
          </a:p>
          <a:p>
            <a:pPr lvl="1" eaLnBrk="1" hangingPunct="1"/>
            <a:r>
              <a:rPr lang="en-US" dirty="0" smtClean="0"/>
              <a:t>Practical examples, tools, knowledge management</a:t>
            </a:r>
          </a:p>
          <a:p>
            <a:pPr lvl="1" eaLnBrk="1" hangingPunct="1"/>
            <a:r>
              <a:rPr lang="en-US" dirty="0" smtClean="0"/>
              <a:t>… and a lot of Linked Data</a:t>
            </a:r>
          </a:p>
          <a:p>
            <a:pPr eaLnBrk="1" hangingPunct="1"/>
            <a:r>
              <a:rPr lang="en-US" dirty="0" smtClean="0"/>
              <a:t>http://dc-2010.org/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© 2010 DCMI</a:t>
            </a:r>
            <a:endParaRPr lang="en-GB"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>
                <a:cs typeface="Arial" charset="0"/>
              </a:rPr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20B42-1499-4EAF-AB6A-2DF5505DE6E3}" type="slidenum">
              <a:rPr lang="en-GB" smtClean="0">
                <a:cs typeface="Arial" charset="0"/>
              </a:rPr>
              <a:pPr/>
              <a:t>11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This is </a:t>
            </a:r>
            <a:r>
              <a:rPr lang="en-GB" b="1" i="1" dirty="0" smtClean="0"/>
              <a:t>not</a:t>
            </a:r>
            <a:r>
              <a:rPr lang="en-GB" dirty="0" smtClean="0"/>
              <a:t> about starting all over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lot of metadata already exists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dirty="0" smtClean="0"/>
              <a:t>Formal collections: libraries, enterprise data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dirty="0" smtClean="0"/>
              <a:t>Embedded descriptions (e.g. captions, tags)</a:t>
            </a:r>
          </a:p>
          <a:p>
            <a:pPr eaLnBrk="1" hangingPunct="1"/>
            <a:r>
              <a:rPr lang="en-GB" dirty="0" smtClean="0"/>
              <a:t>A lot of metadata is being produced now, manually and automatically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dirty="0" smtClean="0"/>
              <a:t>Catalogue data, product descriptions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dirty="0" smtClean="0"/>
              <a:t>Device-generated data </a:t>
            </a:r>
          </a:p>
          <a:p>
            <a:pPr eaLnBrk="1" hangingPunct="1"/>
            <a:r>
              <a:rPr lang="en-GB" dirty="0" smtClean="0"/>
              <a:t>Linked Data to leverage what is already there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© 2010 DCMI</a:t>
            </a:r>
            <a:endParaRPr lang="en-GB"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>
                <a:cs typeface="Arial" charset="0"/>
              </a:rPr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D0002-5FF5-4A50-BB15-C5D0B3EFD5E3}" type="slidenum">
              <a:rPr lang="en-GB" smtClean="0">
                <a:cs typeface="Arial" charset="0"/>
              </a:rPr>
              <a:pPr/>
              <a:t>2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Metadata is where the meaning is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Metadata adds </a:t>
            </a:r>
            <a:r>
              <a:rPr lang="en-GB" dirty="0" smtClean="0"/>
              <a:t>meaning to </a:t>
            </a:r>
            <a:r>
              <a:rPr lang="en-GB" dirty="0" smtClean="0"/>
              <a:t>resources</a:t>
            </a:r>
          </a:p>
          <a:p>
            <a:pPr eaLnBrk="1" hangingPunct="1"/>
            <a:r>
              <a:rPr lang="en-GB" dirty="0" smtClean="0"/>
              <a:t>Specific statements about specific data</a:t>
            </a:r>
          </a:p>
          <a:p>
            <a:pPr eaLnBrk="1" hangingPunct="1"/>
            <a:r>
              <a:rPr lang="en-GB" dirty="0" smtClean="0"/>
              <a:t>No Linked Data without meaning</a:t>
            </a:r>
            <a:endParaRPr lang="en-GB" dirty="0" smtClean="0"/>
          </a:p>
          <a:p>
            <a:pPr eaLnBrk="1" hangingPunct="1"/>
            <a:r>
              <a:rPr lang="en-GB" dirty="0" smtClean="0"/>
              <a:t>Technology is a tool not the goal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dirty="0" smtClean="0"/>
              <a:t>Linked data technology may (will) change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dirty="0" smtClean="0"/>
              <a:t>The meaning of data is anchored in the real world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dirty="0" smtClean="0"/>
              <a:t>Any implementation will need to allow evolution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© 2010 DCMI</a:t>
            </a:r>
            <a:endParaRPr lang="en-GB"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>
                <a:cs typeface="Arial" charset="0"/>
              </a:rPr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B8D1C-81A6-431D-9AB7-98383EDC4771}" type="slidenum">
              <a:rPr lang="en-GB" smtClean="0">
                <a:cs typeface="Arial" charset="0"/>
              </a:rPr>
              <a:pPr/>
              <a:t>3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open is open?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“Open World” assumption does </a:t>
            </a:r>
            <a:r>
              <a:rPr lang="en-GB" b="1" i="1" dirty="0" smtClean="0"/>
              <a:t>not</a:t>
            </a:r>
            <a:r>
              <a:rPr lang="en-GB" dirty="0" smtClean="0"/>
              <a:t> mean all data must be available without restrictions</a:t>
            </a:r>
          </a:p>
          <a:p>
            <a:pPr eaLnBrk="1" hangingPunct="1"/>
            <a:r>
              <a:rPr lang="en-GB" dirty="0" smtClean="0"/>
              <a:t>Private data will have to remain private</a:t>
            </a:r>
          </a:p>
          <a:p>
            <a:pPr lvl="1" eaLnBrk="1" hangingPunct="1">
              <a:spcBef>
                <a:spcPts val="300"/>
              </a:spcBef>
            </a:pPr>
            <a:r>
              <a:rPr lang="en-GB" dirty="0" smtClean="0"/>
              <a:t>Personal </a:t>
            </a:r>
            <a:r>
              <a:rPr lang="en-GB" dirty="0" smtClean="0"/>
              <a:t>information, commercial </a:t>
            </a:r>
            <a:r>
              <a:rPr lang="en-GB" dirty="0" smtClean="0"/>
              <a:t>secrets</a:t>
            </a:r>
          </a:p>
          <a:p>
            <a:pPr eaLnBrk="1" hangingPunct="1">
              <a:spcBef>
                <a:spcPts val="300"/>
              </a:spcBef>
            </a:pPr>
            <a:r>
              <a:rPr lang="en-GB" dirty="0" smtClean="0"/>
              <a:t>Linked Open Data vs. Linked Enterprise </a:t>
            </a:r>
            <a:r>
              <a:rPr lang="en-GB" dirty="0" smtClean="0"/>
              <a:t>Data</a:t>
            </a:r>
          </a:p>
          <a:p>
            <a:pPr lvl="1" eaLnBrk="1" hangingPunct="1">
              <a:spcBef>
                <a:spcPts val="300"/>
              </a:spcBef>
            </a:pPr>
            <a:r>
              <a:rPr lang="en-GB" dirty="0" smtClean="0"/>
              <a:t>Both types of implementation are useful</a:t>
            </a:r>
            <a:endParaRPr lang="en-GB" dirty="0" smtClean="0"/>
          </a:p>
          <a:p>
            <a:pPr eaLnBrk="1" hangingPunct="1"/>
            <a:r>
              <a:rPr lang="en-GB" dirty="0" smtClean="0"/>
              <a:t>Open </a:t>
            </a:r>
            <a:r>
              <a:rPr lang="en-GB" dirty="0" smtClean="0"/>
              <a:t>paradigm allows data to be shared more easily if and when necessary</a:t>
            </a:r>
          </a:p>
        </p:txBody>
      </p:sp>
      <p:sp>
        <p:nvSpPr>
          <p:cNvPr id="30724" name="Date Placeholder 3"/>
          <p:cNvSpPr txBox="1">
            <a:spLocks noGrp="1"/>
          </p:cNvSpPr>
          <p:nvPr/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FF6600"/>
                </a:solidFill>
              </a:rPr>
              <a:t>© 2010 DCMI</a:t>
            </a:r>
            <a:endParaRPr lang="en-GB" sz="1200">
              <a:solidFill>
                <a:srgbClr val="FF6600"/>
              </a:solidFill>
            </a:endParaRPr>
          </a:p>
        </p:txBody>
      </p:sp>
      <p:sp>
        <p:nvSpPr>
          <p:cNvPr id="30725" name="Footer Placeholder 4"/>
          <p:cNvSpPr txBox="1">
            <a:spLocks noGrp="1"/>
          </p:cNvSpPr>
          <p:nvPr/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200">
                <a:solidFill>
                  <a:srgbClr val="FF6600"/>
                </a:solidFill>
              </a:rPr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30726" name="Slide Number Placeholder 5"/>
          <p:cNvSpPr txBox="1">
            <a:spLocks noGrp="1"/>
          </p:cNvSpPr>
          <p:nvPr/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B6F2E6F-A3F5-41F6-96B9-2F666C6AA735}" type="slidenum">
              <a:rPr lang="en-GB" sz="1200">
                <a:solidFill>
                  <a:srgbClr val="FF6600"/>
                </a:solidFill>
              </a:rPr>
              <a:pPr algn="r"/>
              <a:t>4</a:t>
            </a:fld>
            <a:endParaRPr lang="en-GB" sz="12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 or expose?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3672805"/>
          </a:xfrm>
        </p:spPr>
        <p:txBody>
          <a:bodyPr/>
          <a:lstStyle/>
          <a:p>
            <a:r>
              <a:rPr lang="en-GB" dirty="0" smtClean="0"/>
              <a:t>Existing metadata approaches are based on business needs and will therefore live on </a:t>
            </a:r>
          </a:p>
          <a:p>
            <a:r>
              <a:rPr lang="en-GB" dirty="0" smtClean="0"/>
              <a:t>Consider future needs for flexibility and sharing</a:t>
            </a:r>
          </a:p>
          <a:p>
            <a:r>
              <a:rPr lang="en-GB" dirty="0" smtClean="0"/>
              <a:t>There is a choice:</a:t>
            </a:r>
          </a:p>
          <a:p>
            <a:pPr lvl="1"/>
            <a:r>
              <a:rPr lang="en-GB" dirty="0" smtClean="0"/>
              <a:t>Create RDF from existing database format and expose (e.g. for harvesting, get better ranking)</a:t>
            </a:r>
          </a:p>
          <a:p>
            <a:pPr lvl="1"/>
            <a:r>
              <a:rPr lang="en-GB" dirty="0" smtClean="0"/>
              <a:t>Migrate database to triple store with emerging tools (maximum flexibility in return for investment)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24A8D-00EA-4971-9158-99107DEE3BE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67544" y="4005064"/>
            <a:ext cx="8208912" cy="2016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67544" y="2204864"/>
            <a:ext cx="8208912" cy="1728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1115616" y="3140968"/>
            <a:ext cx="3240360" cy="2880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dirty="0" smtClean="0">
                <a:solidFill>
                  <a:schemeClr val="tx1"/>
                </a:solidFill>
              </a:rPr>
              <a:t>Manage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 path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DCMI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55C06-C7AA-49A5-AA04-C34B4533D38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Flowchart: Magnetic Disk 5"/>
          <p:cNvSpPr/>
          <p:nvPr/>
        </p:nvSpPr>
        <p:spPr>
          <a:xfrm>
            <a:off x="1835696" y="2348880"/>
            <a:ext cx="1224136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Database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131840" y="4077072"/>
            <a:ext cx="2304256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(documents, images etc.)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242088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Metadata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486916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Data</a:t>
            </a:r>
            <a:endParaRPr lang="en-GB" sz="2000" dirty="0"/>
          </a:p>
        </p:txBody>
      </p:sp>
      <p:cxnSp>
        <p:nvCxnSpPr>
          <p:cNvPr id="28" name="Straight Arrow Connector 27"/>
          <p:cNvCxnSpPr>
            <a:stCxn id="6" idx="3"/>
            <a:endCxn id="7" idx="2"/>
          </p:cNvCxnSpPr>
          <p:nvPr/>
        </p:nvCxnSpPr>
        <p:spPr>
          <a:xfrm rot="16200000" flipH="1">
            <a:off x="2159732" y="4005064"/>
            <a:ext cx="1260140" cy="684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67544" y="4005064"/>
            <a:ext cx="8208912" cy="2016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67544" y="2204864"/>
            <a:ext cx="8208912" cy="1728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355976" y="3140968"/>
            <a:ext cx="3240360" cy="2880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Expose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15616" y="3140968"/>
            <a:ext cx="3240360" cy="2880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dirty="0" smtClean="0">
                <a:solidFill>
                  <a:schemeClr val="tx1"/>
                </a:solidFill>
              </a:rPr>
              <a:t>Manage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 path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DCMI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55C06-C7AA-49A5-AA04-C34B4533D38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Flowchart: Magnetic Disk 5"/>
          <p:cNvSpPr/>
          <p:nvPr/>
        </p:nvSpPr>
        <p:spPr>
          <a:xfrm>
            <a:off x="1835696" y="2348880"/>
            <a:ext cx="1224136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Database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131840" y="4077072"/>
            <a:ext cx="2304256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(documents, images etc.)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5508104" y="2348880"/>
            <a:ext cx="1224136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Triple store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2348880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Convert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242088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Metadata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486916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Data</a:t>
            </a:r>
            <a:endParaRPr lang="en-GB" sz="2000" dirty="0"/>
          </a:p>
        </p:txBody>
      </p:sp>
      <p:cxnSp>
        <p:nvCxnSpPr>
          <p:cNvPr id="13" name="Straight Arrow Connector 12"/>
          <p:cNvCxnSpPr>
            <a:stCxn id="6" idx="4"/>
            <a:endCxn id="9" idx="1"/>
          </p:cNvCxnSpPr>
          <p:nvPr/>
        </p:nvCxnSpPr>
        <p:spPr>
          <a:xfrm flipV="1">
            <a:off x="3059832" y="2708920"/>
            <a:ext cx="720080" cy="324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8" idx="2"/>
          </p:cNvCxnSpPr>
          <p:nvPr/>
        </p:nvCxnSpPr>
        <p:spPr>
          <a:xfrm>
            <a:off x="4860032" y="2708920"/>
            <a:ext cx="648072" cy="324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7" idx="2"/>
          </p:cNvCxnSpPr>
          <p:nvPr/>
        </p:nvCxnSpPr>
        <p:spPr>
          <a:xfrm rot="16200000" flipH="1">
            <a:off x="2159732" y="4005064"/>
            <a:ext cx="1260140" cy="684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7" idx="4"/>
          </p:cNvCxnSpPr>
          <p:nvPr/>
        </p:nvCxnSpPr>
        <p:spPr>
          <a:xfrm rot="5400000">
            <a:off x="5148064" y="4005064"/>
            <a:ext cx="1260140" cy="684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67544" y="4005064"/>
            <a:ext cx="8208912" cy="2016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67544" y="2204864"/>
            <a:ext cx="8208912" cy="1728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355976" y="3140968"/>
            <a:ext cx="3240360" cy="2880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Manage</a:t>
            </a:r>
          </a:p>
          <a:p>
            <a:pPr algn="r"/>
            <a:r>
              <a:rPr lang="en-GB" dirty="0" smtClean="0">
                <a:solidFill>
                  <a:schemeClr val="tx1"/>
                </a:solidFill>
              </a:rPr>
              <a:t>Expose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 path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DCMI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55C06-C7AA-49A5-AA04-C34B4533D38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Flowchart: Magnetic Disk 6"/>
          <p:cNvSpPr/>
          <p:nvPr/>
        </p:nvSpPr>
        <p:spPr>
          <a:xfrm>
            <a:off x="3131840" y="4077072"/>
            <a:ext cx="2304256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(documents, images etc.)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5508104" y="2348880"/>
            <a:ext cx="1224136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Triple store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242088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Metadata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486916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Data</a:t>
            </a:r>
            <a:endParaRPr lang="en-GB" sz="2000" dirty="0"/>
          </a:p>
        </p:txBody>
      </p:sp>
      <p:cxnSp>
        <p:nvCxnSpPr>
          <p:cNvPr id="31" name="Straight Arrow Connector 30"/>
          <p:cNvCxnSpPr>
            <a:stCxn id="8" idx="3"/>
            <a:endCxn id="7" idx="4"/>
          </p:cNvCxnSpPr>
          <p:nvPr/>
        </p:nvCxnSpPr>
        <p:spPr>
          <a:xfrm rot="5400000">
            <a:off x="5148064" y="4005064"/>
            <a:ext cx="1260140" cy="684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Linked Data vocabularies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Linked Data provides enormous flexibility</a:t>
            </a:r>
          </a:p>
          <a:p>
            <a:pPr eaLnBrk="1" hangingPunct="1"/>
            <a:r>
              <a:rPr lang="en-GB" dirty="0" smtClean="0"/>
              <a:t>A choice to be made:</a:t>
            </a:r>
          </a:p>
          <a:p>
            <a:pPr lvl="1" eaLnBrk="1" hangingPunct="1"/>
            <a:r>
              <a:rPr lang="en-GB" dirty="0" smtClean="0"/>
              <a:t>Define your own vocabulary</a:t>
            </a:r>
          </a:p>
          <a:p>
            <a:pPr lvl="1" eaLnBrk="1" hangingPunct="1"/>
            <a:r>
              <a:rPr lang="en-GB" dirty="0" smtClean="0"/>
              <a:t>Use existing (“standard”) vocabularies</a:t>
            </a:r>
          </a:p>
          <a:p>
            <a:pPr eaLnBrk="1" hangingPunct="1"/>
            <a:r>
              <a:rPr lang="en-GB" dirty="0" smtClean="0"/>
              <a:t>Using trusted vocabularies reduces complexity for interoperability</a:t>
            </a:r>
          </a:p>
          <a:p>
            <a:pPr eaLnBrk="1" hangingPunct="1"/>
            <a:r>
              <a:rPr lang="en-GB" dirty="0" smtClean="0"/>
              <a:t>Well-known vocabularies:</a:t>
            </a:r>
          </a:p>
          <a:p>
            <a:pPr lvl="1" eaLnBrk="1" hangingPunct="1"/>
            <a:r>
              <a:rPr lang="en-GB" dirty="0" smtClean="0"/>
              <a:t>Dublin Core, Good Relations, FOAF, SKOS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© 2010 DCMI</a:t>
            </a:r>
            <a:endParaRPr lang="en-GB"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>
                <a:cs typeface="Arial" charset="0"/>
              </a:rPr>
              <a:t>Joint NISO/DCMI Webinar                                                                         Dublin Core: The Road from Metadata Formats to Linked Data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75A50-EA7B-4805-837E-078C4D43AA69}" type="slidenum">
              <a:rPr lang="en-GB" smtClean="0">
                <a:cs typeface="Arial" charset="0"/>
              </a:rPr>
              <a:pPr/>
              <a:t>9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610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Design</vt:lpstr>
      <vt:lpstr>Custom Design</vt:lpstr>
      <vt:lpstr>Bridging the Gap to the Linked Data Cloud</vt:lpstr>
      <vt:lpstr>This is not about starting all over</vt:lpstr>
      <vt:lpstr>Metadata is where the meaning is</vt:lpstr>
      <vt:lpstr>How open is open?</vt:lpstr>
      <vt:lpstr>Convert or expose?</vt:lpstr>
      <vt:lpstr>Migration path</vt:lpstr>
      <vt:lpstr>Migration path</vt:lpstr>
      <vt:lpstr>Migration path</vt:lpstr>
      <vt:lpstr>Using Linked Data vocabularies</vt:lpstr>
      <vt:lpstr>DCMI trusted operational principles</vt:lpstr>
      <vt:lpstr>DC-2010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Gap to the Linked Data Cloud</dc:title>
  <dc:creator>Makx Dekkers</dc:creator>
  <dc:description>NISO/DCMI Webinar 25 August 2010, presentation 4</dc:description>
  <cp:lastModifiedBy>Makx Dekkers</cp:lastModifiedBy>
  <cp:revision>109</cp:revision>
  <dcterms:created xsi:type="dcterms:W3CDTF">2009-10-06T09:55:32Z</dcterms:created>
  <dcterms:modified xsi:type="dcterms:W3CDTF">2010-08-22T11:10:56Z</dcterms:modified>
</cp:coreProperties>
</file>