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48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snapVertSplitter="1" vertBarState="minimized" horzBarState="maximized">
    <p:restoredLeft sz="15618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-6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4" d="100"/>
        <a:sy n="64" d="100"/>
      </p:scale>
      <p:origin x="0" y="153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E6AE2C-5B74-482E-BE2C-BD85FE5FA80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3D8A5D-4EE6-4094-A105-BBD2FA72CC7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1666875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6245225"/>
            <a:ext cx="4752975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9925" y="6245225"/>
            <a:ext cx="1666875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5EF06-AB86-420C-A419-41C0470F0E3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3106" name="Picture 1058" descr="Background25x19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AB25C-D0AB-45CA-87B0-016C16F7818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1196975"/>
            <a:ext cx="2057400" cy="4713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196975"/>
            <a:ext cx="6019800" cy="4713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8EFFD-C66E-484C-9E75-8CAB14D2827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© 2010 DCMI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</a:t>
            </a:r>
            <a:br>
              <a:rPr lang="en-GB" smtClean="0"/>
            </a:br>
            <a:r>
              <a:rPr lang="en-GB" smtClean="0"/>
              <a:t>Dublin Core: The Road from Metadata Formats to Linked Data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0B88F-9272-4BE6-A26F-B5061D1AA26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none" baseline="0">
                <a:latin typeface="+mj-lt"/>
              </a:defRPr>
            </a:lvl1pPr>
          </a:lstStyle>
          <a:p>
            <a:r>
              <a:rPr lang="en-US" smtClean="0"/>
              <a:t>Click to edit here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6815B-6537-41FF-9880-DC4B05E3DD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28EFB-DEB0-460B-867E-C787768BC57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D652F-CD0E-40CD-A9A8-54BFBC832D2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8C7B0-2FA1-4D9B-A5D2-347F0646FC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2A143-7A62-4691-B115-70793A1DD02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A9124-526A-478F-A4CE-F8E80EECCA5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1CE83-F6E7-483C-9E86-ACCF25D218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969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29600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738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6600"/>
                </a:solidFill>
              </a:defRPr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245225"/>
            <a:ext cx="47513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6600"/>
                </a:solidFill>
              </a:defRPr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5225"/>
            <a:ext cx="1593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6600"/>
                </a:solidFill>
              </a:defRPr>
            </a:lvl1pPr>
          </a:lstStyle>
          <a:p>
            <a:fld id="{6C5CF757-710B-403A-B165-83A35D3B3D78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31" name="Picture 7" descr="Presentation banner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979488"/>
          </a:xfrm>
          <a:prstGeom prst="rect">
            <a:avLst/>
          </a:prstGeom>
          <a:noFill/>
        </p:spPr>
      </p:pic>
      <p:pic>
        <p:nvPicPr>
          <p:cNvPr id="1032" name="Picture 8" descr="Lin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468313" y="2060575"/>
            <a:ext cx="8207375" cy="69850"/>
          </a:xfrm>
          <a:prstGeom prst="rect">
            <a:avLst/>
          </a:prstGeom>
          <a:noFill/>
        </p:spPr>
      </p:pic>
      <p:pic>
        <p:nvPicPr>
          <p:cNvPr id="1033" name="Picture 9" descr="Lin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468313" y="6092825"/>
            <a:ext cx="8207375" cy="69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6600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What Makes the Linked Data</a:t>
            </a:r>
            <a:br>
              <a:rPr lang="en-US" sz="3600" smtClean="0"/>
            </a:br>
            <a:r>
              <a:rPr lang="en-US" sz="3600" smtClean="0"/>
              <a:t>Approach Different</a:t>
            </a:r>
            <a:endParaRPr lang="en-US" sz="36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© 2009 DCMI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Tutorial: Dublin Core - Building blocks for interoperability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815B-6537-41FF-9880-DC4B05E3DDC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79388"/>
            <a:ext cx="7467601" cy="1450975"/>
          </a:xfrm>
        </p:spPr>
        <p:txBody>
          <a:bodyPr/>
          <a:lstStyle/>
          <a:p>
            <a:r>
              <a:rPr lang="en-US" b="0" smtClean="0"/>
              <a:t>Wikipedia mentions a book in German </a:t>
            </a:r>
            <a:r>
              <a:rPr lang="en-US" b="0" i="1" smtClean="0"/>
              <a:t>about</a:t>
            </a:r>
            <a:r>
              <a:rPr lang="en-US" b="0" smtClean="0"/>
              <a:t> Obama</a:t>
            </a:r>
            <a:endParaRPr lang="en-US" b="0"/>
          </a:p>
        </p:txBody>
      </p:sp>
      <p:sp>
        <p:nvSpPr>
          <p:cNvPr id="3" name="Oval 2"/>
          <p:cNvSpPr/>
          <p:nvPr/>
        </p:nvSpPr>
        <p:spPr bwMode="auto">
          <a:xfrm>
            <a:off x="3581400" y="21336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http://...2773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495800" y="32004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800" smtClean="0">
                <a:solidFill>
                  <a:schemeClr val="tx1"/>
                </a:solidFill>
              </a:rPr>
              <a:t>http://...Obama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rot="16200000" flipH="1">
            <a:off x="4267200" y="26670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>
            <a:stCxn id="3" idx="6"/>
          </p:cNvCxnSpPr>
          <p:nvPr/>
        </p:nvCxnSpPr>
        <p:spPr bwMode="auto">
          <a:xfrm flipV="1">
            <a:off x="4800600" y="2133600"/>
            <a:ext cx="18288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stCxn id="3" idx="6"/>
          </p:cNvCxnSpPr>
          <p:nvPr/>
        </p:nvCxnSpPr>
        <p:spPr bwMode="auto">
          <a:xfrm>
            <a:off x="4800600" y="23241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6"/>
          </p:cNvCxnSpPr>
          <p:nvPr/>
        </p:nvCxnSpPr>
        <p:spPr bwMode="auto">
          <a:xfrm flipV="1">
            <a:off x="5715000" y="33528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343400" y="274320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dct:creator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2438400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dct:date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19812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33528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29400" y="19050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1981200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“Dreams from My Father”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29400" y="2514600"/>
            <a:ext cx="9906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25908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2004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53200" y="31242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9400" y="320040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“Barack Obama”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95400" y="22098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http://...5979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81000" y="30480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36" name="Straight Arrow Connector 35"/>
          <p:cNvCxnSpPr>
            <a:endCxn id="35" idx="0"/>
          </p:cNvCxnSpPr>
          <p:nvPr/>
        </p:nvCxnSpPr>
        <p:spPr bwMode="auto">
          <a:xfrm rot="5400000">
            <a:off x="838200" y="2590800"/>
            <a:ext cx="6096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4" idx="6"/>
          </p:cNvCxnSpPr>
          <p:nvPr/>
        </p:nvCxnSpPr>
        <p:spPr bwMode="auto">
          <a:xfrm flipV="1">
            <a:off x="2514600" y="2286000"/>
            <a:ext cx="1092948" cy="1143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2057400" y="1905000"/>
            <a:ext cx="11430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35" idx="6"/>
          </p:cNvCxnSpPr>
          <p:nvPr/>
        </p:nvCxnSpPr>
        <p:spPr bwMode="auto">
          <a:xfrm flipV="1">
            <a:off x="1600200" y="32004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28600" y="2590800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X:translator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57400" y="19050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38400" y="2362200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00200" y="32766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819400" y="1524000"/>
            <a:ext cx="22860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19400" y="1600200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“Les rêves de mon père”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438400" y="3048000"/>
            <a:ext cx="16764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14600" y="3048000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“Danièle Darneau”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524000" y="56388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http://dbpedia.org/...Kennedy¹</a:t>
            </a:r>
            <a:r>
              <a:rPr lang="en-US" sz="1400" smtClean="0">
                <a:solidFill>
                  <a:srgbClr val="C00000"/>
                </a:solidFill>
              </a:rPr>
              <a:t>    </a:t>
            </a:r>
            <a:r>
              <a:rPr lang="en-US" sz="1400" smtClean="0">
                <a:solidFill>
                  <a:schemeClr val="tx1"/>
                </a:solidFill>
              </a:rPr>
              <a:t> dct:subject   http://...Obama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1524000" y="60198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http://dbpedia.org/...Kennedy      dct:title        “Der schwarze Kennedy”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24000" y="6477000"/>
            <a:ext cx="52613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tx1"/>
                </a:solidFill>
              </a:rPr>
              <a:t>¹ Full URI: http://dbpedia.org/resource/Barack_Obama_-_Der_schwarze_Kennedy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2362200" y="3810000"/>
            <a:ext cx="13716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http://...Kennedy</a:t>
            </a:r>
          </a:p>
        </p:txBody>
      </p:sp>
      <p:cxnSp>
        <p:nvCxnSpPr>
          <p:cNvPr id="56" name="Straight Arrow Connector 55"/>
          <p:cNvCxnSpPr>
            <a:endCxn id="4" idx="3"/>
          </p:cNvCxnSpPr>
          <p:nvPr/>
        </p:nvCxnSpPr>
        <p:spPr bwMode="auto">
          <a:xfrm flipV="1">
            <a:off x="3657600" y="3525604"/>
            <a:ext cx="1016748" cy="3605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3505200" y="3505200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dct:subject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 bwMode="auto">
          <a:xfrm flipV="1">
            <a:off x="3733800" y="39624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3733800" y="39624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2000" y="37338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48200" y="3810000"/>
            <a:ext cx="18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“Der schwarze Kennedy”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79388"/>
            <a:ext cx="7467601" cy="1450975"/>
          </a:xfrm>
        </p:spPr>
        <p:txBody>
          <a:bodyPr/>
          <a:lstStyle/>
          <a:p>
            <a:r>
              <a:rPr lang="en-US" b="0" smtClean="0"/>
              <a:t>New York Times also has a URI for Obama, which it links to Dbpedia’s, leading to more information…</a:t>
            </a:r>
            <a:endParaRPr lang="en-US" b="0"/>
          </a:p>
        </p:txBody>
      </p:sp>
      <p:sp>
        <p:nvSpPr>
          <p:cNvPr id="3" name="Oval 2"/>
          <p:cNvSpPr/>
          <p:nvPr/>
        </p:nvSpPr>
        <p:spPr bwMode="auto">
          <a:xfrm>
            <a:off x="3581400" y="21336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http://...2773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495800" y="32004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800" smtClean="0">
                <a:solidFill>
                  <a:schemeClr val="tx1"/>
                </a:solidFill>
              </a:rPr>
              <a:t>http://...Obama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rot="16200000" flipH="1">
            <a:off x="4267200" y="26670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>
            <a:stCxn id="3" idx="6"/>
          </p:cNvCxnSpPr>
          <p:nvPr/>
        </p:nvCxnSpPr>
        <p:spPr bwMode="auto">
          <a:xfrm flipV="1">
            <a:off x="4800600" y="2133600"/>
            <a:ext cx="18288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stCxn id="3" idx="6"/>
          </p:cNvCxnSpPr>
          <p:nvPr/>
        </p:nvCxnSpPr>
        <p:spPr bwMode="auto">
          <a:xfrm>
            <a:off x="4800600" y="23241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6"/>
          </p:cNvCxnSpPr>
          <p:nvPr/>
        </p:nvCxnSpPr>
        <p:spPr bwMode="auto">
          <a:xfrm flipV="1">
            <a:off x="5715000" y="33528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343400" y="274320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dct:creator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2438400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dct:date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19812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33528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29400" y="19050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1981200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“Dreams from My Father”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29400" y="2514600"/>
            <a:ext cx="9906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25908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2004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53200" y="31242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9400" y="320040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“Barack Obama”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95400" y="22098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http://...5979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81000" y="30480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36" name="Straight Arrow Connector 35"/>
          <p:cNvCxnSpPr>
            <a:endCxn id="35" idx="0"/>
          </p:cNvCxnSpPr>
          <p:nvPr/>
        </p:nvCxnSpPr>
        <p:spPr bwMode="auto">
          <a:xfrm rot="5400000">
            <a:off x="838200" y="2590800"/>
            <a:ext cx="6096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4" idx="6"/>
          </p:cNvCxnSpPr>
          <p:nvPr/>
        </p:nvCxnSpPr>
        <p:spPr bwMode="auto">
          <a:xfrm flipV="1">
            <a:off x="2514600" y="2286000"/>
            <a:ext cx="1092948" cy="1143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2057400" y="1905000"/>
            <a:ext cx="11430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35" idx="6"/>
          </p:cNvCxnSpPr>
          <p:nvPr/>
        </p:nvCxnSpPr>
        <p:spPr bwMode="auto">
          <a:xfrm flipV="1">
            <a:off x="1600200" y="32004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28600" y="2590800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X:translator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57400" y="19050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38400" y="2362200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00200" y="32766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819400" y="1524000"/>
            <a:ext cx="22860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19400" y="1600200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“Les rêves de mon père”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438400" y="3048000"/>
            <a:ext cx="16764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14600" y="3048000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“Danièle Darneau”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524000" y="56388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http://data.nytimes.com/...6853¹</a:t>
            </a:r>
            <a:r>
              <a:rPr lang="en-US" sz="1400" smtClean="0">
                <a:solidFill>
                  <a:srgbClr val="C00000"/>
                </a:solidFill>
              </a:rPr>
              <a:t>   owl:sameAs</a:t>
            </a:r>
            <a:r>
              <a:rPr lang="en-US" sz="1400" smtClean="0">
                <a:solidFill>
                  <a:schemeClr val="tx1"/>
                </a:solidFill>
              </a:rPr>
              <a:t>   http://...Obama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1524000" y="60198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http://data.nytimes.com/...6853     x:topicPage   http://topics.nytimes.com/...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24000" y="6477000"/>
            <a:ext cx="40286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tx1"/>
                </a:solidFill>
              </a:rPr>
              <a:t>¹ Full URI: http://data.nytimes.com/47452218948077706853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2362200" y="3810000"/>
            <a:ext cx="13716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http://...6853</a:t>
            </a:r>
          </a:p>
        </p:txBody>
      </p:sp>
      <p:cxnSp>
        <p:nvCxnSpPr>
          <p:cNvPr id="56" name="Straight Arrow Connector 55"/>
          <p:cNvCxnSpPr>
            <a:stCxn id="55" idx="7"/>
            <a:endCxn id="4" idx="3"/>
          </p:cNvCxnSpPr>
          <p:nvPr/>
        </p:nvCxnSpPr>
        <p:spPr bwMode="auto">
          <a:xfrm rot="5400000" flipH="1" flipV="1">
            <a:off x="3933545" y="3124993"/>
            <a:ext cx="340192" cy="114141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3505200" y="35052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tx1"/>
                </a:solidFill>
              </a:rPr>
              <a:t>owl:sameAs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endCxn id="59" idx="1"/>
          </p:cNvCxnSpPr>
          <p:nvPr/>
        </p:nvCxnSpPr>
        <p:spPr bwMode="auto">
          <a:xfrm>
            <a:off x="3200400" y="4191000"/>
            <a:ext cx="685800" cy="5957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505200" y="4191000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x:topicPage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86200" y="464820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“Barack Obama”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3886200" y="4572000"/>
            <a:ext cx="2590800" cy="6096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smtClean="0">
                <a:solidFill>
                  <a:schemeClr val="tx1"/>
                </a:solidFill>
              </a:rPr>
              <a:t>http://topics.nytimes.com/top/reference/timestopics/people/o/barack_obama/index.html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Building Web pages from Linked Data (BBC)</a:t>
            </a:r>
            <a:endParaRPr lang="en-US" b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214554"/>
            <a:ext cx="562356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360974" y="6248400"/>
            <a:ext cx="450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Source: http://www.bbc.co.uk/music/artists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BBC’s “U2” page, under the hood…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© 2009 DCMI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Tutorial: Dublin Core - Building blocks for interoperability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C7B0-2FA1-4D9B-A5D2-347F0646FC4A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143116"/>
            <a:ext cx="609600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950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950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44375" cy="945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44375" cy="945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44375" cy="945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44375" cy="945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825DD7E-3CCD-40AC-BC85-BC9B31461C8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928670"/>
            <a:ext cx="7543800" cy="1143000"/>
          </a:xfrm>
        </p:spPr>
        <p:txBody>
          <a:bodyPr/>
          <a:lstStyle/>
          <a:p>
            <a:pPr eaLnBrk="1" hangingPunct="1"/>
            <a:r>
              <a:rPr lang="de-DE" sz="4000" b="0" dirty="0" smtClean="0"/>
              <a:t>RDF – </a:t>
            </a:r>
            <a:r>
              <a:rPr lang="de-DE" sz="3600" b="0" smtClean="0"/>
              <a:t>a grammar </a:t>
            </a:r>
            <a:r>
              <a:rPr lang="de-DE" sz="3600" b="0" dirty="0" smtClean="0"/>
              <a:t>for Web links</a:t>
            </a:r>
            <a:endParaRPr lang="en-US" sz="4000" b="0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de-DE" dirty="0" smtClean="0"/>
              <a:t> </a:t>
            </a:r>
            <a:endParaRPr lang="en-US" dirty="0" smtClean="0"/>
          </a:p>
        </p:txBody>
      </p:sp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1457318" y="2414582"/>
            <a:ext cx="1676400" cy="1447800"/>
          </a:xfrm>
          <a:prstGeom prst="ellipse">
            <a:avLst/>
          </a:prstGeom>
          <a:solidFill>
            <a:srgbClr val="00FF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chemeClr val="tx1"/>
                </a:solidFill>
              </a:rPr>
              <a:t>Resource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>
            <a:off x="3133718" y="3176582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3571868" y="2643182"/>
            <a:ext cx="1319785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 smtClean="0">
                <a:solidFill>
                  <a:schemeClr val="tx1"/>
                </a:solidFill>
              </a:rPr>
              <a:t>relatedTo</a:t>
            </a:r>
            <a:endParaRPr lang="en-US" sz="2000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67318" y="2490782"/>
            <a:ext cx="2057400" cy="1447800"/>
            <a:chOff x="4176" y="2064"/>
            <a:chExt cx="1296" cy="912"/>
          </a:xfrm>
        </p:grpSpPr>
        <p:sp>
          <p:nvSpPr>
            <p:cNvPr id="5130" name="Rectangle 9"/>
            <p:cNvSpPr>
              <a:spLocks noChangeArrowheads="1"/>
            </p:cNvSpPr>
            <p:nvPr/>
          </p:nvSpPr>
          <p:spPr bwMode="auto">
            <a:xfrm>
              <a:off x="4176" y="2112"/>
              <a:ext cx="1296" cy="8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/>
            </a:p>
          </p:txBody>
        </p:sp>
        <p:sp>
          <p:nvSpPr>
            <p:cNvPr id="5131" name="Oval 10"/>
            <p:cNvSpPr>
              <a:spLocks noChangeArrowheads="1"/>
            </p:cNvSpPr>
            <p:nvPr/>
          </p:nvSpPr>
          <p:spPr bwMode="auto">
            <a:xfrm>
              <a:off x="4224" y="2064"/>
              <a:ext cx="1056" cy="912"/>
            </a:xfrm>
            <a:prstGeom prst="ellipse">
              <a:avLst/>
            </a:prstGeom>
            <a:solidFill>
              <a:srgbClr val="00FF99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 b="1" dirty="0">
                  <a:solidFill>
                    <a:schemeClr val="tx1"/>
                  </a:solidFill>
                </a:rPr>
                <a:t>Resource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1438268" y="2414582"/>
            <a:ext cx="1676400" cy="1447800"/>
          </a:xfrm>
          <a:prstGeom prst="ellipse">
            <a:avLst/>
          </a:prstGeom>
          <a:solidFill>
            <a:srgbClr val="00FF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 smtClean="0">
                <a:solidFill>
                  <a:schemeClr val="tx1"/>
                </a:solidFill>
              </a:rPr>
              <a:t>ResourceA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3114668" y="3176582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48268" y="2490782"/>
            <a:ext cx="2057400" cy="1447800"/>
            <a:chOff x="4176" y="2064"/>
            <a:chExt cx="1296" cy="912"/>
          </a:xfrm>
        </p:grpSpPr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4176" y="2112"/>
              <a:ext cx="1296" cy="8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4224" y="2064"/>
              <a:ext cx="1056" cy="912"/>
            </a:xfrm>
            <a:prstGeom prst="ellipse">
              <a:avLst/>
            </a:prstGeom>
            <a:solidFill>
              <a:srgbClr val="00FF99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smtClean="0">
                  <a:solidFill>
                    <a:schemeClr val="tx1"/>
                  </a:solidFill>
                </a:rPr>
                <a:t>ResourceB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1457318" y="4319582"/>
            <a:ext cx="1676400" cy="1447800"/>
          </a:xfrm>
          <a:prstGeom prst="ellipse">
            <a:avLst/>
          </a:prstGeom>
          <a:solidFill>
            <a:srgbClr val="00FF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chemeClr val="tx1"/>
                </a:solidFill>
              </a:rPr>
              <a:t>Resource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3133718" y="5081582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343268" y="4548182"/>
            <a:ext cx="1725151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 smtClean="0">
                <a:solidFill>
                  <a:schemeClr val="tx1"/>
                </a:solidFill>
              </a:rPr>
              <a:t>describedBy</a:t>
            </a:r>
            <a:endParaRPr lang="en-US" sz="2000" dirty="0"/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1438268" y="4319582"/>
            <a:ext cx="1676400" cy="1447800"/>
          </a:xfrm>
          <a:prstGeom prst="ellipse">
            <a:avLst/>
          </a:prstGeom>
          <a:solidFill>
            <a:srgbClr val="00FF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 smtClean="0">
                <a:solidFill>
                  <a:schemeClr val="tx1"/>
                </a:solidFill>
              </a:rPr>
              <a:t>ResourceA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3114668" y="5081582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/>
          <p:nvPr/>
        </p:nvSpPr>
        <p:spPr bwMode="auto">
          <a:xfrm>
            <a:off x="5248268" y="4548182"/>
            <a:ext cx="1905000" cy="1219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 Some text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950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44375" cy="945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1EPAQ7CT1L._SS500_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1999" y="1524001"/>
            <a:ext cx="4286250" cy="42862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Source A: About a book by Barack Obama</a:t>
            </a:r>
            <a:endParaRPr lang="en-US" b="0"/>
          </a:p>
        </p:txBody>
      </p:sp>
      <p:sp>
        <p:nvSpPr>
          <p:cNvPr id="5" name="Rectangle 4"/>
          <p:cNvSpPr/>
          <p:nvPr/>
        </p:nvSpPr>
        <p:spPr bwMode="auto">
          <a:xfrm>
            <a:off x="2743200" y="5334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400" smtClean="0">
                <a:solidFill>
                  <a:schemeClr val="tx1"/>
                </a:solidFill>
              </a:rPr>
              <a:t>http://../isbn/978-14000082773  dct:title           “Dreams from My Father”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124200" y="16764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http://...2773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cxnSp>
        <p:nvCxnSpPr>
          <p:cNvPr id="16" name="Straight Arrow Connector 15"/>
          <p:cNvCxnSpPr>
            <a:stCxn id="9" idx="6"/>
          </p:cNvCxnSpPr>
          <p:nvPr/>
        </p:nvCxnSpPr>
        <p:spPr bwMode="auto">
          <a:xfrm flipV="1">
            <a:off x="4343400" y="1676400"/>
            <a:ext cx="18288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495800" y="15240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172200" y="14478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72200" y="1524000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“Dreams from My Father”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743200" y="5715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http://../isbn/978-14000082773  x:published     “2004”</a:t>
            </a:r>
            <a:endParaRPr lang="en-US" sz="1600" smtClean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4343400" y="18669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495800" y="1981200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dct:date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172200" y="2057400"/>
            <a:ext cx="9906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24600" y="21336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2004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743200" y="6096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http://../isbn/978-14000082773  dct:creator      _:placeholder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114800" y="27432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rot="16200000" flipH="1">
            <a:off x="3886200" y="22098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038600" y="243840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dct:creator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43200" y="6477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_:placeholder                              foaf:name      “Barack Obama”</a:t>
            </a:r>
            <a:endParaRPr lang="en-US" sz="16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cxnSp>
        <p:nvCxnSpPr>
          <p:cNvPr id="46" name="Straight Arrow Connector 45"/>
          <p:cNvCxnSpPr>
            <a:stCxn id="41" idx="6"/>
          </p:cNvCxnSpPr>
          <p:nvPr/>
        </p:nvCxnSpPr>
        <p:spPr bwMode="auto">
          <a:xfrm flipV="1">
            <a:off x="5334000" y="2895600"/>
            <a:ext cx="7620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257800" y="29718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096000" y="26670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72200" y="274320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“Barack Obama”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8000" y="3962400"/>
            <a:ext cx="5502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/>
                </a:solidFill>
              </a:rPr>
              <a:t>Note that each Web link is expressed in the data as </a:t>
            </a:r>
          </a:p>
          <a:p>
            <a:r>
              <a:rPr lang="en-US" smtClean="0">
                <a:solidFill>
                  <a:schemeClr val="accent6"/>
                </a:solidFill>
              </a:rPr>
              <a:t>a </a:t>
            </a:r>
            <a:r>
              <a:rPr lang="en-US" b="1" smtClean="0">
                <a:solidFill>
                  <a:schemeClr val="accent6"/>
                </a:solidFill>
              </a:rPr>
              <a:t>triple</a:t>
            </a:r>
            <a:r>
              <a:rPr lang="en-US" smtClean="0">
                <a:solidFill>
                  <a:schemeClr val="accent6"/>
                </a:solidFill>
              </a:rPr>
              <a:t> – a three-part data structure.</a:t>
            </a:r>
          </a:p>
          <a:p>
            <a:r>
              <a:rPr lang="en-US" smtClean="0">
                <a:solidFill>
                  <a:schemeClr val="accent6"/>
                </a:solidFill>
              </a:rPr>
              <a:t>Each </a:t>
            </a:r>
            <a:r>
              <a:rPr lang="en-US" b="1" smtClean="0">
                <a:solidFill>
                  <a:schemeClr val="accent6"/>
                </a:solidFill>
              </a:rPr>
              <a:t>triple</a:t>
            </a:r>
            <a:r>
              <a:rPr lang="en-US" smtClean="0">
                <a:solidFill>
                  <a:schemeClr val="accent6"/>
                </a:solidFill>
              </a:rPr>
              <a:t> in the data corresponds to a </a:t>
            </a:r>
            <a:r>
              <a:rPr lang="en-US" b="1" smtClean="0">
                <a:solidFill>
                  <a:schemeClr val="accent6"/>
                </a:solidFill>
              </a:rPr>
              <a:t>link</a:t>
            </a:r>
            <a:r>
              <a:rPr lang="en-US" smtClean="0">
                <a:solidFill>
                  <a:schemeClr val="accent6"/>
                </a:solidFill>
              </a:rPr>
              <a:t> in a</a:t>
            </a:r>
          </a:p>
          <a:p>
            <a:r>
              <a:rPr lang="en-US" smtClean="0">
                <a:solidFill>
                  <a:schemeClr val="accent6"/>
                </a:solidFill>
              </a:rPr>
              <a:t>conceptual  </a:t>
            </a:r>
            <a:r>
              <a:rPr lang="en-US" b="1" smtClean="0">
                <a:solidFill>
                  <a:schemeClr val="accent6"/>
                </a:solidFill>
              </a:rPr>
              <a:t>graph</a:t>
            </a:r>
            <a:r>
              <a:rPr lang="en-US" smtClean="0">
                <a:solidFill>
                  <a:schemeClr val="accent6"/>
                </a:solidFill>
              </a:rPr>
              <a:t>.</a:t>
            </a:r>
            <a:endParaRPr lang="en-US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4" grpId="0"/>
      <p:bldP spid="28" grpId="0" animBg="1"/>
      <p:bldP spid="29" grpId="0"/>
      <p:bldP spid="35" grpId="0" animBg="1"/>
      <p:bldP spid="37" grpId="0"/>
      <p:bldP spid="37" grpId="1"/>
      <p:bldP spid="38" grpId="0" animBg="1"/>
      <p:bldP spid="39" grpId="0"/>
      <p:bldP spid="40" grpId="0" animBg="1"/>
      <p:bldP spid="41" grpId="0" animBg="1"/>
      <p:bldP spid="43" grpId="0"/>
      <p:bldP spid="45" grpId="0" animBg="1"/>
      <p:bldP spid="47" grpId="0"/>
      <p:bldP spid="48" grpId="0" animBg="1"/>
      <p:bldP spid="49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1s721Qz6mL._SS400_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00" y="1600200"/>
            <a:ext cx="4191000" cy="4191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Source B: About the French translation</a:t>
            </a:r>
            <a:endParaRPr lang="en-US" b="0"/>
          </a:p>
        </p:txBody>
      </p:sp>
      <p:sp>
        <p:nvSpPr>
          <p:cNvPr id="7" name="Rectangle 6"/>
          <p:cNvSpPr/>
          <p:nvPr/>
        </p:nvSpPr>
        <p:spPr bwMode="auto">
          <a:xfrm>
            <a:off x="2743200" y="5334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400" smtClean="0">
                <a:solidFill>
                  <a:schemeClr val="tx1"/>
                </a:solidFill>
              </a:rPr>
              <a:t>http://../isbn/978-2258075979  </a:t>
            </a:r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r>
              <a:rPr lang="en-US" sz="1400" smtClean="0">
                <a:solidFill>
                  <a:schemeClr val="tx1"/>
                </a:solidFill>
              </a:rPr>
              <a:t> http://.../isbn/978-14000082773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124200" y="16764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http://...5979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cxnSp>
        <p:nvCxnSpPr>
          <p:cNvPr id="14" name="Straight Arrow Connector 13"/>
          <p:cNvCxnSpPr>
            <a:stCxn id="11" idx="6"/>
          </p:cNvCxnSpPr>
          <p:nvPr/>
        </p:nvCxnSpPr>
        <p:spPr bwMode="auto">
          <a:xfrm flipV="1">
            <a:off x="4343400" y="1676400"/>
            <a:ext cx="18288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495800" y="1524000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172200" y="14478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900" smtClean="0">
                <a:solidFill>
                  <a:schemeClr val="tx1"/>
                </a:solidFill>
              </a:rPr>
              <a:t>http://...2773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743200" y="5715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http://../isbn/978-2258075979    dct:title        “Les rêves de mon père”</a:t>
            </a:r>
            <a:endParaRPr lang="en-US" sz="1600" smtClean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4343400" y="18669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4495800" y="19812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172200" y="2057400"/>
            <a:ext cx="22860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72200" y="2133600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“Les rêves de mon père”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743200" y="6096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http://../isbn/978-2258075979   x:translator  _:placeholder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038600" y="27432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rot="16200000" flipH="1">
            <a:off x="3810000" y="22098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886200" y="2286000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X:translator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43200" y="6477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_:placeholder                             foaf:name   “Danièle Darneau”</a:t>
            </a:r>
            <a:endParaRPr lang="en-US" sz="16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5257800" y="28956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5257800" y="29718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096000" y="26670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72200" y="2743200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“Danièle Darneau”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9" grpId="0"/>
      <p:bldP spid="27" grpId="0" animBg="1"/>
      <p:bldP spid="28" grpId="0" animBg="1"/>
      <p:bldP spid="34" grpId="0"/>
      <p:bldP spid="36" grpId="0" animBg="1"/>
      <p:bldP spid="37" grpId="0"/>
      <p:bldP spid="40" grpId="0" animBg="1"/>
      <p:bldP spid="41" grpId="0" animBg="1"/>
      <p:bldP spid="43" grpId="0"/>
      <p:bldP spid="44" grpId="0" animBg="1"/>
      <p:bldP spid="46" grpId="0"/>
      <p:bldP spid="47" grpId="0" animBg="1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Merge the two data sources into one set of triples</a:t>
            </a:r>
            <a:endParaRPr lang="en-US" b="0"/>
          </a:p>
        </p:txBody>
      </p:sp>
      <p:sp>
        <p:nvSpPr>
          <p:cNvPr id="4" name="Rectangle 3"/>
          <p:cNvSpPr/>
          <p:nvPr/>
        </p:nvSpPr>
        <p:spPr bwMode="auto">
          <a:xfrm>
            <a:off x="1600200" y="3810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400" smtClean="0">
                <a:solidFill>
                  <a:schemeClr val="tx1"/>
                </a:solidFill>
              </a:rPr>
              <a:t>http://../isbn/978-14000082773  dct:title           “Dreams from My Father”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4191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http://../isbn/978-14000082773  x:published     “2004”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4572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http://../isbn/978-14000082773  dct:creator      _:placeholder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4953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_:placeholder                              foaf:name      “Barack Obama”</a:t>
            </a:r>
            <a:endParaRPr lang="en-US" sz="16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2286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400" smtClean="0">
                <a:solidFill>
                  <a:schemeClr val="tx1"/>
                </a:solidFill>
              </a:rPr>
              <a:t>http://../isbn/978-2258075979  </a:t>
            </a:r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r>
              <a:rPr lang="en-US" sz="1400" smtClean="0">
                <a:solidFill>
                  <a:schemeClr val="tx1"/>
                </a:solidFill>
              </a:rPr>
              <a:t> http://.../isbn/978-14000082773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2667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http://../isbn/978-2258075979    dct:title        “Les rêves de mon père”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00200" y="3048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http://../isbn/978-2258075979   x:translator  _:placeholder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00200" y="3429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_:placeholder                             foaf:name   “Danièle Darneau”</a:t>
            </a:r>
            <a:endParaRPr lang="en-US" sz="16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The processor will detect the matching URIs…</a:t>
            </a:r>
            <a:endParaRPr lang="en-US" b="0"/>
          </a:p>
        </p:txBody>
      </p:sp>
      <p:sp>
        <p:nvSpPr>
          <p:cNvPr id="4" name="Rectangle 3"/>
          <p:cNvSpPr/>
          <p:nvPr/>
        </p:nvSpPr>
        <p:spPr bwMode="auto">
          <a:xfrm>
            <a:off x="1600200" y="3810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400" smtClean="0">
                <a:solidFill>
                  <a:srgbClr val="C00000"/>
                </a:solidFill>
              </a:rPr>
              <a:t>http://../isbn/978-14000082773  </a:t>
            </a:r>
            <a:r>
              <a:rPr lang="en-US" sz="1400" smtClean="0">
                <a:solidFill>
                  <a:schemeClr val="tx1"/>
                </a:solidFill>
              </a:rPr>
              <a:t>dct:title           “Dreams from My Father”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4191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rgbClr val="C00000"/>
                </a:solidFill>
              </a:rPr>
              <a:t>http://../isbn/978-14000082773  </a:t>
            </a:r>
            <a:r>
              <a:rPr lang="en-US" sz="1400" smtClean="0">
                <a:solidFill>
                  <a:schemeClr val="tx1"/>
                </a:solidFill>
              </a:rPr>
              <a:t>x:published     “2004”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4572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rgbClr val="C00000"/>
                </a:solidFill>
              </a:rPr>
              <a:t>http://../isbn/978-14000082773  </a:t>
            </a:r>
            <a:r>
              <a:rPr lang="en-US" sz="1400" smtClean="0">
                <a:solidFill>
                  <a:schemeClr val="tx1"/>
                </a:solidFill>
              </a:rPr>
              <a:t>dct:creator      _:placeholder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4953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_:placeholder                              foaf:name      “Barack Obama”</a:t>
            </a:r>
            <a:endParaRPr lang="en-US" sz="16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2286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400" smtClean="0">
                <a:solidFill>
                  <a:schemeClr val="tx1"/>
                </a:solidFill>
              </a:rPr>
              <a:t>http://../isbn/978-2258075979  </a:t>
            </a:r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r>
              <a:rPr lang="en-US" sz="1400" smtClean="0">
                <a:solidFill>
                  <a:schemeClr val="tx1"/>
                </a:solidFill>
              </a:rPr>
              <a:t> </a:t>
            </a:r>
            <a:r>
              <a:rPr lang="en-US" sz="1400" smtClean="0">
                <a:solidFill>
                  <a:srgbClr val="C00000"/>
                </a:solidFill>
              </a:rPr>
              <a:t>http://.../isbn/978-14000082773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2667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http://../isbn/978-2258075979    dct:title        “Les rêves de mon père”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00200" y="3048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http://../isbn/978-2258075979   x:translator  _:placeholder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00200" y="3429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_:placeholder                             foaf:name   “Danièle Darneau”</a:t>
            </a:r>
            <a:endParaRPr lang="en-US" sz="16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The processor will detect the matching URIs…</a:t>
            </a:r>
            <a:endParaRPr lang="en-US" b="0"/>
          </a:p>
        </p:txBody>
      </p:sp>
      <p:sp>
        <p:nvSpPr>
          <p:cNvPr id="3" name="Oval 2"/>
          <p:cNvSpPr/>
          <p:nvPr/>
        </p:nvSpPr>
        <p:spPr bwMode="auto">
          <a:xfrm>
            <a:off x="3581400" y="2133600"/>
            <a:ext cx="1219200" cy="381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http://...2773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495800" y="32004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rot="16200000" flipH="1">
            <a:off x="4267200" y="26670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>
            <a:stCxn id="3" idx="6"/>
          </p:cNvCxnSpPr>
          <p:nvPr/>
        </p:nvCxnSpPr>
        <p:spPr bwMode="auto">
          <a:xfrm flipV="1">
            <a:off x="4800600" y="2133600"/>
            <a:ext cx="18288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stCxn id="3" idx="6"/>
          </p:cNvCxnSpPr>
          <p:nvPr/>
        </p:nvCxnSpPr>
        <p:spPr bwMode="auto">
          <a:xfrm>
            <a:off x="4800600" y="23241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6"/>
          </p:cNvCxnSpPr>
          <p:nvPr/>
        </p:nvCxnSpPr>
        <p:spPr bwMode="auto">
          <a:xfrm flipV="1">
            <a:off x="5715000" y="33528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343400" y="274320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dct:creator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2438400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dct:date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19812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33528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29400" y="19050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1981200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“Dreams from My Father”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29400" y="2514600"/>
            <a:ext cx="9906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25908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2004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53200" y="31242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9400" y="320040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“Barack Obama”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914400" y="40386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http://...5979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828800" y="51054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 rot="16200000" flipH="1">
            <a:off x="1600200" y="45720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4" idx="6"/>
            <a:endCxn id="48" idx="2"/>
          </p:cNvCxnSpPr>
          <p:nvPr/>
        </p:nvCxnSpPr>
        <p:spPr bwMode="auto">
          <a:xfrm flipV="1">
            <a:off x="2133600" y="4000500"/>
            <a:ext cx="1524000" cy="228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34" idx="6"/>
          </p:cNvCxnSpPr>
          <p:nvPr/>
        </p:nvCxnSpPr>
        <p:spPr bwMode="auto">
          <a:xfrm>
            <a:off x="2133600" y="42291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35" idx="6"/>
          </p:cNvCxnSpPr>
          <p:nvPr/>
        </p:nvCxnSpPr>
        <p:spPr bwMode="auto">
          <a:xfrm flipV="1">
            <a:off x="3048000" y="52578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676400" y="4648200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X:translator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86000" y="43434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86000" y="3886200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48000" y="53340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962400" y="4419600"/>
            <a:ext cx="22860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2400" y="4495800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“Les rêves de mon père”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50292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62400" y="5105400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“Danièle Darneau”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657600" y="3810000"/>
            <a:ext cx="1219200" cy="381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900" smtClean="0">
                <a:solidFill>
                  <a:schemeClr val="tx1"/>
                </a:solidFill>
              </a:rPr>
              <a:t>http://...2773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…and merge the data</a:t>
            </a:r>
            <a:endParaRPr lang="en-US" b="0"/>
          </a:p>
        </p:txBody>
      </p:sp>
      <p:sp>
        <p:nvSpPr>
          <p:cNvPr id="3" name="Oval 2"/>
          <p:cNvSpPr/>
          <p:nvPr/>
        </p:nvSpPr>
        <p:spPr bwMode="auto">
          <a:xfrm>
            <a:off x="3581400" y="2133600"/>
            <a:ext cx="1219200" cy="381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http://...2773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495800" y="32004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rot="16200000" flipH="1">
            <a:off x="4267200" y="26670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>
            <a:stCxn id="3" idx="6"/>
          </p:cNvCxnSpPr>
          <p:nvPr/>
        </p:nvCxnSpPr>
        <p:spPr bwMode="auto">
          <a:xfrm flipV="1">
            <a:off x="4800600" y="2133600"/>
            <a:ext cx="18288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stCxn id="3" idx="6"/>
          </p:cNvCxnSpPr>
          <p:nvPr/>
        </p:nvCxnSpPr>
        <p:spPr bwMode="auto">
          <a:xfrm>
            <a:off x="4800600" y="23241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6"/>
          </p:cNvCxnSpPr>
          <p:nvPr/>
        </p:nvCxnSpPr>
        <p:spPr bwMode="auto">
          <a:xfrm flipV="1">
            <a:off x="5715000" y="33528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343400" y="274320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dct:creator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2438400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dct:date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19812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33528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29400" y="19050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1981200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“Dreams from My Father”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29400" y="2514600"/>
            <a:ext cx="9906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25908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2004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53200" y="31242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9400" y="320040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“Barack Obama”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914400" y="40386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http://...5979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828800" y="51054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 rot="16200000" flipH="1">
            <a:off x="1600200" y="45720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4" idx="7"/>
          </p:cNvCxnSpPr>
          <p:nvPr/>
        </p:nvCxnSpPr>
        <p:spPr bwMode="auto">
          <a:xfrm rot="5400000" flipH="1" flipV="1">
            <a:off x="1978328" y="2415124"/>
            <a:ext cx="1655996" cy="17025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34" idx="6"/>
          </p:cNvCxnSpPr>
          <p:nvPr/>
        </p:nvCxnSpPr>
        <p:spPr bwMode="auto">
          <a:xfrm>
            <a:off x="2133600" y="42291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35" idx="6"/>
          </p:cNvCxnSpPr>
          <p:nvPr/>
        </p:nvCxnSpPr>
        <p:spPr bwMode="auto">
          <a:xfrm flipV="1">
            <a:off x="3048000" y="52578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676400" y="4648200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X:translator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86000" y="43434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33600" y="3124200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48000" y="53340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962400" y="4419600"/>
            <a:ext cx="22860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2400" y="4495800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“Les rêves de mon père”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50292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62400" y="5105400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“Danièle Darneau”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Let’s use a Dbpedia URI to identify Barack Obama…</a:t>
            </a:r>
            <a:endParaRPr lang="en-US" b="0"/>
          </a:p>
        </p:txBody>
      </p:sp>
      <p:sp>
        <p:nvSpPr>
          <p:cNvPr id="3" name="Oval 2"/>
          <p:cNvSpPr/>
          <p:nvPr/>
        </p:nvSpPr>
        <p:spPr bwMode="auto">
          <a:xfrm>
            <a:off x="3581400" y="21336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http://...2773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495800" y="3200400"/>
            <a:ext cx="1219200" cy="381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800" smtClean="0">
                <a:solidFill>
                  <a:srgbClr val="C00000"/>
                </a:solidFill>
              </a:rPr>
              <a:t>http://...Obama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cs typeface="Lucida Sans Unicode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rot="16200000" flipH="1">
            <a:off x="4267200" y="26670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>
            <a:stCxn id="3" idx="6"/>
          </p:cNvCxnSpPr>
          <p:nvPr/>
        </p:nvCxnSpPr>
        <p:spPr bwMode="auto">
          <a:xfrm flipV="1">
            <a:off x="4800600" y="2133600"/>
            <a:ext cx="18288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stCxn id="3" idx="6"/>
          </p:cNvCxnSpPr>
          <p:nvPr/>
        </p:nvCxnSpPr>
        <p:spPr bwMode="auto">
          <a:xfrm>
            <a:off x="4800600" y="23241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6"/>
          </p:cNvCxnSpPr>
          <p:nvPr/>
        </p:nvCxnSpPr>
        <p:spPr bwMode="auto">
          <a:xfrm flipV="1">
            <a:off x="5715000" y="33528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343400" y="274320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dct:creator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2438400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dct:date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19812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33528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29400" y="19050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1981200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“Dreams from My Father”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29400" y="2514600"/>
            <a:ext cx="9906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25908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2004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53200" y="31242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9400" y="320040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“Barack Obama”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95400" y="22098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http://...5979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81000" y="30480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36" name="Straight Arrow Connector 35"/>
          <p:cNvCxnSpPr>
            <a:endCxn id="35" idx="0"/>
          </p:cNvCxnSpPr>
          <p:nvPr/>
        </p:nvCxnSpPr>
        <p:spPr bwMode="auto">
          <a:xfrm rot="5400000">
            <a:off x="838200" y="2590800"/>
            <a:ext cx="6096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4" idx="6"/>
          </p:cNvCxnSpPr>
          <p:nvPr/>
        </p:nvCxnSpPr>
        <p:spPr bwMode="auto">
          <a:xfrm flipV="1">
            <a:off x="2514600" y="2286000"/>
            <a:ext cx="1092948" cy="1143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2057400" y="1905000"/>
            <a:ext cx="11430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35" idx="6"/>
          </p:cNvCxnSpPr>
          <p:nvPr/>
        </p:nvCxnSpPr>
        <p:spPr bwMode="auto">
          <a:xfrm flipV="1">
            <a:off x="1600200" y="32004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28600" y="2590800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X:translator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57400" y="19050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38400" y="2362200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00200" y="32766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819400" y="1524000"/>
            <a:ext cx="22860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19400" y="1600200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“Les rêves de mon père”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438400" y="3048000"/>
            <a:ext cx="16764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14600" y="3048000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“Danièle Darneau”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524000" y="57912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_:placeholder                                      foaf:name      “Barack Obama”</a:t>
            </a:r>
            <a:endParaRPr lang="en-US" sz="16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524000" y="57912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rgbClr val="C00000"/>
                </a:solidFill>
              </a:rPr>
              <a:t>http://dbpedia.org/resource/Barack_Obama  </a:t>
            </a:r>
            <a:r>
              <a:rPr lang="en-US" sz="1400" smtClean="0">
                <a:solidFill>
                  <a:schemeClr val="tx1"/>
                </a:solidFill>
              </a:rPr>
              <a:t>foaf:name   “Barack Obama”</a:t>
            </a:r>
            <a:endParaRPr lang="en-US" sz="16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</TotalTime>
  <Words>718</Words>
  <Application>Microsoft Office PowerPoint</Application>
  <PresentationFormat>On-screen Show (4:3)</PresentationFormat>
  <Paragraphs>181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What Makes the Linked Data Approach Different</vt:lpstr>
      <vt:lpstr>RDF – a grammar for Web links</vt:lpstr>
      <vt:lpstr>Source A: About a book by Barack Obama</vt:lpstr>
      <vt:lpstr>Source B: About the French translation</vt:lpstr>
      <vt:lpstr>Merge the two data sources into one set of triples</vt:lpstr>
      <vt:lpstr>The processor will detect the matching URIs…</vt:lpstr>
      <vt:lpstr>The processor will detect the matching URIs…</vt:lpstr>
      <vt:lpstr>…and merge the data</vt:lpstr>
      <vt:lpstr>Let’s use a Dbpedia URI to identify Barack Obama…</vt:lpstr>
      <vt:lpstr>Wikipedia mentions a book in German about Obama</vt:lpstr>
      <vt:lpstr>New York Times also has a URI for Obama, which it links to Dbpedia’s, leading to more information…</vt:lpstr>
      <vt:lpstr>Building Web pages from Linked Data (BBC)</vt:lpstr>
      <vt:lpstr>BBC’s “U2” page, under the hood…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History, objectives and approaches of the Dublin Core Metadata Initiative</dc:title>
  <dc:creator>Makx Dekkers</dc:creator>
  <cp:lastModifiedBy>Thomas Baker</cp:lastModifiedBy>
  <cp:revision>61</cp:revision>
  <dcterms:created xsi:type="dcterms:W3CDTF">2009-10-06T09:55:32Z</dcterms:created>
  <dcterms:modified xsi:type="dcterms:W3CDTF">2010-08-17T03:54:29Z</dcterms:modified>
</cp:coreProperties>
</file>