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6" r:id="rId3"/>
    <p:sldId id="383" r:id="rId4"/>
    <p:sldId id="384" r:id="rId5"/>
    <p:sldId id="382" r:id="rId6"/>
    <p:sldId id="367" r:id="rId7"/>
    <p:sldId id="368" r:id="rId8"/>
    <p:sldId id="374" r:id="rId9"/>
    <p:sldId id="369" r:id="rId10"/>
    <p:sldId id="375" r:id="rId11"/>
    <p:sldId id="378" r:id="rId12"/>
    <p:sldId id="381" r:id="rId13"/>
    <p:sldId id="385" r:id="rId14"/>
    <p:sldId id="386" r:id="rId15"/>
    <p:sldId id="387" r:id="rId16"/>
    <p:sldId id="388" r:id="rId17"/>
    <p:sldId id="380" r:id="rId18"/>
    <p:sldId id="395" r:id="rId19"/>
    <p:sldId id="389" r:id="rId20"/>
    <p:sldId id="390" r:id="rId21"/>
    <p:sldId id="391" r:id="rId22"/>
    <p:sldId id="392" r:id="rId23"/>
    <p:sldId id="393" r:id="rId24"/>
    <p:sldId id="394" r:id="rId2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618" autoAdjust="0"/>
    <p:restoredTop sz="94655" autoAdjust="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E6AE2C-5B74-482E-BE2C-BD85FE5FA80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3D8A5D-4EE6-4094-A105-BBD2FA72CC7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1666875" cy="47625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45225"/>
            <a:ext cx="4752975" cy="47625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DC-2010: International Conference on Dublin Core and Metadata Applications</a:t>
            </a:r>
          </a:p>
          <a:p>
            <a:r>
              <a:rPr lang="en-GB" dirty="0" smtClean="0"/>
              <a:t>Pittsburgh, 20-22 October 2010</a:t>
            </a:r>
            <a:endParaRPr lang="en-GB" dirty="0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9925" y="6245225"/>
            <a:ext cx="1666875" cy="47625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8EE5EF06-AB86-420C-A419-41C0470F0E3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0B88F-9272-4BE6-A26F-B5061D1AA2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 baseline="0">
                <a:latin typeface="+mj-lt"/>
              </a:defRPr>
            </a:lvl1pPr>
          </a:lstStyle>
          <a:p>
            <a:r>
              <a:rPr lang="en-US" smtClean="0"/>
              <a:t>Click to edit here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01B6815B-6537-41FF-9880-DC4B05E3DDC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28EFB-DEB0-460B-867E-C787768BC57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40969"/>
            <a:ext cx="4040188" cy="2985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4208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140967"/>
            <a:ext cx="4041775" cy="2985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652F-CD0E-40CD-A9A8-54BFBC832D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8C7B0-2FA1-4D9B-A5D2-347F0646FC4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2664296" cy="63976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203848" y="2420888"/>
            <a:ext cx="2736304" cy="63976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/>
          </p:nvPr>
        </p:nvSpPr>
        <p:spPr>
          <a:xfrm>
            <a:off x="6012160" y="2420888"/>
            <a:ext cx="2664296" cy="63976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40969"/>
            <a:ext cx="2674640" cy="2880319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3203848" y="3140968"/>
            <a:ext cx="2736304" cy="2880320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6012160" y="3140968"/>
            <a:ext cx="2674640" cy="2880320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A143-7A62-4691-B115-70793A1DD02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96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600" y="1196751"/>
            <a:ext cx="7056784" cy="4752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1CE83-F6E7-483C-9E86-ACCF25D218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969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2010 DCMI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DC-2010: International Conference on Dublin Core and Metadata Applications</a:t>
            </a:r>
          </a:p>
          <a:p>
            <a:r>
              <a:rPr lang="en-GB" dirty="0" smtClean="0"/>
              <a:t>Pittsburgh, 20-22 October 2010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5CF757-710B-403A-B165-83A35D3B3D7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31" name="Picture 7" descr="Presentation banner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979488"/>
          </a:xfrm>
          <a:prstGeom prst="rect">
            <a:avLst/>
          </a:prstGeom>
          <a:noFill/>
        </p:spPr>
      </p:pic>
      <p:pic>
        <p:nvPicPr>
          <p:cNvPr id="1032" name="Picture 8" descr="Line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8313" y="2060575"/>
            <a:ext cx="8207375" cy="69850"/>
          </a:xfrm>
          <a:prstGeom prst="rect">
            <a:avLst/>
          </a:prstGeom>
          <a:noFill/>
        </p:spPr>
      </p:pic>
      <p:pic>
        <p:nvPicPr>
          <p:cNvPr id="1033" name="Picture 9" descr="Line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8313" y="6092825"/>
            <a:ext cx="8207375" cy="69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z="1000" smtClean="0"/>
              <a:t>© 2010 DCMI</a:t>
            </a:r>
            <a:endParaRPr lang="en-GB" sz="1000" dirty="0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DC-2010: International Conference on Dublin Core and Metadata Applications</a:t>
            </a:r>
          </a:p>
          <a:p>
            <a:r>
              <a:rPr lang="en-GB" dirty="0" smtClean="0"/>
              <a:t>Pittsburgh, 20-22 October 2010</a:t>
            </a:r>
            <a:endParaRPr lang="en-GB" dirty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20066B2-FE5D-49BC-B1E6-D28204C394F9}" type="slidenum">
              <a:rPr lang="en-GB" sz="1000"/>
              <a:pPr/>
              <a:t>1</a:t>
            </a:fld>
            <a:endParaRPr lang="en-GB" sz="1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/>
          <a:p>
            <a:r>
              <a:rPr lang="en-US" sz="2400" dirty="0" smtClean="0"/>
              <a:t>Welcome and introduction</a:t>
            </a:r>
          </a:p>
          <a:p>
            <a:r>
              <a:rPr lang="en-US" i="1" dirty="0" smtClean="0"/>
              <a:t>Makx Dekkers</a:t>
            </a:r>
            <a:endParaRPr lang="en-US" i="1" dirty="0"/>
          </a:p>
        </p:txBody>
      </p:sp>
      <p:pic>
        <p:nvPicPr>
          <p:cNvPr id="7" name="Picture 6" descr="dc35x0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1" y="2564904"/>
            <a:ext cx="7728859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Interoperability over the years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interoperability of </a:t>
            </a:r>
            <a:r>
              <a:rPr lang="en-GB" b="1" i="1" dirty="0" smtClean="0"/>
              <a:t>data</a:t>
            </a:r>
            <a:r>
              <a:rPr lang="en-GB" i="1" dirty="0" smtClean="0"/>
              <a:t> </a:t>
            </a:r>
            <a:r>
              <a:rPr lang="en-GB" dirty="0" smtClean="0"/>
              <a:t>in the Open Web</a:t>
            </a:r>
          </a:p>
          <a:p>
            <a:pPr lvl="1"/>
            <a:r>
              <a:rPr lang="en-GB" dirty="0" smtClean="0"/>
              <a:t>Mostly pages with links for human navigation</a:t>
            </a:r>
          </a:p>
          <a:p>
            <a:r>
              <a:rPr lang="en-GB" dirty="0" smtClean="0"/>
              <a:t>Controlled environments: “intra-operability” (cooperation between known partners)</a:t>
            </a:r>
          </a:p>
          <a:p>
            <a:pPr lvl="1"/>
            <a:r>
              <a:rPr lang="en-GB" dirty="0" smtClean="0"/>
              <a:t>But “intra-net” can be quite large, e.g. OAI-PMH</a:t>
            </a:r>
          </a:p>
          <a:p>
            <a:r>
              <a:rPr lang="en-GB" dirty="0" smtClean="0"/>
              <a:t>Semantic Web/Linked Data intends to “open up” controlled environments (“silos”)</a:t>
            </a:r>
          </a:p>
          <a:p>
            <a:pPr lvl="1"/>
            <a:r>
              <a:rPr lang="en-GB" dirty="0" smtClean="0"/>
              <a:t>Global interoperability across silos through typed links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Dublin Core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Started from a vision for the open Web (HTML)</a:t>
            </a:r>
          </a:p>
          <a:p>
            <a:r>
              <a:rPr lang="en-GB" dirty="0" smtClean="0"/>
              <a:t>Came to be widely deployed in controlled environments (HTML, XML)</a:t>
            </a:r>
          </a:p>
          <a:p>
            <a:r>
              <a:rPr lang="en-GB" dirty="0" smtClean="0"/>
              <a:t>Further developed since 2000 in conjunction with Semantic Web and Linked Data (RDF)</a:t>
            </a:r>
          </a:p>
          <a:p>
            <a:r>
              <a:rPr lang="en-GB" dirty="0" smtClean="0"/>
              <a:t>From a “Core Metadata Element Set” for the Web to a “core vocabulary” for Linked Data (</a:t>
            </a:r>
            <a:r>
              <a:rPr lang="en-GB" b="1" dirty="0" smtClean="0"/>
              <a:t>DCMI Metadata Terms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DCMI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Organizational 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Informal establishment: March 1995</a:t>
            </a:r>
          </a:p>
          <a:p>
            <a:r>
              <a:rPr lang="en-GB" dirty="0" smtClean="0"/>
              <a:t>Project supported by OCLC 1995-2008</a:t>
            </a:r>
          </a:p>
          <a:p>
            <a:r>
              <a:rPr lang="en-GB" dirty="0" smtClean="0"/>
              <a:t>Affiliates since 2003</a:t>
            </a:r>
          </a:p>
          <a:p>
            <a:pPr lvl="1"/>
            <a:r>
              <a:rPr lang="en-GB" sz="2000" dirty="0" smtClean="0"/>
              <a:t>National Library Finland (2003), JISC UK (2004), National Library Board Singapore (2005), Government of New Zealand (2005), National Library Korea (2006)</a:t>
            </a:r>
          </a:p>
          <a:p>
            <a:r>
              <a:rPr lang="en-GB" dirty="0" smtClean="0"/>
              <a:t>Partners since 2008</a:t>
            </a:r>
          </a:p>
          <a:p>
            <a:pPr lvl="1"/>
            <a:r>
              <a:rPr lang="en-GB" sz="2000" dirty="0" err="1" smtClean="0"/>
              <a:t>Infocom</a:t>
            </a:r>
            <a:r>
              <a:rPr lang="en-GB" sz="2000" dirty="0" smtClean="0"/>
              <a:t> Corporation (Japan, 2008), </a:t>
            </a:r>
            <a:r>
              <a:rPr lang="en-GB" sz="2000" dirty="0" err="1" smtClean="0"/>
              <a:t>Fondazione</a:t>
            </a:r>
            <a:r>
              <a:rPr lang="en-GB" sz="2000" dirty="0" smtClean="0"/>
              <a:t> </a:t>
            </a:r>
            <a:r>
              <a:rPr lang="en-GB" sz="2000" dirty="0" err="1" smtClean="0"/>
              <a:t>Rinascimento</a:t>
            </a:r>
            <a:r>
              <a:rPr lang="en-GB" sz="2000" dirty="0" smtClean="0"/>
              <a:t> </a:t>
            </a:r>
            <a:r>
              <a:rPr lang="en-GB" sz="2000" dirty="0" err="1" smtClean="0"/>
              <a:t>Digitale</a:t>
            </a:r>
            <a:r>
              <a:rPr lang="en-GB" sz="2000" dirty="0" smtClean="0"/>
              <a:t> (Italy, 2008), Metadata Research </a:t>
            </a:r>
            <a:r>
              <a:rPr lang="en-GB" sz="2000" dirty="0" err="1" smtClean="0"/>
              <a:t>Center</a:t>
            </a:r>
            <a:r>
              <a:rPr lang="en-GB" sz="2000" dirty="0" smtClean="0"/>
              <a:t> (USA, 2010)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Independent incorporation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2088629"/>
          </a:xfrm>
        </p:spPr>
        <p:txBody>
          <a:bodyPr/>
          <a:lstStyle/>
          <a:p>
            <a:r>
              <a:rPr lang="en-GB" dirty="0" smtClean="0"/>
              <a:t>Dublin Core Metadata Initiative Limited</a:t>
            </a:r>
          </a:p>
          <a:p>
            <a:r>
              <a:rPr lang="en-GB" dirty="0" smtClean="0"/>
              <a:t>Public, not-for-profit, “Company limited by Guarantee”</a:t>
            </a:r>
          </a:p>
          <a:p>
            <a:r>
              <a:rPr lang="en-GB" dirty="0" smtClean="0"/>
              <a:t>Incorporated in Singapore, December 2008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509120"/>
            <a:ext cx="1008112" cy="5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509120"/>
            <a:ext cx="1008112" cy="5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4509120"/>
            <a:ext cx="1512168" cy="5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7" y="4437113"/>
            <a:ext cx="936104" cy="68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581128"/>
            <a:ext cx="29447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5229200"/>
            <a:ext cx="25717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35896" y="5301208"/>
            <a:ext cx="1440161" cy="6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08104" y="5517232"/>
            <a:ext cx="29624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Mission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DCMI provides simple standards to facilitate the finding, sharing and management of information.</a:t>
            </a:r>
          </a:p>
          <a:p>
            <a:r>
              <a:rPr lang="en-GB" dirty="0" smtClean="0"/>
              <a:t>DCMI does this by:</a:t>
            </a:r>
          </a:p>
          <a:p>
            <a:pPr lvl="1"/>
            <a:r>
              <a:rPr lang="en-GB" dirty="0" smtClean="0"/>
              <a:t>Developing and maintaining international standards for describing resources</a:t>
            </a:r>
          </a:p>
          <a:p>
            <a:pPr lvl="1"/>
            <a:r>
              <a:rPr lang="en-GB" dirty="0" smtClean="0"/>
              <a:t>Supporting a worldwide community of users and developers</a:t>
            </a:r>
          </a:p>
          <a:p>
            <a:pPr lvl="1"/>
            <a:r>
              <a:rPr lang="en-GB" dirty="0" smtClean="0"/>
              <a:t>Promoting widespread use of Dublin Core solutions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organizational characteristics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276474"/>
            <a:ext cx="8229600" cy="3816821"/>
          </a:xfrm>
        </p:spPr>
        <p:txBody>
          <a:bodyPr/>
          <a:lstStyle/>
          <a:p>
            <a:r>
              <a:rPr lang="en-GB" sz="2400" dirty="0" smtClean="0"/>
              <a:t>Independent: </a:t>
            </a:r>
          </a:p>
          <a:p>
            <a:pPr lvl="1"/>
            <a:r>
              <a:rPr lang="en-GB" sz="2000" dirty="0" smtClean="0"/>
              <a:t>Not controlled by specific commercial or other interests; not biased towards specific domains or specific technical solutions</a:t>
            </a:r>
          </a:p>
          <a:p>
            <a:r>
              <a:rPr lang="en-GB" sz="2400" dirty="0" smtClean="0"/>
              <a:t>International: </a:t>
            </a:r>
          </a:p>
          <a:p>
            <a:pPr lvl="1"/>
            <a:r>
              <a:rPr lang="en-GB" sz="2000" dirty="0" smtClean="0"/>
              <a:t>Encourages participation from organizations anywhere in the world, respecting linguistic and cultural differences</a:t>
            </a:r>
          </a:p>
          <a:p>
            <a:r>
              <a:rPr lang="en-GB" sz="2400" dirty="0" err="1" smtClean="0"/>
              <a:t>Influenceable</a:t>
            </a:r>
            <a:r>
              <a:rPr lang="en-GB" sz="2400" dirty="0" smtClean="0"/>
              <a:t>: </a:t>
            </a:r>
          </a:p>
          <a:p>
            <a:pPr lvl="1"/>
            <a:r>
              <a:rPr lang="en-GB" sz="2000" dirty="0" smtClean="0"/>
              <a:t>Open organization aiming at building consensus among the participating organizations; no prerequisites for participation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DC-2010 Program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276475"/>
            <a:ext cx="5615855" cy="3633788"/>
          </a:xfrm>
        </p:spPr>
        <p:txBody>
          <a:bodyPr/>
          <a:lstStyle/>
          <a:p>
            <a:r>
              <a:rPr lang="en-GB" dirty="0" smtClean="0"/>
              <a:t>Logistics and support: ASIS&amp;T</a:t>
            </a:r>
          </a:p>
          <a:p>
            <a:r>
              <a:rPr lang="en-GB" dirty="0" smtClean="0"/>
              <a:t>Sponsorship: JES &amp; Co.</a:t>
            </a:r>
          </a:p>
          <a:p>
            <a:r>
              <a:rPr lang="en-GB" dirty="0" smtClean="0"/>
              <a:t>Conference committee</a:t>
            </a:r>
          </a:p>
          <a:p>
            <a:pPr lvl="1"/>
            <a:r>
              <a:rPr lang="en-GB" dirty="0" smtClean="0"/>
              <a:t>Stuart Sutton (chair)</a:t>
            </a:r>
          </a:p>
          <a:p>
            <a:pPr lvl="1"/>
            <a:r>
              <a:rPr lang="en-GB" dirty="0" smtClean="0"/>
              <a:t>Diane Hillmann (program co-chair)</a:t>
            </a:r>
          </a:p>
          <a:p>
            <a:pPr lvl="1"/>
            <a:r>
              <a:rPr lang="en-GB" dirty="0" smtClean="0"/>
              <a:t>Mike Lauruhn (program co-chair)</a:t>
            </a:r>
          </a:p>
          <a:p>
            <a:pPr lvl="1"/>
            <a:r>
              <a:rPr lang="en-GB" dirty="0" smtClean="0"/>
              <a:t>Liddy Nevile (workshop chair)</a:t>
            </a:r>
          </a:p>
          <a:p>
            <a:pPr lvl="1"/>
            <a:r>
              <a:rPr lang="en-GB" dirty="0" smtClean="0"/>
              <a:t>Marcia Zeng (tutorial chair)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276872"/>
            <a:ext cx="2521545" cy="55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2996952"/>
            <a:ext cx="1627187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Wednesday, 20 October 2010</a:t>
            </a:r>
          </a:p>
          <a:p>
            <a:r>
              <a:rPr lang="en-GB" dirty="0" smtClean="0"/>
              <a:t>History, key concepts and evolving context</a:t>
            </a:r>
          </a:p>
          <a:p>
            <a:pPr lvl="1"/>
            <a:r>
              <a:rPr lang="en-GB" dirty="0" smtClean="0"/>
              <a:t>Foundation, growth, architectural framework</a:t>
            </a:r>
          </a:p>
          <a:p>
            <a:pPr lvl="1"/>
            <a:r>
              <a:rPr lang="en-GB" dirty="0" smtClean="0"/>
              <a:t>Basic concepts, semantics, Abstract Model, encoding syntaxes</a:t>
            </a:r>
          </a:p>
          <a:p>
            <a:r>
              <a:rPr lang="en-GB" dirty="0" smtClean="0"/>
              <a:t>A SAFARI from Dublin Core to Semantic Web</a:t>
            </a:r>
          </a:p>
          <a:p>
            <a:pPr lvl="1"/>
            <a:r>
              <a:rPr lang="en-GB" dirty="0" smtClean="0"/>
              <a:t>Six-step roadmap from typical data practices towards full participation in Semantic Web and Linked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DC-2010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Thursday 21 October 2010</a:t>
            </a:r>
          </a:p>
          <a:p>
            <a:r>
              <a:rPr lang="en-GB" b="1" dirty="0" smtClean="0"/>
              <a:t>Stu Weibel</a:t>
            </a:r>
          </a:p>
          <a:p>
            <a:pPr lvl="1"/>
            <a:r>
              <a:rPr lang="en-GB" i="1" dirty="0" smtClean="0"/>
              <a:t>A Metadata trajectory: What 15 years of Dublin Core tells us about our future</a:t>
            </a:r>
          </a:p>
          <a:p>
            <a:pPr>
              <a:buNone/>
            </a:pPr>
            <a:r>
              <a:rPr lang="en-GB" dirty="0" smtClean="0"/>
              <a:t>Friday 22 October 2010</a:t>
            </a:r>
          </a:p>
          <a:p>
            <a:r>
              <a:rPr lang="en-GB" b="1" dirty="0" smtClean="0"/>
              <a:t>Mike Bergman</a:t>
            </a:r>
          </a:p>
          <a:p>
            <a:pPr lvl="1"/>
            <a:r>
              <a:rPr lang="en-GB" i="1" dirty="0" smtClean="0"/>
              <a:t>Bridging the Gaps: Adaptive Approaches to Data Interoperability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Paper 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Thursday 21 October 2010</a:t>
            </a:r>
          </a:p>
          <a:p>
            <a:r>
              <a:rPr lang="en-GB" sz="2000" dirty="0" smtClean="0"/>
              <a:t>Principles and innovation</a:t>
            </a:r>
          </a:p>
          <a:p>
            <a:r>
              <a:rPr lang="en-GB" sz="2000" dirty="0" smtClean="0"/>
              <a:t>Libraries and the FRBR model</a:t>
            </a:r>
          </a:p>
          <a:p>
            <a:r>
              <a:rPr lang="en-GB" sz="2000" dirty="0" smtClean="0"/>
              <a:t>Poster introduction</a:t>
            </a:r>
          </a:p>
          <a:p>
            <a:r>
              <a:rPr lang="en-GB" sz="2000" dirty="0" smtClean="0"/>
              <a:t>Project reports</a:t>
            </a:r>
          </a:p>
          <a:p>
            <a:pPr>
              <a:buNone/>
            </a:pPr>
            <a:r>
              <a:rPr lang="en-GB" dirty="0" smtClean="0"/>
              <a:t>Friday 22 October 2010</a:t>
            </a:r>
          </a:p>
          <a:p>
            <a:r>
              <a:rPr lang="en-GB" sz="2000" dirty="0" smtClean="0"/>
              <a:t>Communities and Metadata</a:t>
            </a:r>
          </a:p>
          <a:p>
            <a:r>
              <a:rPr lang="en-GB" sz="2000" dirty="0" smtClean="0"/>
              <a:t>DC in practice</a:t>
            </a:r>
          </a:p>
          <a:p>
            <a:r>
              <a:rPr lang="en-GB" sz="2000" dirty="0" smtClean="0"/>
              <a:t>Posters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Workshop sessions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C7B0-2FA1-4D9B-A5D2-347F0646FC4A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7544" y="2348880"/>
            <a:ext cx="2664296" cy="711770"/>
          </a:xfrm>
        </p:spPr>
        <p:txBody>
          <a:bodyPr/>
          <a:lstStyle/>
          <a:p>
            <a:pPr algn="ctr"/>
            <a:r>
              <a:rPr lang="en-GB" dirty="0" smtClean="0"/>
              <a:t>Wednesday</a:t>
            </a:r>
          </a:p>
          <a:p>
            <a:pPr algn="ctr"/>
            <a:r>
              <a:rPr lang="en-GB" dirty="0" smtClean="0"/>
              <a:t>20 October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>
          <a:xfrm>
            <a:off x="3203848" y="2348880"/>
            <a:ext cx="2736304" cy="711770"/>
          </a:xfrm>
        </p:spPr>
        <p:txBody>
          <a:bodyPr/>
          <a:lstStyle/>
          <a:p>
            <a:pPr algn="ctr"/>
            <a:r>
              <a:rPr lang="en-GB" dirty="0" smtClean="0"/>
              <a:t>Thursday </a:t>
            </a:r>
          </a:p>
          <a:p>
            <a:pPr algn="ctr"/>
            <a:r>
              <a:rPr lang="en-GB" dirty="0" smtClean="0"/>
              <a:t>21 October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>
          <a:xfrm>
            <a:off x="6012160" y="2348880"/>
            <a:ext cx="2664296" cy="711770"/>
          </a:xfrm>
        </p:spPr>
        <p:txBody>
          <a:bodyPr/>
          <a:lstStyle/>
          <a:p>
            <a:pPr algn="ctr"/>
            <a:r>
              <a:rPr lang="en-GB" dirty="0" smtClean="0"/>
              <a:t>Friday</a:t>
            </a:r>
          </a:p>
          <a:p>
            <a:pPr algn="ctr"/>
            <a:r>
              <a:rPr lang="en-GB" dirty="0" smtClean="0"/>
              <a:t>22 October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Libraries Application Profile Task Group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Preservation Community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Registry Community and Task Group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DCMI Membership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Education Community and Task Group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Metadata Provenance Task Group</a:t>
            </a:r>
            <a:endParaRPr lang="en-GB" sz="1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DCMI/NKOS Task Group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User Documentation and Glossary Task Groups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Dublin Core in the UK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ISO Education MLR 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Libraries Community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Science and Metadata Community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Linked Data Sessions</a:t>
            </a:r>
          </a:p>
          <a:p>
            <a:pPr marL="360000" lvl="1" indent="-180000">
              <a:buFont typeface="Arial" pitchFamily="34" charset="0"/>
              <a:buChar char="•"/>
            </a:pPr>
            <a:r>
              <a:rPr lang="en-GB" sz="1200" dirty="0" smtClean="0"/>
              <a:t>Domain Models</a:t>
            </a:r>
          </a:p>
          <a:p>
            <a:pPr marL="360000" lvl="1" indent="-180000">
              <a:buFont typeface="Arial" pitchFamily="34" charset="0"/>
              <a:buChar char="•"/>
            </a:pPr>
            <a:r>
              <a:rPr lang="en-GB" sz="1200" dirty="0" smtClean="0"/>
              <a:t>Vocabulary Selection and Development</a:t>
            </a:r>
            <a:endParaRPr lang="en-GB" sz="1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Knowledge Management Community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DCMI/RDA Task Group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Tools Community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Social Tagging Community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Loc. &amp; Int. Community and Translation Task Group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Linked Data Session</a:t>
            </a:r>
          </a:p>
          <a:p>
            <a:pPr marL="360000" lvl="1" indent="-180000">
              <a:buFont typeface="Arial" pitchFamily="34" charset="0"/>
              <a:buChar char="•"/>
            </a:pPr>
            <a:r>
              <a:rPr lang="en-GB" sz="1200" dirty="0" smtClean="0"/>
              <a:t>Follow-up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en-GB" sz="1400" dirty="0" smtClean="0"/>
              <a:t>Application Profiles for Linked Data</a:t>
            </a:r>
          </a:p>
          <a:p>
            <a:pPr marL="360000" lvl="1" indent="-180000">
              <a:buFont typeface="Arial" pitchFamily="34" charset="0"/>
              <a:buChar char="•"/>
            </a:pPr>
            <a:r>
              <a:rPr lang="en-GB" sz="1200" dirty="0" smtClean="0"/>
              <a:t>Models and requirements</a:t>
            </a:r>
          </a:p>
          <a:p>
            <a:pPr marL="360000" lvl="1" indent="-180000">
              <a:buFont typeface="Arial" pitchFamily="34" charset="0"/>
              <a:buChar char="•"/>
            </a:pP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welcome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sessions are open to everybody</a:t>
            </a:r>
          </a:p>
          <a:p>
            <a:r>
              <a:rPr lang="en-GB" dirty="0" smtClean="0"/>
              <a:t>Workshop sessions are for discussions</a:t>
            </a:r>
          </a:p>
          <a:p>
            <a:pPr lvl="1"/>
            <a:r>
              <a:rPr lang="en-GB" dirty="0" smtClean="0"/>
              <a:t>Don’t hesitate to ask</a:t>
            </a:r>
          </a:p>
          <a:p>
            <a:pPr lvl="1"/>
            <a:r>
              <a:rPr lang="en-GB" dirty="0" smtClean="0"/>
              <a:t>Don’t hesitate to comment</a:t>
            </a:r>
          </a:p>
          <a:p>
            <a:pPr lvl="1"/>
            <a:r>
              <a:rPr lang="en-GB" dirty="0" smtClean="0"/>
              <a:t>Don’t hesitate to contribute</a:t>
            </a:r>
          </a:p>
          <a:p>
            <a:r>
              <a:rPr lang="en-GB" dirty="0" smtClean="0"/>
              <a:t>Communities and Task Groups will also decide activities and work plans for the next year</a:t>
            </a:r>
          </a:p>
          <a:p>
            <a:r>
              <a:rPr lang="en-GB" dirty="0" smtClean="0"/>
              <a:t>Your views are important to us!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z="1000" smtClean="0"/>
              <a:t>© 2010 DCMI</a:t>
            </a:r>
            <a:endParaRPr lang="en-GB" sz="1000" dirty="0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DC-2010: International Conference on Dublin Core and Metadata Applications</a:t>
            </a:r>
          </a:p>
          <a:p>
            <a:r>
              <a:rPr lang="en-GB" dirty="0" smtClean="0"/>
              <a:t>Pittsburgh, 20-22 October 2010</a:t>
            </a:r>
            <a:endParaRPr lang="en-GB" dirty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20066B2-FE5D-49BC-B1E6-D28204C394F9}" type="slidenum">
              <a:rPr lang="en-GB" sz="1000"/>
              <a:pPr/>
              <a:t>24</a:t>
            </a:fld>
            <a:endParaRPr lang="en-GB" sz="1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/>
          <a:p>
            <a:r>
              <a:rPr lang="en-US" sz="2400" dirty="0" smtClean="0"/>
              <a:t>Have a good meeting and </a:t>
            </a:r>
          </a:p>
          <a:p>
            <a:r>
              <a:rPr lang="en-US" sz="2400" b="1" dirty="0" smtClean="0"/>
              <a:t>ENJOY!</a:t>
            </a:r>
            <a:endParaRPr lang="en-US" b="1" dirty="0"/>
          </a:p>
        </p:txBody>
      </p:sp>
      <p:pic>
        <p:nvPicPr>
          <p:cNvPr id="7" name="Picture 6" descr="dc35x0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1" y="2564904"/>
            <a:ext cx="7728859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Dublin Core conference series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204864"/>
            <a:ext cx="432047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3186" y="2204864"/>
            <a:ext cx="370327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924944"/>
            <a:ext cx="411474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3186" y="2924944"/>
            <a:ext cx="370327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3717032"/>
            <a:ext cx="411474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73189" y="3645024"/>
            <a:ext cx="370326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4509120"/>
            <a:ext cx="450312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47562" y="4365104"/>
            <a:ext cx="362889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3" y="5085184"/>
            <a:ext cx="443249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7544" y="4190133"/>
            <a:ext cx="8184358" cy="175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7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audience: </a:t>
            </a:r>
            <a:r>
              <a:rPr lang="en-GB" sz="3600" b="1" dirty="0" smtClean="0"/>
              <a:t>you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276474"/>
            <a:ext cx="8229600" cy="3672805"/>
          </a:xfrm>
        </p:spPr>
        <p:txBody>
          <a:bodyPr/>
          <a:lstStyle/>
          <a:p>
            <a:r>
              <a:rPr lang="en-GB" dirty="0" smtClean="0"/>
              <a:t>Around 150 participants</a:t>
            </a:r>
          </a:p>
          <a:p>
            <a:r>
              <a:rPr lang="en-GB" dirty="0" smtClean="0"/>
              <a:t>19 Countries and regions: </a:t>
            </a:r>
          </a:p>
          <a:p>
            <a:pPr lvl="1"/>
            <a:r>
              <a:rPr lang="en-GB" sz="2000" dirty="0" smtClean="0"/>
              <a:t>Australia, Canada, China, Denmark, Finland, France, Germany, Italy, Japan, Luxembourg, Mexico, Netherlands, New Zealand, Singapore, Slovenia, Spain, Taiwan, UK, US</a:t>
            </a:r>
          </a:p>
          <a:p>
            <a:r>
              <a:rPr lang="en-GB" dirty="0" smtClean="0"/>
              <a:t>Professional backgrounds:</a:t>
            </a:r>
          </a:p>
          <a:p>
            <a:pPr lvl="1"/>
            <a:r>
              <a:rPr lang="en-GB" sz="2000" dirty="0" smtClean="0"/>
              <a:t>Academia, Broadcasting, Consultancy, Database host, Government agency, International organization, Library, Professional society, Research, Software development, </a:t>
            </a:r>
            <a:r>
              <a:rPr lang="en-GB" sz="2000" smtClean="0"/>
              <a:t>Standards organization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Dublin Core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October 1994, informal discussion at second Web Conference, Chicago</a:t>
            </a:r>
          </a:p>
          <a:p>
            <a:r>
              <a:rPr lang="en-GB" dirty="0" smtClean="0"/>
              <a:t>Identified a need for a “core” set of descriptors to help discover content on the Web</a:t>
            </a:r>
          </a:p>
          <a:p>
            <a:r>
              <a:rPr lang="en-GB" dirty="0" smtClean="0"/>
              <a:t>1-3 March 1995, OCLC/NCSA workshop in Dublin, Ohio at OCLC Headquarters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Dublin Core: the original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basic description mechanism for digital information that:</a:t>
            </a:r>
          </a:p>
          <a:p>
            <a:pPr lvl="1"/>
            <a:r>
              <a:rPr lang="en-GB" dirty="0" smtClean="0"/>
              <a:t>can be used in all domains</a:t>
            </a:r>
          </a:p>
          <a:p>
            <a:pPr lvl="1"/>
            <a:r>
              <a:rPr lang="en-GB" dirty="0" smtClean="0"/>
              <a:t>can be used for any type of resource</a:t>
            </a:r>
          </a:p>
          <a:p>
            <a:pPr lvl="1"/>
            <a:r>
              <a:rPr lang="en-GB" dirty="0" smtClean="0"/>
              <a:t>is simple, yet powerful</a:t>
            </a:r>
          </a:p>
          <a:p>
            <a:r>
              <a:rPr lang="en-GB" dirty="0" smtClean="0"/>
              <a:t>Making it easier to find information on the Web as it develops (1995!)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Dublin Core Metadata Element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9" y="2276475"/>
            <a:ext cx="6934224" cy="3633788"/>
          </a:xfrm>
        </p:spPr>
        <p:txBody>
          <a:bodyPr/>
          <a:lstStyle/>
          <a:p>
            <a:r>
              <a:rPr lang="en-US" dirty="0" smtClean="0"/>
              <a:t>“Core” set, simple enough for non-experts to understand and create</a:t>
            </a:r>
          </a:p>
          <a:p>
            <a:r>
              <a:rPr lang="en-US" dirty="0" smtClean="0"/>
              <a:t>Based on consensus across domains</a:t>
            </a:r>
          </a:p>
          <a:p>
            <a:r>
              <a:rPr lang="en-US" dirty="0" smtClean="0"/>
              <a:t>Standardized: </a:t>
            </a:r>
          </a:p>
          <a:p>
            <a:pPr lvl="1"/>
            <a:r>
              <a:rPr lang="en-US" dirty="0" smtClean="0"/>
              <a:t>IETF RFC2413 (1998), RFC5013 (2007)</a:t>
            </a:r>
          </a:p>
          <a:p>
            <a:pPr lvl="1"/>
            <a:r>
              <a:rPr lang="en-US" dirty="0" smtClean="0"/>
              <a:t>NISO Z39.85-2001, revised 2007</a:t>
            </a:r>
          </a:p>
          <a:p>
            <a:pPr lvl="1"/>
            <a:r>
              <a:rPr lang="en-US" dirty="0" smtClean="0"/>
              <a:t>ISO 15836:2003, revised 2009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2132856"/>
            <a:ext cx="1619672" cy="461665"/>
          </a:xfrm>
          <a:prstGeom prst="rect">
            <a:avLst/>
          </a:prstGeom>
          <a:solidFill>
            <a:srgbClr val="BBE3C7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cs typeface="Arial" pitchFamily="34" charset="0"/>
              </a:rPr>
              <a:t>Elements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0" y="2564904"/>
            <a:ext cx="1619672" cy="3539430"/>
          </a:xfrm>
          <a:prstGeom prst="rect">
            <a:avLst/>
          </a:prstGeom>
          <a:solidFill>
            <a:srgbClr val="BBE3C7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Identifier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Title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Creator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Contributor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Publisher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Subject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Description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Coverage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Format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Type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Date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Relation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Source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Rights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Language</a:t>
            </a:r>
          </a:p>
          <a:p>
            <a:pPr marL="342900" indent="-342900">
              <a:buFontTx/>
              <a:buAutoNum type="arabicPeriod"/>
            </a:pPr>
            <a:endParaRPr lang="en-US" sz="14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Dublin Core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Web exploded (now over a trillion pages!)</a:t>
            </a:r>
          </a:p>
          <a:p>
            <a:r>
              <a:rPr lang="en-GB" dirty="0" smtClean="0"/>
              <a:t>Search engines took care of the open Web</a:t>
            </a:r>
          </a:p>
          <a:p>
            <a:r>
              <a:rPr lang="en-GB" dirty="0" smtClean="0"/>
              <a:t>Dublin Core metadata came to be used widely in “controlled environments”</a:t>
            </a:r>
          </a:p>
          <a:p>
            <a:pPr lvl="1"/>
            <a:r>
              <a:rPr lang="en-GB" dirty="0" smtClean="0"/>
              <a:t>As a basic description mechanism</a:t>
            </a:r>
          </a:p>
          <a:p>
            <a:pPr lvl="1"/>
            <a:r>
              <a:rPr lang="en-GB" dirty="0" smtClean="0"/>
              <a:t>As a basic exchange format</a:t>
            </a:r>
          </a:p>
          <a:p>
            <a:r>
              <a:rPr lang="en-GB" dirty="0" smtClean="0"/>
              <a:t>But never intended to be a “complete” solution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B88F-9272-4BE6-A26F-B5061D1AA26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</TotalTime>
  <Words>1406</Words>
  <Application>Microsoft Office PowerPoint</Application>
  <PresentationFormat>On-screen Show (4:3)</PresentationFormat>
  <Paragraphs>237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Slide 1</vt:lpstr>
      <vt:lpstr>Welcome to DC-2010</vt:lpstr>
      <vt:lpstr>Dublin Core conference series</vt:lpstr>
      <vt:lpstr>Our audience: you</vt:lpstr>
      <vt:lpstr>Introduction to Dublin Core</vt:lpstr>
      <vt:lpstr>First steps</vt:lpstr>
      <vt:lpstr>Dublin Core: the original idea</vt:lpstr>
      <vt:lpstr>Dublin Core Metadata Element Set</vt:lpstr>
      <vt:lpstr>Dublin Core usage</vt:lpstr>
      <vt:lpstr>Interoperability over the years</vt:lpstr>
      <vt:lpstr>Dublin Core development</vt:lpstr>
      <vt:lpstr>Introduction to DCMI</vt:lpstr>
      <vt:lpstr>Organizational history</vt:lpstr>
      <vt:lpstr>Independent incorporation</vt:lpstr>
      <vt:lpstr>Mission statement</vt:lpstr>
      <vt:lpstr>Main organizational characteristics</vt:lpstr>
      <vt:lpstr>DC-2010 Program</vt:lpstr>
      <vt:lpstr>Organization</vt:lpstr>
      <vt:lpstr>Tutorials</vt:lpstr>
      <vt:lpstr>Keynotes</vt:lpstr>
      <vt:lpstr>Paper sessions</vt:lpstr>
      <vt:lpstr>Workshop sessions</vt:lpstr>
      <vt:lpstr>Our welcome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DC-2010 Welcome and introduction</dc:title>
  <dc:creator>Makx Dekkers</dc:creator>
  <dc:description/>
  <cp:lastModifiedBy>Makx Dekkers</cp:lastModifiedBy>
  <cp:revision>134</cp:revision>
  <dcterms:created xsi:type="dcterms:W3CDTF">2009-10-06T09:55:32Z</dcterms:created>
  <dcterms:modified xsi:type="dcterms:W3CDTF">2010-10-16T12:51:45Z</dcterms:modified>
</cp:coreProperties>
</file>