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ECE-4F74-5948-9B63-63958681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6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ECE-4F74-5948-9B63-63958681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ECE-4F74-5948-9B63-63958681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71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 b="0" i="0">
                <a:solidFill>
                  <a:schemeClr val="tx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2" y="2605614"/>
            <a:ext cx="8232775" cy="1983930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 lIns="91410" anchor="t" anchorCtr="0">
            <a:normAutofit/>
          </a:bodyPr>
          <a:lstStyle>
            <a:lvl1pPr marL="0" indent="0">
              <a:buNone/>
              <a:defRPr sz="1600" b="1" kern="900">
                <a:solidFill>
                  <a:schemeClr val="tx1"/>
                </a:solidFill>
                <a:latin typeface="Courier New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2" y="1323341"/>
            <a:ext cx="8232775" cy="1121763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 b="0" i="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b="0" i="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indent="0">
              <a:spcBef>
                <a:spcPts val="0"/>
              </a:spcBef>
              <a:buClr>
                <a:schemeClr val="bg1">
                  <a:lumMod val="50000"/>
                </a:schemeClr>
              </a:buClr>
              <a:defRPr b="0" i="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>
              <a:buClr>
                <a:schemeClr val="bg1">
                  <a:lumMod val="50000"/>
                </a:schemeClr>
              </a:buClr>
              <a:defRPr b="0" i="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>
              <a:buClr>
                <a:schemeClr val="bg1">
                  <a:lumMod val="50000"/>
                </a:schemeClr>
              </a:buClr>
              <a:defRPr b="0" i="0">
                <a:solidFill>
                  <a:srgbClr val="000000"/>
                </a:solidFill>
                <a:latin typeface="Helvetica Neue"/>
                <a:cs typeface="Helvetica Neue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57200" y="4737329"/>
            <a:ext cx="8229600" cy="1434874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>
                <a:solidFill>
                  <a:srgbClr val="000000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>
              <a:buClr>
                <a:schemeClr val="bg1">
                  <a:lumMod val="50000"/>
                </a:schemeClr>
              </a:buClr>
              <a:defRPr>
                <a:solidFill>
                  <a:srgbClr val="000000"/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rgbClr val="000000"/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rgbClr val="000000"/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338604" y="6659027"/>
            <a:ext cx="1807493" cy="266900"/>
          </a:xfrm>
          <a:prstGeom prst="rect">
            <a:avLst/>
          </a:prstGeom>
        </p:spPr>
        <p:txBody>
          <a:bodyPr vert="horz" lIns="82945" tIns="41473" rIns="82945" bIns="41473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EEEC-2C55-4D4E-AC84-5AF91C9586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38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4027" y="1353521"/>
            <a:ext cx="8232775" cy="1789246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 lIns="91410" anchor="t" anchorCtr="0">
            <a:normAutofit/>
          </a:bodyPr>
          <a:lstStyle>
            <a:lvl1pPr marL="0" indent="0">
              <a:buNone/>
              <a:defRPr sz="1600" b="1" kern="900">
                <a:solidFill>
                  <a:schemeClr val="tx1"/>
                </a:solidFill>
                <a:latin typeface="Courier New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2" y="3309634"/>
            <a:ext cx="8232775" cy="1121763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>
                <a:solidFill>
                  <a:srgbClr val="000000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 indent="0">
              <a:spcBef>
                <a:spcPts val="0"/>
              </a:spcBef>
              <a:buClr>
                <a:schemeClr val="bg1">
                  <a:lumMod val="50000"/>
                </a:schemeClr>
              </a:buClr>
              <a:defRPr>
                <a:solidFill>
                  <a:srgbClr val="000000"/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rgbClr val="000000"/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rgbClr val="000000"/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4027" y="4598275"/>
            <a:ext cx="8232775" cy="1826320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 lIns="91410" anchor="t" anchorCtr="0">
            <a:normAutofit/>
          </a:bodyPr>
          <a:lstStyle>
            <a:lvl1pPr marL="0" indent="0">
              <a:buNone/>
              <a:defRPr sz="1600" b="1" kern="900">
                <a:solidFill>
                  <a:schemeClr val="tx1"/>
                </a:solidFill>
                <a:latin typeface="Courier New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338604" y="6659027"/>
            <a:ext cx="1807493" cy="266900"/>
          </a:xfrm>
          <a:prstGeom prst="rect">
            <a:avLst/>
          </a:prstGeom>
        </p:spPr>
        <p:txBody>
          <a:bodyPr vert="horz" lIns="82945" tIns="41473" rIns="82945" bIns="41473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EEEC-2C55-4D4E-AC84-5AF91C9586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85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4027" y="1761435"/>
            <a:ext cx="8232775" cy="3902966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 lIns="91410" anchor="t" anchorCtr="0">
            <a:normAutofit/>
          </a:bodyPr>
          <a:lstStyle>
            <a:lvl1pPr marL="0" indent="0">
              <a:buNone/>
              <a:defRPr sz="1600" b="1" kern="900">
                <a:solidFill>
                  <a:schemeClr val="tx1"/>
                </a:solidFill>
                <a:latin typeface="Courier New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338604" y="6659027"/>
            <a:ext cx="1807493" cy="266900"/>
          </a:xfrm>
          <a:prstGeom prst="rect">
            <a:avLst/>
          </a:prstGeom>
        </p:spPr>
        <p:txBody>
          <a:bodyPr vert="horz" lIns="82945" tIns="41473" rIns="82945" bIns="41473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EEEC-2C55-4D4E-AC84-5AF91C9586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68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 rtlCol="0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338604" y="6659027"/>
            <a:ext cx="1807493" cy="266900"/>
          </a:xfrm>
          <a:prstGeom prst="rect">
            <a:avLst/>
          </a:prstGeom>
        </p:spPr>
        <p:txBody>
          <a:bodyPr vert="horz" lIns="82945" tIns="41473" rIns="82945" bIns="41473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EEEC-2C55-4D4E-AC84-5AF91C9586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9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ECE-4F74-5948-9B63-63958681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ECE-4F74-5948-9B63-63958681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ECE-4F74-5948-9B63-63958681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2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ECE-4F74-5948-9B63-63958681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ECE-4F74-5948-9B63-63958681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3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ECE-4F74-5948-9B63-63958681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ECE-4F74-5948-9B63-63958681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ECE-4F74-5948-9B63-63958681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41ECE-4F74-5948-9B63-63958681F3C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mi.gif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222"/>
            <a:ext cx="619602" cy="60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8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Peer Reviewer Instructions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DCMI OCS (Open Conference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8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4-14 at 12.3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8299"/>
            <a:ext cx="8077200" cy="1003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92422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/>
              <a:t>After completing </a:t>
            </a:r>
            <a:r>
              <a:rPr lang="en-US" sz="2000" dirty="0" smtClean="0"/>
              <a:t>your </a:t>
            </a:r>
            <a:r>
              <a:rPr lang="en-US" sz="2000" dirty="0" smtClean="0"/>
              <a:t>review text, Step #6 asks you to select an overall “recommendation” for the submission:</a:t>
            </a:r>
          </a:p>
          <a:p>
            <a:pPr lvl="1">
              <a:lnSpc>
                <a:spcPct val="11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Accept Submission:  </a:t>
            </a:r>
            <a:r>
              <a:rPr lang="en-US" sz="1600" dirty="0" smtClean="0"/>
              <a:t>Select this option if you think that the submission can be published as it was submitted with no revisions or suggested refinements</a:t>
            </a:r>
            <a:r>
              <a:rPr lang="en-US" sz="1600" i="1" dirty="0" smtClean="0"/>
              <a:t>. (Note: Few submissions meet this high standard.  Most can benefit from some refinement based on reviewer advice.)</a:t>
            </a:r>
          </a:p>
          <a:p>
            <a:pPr lvl="1">
              <a:lnSpc>
                <a:spcPct val="11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Accept Submission with Revisions: </a:t>
            </a:r>
            <a:r>
              <a:rPr lang="en-US" sz="1600" dirty="0" smtClean="0"/>
              <a:t>Select this option if you think the submission is </a:t>
            </a:r>
            <a:r>
              <a:rPr lang="en-US" sz="1600" u="sng" dirty="0" smtClean="0"/>
              <a:t>already acceptable</a:t>
            </a:r>
            <a:r>
              <a:rPr lang="en-US" sz="1600" dirty="0" smtClean="0"/>
              <a:t> but can be improved through suggested revisions.  </a:t>
            </a:r>
          </a:p>
          <a:p>
            <a:pPr lvl="1">
              <a:lnSpc>
                <a:spcPct val="11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Decline Submission: </a:t>
            </a:r>
            <a:r>
              <a:rPr lang="en-US" sz="1600" dirty="0"/>
              <a:t> </a:t>
            </a:r>
            <a:r>
              <a:rPr lang="en-US" sz="1600" dirty="0" smtClean="0"/>
              <a:t>Decline a submission </a:t>
            </a:r>
            <a:r>
              <a:rPr lang="en-US" sz="1600" dirty="0" smtClean="0"/>
              <a:t>if in your opinion it </a:t>
            </a:r>
            <a:r>
              <a:rPr lang="en-US" sz="1600" dirty="0" smtClean="0"/>
              <a:t>does not meet requirements or is otherwise unsuitable.  Decline a submission that holds promise or is potentially interesting but requires substantial revisions to be acceptable.  DCMI peer review process </a:t>
            </a:r>
            <a:r>
              <a:rPr lang="en-US" sz="1600" u="sng" dirty="0" smtClean="0"/>
              <a:t>does not</a:t>
            </a:r>
            <a:r>
              <a:rPr lang="en-US" sz="1600" dirty="0" smtClean="0"/>
              <a:t> include a second round of review for “conditional accepts”.  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After selecting an overall recommendation, click the “</a:t>
            </a:r>
            <a:r>
              <a:rPr lang="en-US" sz="2000" dirty="0" smtClean="0">
                <a:solidFill>
                  <a:srgbClr val="FF0000"/>
                </a:solidFill>
              </a:rPr>
              <a:t>Submit Review to Director</a:t>
            </a:r>
            <a:r>
              <a:rPr lang="en-US" sz="2000" dirty="0" smtClean="0"/>
              <a:t>” link to </a:t>
            </a:r>
            <a:r>
              <a:rPr lang="en-US" sz="2000" dirty="0" smtClean="0"/>
              <a:t>complete </a:t>
            </a:r>
            <a:r>
              <a:rPr lang="en-US" sz="2000" dirty="0" smtClean="0"/>
              <a:t>the </a:t>
            </a:r>
            <a:r>
              <a:rPr lang="en-US" sz="2000" dirty="0" smtClean="0"/>
              <a:t>review process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298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Thank you in advance for your service to your colleagues &amp; </a:t>
            </a:r>
            <a:r>
              <a:rPr lang="en-US" sz="2400" dirty="0" smtClean="0"/>
              <a:t>TO DCMI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DC-2012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</a:t>
            </a:r>
            <a:r>
              <a:rPr lang="en-US" dirty="0"/>
              <a:t>R</a:t>
            </a:r>
            <a:r>
              <a:rPr lang="en-US" dirty="0" smtClean="0"/>
              <a:t>eview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DCMI uses the Open Conference System (OCS) for the conference website and managing the peer review process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You will receive an email notification from the OCS for </a:t>
            </a:r>
            <a:r>
              <a:rPr lang="en-US" u="sng" dirty="0" smtClean="0"/>
              <a:t>each</a:t>
            </a:r>
            <a:r>
              <a:rPr lang="en-US" dirty="0" smtClean="0"/>
              <a:t> review assigned to you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Each of you already has an account on the OCS.  If you need assistance logging in, contact Stuart Sutton (</a:t>
            </a:r>
            <a:r>
              <a:rPr lang="en-US" dirty="0" err="1" smtClean="0"/>
              <a:t>sasutton@uw.edu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following pages describe the six steps in the review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5 at 4.56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992" y="320493"/>
            <a:ext cx="4718718" cy="60656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1548"/>
            <a:ext cx="3554706" cy="544405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/>
              <a:t>Review Request Email</a:t>
            </a:r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130" y="840516"/>
            <a:ext cx="3750776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For </a:t>
            </a:r>
            <a:r>
              <a:rPr lang="en-US" sz="1800" u="sng" dirty="0" smtClean="0"/>
              <a:t>each</a:t>
            </a:r>
            <a:r>
              <a:rPr lang="en-US" sz="1800" dirty="0" smtClean="0"/>
              <a:t> assigned review, you will receive a </a:t>
            </a:r>
            <a:r>
              <a:rPr lang="en-US" sz="1800" u="sng" dirty="0" smtClean="0"/>
              <a:t>separate email</a:t>
            </a:r>
            <a:r>
              <a:rPr lang="en-US" sz="1800" dirty="0" smtClean="0"/>
              <a:t> notification with the subject line: “[DC-2012] Paper Review Request”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The request email contains the following information: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Title and abstract of the submission (bottom of email)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The due-date for the review (30 days from date of the request email)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A direct URL to the individual submission </a:t>
            </a:r>
            <a:r>
              <a:rPr lang="en-US" sz="1600" i="1" dirty="0" smtClean="0"/>
              <a:t>(although you can see all of your assigned submissions by logging into your current OCS account)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An </a:t>
            </a:r>
            <a:r>
              <a:rPr lang="en-US" sz="1600" b="1" dirty="0" smtClean="0"/>
              <a:t>important request</a:t>
            </a:r>
            <a:r>
              <a:rPr lang="en-US" sz="1600" dirty="0" smtClean="0"/>
              <a:t> that you click the submission link within one week of receiving the request email and complete Step #1 by accepting/declining the individual review request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872466" y="529623"/>
            <a:ext cx="192286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6375" dist="508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 “review request” email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9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58"/>
            <a:ext cx="8229600" cy="1143000"/>
          </a:xfrm>
        </p:spPr>
        <p:txBody>
          <a:bodyPr/>
          <a:lstStyle/>
          <a:p>
            <a:r>
              <a:rPr lang="en-US" dirty="0" smtClean="0"/>
              <a:t>Step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020"/>
            <a:ext cx="8229600" cy="524935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Steps 1&amp;2:</a:t>
            </a:r>
            <a:r>
              <a:rPr lang="en-US" dirty="0" smtClean="0"/>
              <a:t>  Review guidelines and </a:t>
            </a:r>
            <a:r>
              <a:rPr lang="en-US" u="sng" dirty="0" smtClean="0"/>
              <a:t>accept or decline</a:t>
            </a:r>
            <a:r>
              <a:rPr lang="en-US" dirty="0" smtClean="0"/>
              <a:t> the review assignment </a:t>
            </a:r>
            <a:r>
              <a:rPr lang="en-US" dirty="0" smtClean="0"/>
              <a:t>within one week of receiving the review request email (this is extremely </a:t>
            </a:r>
            <a:r>
              <a:rPr lang="en-US" dirty="0" smtClean="0"/>
              <a:t>important since declined assignments may need to be reassigned)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Step 3:</a:t>
            </a:r>
            <a:r>
              <a:rPr lang="en-US" dirty="0" smtClean="0"/>
              <a:t>  Download and review the submission file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Step 4:</a:t>
            </a:r>
            <a:r>
              <a:rPr lang="en-US" dirty="0" smtClean="0"/>
              <a:t>  Enter the text of your review in the provided review form and save </a:t>
            </a:r>
            <a:r>
              <a:rPr lang="en-US" dirty="0" smtClean="0"/>
              <a:t>the text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[ </a:t>
            </a:r>
            <a:r>
              <a:rPr lang="en-US" dirty="0" smtClean="0">
                <a:solidFill>
                  <a:srgbClr val="FF0000"/>
                </a:solidFill>
              </a:rPr>
              <a:t>Step 5:</a:t>
            </a:r>
            <a:r>
              <a:rPr lang="en-US" dirty="0" smtClean="0"/>
              <a:t> </a:t>
            </a:r>
            <a:r>
              <a:rPr lang="en-US" i="1" dirty="0" smtClean="0"/>
              <a:t>Do not use </a:t>
            </a:r>
            <a:r>
              <a:rPr lang="en-US" dirty="0" smtClean="0"/>
              <a:t>the upload </a:t>
            </a:r>
            <a:r>
              <a:rPr lang="en-US" dirty="0" smtClean="0"/>
              <a:t>additional review </a:t>
            </a:r>
            <a:r>
              <a:rPr lang="en-US" dirty="0" smtClean="0"/>
              <a:t>file function </a:t>
            </a:r>
            <a:r>
              <a:rPr lang="en-US" dirty="0" smtClean="0"/>
              <a:t>]</a:t>
            </a:r>
            <a:endParaRPr lang="en-US" i="1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Step 6:</a:t>
            </a:r>
            <a:r>
              <a:rPr lang="en-US" dirty="0" smtClean="0"/>
              <a:t> Record overall recommendation (accept/decline); and, submit the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1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4-14 at 12.2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98" y="1056451"/>
            <a:ext cx="7133840" cy="55723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Shot 2012-04-14 at 1.02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13" y="4570444"/>
            <a:ext cx="419100" cy="3048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62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Six Steps—OCS Instructions View</a:t>
            </a: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27607" y="4997348"/>
            <a:ext cx="3820089" cy="7102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46302" y="4997349"/>
            <a:ext cx="3701394" cy="7102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1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4 at 12.28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10" y="201792"/>
            <a:ext cx="7504773" cy="63225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937730" y="4415709"/>
            <a:ext cx="264690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6375" dist="508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General peer reviewer guidelines are available at the bottom of the submission review page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4 at 12.3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9" y="362271"/>
            <a:ext cx="6019800" cy="1219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 Shot 2012-04-14 at 12.31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87" y="1979355"/>
            <a:ext cx="4355576" cy="45225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Up Arrow 3"/>
          <p:cNvSpPr/>
          <p:nvPr/>
        </p:nvSpPr>
        <p:spPr>
          <a:xfrm>
            <a:off x="2706255" y="1373976"/>
            <a:ext cx="688434" cy="546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Up Arrow 4"/>
          <p:cNvSpPr/>
          <p:nvPr/>
        </p:nvSpPr>
        <p:spPr>
          <a:xfrm>
            <a:off x="4520455" y="1395806"/>
            <a:ext cx="688434" cy="546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75000"/>
            <a:ext cx="350722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Step #1 for </a:t>
            </a:r>
            <a:r>
              <a:rPr lang="en-US" sz="2000" b="1" u="sng" dirty="0" smtClean="0"/>
              <a:t>each</a:t>
            </a:r>
            <a:r>
              <a:rPr lang="en-US" sz="2000" dirty="0" smtClean="0"/>
              <a:t> assigned submission is to notify the Chairs as to whether you “will do” or are “unable to do” the review</a:t>
            </a:r>
          </a:p>
          <a:p>
            <a:r>
              <a:rPr lang="en-US" sz="2000" dirty="0" smtClean="0"/>
              <a:t>Clicking the correct envelop icon brings up an editable email message to the Chairs</a:t>
            </a:r>
          </a:p>
          <a:p>
            <a:r>
              <a:rPr lang="en-US" sz="2000" dirty="0" smtClean="0"/>
              <a:t>After reading the email text (and editing, if useful), click “Send”</a:t>
            </a:r>
          </a:p>
          <a:p>
            <a:r>
              <a:rPr lang="en-US" sz="2000" b="1" i="1" dirty="0" smtClean="0"/>
              <a:t>Important Note: </a:t>
            </a:r>
            <a:r>
              <a:rPr lang="en-US" sz="2000" dirty="0" smtClean="0"/>
              <a:t>Until you complete Step #1, some links in the following steps are not active</a:t>
            </a:r>
          </a:p>
        </p:txBody>
      </p:sp>
    </p:spTree>
    <p:extLst>
      <p:ext uri="{BB962C8B-B14F-4D97-AF65-F5344CB8AC3E}">
        <p14:creationId xmlns:p14="http://schemas.microsoft.com/office/powerpoint/2010/main" val="120529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4 at 12.29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2" y="320495"/>
            <a:ext cx="7861766" cy="60775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Up Arrow 2"/>
          <p:cNvSpPr/>
          <p:nvPr/>
        </p:nvSpPr>
        <p:spPr>
          <a:xfrm rot="10800000">
            <a:off x="3394689" y="2834009"/>
            <a:ext cx="688434" cy="546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4-14 at 1.02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83" y="4178734"/>
            <a:ext cx="4191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34469" y="3215380"/>
            <a:ext cx="264690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6375" dist="508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submission file is available here for download at any time during the review process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7903" y="4632578"/>
            <a:ext cx="3820089" cy="7102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16598" y="4632579"/>
            <a:ext cx="3701394" cy="7102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6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4 at 12.32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8" y="302655"/>
            <a:ext cx="4541732" cy="1742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 Shot 2012-04-14 at 12.3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8" y="2350299"/>
            <a:ext cx="4541732" cy="42376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Straight Connector 3"/>
          <p:cNvCxnSpPr/>
          <p:nvPr/>
        </p:nvCxnSpPr>
        <p:spPr>
          <a:xfrm>
            <a:off x="735912" y="1175148"/>
            <a:ext cx="3820089" cy="7102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54607" y="1175149"/>
            <a:ext cx="3701394" cy="7102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58207" y="330110"/>
            <a:ext cx="3608341" cy="625784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When ready to enter your review, click the icon in Step #4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Enter your review in the text entry form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Top text entry box is for reviewer comments to be seen by the author </a:t>
            </a:r>
            <a:r>
              <a:rPr lang="en-US" u="sng" dirty="0" smtClean="0"/>
              <a:t>and</a:t>
            </a:r>
            <a:r>
              <a:rPr lang="en-US" dirty="0" smtClean="0"/>
              <a:t> the chairs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Bottom text entry box is for confidential comments to be </a:t>
            </a:r>
            <a:r>
              <a:rPr lang="en-US" u="sng" dirty="0" smtClean="0"/>
              <a:t>seen by the chairs only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Review form text can be saved and opened again later for editing up to the point of submission of the review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Reviewers cannot change review text after </a:t>
            </a:r>
            <a:r>
              <a:rPr lang="en-US" dirty="0" smtClean="0"/>
              <a:t>submission in Step 6 </a:t>
            </a:r>
            <a:endParaRPr lang="en-US" dirty="0" smtClean="0"/>
          </a:p>
          <a:p>
            <a:pPr lvl="1">
              <a:lnSpc>
                <a:spcPct val="120000"/>
              </a:lnSpc>
            </a:pPr>
            <a:endParaRPr lang="en-US" u="sng" dirty="0"/>
          </a:p>
        </p:txBody>
      </p:sp>
      <p:sp>
        <p:nvSpPr>
          <p:cNvPr id="8" name="Oval 7"/>
          <p:cNvSpPr/>
          <p:nvPr/>
        </p:nvSpPr>
        <p:spPr>
          <a:xfrm>
            <a:off x="1198824" y="652860"/>
            <a:ext cx="498521" cy="3323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341259" y="985224"/>
            <a:ext cx="213652" cy="19704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92301" y="3750983"/>
            <a:ext cx="1388737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Comments for author &amp; chairs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0391" y="4971683"/>
            <a:ext cx="1388737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Comments for chairs</a:t>
            </a:r>
          </a:p>
          <a:p>
            <a:pPr algn="ctr">
              <a:lnSpc>
                <a:spcPct val="80000"/>
              </a:lnSpc>
            </a:pPr>
            <a:r>
              <a:rPr lang="en-US" b="1" u="sng" dirty="0" smtClean="0">
                <a:solidFill>
                  <a:srgbClr val="FF0000"/>
                </a:solidFill>
              </a:rPr>
              <a:t>only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12" name="Picture 11" descr="Screen Shot 2012-04-14 at 1.02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5" y="1022748"/>
            <a:ext cx="4191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0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703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Peer Reviewer Instructions</vt:lpstr>
      <vt:lpstr>Peer Review System</vt:lpstr>
      <vt:lpstr>Review Request Email</vt:lpstr>
      <vt:lpstr>Step Summary</vt:lpstr>
      <vt:lpstr>Six Steps—OCS Instructions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in advance for your service to your colleagues &amp; TO DCMI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TTT</dc:title>
  <dc:creator>Stuart Sutton</dc:creator>
  <cp:lastModifiedBy>Stuart Sutton</cp:lastModifiedBy>
  <cp:revision>18</cp:revision>
  <dcterms:created xsi:type="dcterms:W3CDTF">2012-01-07T16:32:21Z</dcterms:created>
  <dcterms:modified xsi:type="dcterms:W3CDTF">2012-04-16T16:52:44Z</dcterms:modified>
</cp:coreProperties>
</file>